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98" r:id="rId2"/>
    <p:sldMasterId id="2147483710" r:id="rId3"/>
    <p:sldMasterId id="2147483722" r:id="rId4"/>
    <p:sldMasterId id="2147483734" r:id="rId5"/>
    <p:sldMasterId id="2147483748" r:id="rId6"/>
  </p:sldMasterIdLst>
  <p:notesMasterIdLst>
    <p:notesMasterId r:id="rId170"/>
  </p:notesMasterIdLst>
  <p:sldIdLst>
    <p:sldId id="924" r:id="rId7"/>
    <p:sldId id="2240" r:id="rId8"/>
    <p:sldId id="1138" r:id="rId9"/>
    <p:sldId id="926" r:id="rId10"/>
    <p:sldId id="952" r:id="rId11"/>
    <p:sldId id="1589" r:id="rId12"/>
    <p:sldId id="2297" r:id="rId13"/>
    <p:sldId id="1590" r:id="rId14"/>
    <p:sldId id="1977" r:id="rId15"/>
    <p:sldId id="2236" r:id="rId16"/>
    <p:sldId id="2237" r:id="rId17"/>
    <p:sldId id="1403" r:id="rId18"/>
    <p:sldId id="998" r:id="rId19"/>
    <p:sldId id="2241" r:id="rId20"/>
    <p:sldId id="956" r:id="rId21"/>
    <p:sldId id="957" r:id="rId22"/>
    <p:sldId id="958" r:id="rId23"/>
    <p:sldId id="1372" r:id="rId24"/>
    <p:sldId id="1704" r:id="rId25"/>
    <p:sldId id="2239" r:id="rId26"/>
    <p:sldId id="999" r:id="rId27"/>
    <p:sldId id="1000" r:id="rId28"/>
    <p:sldId id="1952" r:id="rId29"/>
    <p:sldId id="1001" r:id="rId30"/>
    <p:sldId id="1464" r:id="rId31"/>
    <p:sldId id="1665" r:id="rId32"/>
    <p:sldId id="1656" r:id="rId33"/>
    <p:sldId id="2245" r:id="rId34"/>
    <p:sldId id="2289" r:id="rId35"/>
    <p:sldId id="2286" r:id="rId36"/>
    <p:sldId id="2047" r:id="rId37"/>
    <p:sldId id="2189" r:id="rId38"/>
    <p:sldId id="2290" r:id="rId39"/>
    <p:sldId id="2299" r:id="rId40"/>
    <p:sldId id="2294" r:id="rId41"/>
    <p:sldId id="2298" r:id="rId42"/>
    <p:sldId id="2244" r:id="rId43"/>
    <p:sldId id="1964" r:id="rId44"/>
    <p:sldId id="2050" r:id="rId45"/>
    <p:sldId id="2053" r:id="rId46"/>
    <p:sldId id="1967" r:id="rId47"/>
    <p:sldId id="1966" r:id="rId48"/>
    <p:sldId id="1958" r:id="rId49"/>
    <p:sldId id="2051" r:id="rId50"/>
    <p:sldId id="2288" r:id="rId51"/>
    <p:sldId id="1956" r:id="rId52"/>
    <p:sldId id="1975" r:id="rId53"/>
    <p:sldId id="1960" r:id="rId54"/>
    <p:sldId id="2190" r:id="rId55"/>
    <p:sldId id="2246" r:id="rId56"/>
    <p:sldId id="2300" r:id="rId57"/>
    <p:sldId id="2301" r:id="rId58"/>
    <p:sldId id="930" r:id="rId59"/>
    <p:sldId id="1176" r:id="rId60"/>
    <p:sldId id="1391" r:id="rId61"/>
    <p:sldId id="1293" r:id="rId62"/>
    <p:sldId id="2219" r:id="rId63"/>
    <p:sldId id="1071" r:id="rId64"/>
    <p:sldId id="1072" r:id="rId65"/>
    <p:sldId id="1941" r:id="rId66"/>
    <p:sldId id="1067" r:id="rId67"/>
    <p:sldId id="1073" r:id="rId68"/>
    <p:sldId id="1987" r:id="rId69"/>
    <p:sldId id="2225" r:id="rId70"/>
    <p:sldId id="2220" r:id="rId71"/>
    <p:sldId id="2295" r:id="rId72"/>
    <p:sldId id="2296" r:id="rId73"/>
    <p:sldId id="2211" r:id="rId74"/>
    <p:sldId id="2213" r:id="rId75"/>
    <p:sldId id="2249" r:id="rId76"/>
    <p:sldId id="2250" r:id="rId77"/>
    <p:sldId id="2251" r:id="rId78"/>
    <p:sldId id="2252" r:id="rId79"/>
    <p:sldId id="2212" r:id="rId80"/>
    <p:sldId id="1177" r:id="rId81"/>
    <p:sldId id="1778" r:id="rId82"/>
    <p:sldId id="1781" r:id="rId83"/>
    <p:sldId id="1782" r:id="rId84"/>
    <p:sldId id="1779" r:id="rId85"/>
    <p:sldId id="1780" r:id="rId86"/>
    <p:sldId id="1787" r:id="rId87"/>
    <p:sldId id="2258" r:id="rId88"/>
    <p:sldId id="2259" r:id="rId89"/>
    <p:sldId id="2261" r:id="rId90"/>
    <p:sldId id="2262" r:id="rId91"/>
    <p:sldId id="2263" r:id="rId92"/>
    <p:sldId id="2214" r:id="rId93"/>
    <p:sldId id="2215" r:id="rId94"/>
    <p:sldId id="2216" r:id="rId95"/>
    <p:sldId id="1054" r:id="rId96"/>
    <p:sldId id="2201" r:id="rId97"/>
    <p:sldId id="2203" r:id="rId98"/>
    <p:sldId id="2202" r:id="rId99"/>
    <p:sldId id="2204" r:id="rId100"/>
    <p:sldId id="2205" r:id="rId101"/>
    <p:sldId id="2206" r:id="rId102"/>
    <p:sldId id="1933" r:id="rId103"/>
    <p:sldId id="1929" r:id="rId104"/>
    <p:sldId id="2235" r:id="rId105"/>
    <p:sldId id="2044" r:id="rId106"/>
    <p:sldId id="2285" r:id="rId107"/>
    <p:sldId id="2316" r:id="rId108"/>
    <p:sldId id="2319" r:id="rId109"/>
    <p:sldId id="2318" r:id="rId110"/>
    <p:sldId id="2255" r:id="rId111"/>
    <p:sldId id="1732" r:id="rId112"/>
    <p:sldId id="2254" r:id="rId113"/>
    <p:sldId id="2264" r:id="rId114"/>
    <p:sldId id="1902" r:id="rId115"/>
    <p:sldId id="2304" r:id="rId116"/>
    <p:sldId id="1863" r:id="rId117"/>
    <p:sldId id="1865" r:id="rId118"/>
    <p:sldId id="1868" r:id="rId119"/>
    <p:sldId id="1869" r:id="rId120"/>
    <p:sldId id="2305" r:id="rId121"/>
    <p:sldId id="1979" r:id="rId122"/>
    <p:sldId id="2306" r:id="rId123"/>
    <p:sldId id="2265" r:id="rId124"/>
    <p:sldId id="2266" r:id="rId125"/>
    <p:sldId id="1900" r:id="rId126"/>
    <p:sldId id="2226" r:id="rId127"/>
    <p:sldId id="2227" r:id="rId128"/>
    <p:sldId id="2284" r:id="rId129"/>
    <p:sldId id="2274" r:id="rId130"/>
    <p:sldId id="2272" r:id="rId131"/>
    <p:sldId id="2309" r:id="rId132"/>
    <p:sldId id="2276" r:id="rId133"/>
    <p:sldId id="2277" r:id="rId134"/>
    <p:sldId id="2278" r:id="rId135"/>
    <p:sldId id="2223" r:id="rId136"/>
    <p:sldId id="2122" r:id="rId137"/>
    <p:sldId id="2153" r:id="rId138"/>
    <p:sldId id="2183" r:id="rId139"/>
    <p:sldId id="2184" r:id="rId140"/>
    <p:sldId id="2185" r:id="rId141"/>
    <p:sldId id="2166" r:id="rId142"/>
    <p:sldId id="2310" r:id="rId143"/>
    <p:sldId id="2311" r:id="rId144"/>
    <p:sldId id="2168" r:id="rId145"/>
    <p:sldId id="2157" r:id="rId146"/>
    <p:sldId id="2158" r:id="rId147"/>
    <p:sldId id="2159" r:id="rId148"/>
    <p:sldId id="2161" r:id="rId149"/>
    <p:sldId id="2160" r:id="rId150"/>
    <p:sldId id="2162" r:id="rId151"/>
    <p:sldId id="868" r:id="rId152"/>
    <p:sldId id="917" r:id="rId153"/>
    <p:sldId id="918" r:id="rId154"/>
    <p:sldId id="919" r:id="rId155"/>
    <p:sldId id="920" r:id="rId156"/>
    <p:sldId id="921" r:id="rId157"/>
    <p:sldId id="922" r:id="rId158"/>
    <p:sldId id="923" r:id="rId159"/>
    <p:sldId id="1180" r:id="rId160"/>
    <p:sldId id="1342" r:id="rId161"/>
    <p:sldId id="1373" r:id="rId162"/>
    <p:sldId id="1553" r:id="rId163"/>
    <p:sldId id="1632" r:id="rId164"/>
    <p:sldId id="1857" r:id="rId165"/>
    <p:sldId id="1908" r:id="rId166"/>
    <p:sldId id="1978" r:id="rId167"/>
    <p:sldId id="2040" r:id="rId168"/>
    <p:sldId id="2188" r:id="rId16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828" userDrawn="1">
          <p15:clr>
            <a:srgbClr val="A4A3A4"/>
          </p15:clr>
        </p15:guide>
        <p15:guide id="4" pos="2937" userDrawn="1">
          <p15:clr>
            <a:srgbClr val="A4A3A4"/>
          </p15:clr>
        </p15:guide>
        <p15:guide id="5" pos="584" userDrawn="1">
          <p15:clr>
            <a:srgbClr val="A4A3A4"/>
          </p15:clr>
        </p15:guide>
        <p15:guide id="6" pos="1236" userDrawn="1">
          <p15:clr>
            <a:srgbClr val="A4A3A4"/>
          </p15:clr>
        </p15:guide>
        <p15:guide id="8" pos="4723" userDrawn="1">
          <p15:clr>
            <a:srgbClr val="A4A3A4"/>
          </p15:clr>
        </p15:guide>
        <p15:guide id="9" orient="horz" pos="317" userDrawn="1">
          <p15:clr>
            <a:srgbClr val="A4A3A4"/>
          </p15:clr>
        </p15:guide>
        <p15:guide id="10" orient="horz" pos="1083" userDrawn="1">
          <p15:clr>
            <a:srgbClr val="A4A3A4"/>
          </p15:clr>
        </p15:guide>
        <p15:guide id="11" pos="5687" userDrawn="1">
          <p15:clr>
            <a:srgbClr val="A4A3A4"/>
          </p15:clr>
        </p15:guide>
        <p15:guide id="13" orient="horz" pos="544" userDrawn="1">
          <p15:clr>
            <a:srgbClr val="A4A3A4"/>
          </p15:clr>
        </p15:guide>
        <p15:guide id="14" pos="45" userDrawn="1">
          <p15:clr>
            <a:srgbClr val="A4A3A4"/>
          </p15:clr>
        </p15:guide>
        <p15:guide id="15" pos="158" userDrawn="1">
          <p15:clr>
            <a:srgbClr val="A4A3A4"/>
          </p15:clr>
        </p15:guide>
        <p15:guide id="16" pos="3844"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99"/>
    <a:srgbClr val="003300"/>
    <a:srgbClr val="0070C0"/>
    <a:srgbClr val="D1F3FF"/>
    <a:srgbClr val="FF7575"/>
    <a:srgbClr val="FFA7A7"/>
    <a:srgbClr val="C1EFFF"/>
    <a:srgbClr val="FC5F4A"/>
    <a:srgbClr val="FE6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93" autoAdjust="0"/>
    <p:restoredTop sz="94103" autoAdjust="0"/>
  </p:normalViewPr>
  <p:slideViewPr>
    <p:cSldViewPr snapToObjects="1" showGuides="1">
      <p:cViewPr varScale="1">
        <p:scale>
          <a:sx n="66" d="100"/>
          <a:sy n="66" d="100"/>
        </p:scale>
        <p:origin x="860" y="36"/>
      </p:cViewPr>
      <p:guideLst>
        <p:guide orient="horz" pos="828"/>
        <p:guide pos="2937"/>
        <p:guide pos="584"/>
        <p:guide pos="1236"/>
        <p:guide pos="4723"/>
        <p:guide orient="horz" pos="317"/>
        <p:guide orient="horz" pos="1083"/>
        <p:guide pos="5687"/>
        <p:guide orient="horz" pos="544"/>
        <p:guide pos="45"/>
        <p:guide pos="158"/>
        <p:guide pos="3844"/>
      </p:guideLst>
    </p:cSldViewPr>
  </p:slideViewPr>
  <p:outlineViewPr>
    <p:cViewPr>
      <p:scale>
        <a:sx n="33" d="100"/>
        <a:sy n="33" d="100"/>
      </p:scale>
      <p:origin x="0" y="-21620"/>
    </p:cViewPr>
  </p:outlineViewPr>
  <p:notesTextViewPr>
    <p:cViewPr>
      <p:scale>
        <a:sx n="1" d="1"/>
        <a:sy n="1" d="1"/>
      </p:scale>
      <p:origin x="0" y="0"/>
    </p:cViewPr>
  </p:notesTextViewPr>
  <p:sorterViewPr>
    <p:cViewPr>
      <p:scale>
        <a:sx n="100" d="100"/>
        <a:sy n="100" d="100"/>
      </p:scale>
      <p:origin x="0" y="-34950"/>
    </p:cViewPr>
  </p:sorterViewPr>
  <p:notesViewPr>
    <p:cSldViewPr snapToObjects="1" showGuides="1">
      <p:cViewPr varScale="1">
        <p:scale>
          <a:sx n="47" d="100"/>
          <a:sy n="47" d="100"/>
        </p:scale>
        <p:origin x="2724" y="48"/>
      </p:cViewPr>
      <p:guideLst>
        <p:guide orient="horz" pos="3128"/>
        <p:guide pos="2140"/>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notesMaster" Target="notesMasters/notes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presProps" Target="presProps.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2"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1"/>
            <a:ext cx="2944283" cy="4965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52" y="11"/>
            <a:ext cx="2944283" cy="496571"/>
          </a:xfrm>
          <a:prstGeom prst="rect">
            <a:avLst/>
          </a:prstGeom>
        </p:spPr>
        <p:txBody>
          <a:bodyPr vert="horz" lIns="91440" tIns="45720" rIns="91440" bIns="45720" rtlCol="0"/>
          <a:lstStyle>
            <a:lvl1pPr algn="r">
              <a:defRPr sz="1200"/>
            </a:lvl1pPr>
          </a:lstStyle>
          <a:p>
            <a:fld id="{6940B343-904A-4A98-B355-DF0C26D1A24D}" type="datetimeFigureOut">
              <a:rPr lang="en-US" smtClean="0"/>
              <a:t>10/20/2020</a:t>
            </a:fld>
            <a:endParaRPr lang="en-US"/>
          </a:p>
        </p:txBody>
      </p:sp>
      <p:sp>
        <p:nvSpPr>
          <p:cNvPr id="4" name="Slide Image Placeholder 3"/>
          <p:cNvSpPr>
            <a:spLocks noGrp="1" noRot="1" noChangeAspect="1"/>
          </p:cNvSpPr>
          <p:nvPr>
            <p:ph type="sldImg" idx="2"/>
          </p:nvPr>
        </p:nvSpPr>
        <p:spPr>
          <a:xfrm>
            <a:off x="912813" y="744538"/>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22"/>
            <a:ext cx="5435600" cy="446912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9433116"/>
            <a:ext cx="2944283" cy="4965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52" y="9433116"/>
            <a:ext cx="2944283" cy="496571"/>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3</a:t>
            </a:fld>
            <a:endParaRPr lang="hu-HU" altLang="en-US" smtClean="0">
              <a:solidFill>
                <a:srgbClr val="000000"/>
              </a:solidFill>
            </a:endParaRPr>
          </a:p>
        </p:txBody>
      </p:sp>
      <p:sp>
        <p:nvSpPr>
          <p:cNvPr id="310275" name="Rectangle 7"/>
          <p:cNvSpPr txBox="1">
            <a:spLocks noGrp="1" noChangeArrowheads="1"/>
          </p:cNvSpPr>
          <p:nvPr/>
        </p:nvSpPr>
        <p:spPr bwMode="auto">
          <a:xfrm>
            <a:off x="5222882" y="6599239"/>
            <a:ext cx="39957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3</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79725" y="522288"/>
            <a:ext cx="3468688" cy="2603500"/>
          </a:xfrm>
          <a:ln/>
        </p:spPr>
      </p:sp>
      <p:sp>
        <p:nvSpPr>
          <p:cNvPr id="310277" name="Rectangle 3"/>
          <p:cNvSpPr>
            <a:spLocks noGrp="1" noChangeArrowheads="1"/>
          </p:cNvSpPr>
          <p:nvPr>
            <p:ph type="body" idx="1"/>
          </p:nvPr>
        </p:nvSpPr>
        <p:spPr>
          <a:xfrm>
            <a:off x="920750" y="3298830"/>
            <a:ext cx="7378700" cy="3125788"/>
          </a:xfrm>
          <a:noFill/>
        </p:spPr>
        <p:txBody>
          <a:bodyPr lIns="92382" tIns="46191" rIns="92382" bIns="46191"/>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75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26488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97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96310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98</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92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0328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109</a:t>
            </a:fld>
            <a:endParaRPr lang="en-US"/>
          </a:p>
        </p:txBody>
      </p:sp>
    </p:spTree>
    <p:extLst>
      <p:ext uri="{BB962C8B-B14F-4D97-AF65-F5344CB8AC3E}">
        <p14:creationId xmlns:p14="http://schemas.microsoft.com/office/powerpoint/2010/main" val="392759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110</a:t>
            </a:fld>
            <a:endParaRPr lang="en-US"/>
          </a:p>
        </p:txBody>
      </p:sp>
    </p:spTree>
    <p:extLst>
      <p:ext uri="{BB962C8B-B14F-4D97-AF65-F5344CB8AC3E}">
        <p14:creationId xmlns:p14="http://schemas.microsoft.com/office/powerpoint/2010/main" val="377519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CD7CB-071C-4FF2-A716-D644C6C96EB9}" type="slidenum">
              <a:rPr lang="en-US" smtClean="0"/>
              <a:t>111</a:t>
            </a:fld>
            <a:endParaRPr lang="en-US"/>
          </a:p>
        </p:txBody>
      </p:sp>
    </p:spTree>
    <p:extLst>
      <p:ext uri="{BB962C8B-B14F-4D97-AF65-F5344CB8AC3E}">
        <p14:creationId xmlns:p14="http://schemas.microsoft.com/office/powerpoint/2010/main" val="172645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121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2652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37630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146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6133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4</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147</a:t>
            </a:fld>
            <a:endParaRPr lang="en-US" sz="1200">
              <a:solidFill>
                <a:srgbClr val="000000"/>
              </a:solidFill>
              <a:latin typeface="Arial" pitchFamily="34" charset="0"/>
            </a:endParaRPr>
          </a:p>
        </p:txBody>
      </p:sp>
    </p:spTree>
    <p:extLst>
      <p:ext uri="{BB962C8B-B14F-4D97-AF65-F5344CB8AC3E}">
        <p14:creationId xmlns:p14="http://schemas.microsoft.com/office/powerpoint/2010/main" val="111439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148</a:t>
            </a:fld>
            <a:endParaRPr lang="en-US" sz="1200">
              <a:solidFill>
                <a:srgbClr val="000000"/>
              </a:solidFill>
              <a:latin typeface="Arial" pitchFamily="34" charset="0"/>
            </a:endParaRPr>
          </a:p>
        </p:txBody>
      </p:sp>
    </p:spTree>
    <p:extLst>
      <p:ext uri="{BB962C8B-B14F-4D97-AF65-F5344CB8AC3E}">
        <p14:creationId xmlns:p14="http://schemas.microsoft.com/office/powerpoint/2010/main" val="182193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149</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1078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150</a:t>
            </a:fld>
            <a:endParaRPr lang="en-US" sz="1200">
              <a:solidFill>
                <a:srgbClr val="000000"/>
              </a:solidFill>
              <a:latin typeface="Arial" pitchFamily="34" charset="0"/>
            </a:endParaRPr>
          </a:p>
        </p:txBody>
      </p:sp>
    </p:spTree>
    <p:extLst>
      <p:ext uri="{BB962C8B-B14F-4D97-AF65-F5344CB8AC3E}">
        <p14:creationId xmlns:p14="http://schemas.microsoft.com/office/powerpoint/2010/main" val="149274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151</a:t>
            </a:fld>
            <a:endParaRPr lang="en-US" sz="1200">
              <a:solidFill>
                <a:srgbClr val="000000"/>
              </a:solidFill>
              <a:latin typeface="Arial" pitchFamily="34" charset="0"/>
            </a:endParaRPr>
          </a:p>
        </p:txBody>
      </p:sp>
    </p:spTree>
    <p:extLst>
      <p:ext uri="{BB962C8B-B14F-4D97-AF65-F5344CB8AC3E}">
        <p14:creationId xmlns:p14="http://schemas.microsoft.com/office/powerpoint/2010/main" val="156860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152</a:t>
            </a:fld>
            <a:endParaRPr lang="en-US" sz="1200">
              <a:solidFill>
                <a:srgbClr val="000000"/>
              </a:solidFill>
              <a:latin typeface="Arial" pitchFamily="34" charset="0"/>
            </a:endParaRPr>
          </a:p>
        </p:txBody>
      </p:sp>
    </p:spTree>
    <p:extLst>
      <p:ext uri="{BB962C8B-B14F-4D97-AF65-F5344CB8AC3E}">
        <p14:creationId xmlns:p14="http://schemas.microsoft.com/office/powerpoint/2010/main" val="960527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153</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154</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smtClean="0">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155</a:t>
            </a:fld>
            <a:endParaRPr lang="en-US" sz="1200">
              <a:solidFill>
                <a:srgbClr val="000000"/>
              </a:solidFill>
              <a:latin typeface="Arial" pitchFamily="34" charset="0"/>
            </a:endParaRPr>
          </a:p>
        </p:txBody>
      </p:sp>
    </p:spTree>
    <p:extLst>
      <p:ext uri="{BB962C8B-B14F-4D97-AF65-F5344CB8AC3E}">
        <p14:creationId xmlns:p14="http://schemas.microsoft.com/office/powerpoint/2010/main" val="108971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21</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defTabSz="914409" eaLnBrk="0" hangingPunct="0">
              <a:defRPr sz="1400">
                <a:solidFill>
                  <a:schemeClr val="tx1"/>
                </a:solidFill>
                <a:latin typeface="Verdana" pitchFamily="34" charset="0"/>
              </a:defRPr>
            </a:lvl1pPr>
            <a:lvl2pPr marL="735298" indent="-282807" defTabSz="914409" eaLnBrk="0" hangingPunct="0">
              <a:defRPr sz="1400">
                <a:solidFill>
                  <a:schemeClr val="tx1"/>
                </a:solidFill>
                <a:latin typeface="Verdana" pitchFamily="34" charset="0"/>
              </a:defRPr>
            </a:lvl2pPr>
            <a:lvl3pPr marL="1131227" indent="-226245" defTabSz="914409" eaLnBrk="0" hangingPunct="0">
              <a:defRPr sz="1400">
                <a:solidFill>
                  <a:schemeClr val="tx1"/>
                </a:solidFill>
                <a:latin typeface="Verdana" pitchFamily="34" charset="0"/>
              </a:defRPr>
            </a:lvl3pPr>
            <a:lvl4pPr marL="1583718" indent="-226245" defTabSz="914409" eaLnBrk="0" hangingPunct="0">
              <a:defRPr sz="1400">
                <a:solidFill>
                  <a:schemeClr val="tx1"/>
                </a:solidFill>
                <a:latin typeface="Verdana" pitchFamily="34" charset="0"/>
              </a:defRPr>
            </a:lvl4pPr>
            <a:lvl5pPr marL="2036209" indent="-226245" defTabSz="914409" eaLnBrk="0" hangingPunct="0">
              <a:defRPr sz="1400">
                <a:solidFill>
                  <a:schemeClr val="tx1"/>
                </a:solidFill>
                <a:latin typeface="Verdana" pitchFamily="34" charset="0"/>
              </a:defRPr>
            </a:lvl5pPr>
            <a:lvl6pPr marL="2488700" indent="-226245" defTabSz="914409" eaLnBrk="0" fontAlgn="base" hangingPunct="0">
              <a:spcBef>
                <a:spcPct val="0"/>
              </a:spcBef>
              <a:spcAft>
                <a:spcPct val="0"/>
              </a:spcAft>
              <a:defRPr sz="1400">
                <a:solidFill>
                  <a:schemeClr val="tx1"/>
                </a:solidFill>
                <a:latin typeface="Verdana" pitchFamily="34" charset="0"/>
              </a:defRPr>
            </a:lvl6pPr>
            <a:lvl7pPr marL="2941190" indent="-226245" defTabSz="914409" eaLnBrk="0" fontAlgn="base" hangingPunct="0">
              <a:spcBef>
                <a:spcPct val="0"/>
              </a:spcBef>
              <a:spcAft>
                <a:spcPct val="0"/>
              </a:spcAft>
              <a:defRPr sz="1400">
                <a:solidFill>
                  <a:schemeClr val="tx1"/>
                </a:solidFill>
                <a:latin typeface="Verdana" pitchFamily="34" charset="0"/>
              </a:defRPr>
            </a:lvl7pPr>
            <a:lvl8pPr marL="3393681" indent="-226245" defTabSz="914409" eaLnBrk="0" fontAlgn="base" hangingPunct="0">
              <a:spcBef>
                <a:spcPct val="0"/>
              </a:spcBef>
              <a:spcAft>
                <a:spcPct val="0"/>
              </a:spcAft>
              <a:defRPr sz="1400">
                <a:solidFill>
                  <a:schemeClr val="tx1"/>
                </a:solidFill>
                <a:latin typeface="Verdana" pitchFamily="34" charset="0"/>
              </a:defRPr>
            </a:lvl8pPr>
            <a:lvl9pPr marL="3846172" indent="-226245" defTabSz="914409" eaLnBrk="0" fontAlgn="base" hangingPunct="0">
              <a:spcBef>
                <a:spcPct val="0"/>
              </a:spcBef>
              <a:spcAft>
                <a:spcPct val="0"/>
              </a:spcAft>
              <a:defRPr sz="1400">
                <a:solidFill>
                  <a:schemeClr val="tx1"/>
                </a:solidFill>
                <a:latin typeface="Verdana" pitchFamily="34" charset="0"/>
              </a:defRPr>
            </a:lvl9pPr>
          </a:lstStyle>
          <a:p>
            <a:pPr marL="0" marR="0" lvl="0" indent="0" algn="r" defTabSz="914409" rtl="0" eaLnBrk="1" fontAlgn="auto" latinLnBrk="0" hangingPunct="1">
              <a:lnSpc>
                <a:spcPct val="100000"/>
              </a:lnSpc>
              <a:spcBef>
                <a:spcPts val="0"/>
              </a:spcBef>
              <a:spcAft>
                <a:spcPts val="0"/>
              </a:spcAft>
              <a:buClrTx/>
              <a:buSzTx/>
              <a:buFontTx/>
              <a:buNone/>
              <a:tabLst/>
              <a:defRPr/>
            </a:pPr>
            <a:fld id="{E6829695-17F4-4618-A344-FF59FA129E4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9923" name="Rectangle 7"/>
          <p:cNvSpPr txBox="1">
            <a:spLocks noGrp="1" noChangeArrowheads="1"/>
          </p:cNvSpPr>
          <p:nvPr/>
        </p:nvSpPr>
        <p:spPr bwMode="auto">
          <a:xfrm>
            <a:off x="3849088" y="9433808"/>
            <a:ext cx="2943869" cy="4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23925" eaLnBrk="0" hangingPunct="0">
              <a:defRPr sz="1400">
                <a:solidFill>
                  <a:schemeClr val="tx1"/>
                </a:solidFill>
                <a:latin typeface="Verdana" pitchFamily="34" charset="0"/>
              </a:defRPr>
            </a:lvl1pPr>
            <a:lvl2pPr marL="742950" indent="-285750" defTabSz="923925" eaLnBrk="0" hangingPunct="0">
              <a:defRPr sz="1400">
                <a:solidFill>
                  <a:schemeClr val="tx1"/>
                </a:solidFill>
                <a:latin typeface="Verdana" pitchFamily="34" charset="0"/>
              </a:defRPr>
            </a:lvl2pPr>
            <a:lvl3pPr marL="1143000" indent="-228600" defTabSz="923925" eaLnBrk="0" hangingPunct="0">
              <a:defRPr sz="1400">
                <a:solidFill>
                  <a:schemeClr val="tx1"/>
                </a:solidFill>
                <a:latin typeface="Verdana" pitchFamily="34" charset="0"/>
              </a:defRPr>
            </a:lvl3pPr>
            <a:lvl4pPr marL="1600200" indent="-228600" defTabSz="923925" eaLnBrk="0" hangingPunct="0">
              <a:defRPr sz="1400">
                <a:solidFill>
                  <a:schemeClr val="tx1"/>
                </a:solidFill>
                <a:latin typeface="Verdana" pitchFamily="34" charset="0"/>
              </a:defRPr>
            </a:lvl4pPr>
            <a:lvl5pPr marL="2057400" indent="-228600" defTabSz="923925" eaLnBrk="0" hangingPunct="0">
              <a:defRPr sz="1400">
                <a:solidFill>
                  <a:schemeClr val="tx1"/>
                </a:solidFill>
                <a:latin typeface="Verdana" pitchFamily="34" charset="0"/>
              </a:defRPr>
            </a:lvl5pPr>
            <a:lvl6pPr marL="2514600" indent="-228600" defTabSz="923925" eaLnBrk="0" fontAlgn="base" hangingPunct="0">
              <a:spcBef>
                <a:spcPct val="0"/>
              </a:spcBef>
              <a:spcAft>
                <a:spcPct val="0"/>
              </a:spcAft>
              <a:defRPr sz="1400">
                <a:solidFill>
                  <a:schemeClr val="tx1"/>
                </a:solidFill>
                <a:latin typeface="Verdana" pitchFamily="34" charset="0"/>
              </a:defRPr>
            </a:lvl6pPr>
            <a:lvl7pPr marL="2971800" indent="-228600" defTabSz="923925" eaLnBrk="0" fontAlgn="base" hangingPunct="0">
              <a:spcBef>
                <a:spcPct val="0"/>
              </a:spcBef>
              <a:spcAft>
                <a:spcPct val="0"/>
              </a:spcAft>
              <a:defRPr sz="1400">
                <a:solidFill>
                  <a:schemeClr val="tx1"/>
                </a:solidFill>
                <a:latin typeface="Verdana" pitchFamily="34" charset="0"/>
              </a:defRPr>
            </a:lvl7pPr>
            <a:lvl8pPr marL="3429000" indent="-228600" defTabSz="923925" eaLnBrk="0" fontAlgn="base" hangingPunct="0">
              <a:spcBef>
                <a:spcPct val="0"/>
              </a:spcBef>
              <a:spcAft>
                <a:spcPct val="0"/>
              </a:spcAft>
              <a:defRPr sz="1400">
                <a:solidFill>
                  <a:schemeClr val="tx1"/>
                </a:solidFill>
                <a:latin typeface="Verdana" pitchFamily="34" charset="0"/>
              </a:defRPr>
            </a:lvl8pPr>
            <a:lvl9pPr marL="3886200" indent="-228600" defTabSz="923925" eaLnBrk="0" fontAlgn="base" hangingPunct="0">
              <a:spcBef>
                <a:spcPct val="0"/>
              </a:spcBef>
              <a:spcAft>
                <a:spcPct val="0"/>
              </a:spcAft>
              <a:defRPr sz="1400">
                <a:solidFill>
                  <a:schemeClr val="tx1"/>
                </a:solidFill>
                <a:latin typeface="Verdana" pitchFamily="34"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94DA690-F93F-4547-9586-4C26813D1A7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392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9924" name="Rectangle 2"/>
          <p:cNvSpPr>
            <a:spLocks noGrp="1" noRot="1" noChangeAspect="1" noChangeArrowheads="1" noTextEdit="1"/>
          </p:cNvSpPr>
          <p:nvPr>
            <p:ph type="sldImg"/>
          </p:nvPr>
        </p:nvSpPr>
        <p:spPr>
          <a:ln/>
        </p:spPr>
      </p:sp>
      <p:sp>
        <p:nvSpPr>
          <p:cNvPr id="209925" name="Rectangle 3"/>
          <p:cNvSpPr>
            <a:spLocks noGrp="1" noChangeArrowheads="1"/>
          </p:cNvSpPr>
          <p:nvPr>
            <p:ph type="body" idx="1"/>
          </p:nvPr>
        </p:nvSpPr>
        <p:spPr>
          <a:noFill/>
        </p:spPr>
        <p:txBody>
          <a:bodyPr/>
          <a:lstStyle/>
          <a:p>
            <a:pPr eaLnBrk="1" hangingPunct="1"/>
            <a:endParaRPr lang="hu-HU" smtClean="0">
              <a:latin typeface="Arial" charset="0"/>
            </a:endParaRPr>
          </a:p>
        </p:txBody>
      </p:sp>
    </p:spTree>
    <p:extLst>
      <p:ext uri="{BB962C8B-B14F-4D97-AF65-F5344CB8AC3E}">
        <p14:creationId xmlns:p14="http://schemas.microsoft.com/office/powerpoint/2010/main" val="6187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99461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54</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4842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67573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369822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smtClean="0">
              <a:latin typeface="Arial" pitchFamily="34" charset="0"/>
            </a:endParaRPr>
          </a:p>
        </p:txBody>
      </p:sp>
    </p:spTree>
    <p:extLst>
      <p:ext uri="{BB962C8B-B14F-4D97-AF65-F5344CB8AC3E}">
        <p14:creationId xmlns:p14="http://schemas.microsoft.com/office/powerpoint/2010/main" val="15054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43060" y="1564848"/>
            <a:ext cx="8243739" cy="4561315"/>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126163"/>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a:prstGeom prst="rect">
            <a:avLst/>
          </a:prstGeom>
        </p:spPr>
        <p:txBody>
          <a:bodyPr/>
          <a:lstStyle/>
          <a:p>
            <a:pPr lvl="0"/>
            <a:endParaRPr lang="hu-HU"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smtClean="0"/>
              <a:t>Mintacím szerkesztése</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91566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smtClean="0"/>
              <a:t>Mintacím szerkesztése</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smtClean="0"/>
              <a:t>Mintacím szerkesztése</a:t>
            </a: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403948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415257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lvl1pPr>
              <a:defRPr>
                <a:solidFill>
                  <a:srgbClr val="0880F8"/>
                </a:solidFill>
              </a:defRPr>
            </a:lvl1pPr>
          </a:lstStyle>
          <a:p>
            <a:r>
              <a:rPr lang="hu-HU" dirty="0" smtClean="0"/>
              <a:t>Mintacím szerkesztése</a:t>
            </a:r>
            <a:endParaRPr lang="hu-HU"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3465359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2383410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1646776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26344798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3711960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630817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1104797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13842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3749106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47370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280"/>
            <a:ext cx="9144000" cy="393700"/>
          </a:xfrm>
          <a:prstGeom prst="rect">
            <a:avLst/>
          </a:prstGeom>
          <a:solidFill>
            <a:srgbClr val="0066FF"/>
          </a:solidFill>
          <a:ln>
            <a:noFill/>
          </a:ln>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46" r:id="rId13"/>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47"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320942032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06896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err="1">
                <a:solidFill>
                  <a:srgbClr val="FFFFFF"/>
                </a:solidFill>
              </a:rPr>
              <a:t>Dezső</a:t>
            </a:r>
            <a:r>
              <a:rPr lang="en-US" altLang="en-US" sz="3600" dirty="0">
                <a:solidFill>
                  <a:srgbClr val="FFFFFF"/>
                </a:solidFill>
              </a:rPr>
              <a:t> </a:t>
            </a:r>
            <a:r>
              <a:rPr lang="en-US" altLang="en-US" sz="3600" dirty="0" smtClean="0">
                <a:solidFill>
                  <a:srgbClr val="FFFFFF"/>
                </a:solidFill>
              </a:rPr>
              <a:t>Sima</a:t>
            </a:r>
          </a:p>
          <a:p>
            <a:pPr algn="ctr" fontAlgn="base">
              <a:spcBef>
                <a:spcPct val="20000"/>
              </a:spcBef>
              <a:spcAft>
                <a:spcPct val="0"/>
              </a:spcAft>
              <a:buClr>
                <a:srgbClr val="666600"/>
              </a:buClr>
              <a:buSzPct val="75000"/>
              <a:buFont typeface="Wingdings" pitchFamily="2" charset="2"/>
              <a:buNone/>
            </a:pPr>
            <a:endParaRPr lang="en-US" altLang="en-US" sz="3600" dirty="0">
              <a:solidFill>
                <a:srgbClr val="FFFFFF"/>
              </a:solidFill>
            </a:endParaRPr>
          </a:p>
          <a:p>
            <a:pPr algn="ctr" fontAlgn="base">
              <a:spcBef>
                <a:spcPct val="20000"/>
              </a:spcBef>
              <a:spcAft>
                <a:spcPct val="0"/>
              </a:spcAft>
              <a:buClr>
                <a:srgbClr val="666600"/>
              </a:buClr>
              <a:buSzPct val="75000"/>
              <a:buFont typeface="Wingdings" pitchFamily="2" charset="2"/>
              <a:buNone/>
            </a:pPr>
            <a:endParaRPr lang="en-US" altLang="en-US" sz="2800" dirty="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a:t>
            </a:r>
            <a:r>
              <a:rPr lang="en-US" altLang="en-US" dirty="0" err="1">
                <a:solidFill>
                  <a:srgbClr val="FFFFFF"/>
                </a:solidFill>
              </a:rPr>
              <a:t>Dezső</a:t>
            </a:r>
            <a:r>
              <a:rPr lang="en-US" altLang="en-US" dirty="0">
                <a:solidFill>
                  <a:srgbClr val="FFFFFF"/>
                </a:solidFill>
              </a:rPr>
              <a:t> Sima </a:t>
            </a:r>
            <a:r>
              <a:rPr lang="en-US" altLang="en-US" dirty="0" smtClean="0">
                <a:solidFill>
                  <a:srgbClr val="FFFFFF"/>
                </a:solidFill>
              </a:rPr>
              <a:t>2020</a:t>
            </a:r>
            <a:endParaRPr lang="en-US" altLang="en-US" dirty="0">
              <a:solidFill>
                <a:srgbClr val="FFFFFF"/>
              </a:solidFill>
            </a:endParaRP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a:t>
            </a:r>
            <a:r>
              <a:rPr lang="en-US" altLang="en-US" dirty="0" smtClean="0">
                <a:solidFill>
                  <a:srgbClr val="FFFFFF"/>
                </a:solidFill>
              </a:rPr>
              <a:t>v1.1)</a:t>
            </a:r>
            <a:endParaRPr lang="en-US" altLang="en-US" dirty="0">
              <a:solidFill>
                <a:srgbClr val="FFFFFF"/>
              </a:solidFill>
            </a:endParaRPr>
          </a:p>
        </p:txBody>
      </p:sp>
      <p:sp>
        <p:nvSpPr>
          <p:cNvPr id="157702" name="Text Box 6"/>
          <p:cNvSpPr txBox="1">
            <a:spLocks noChangeArrowheads="1"/>
          </p:cNvSpPr>
          <p:nvPr/>
        </p:nvSpPr>
        <p:spPr bwMode="auto">
          <a:xfrm>
            <a:off x="1983638" y="1882569"/>
            <a:ext cx="5183086"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dirty="0" smtClean="0">
                <a:solidFill>
                  <a:srgbClr val="FF0000"/>
                </a:solidFill>
              </a:rPr>
              <a:t>ARM’s processor</a:t>
            </a:r>
            <a:r>
              <a:rPr lang="hu-HU" altLang="en-US" sz="3600" dirty="0" smtClean="0">
                <a:solidFill>
                  <a:srgbClr val="FF0000"/>
                </a:solidFill>
              </a:rPr>
              <a:t> </a:t>
            </a:r>
            <a:r>
              <a:rPr lang="hu-HU" altLang="en-US" sz="3600" dirty="0" err="1" smtClean="0">
                <a:solidFill>
                  <a:srgbClr val="FF0000"/>
                </a:solidFill>
              </a:rPr>
              <a:t>lines</a:t>
            </a:r>
            <a:endParaRPr lang="en-US" altLang="en-US" sz="3600" dirty="0">
              <a:solidFill>
                <a:srgbClr val="FF0000"/>
              </a:solidFill>
            </a:endParaRPr>
          </a:p>
        </p:txBody>
      </p:sp>
      <p:sp>
        <p:nvSpPr>
          <p:cNvPr id="157703" name="Text Box 7"/>
          <p:cNvSpPr txBox="1">
            <a:spLocks noChangeArrowheads="1"/>
          </p:cNvSpPr>
          <p:nvPr/>
        </p:nvSpPr>
        <p:spPr bwMode="auto">
          <a:xfrm>
            <a:off x="3258908" y="5421313"/>
            <a:ext cx="2642070"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smtClean="0">
                <a:solidFill>
                  <a:srgbClr val="FFFFFF"/>
                </a:solidFill>
              </a:rPr>
              <a:t>October 2020</a:t>
            </a:r>
            <a:endParaRPr lang="en-US" altLang="en-US" sz="2800" dirty="0">
              <a:solidFill>
                <a:srgbClr val="FFFFFF"/>
              </a:solidFill>
            </a:endParaRPr>
          </a:p>
        </p:txBody>
      </p:sp>
    </p:spTree>
    <p:extLst>
      <p:ext uri="{BB962C8B-B14F-4D97-AF65-F5344CB8AC3E}">
        <p14:creationId xmlns:p14="http://schemas.microsoft.com/office/powerpoint/2010/main" val="4278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1. Introduction to </a:t>
            </a:r>
            <a:r>
              <a:rPr lang="en-US" dirty="0">
                <a:solidFill>
                  <a:srgbClr val="FFFFFF"/>
                </a:solidFill>
              </a:rPr>
              <a:t>ARM </a:t>
            </a:r>
            <a:r>
              <a:rPr lang="hu-HU" dirty="0" smtClean="0">
                <a:solidFill>
                  <a:srgbClr val="FFFFFF"/>
                </a:solidFill>
              </a:rPr>
              <a:t>(</a:t>
            </a:r>
            <a:r>
              <a:rPr lang="en-US" dirty="0" smtClean="0">
                <a:solidFill>
                  <a:srgbClr val="FFFFFF"/>
                </a:solidFill>
              </a:rPr>
              <a:t>6</a:t>
            </a:r>
            <a:r>
              <a:rPr lang="hu-HU" dirty="0" smtClean="0">
                <a:solidFill>
                  <a:srgbClr val="FFFFFF"/>
                </a:solidFill>
              </a:rPr>
              <a:t>)</a:t>
            </a:r>
            <a:endParaRPr lang="en-US" dirty="0"/>
          </a:p>
        </p:txBody>
      </p:sp>
      <p:sp>
        <p:nvSpPr>
          <p:cNvPr id="3" name="TextBox 2"/>
          <p:cNvSpPr txBox="1"/>
          <p:nvPr/>
        </p:nvSpPr>
        <p:spPr>
          <a:xfrm>
            <a:off x="71438" y="513565"/>
            <a:ext cx="3775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ARM’s licensing policy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131</a:t>
            </a:r>
            <a:r>
              <a:rPr kumimoji="0" lang="en-US" sz="1800" b="0" i="0" u="none" strike="noStrike" kern="1200" cap="none" spc="0" normalizeH="0" baseline="0" noProof="0" dirty="0" smtClean="0">
                <a:ln>
                  <a:noFill/>
                </a:ln>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-1</a:t>
            </a:r>
          </a:p>
        </p:txBody>
      </p:sp>
      <p:sp>
        <p:nvSpPr>
          <p:cNvPr id="4" name="TextBox 3"/>
          <p:cNvSpPr txBox="1"/>
          <p:nvPr/>
        </p:nvSpPr>
        <p:spPr>
          <a:xfrm>
            <a:off x="71500" y="871842"/>
            <a:ext cx="70504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ARM provides either a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Cortex license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or an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Architecture license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5" name="TextBox 4"/>
          <p:cNvSpPr txBox="1"/>
          <p:nvPr/>
        </p:nvSpPr>
        <p:spPr>
          <a:xfrm>
            <a:off x="71500" y="3744035"/>
            <a:ext cx="9236824" cy="1969770"/>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 In case of a </a:t>
            </a:r>
            <a:r>
              <a:rPr lang="en-US" sz="1600" dirty="0">
                <a:solidFill>
                  <a:srgbClr val="FF0000"/>
                </a:solidFill>
              </a:rPr>
              <a:t>Cortex license </a:t>
            </a:r>
            <a:r>
              <a:rPr lang="en-US" sz="1600" dirty="0">
                <a:solidFill>
                  <a:srgbClr val="000000"/>
                </a:solidFill>
              </a:rPr>
              <a:t>the licensee gets a </a:t>
            </a:r>
            <a:r>
              <a:rPr lang="en-US" sz="1600" dirty="0">
                <a:solidFill>
                  <a:srgbClr val="0070C0"/>
                </a:solidFill>
              </a:rPr>
              <a:t>complete </a:t>
            </a:r>
            <a:r>
              <a:rPr lang="en-US" sz="1600" dirty="0" smtClean="0">
                <a:solidFill>
                  <a:srgbClr val="0070C0"/>
                </a:solidFill>
              </a:rPr>
              <a:t>standard microarchitecture </a:t>
            </a:r>
            <a:endParaRPr lang="en-US" sz="1600" dirty="0">
              <a:solidFill>
                <a:srgbClr val="0070C0"/>
              </a:solidFill>
            </a:endParaRPr>
          </a:p>
          <a:p>
            <a:pPr lvl="0">
              <a:defRPr/>
            </a:pPr>
            <a:r>
              <a:rPr lang="en-US" sz="1600" dirty="0">
                <a:solidFill>
                  <a:srgbClr val="000000"/>
                </a:solidFill>
              </a:rPr>
              <a:t>      design (IP) with </a:t>
            </a:r>
            <a:r>
              <a:rPr lang="en-US" sz="1600" dirty="0">
                <a:solidFill>
                  <a:srgbClr val="0070C0"/>
                </a:solidFill>
              </a:rPr>
              <a:t>flexible configuration options</a:t>
            </a:r>
            <a:r>
              <a:rPr lang="en-US" sz="1600" dirty="0">
                <a:solidFill>
                  <a:srgbClr val="000000"/>
                </a:solidFill>
              </a:rPr>
              <a:t>, e.g. for the sizes of the L1 or L2</a:t>
            </a:r>
          </a:p>
          <a:p>
            <a:pPr lvl="0">
              <a:spcAft>
                <a:spcPts val="600"/>
              </a:spcAft>
              <a:defRPr/>
            </a:pPr>
            <a:r>
              <a:rPr lang="en-US" sz="1600" dirty="0">
                <a:solidFill>
                  <a:srgbClr val="000000"/>
                </a:solidFill>
              </a:rPr>
              <a:t>      caches.</a:t>
            </a:r>
          </a:p>
          <a:p>
            <a:pPr marL="285750" lvl="0" indent="-285750">
              <a:buFont typeface="Arial" panose="020B0604020202020204" pitchFamily="34" charset="0"/>
              <a:buChar char="•"/>
              <a:defRPr/>
            </a:pPr>
            <a:r>
              <a:rPr lang="en-US" sz="1600" dirty="0">
                <a:solidFill>
                  <a:srgbClr val="000000"/>
                </a:solidFill>
              </a:rPr>
              <a:t>The </a:t>
            </a:r>
            <a:r>
              <a:rPr lang="en-US" sz="1600" dirty="0">
                <a:solidFill>
                  <a:srgbClr val="FF0000"/>
                </a:solidFill>
              </a:rPr>
              <a:t>Architecture license </a:t>
            </a:r>
            <a:r>
              <a:rPr lang="en-US" sz="1600" dirty="0">
                <a:solidFill>
                  <a:srgbClr val="000000"/>
                </a:solidFill>
              </a:rPr>
              <a:t>allows using the ARM ISA and needs a complete </a:t>
            </a:r>
            <a:r>
              <a:rPr lang="en-US" sz="1600" dirty="0">
                <a:solidFill>
                  <a:srgbClr val="0070C0"/>
                </a:solidFill>
              </a:rPr>
              <a:t>custom </a:t>
            </a:r>
          </a:p>
          <a:p>
            <a:pPr lvl="0">
              <a:spcAft>
                <a:spcPts val="600"/>
              </a:spcAft>
              <a:defRPr/>
            </a:pPr>
            <a:r>
              <a:rPr lang="en-US" sz="1600" dirty="0">
                <a:solidFill>
                  <a:srgbClr val="0070C0"/>
                </a:solidFill>
              </a:rPr>
              <a:t>      microarchitecture </a:t>
            </a:r>
            <a:r>
              <a:rPr lang="en-US" sz="1600" dirty="0" smtClean="0">
                <a:solidFill>
                  <a:srgbClr val="0070C0"/>
                </a:solidFill>
              </a:rPr>
              <a:t>design </a:t>
            </a:r>
            <a:r>
              <a:rPr lang="en-US" sz="1600" dirty="0" smtClean="0"/>
              <a:t>that leads to a </a:t>
            </a:r>
            <a:r>
              <a:rPr lang="en-US" sz="1600" dirty="0" smtClean="0">
                <a:solidFill>
                  <a:srgbClr val="0070C0"/>
                </a:solidFill>
              </a:rPr>
              <a:t>proprietary processor.</a:t>
            </a:r>
            <a:endParaRPr lang="en-US" sz="1600" dirty="0">
              <a:solidFill>
                <a:srgbClr val="0070C0"/>
              </a:solidFill>
            </a:endParaRPr>
          </a:p>
          <a:p>
            <a:pPr lvl="0">
              <a:defRPr/>
            </a:pPr>
            <a:r>
              <a:rPr lang="en-US" sz="1600" dirty="0">
                <a:solidFill>
                  <a:srgbClr val="000000"/>
                </a:solidFill>
              </a:rPr>
              <a:t>     E.g. Apple or Samsung bought an Architecture license, designed their processors</a:t>
            </a:r>
          </a:p>
          <a:p>
            <a:pPr lvl="0">
              <a:spcAft>
                <a:spcPts val="600"/>
              </a:spcAft>
              <a:defRPr/>
            </a:pPr>
            <a:r>
              <a:rPr lang="en-US" sz="1600" dirty="0">
                <a:solidFill>
                  <a:srgbClr val="000000"/>
                </a:solidFill>
              </a:rPr>
              <a:t>      and named them as they liked</a:t>
            </a:r>
            <a:r>
              <a:rPr lang="en-US" sz="1600" dirty="0" smtClean="0">
                <a:solidFill>
                  <a:srgbClr val="000000"/>
                </a:solidFill>
              </a:rPr>
              <a:t>.</a:t>
            </a:r>
            <a:endParaRPr lang="en-US" sz="1600" dirty="0">
              <a:solidFill>
                <a:srgbClr val="000000"/>
              </a:solidFill>
            </a:endParaRPr>
          </a:p>
        </p:txBody>
      </p:sp>
      <p:pic>
        <p:nvPicPr>
          <p:cNvPr id="6" name="Picture 2" descr="https://images.anandtech.com/doci/10366/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973" t="13741" r="32520" b="51389"/>
          <a:stretch/>
        </p:blipFill>
        <p:spPr bwMode="auto">
          <a:xfrm>
            <a:off x="2506661" y="1358770"/>
            <a:ext cx="3910544" cy="2153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39201" y="6385050"/>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2035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3.3.1 </a:t>
            </a:r>
            <a:r>
              <a:rPr lang="en-US" dirty="0">
                <a:solidFill>
                  <a:srgbClr val="FFFFFF"/>
                </a:solidFill>
              </a:rPr>
              <a:t>Main extensions of the ARMv8.2 ISA </a:t>
            </a:r>
            <a:r>
              <a:rPr lang="en-US" dirty="0" smtClean="0">
                <a:solidFill>
                  <a:srgbClr val="FFFFFF"/>
                </a:solidFill>
              </a:rPr>
              <a:t>(2)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9258878"/>
              </p:ext>
            </p:extLst>
          </p:nvPr>
        </p:nvGraphicFramePr>
        <p:xfrm>
          <a:off x="251720" y="1285933"/>
          <a:ext cx="8640760" cy="3403207"/>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815875">
                  <a:extLst>
                    <a:ext uri="{9D8B030D-6E8A-4147-A177-3AD203B41FA5}">
                      <a16:colId xmlns:a16="http://schemas.microsoft.com/office/drawing/2014/main" val="20002"/>
                    </a:ext>
                  </a:extLst>
                </a:gridCol>
                <a:gridCol w="1304945">
                  <a:extLst>
                    <a:ext uri="{9D8B030D-6E8A-4147-A177-3AD203B41FA5}">
                      <a16:colId xmlns:a16="http://schemas.microsoft.com/office/drawing/2014/main" val="20003"/>
                    </a:ext>
                  </a:extLst>
                </a:gridCol>
              </a:tblGrid>
              <a:tr h="616995">
                <a:tc>
                  <a:txBody>
                    <a:bodyPr/>
                    <a:lstStyle/>
                    <a:p>
                      <a:pPr algn="ctr"/>
                      <a:r>
                        <a:rPr lang="en-US" sz="1400" dirty="0" smtClean="0"/>
                        <a:t>Revision</a:t>
                      </a:r>
                      <a:endParaRPr lang="en-US" sz="1400" dirty="0"/>
                    </a:p>
                  </a:txBody>
                  <a:tcPr anchor="ctr">
                    <a:solidFill>
                      <a:schemeClr val="accent5">
                        <a:lumMod val="50000"/>
                      </a:schemeClr>
                    </a:solidFill>
                  </a:tcPr>
                </a:tc>
                <a:tc>
                  <a:txBody>
                    <a:bodyPr/>
                    <a:lstStyle/>
                    <a:p>
                      <a:pPr algn="ctr"/>
                      <a:r>
                        <a:rPr lang="en-US" sz="1400" dirty="0" smtClean="0"/>
                        <a:t>Released</a:t>
                      </a:r>
                      <a:endParaRPr lang="en-US" sz="1400" dirty="0"/>
                    </a:p>
                  </a:txBody>
                  <a:tcPr anchor="ctr">
                    <a:solidFill>
                      <a:schemeClr val="accent5">
                        <a:lumMod val="50000"/>
                      </a:schemeClr>
                    </a:solidFill>
                  </a:tcPr>
                </a:tc>
                <a:tc>
                  <a:txBody>
                    <a:bodyPr/>
                    <a:lstStyle/>
                    <a:p>
                      <a:pPr algn="ctr"/>
                      <a:r>
                        <a:rPr lang="en-US" sz="1400" dirty="0" smtClean="0"/>
                        <a:t>Main</a:t>
                      </a:r>
                      <a:r>
                        <a:rPr lang="en-US" sz="1400" baseline="0" dirty="0" smtClean="0"/>
                        <a:t> enhancements</a:t>
                      </a:r>
                      <a:endParaRPr lang="en-US" sz="1400" dirty="0"/>
                    </a:p>
                  </a:txBody>
                  <a:tcPr anchor="ctr">
                    <a:solidFill>
                      <a:schemeClr val="accent5">
                        <a:lumMod val="50000"/>
                      </a:schemeClr>
                    </a:solidFill>
                  </a:tcPr>
                </a:tc>
                <a:tc>
                  <a:txBody>
                    <a:bodyPr/>
                    <a:lstStyle/>
                    <a:p>
                      <a:pPr algn="ctr"/>
                      <a:r>
                        <a:rPr lang="en-US" sz="1400" dirty="0" smtClean="0"/>
                        <a:t>Cortex-A</a:t>
                      </a:r>
                      <a:r>
                        <a:rPr lang="en-US" sz="1400" baseline="0" dirty="0" smtClean="0"/>
                        <a:t> </a:t>
                      </a:r>
                    </a:p>
                    <a:p>
                      <a:pPr algn="ctr"/>
                      <a:r>
                        <a:rPr lang="en-US" sz="1400" baseline="0" dirty="0" smtClean="0"/>
                        <a:t>p</a:t>
                      </a:r>
                      <a:r>
                        <a:rPr lang="en-US" sz="1400" dirty="0" smtClean="0"/>
                        <a:t>rocessors</a:t>
                      </a:r>
                      <a:endParaRPr lang="en-US" sz="1400" dirty="0"/>
                    </a:p>
                  </a:txBody>
                  <a:tcPr anchor="ctr">
                    <a:solidFill>
                      <a:schemeClr val="accent5">
                        <a:lumMod val="50000"/>
                      </a:schemeClr>
                    </a:solidFill>
                  </a:tcPr>
                </a:tc>
                <a:extLst>
                  <a:ext uri="{0D108BD9-81ED-4DB2-BD59-A6C34878D82A}">
                    <a16:rowId xmlns:a16="http://schemas.microsoft.com/office/drawing/2014/main" val="10000"/>
                  </a:ext>
                </a:extLst>
              </a:tr>
              <a:tr h="871052">
                <a:tc>
                  <a:txBody>
                    <a:bodyPr/>
                    <a:lstStyle/>
                    <a:p>
                      <a:pPr algn="ctr"/>
                      <a:r>
                        <a:rPr lang="en-US" sz="1400" dirty="0" smtClean="0"/>
                        <a:t>ARMv8.3-A</a:t>
                      </a:r>
                      <a:endParaRPr lang="en-US" sz="1400" dirty="0"/>
                    </a:p>
                  </a:txBody>
                  <a:tcPr anchor="ctr"/>
                </a:tc>
                <a:tc>
                  <a:txBody>
                    <a:bodyPr/>
                    <a:lstStyle/>
                    <a:p>
                      <a:pPr algn="ctr"/>
                      <a:r>
                        <a:rPr lang="en-US" sz="1400" dirty="0" smtClean="0"/>
                        <a:t>12/2017</a:t>
                      </a:r>
                      <a:endParaRPr lang="en-US" sz="1400" dirty="0"/>
                    </a:p>
                  </a:txBody>
                  <a:tcPr anchor="ctr"/>
                </a:tc>
                <a:tc>
                  <a:txBody>
                    <a:bodyPr/>
                    <a:lstStyle/>
                    <a:p>
                      <a:pPr marL="285750" indent="-285750" algn="l">
                        <a:spcAft>
                          <a:spcPts val="200"/>
                        </a:spcAft>
                        <a:buFont typeface="Arial" panose="020B0604020202020204" pitchFamily="34" charset="0"/>
                        <a:buChar char="•"/>
                      </a:pPr>
                      <a:r>
                        <a:rPr lang="en-US" sz="1400" dirty="0" smtClean="0">
                          <a:solidFill>
                            <a:schemeClr val="tx1"/>
                          </a:solidFill>
                        </a:rPr>
                        <a:t>Pointer authentication</a:t>
                      </a:r>
                    </a:p>
                    <a:p>
                      <a:pPr marL="285750" indent="-285750" algn="l">
                        <a:buFont typeface="Arial" panose="020B0604020202020204" pitchFamily="34" charset="0"/>
                        <a:buChar char="•"/>
                      </a:pPr>
                      <a:r>
                        <a:rPr lang="en-US" sz="1400" dirty="0" smtClean="0"/>
                        <a:t>Improvements to the exception model for </a:t>
                      </a:r>
                    </a:p>
                    <a:p>
                      <a:pPr marL="0" indent="0" algn="l">
                        <a:buFont typeface="Arial" panose="020B0604020202020204" pitchFamily="34" charset="0"/>
                        <a:buNone/>
                      </a:pPr>
                      <a:r>
                        <a:rPr lang="en-US" sz="1400" dirty="0" smtClean="0"/>
                        <a:t>       nested virtualization</a:t>
                      </a:r>
                    </a:p>
                    <a:p>
                      <a:pPr marL="285750" indent="-285750" algn="l">
                        <a:buFont typeface="Arial" panose="020B0604020202020204" pitchFamily="34" charset="0"/>
                        <a:buChar char="•"/>
                      </a:pPr>
                      <a:r>
                        <a:rPr lang="en-US" sz="1400" dirty="0" smtClean="0">
                          <a:solidFill>
                            <a:schemeClr val="tx1"/>
                          </a:solidFill>
                        </a:rPr>
                        <a:t>Small-scale enhancements to the ISA</a:t>
                      </a:r>
                    </a:p>
                  </a:txBody>
                  <a:tcPr anchor="ctr"/>
                </a:tc>
                <a:tc>
                  <a:txBody>
                    <a:bodyPr/>
                    <a:lstStyle/>
                    <a:p>
                      <a:pPr algn="ctr"/>
                      <a:r>
                        <a:rPr lang="en-US" sz="1400" dirty="0" smtClean="0"/>
                        <a:t>TBA</a:t>
                      </a:r>
                      <a:endParaRPr lang="en-US" sz="1400" dirty="0"/>
                    </a:p>
                  </a:txBody>
                  <a:tcPr anchor="ctr"/>
                </a:tc>
                <a:extLst>
                  <a:ext uri="{0D108BD9-81ED-4DB2-BD59-A6C34878D82A}">
                    <a16:rowId xmlns:a16="http://schemas.microsoft.com/office/drawing/2014/main" val="10001"/>
                  </a:ext>
                </a:extLst>
              </a:tr>
              <a:tr h="871052">
                <a:tc>
                  <a:txBody>
                    <a:bodyPr/>
                    <a:lstStyle/>
                    <a:p>
                      <a:pPr algn="ctr"/>
                      <a:r>
                        <a:rPr lang="en-US" sz="1400" dirty="0" smtClean="0"/>
                        <a:t>ARMv8.4-A</a:t>
                      </a:r>
                      <a:endParaRPr lang="en-US" sz="1400" dirty="0"/>
                    </a:p>
                  </a:txBody>
                  <a:tcPr anchor="ctr"/>
                </a:tc>
                <a:tc>
                  <a:txBody>
                    <a:bodyPr/>
                    <a:lstStyle/>
                    <a:p>
                      <a:pPr algn="ctr"/>
                      <a:r>
                        <a:rPr lang="en-US" sz="1400" dirty="0" smtClean="0"/>
                        <a:t>10/2018</a:t>
                      </a:r>
                      <a:endParaRPr lang="en-US" sz="1400" dirty="0"/>
                    </a:p>
                  </a:txBody>
                  <a:tcPr anchor="ctr"/>
                </a:tc>
                <a:tc>
                  <a:txBody>
                    <a:bodyPr/>
                    <a:lstStyle/>
                    <a:p>
                      <a:pPr marL="285750" indent="-285750" algn="l">
                        <a:buFont typeface="Arial" panose="020B0604020202020204" pitchFamily="34" charset="0"/>
                        <a:buChar char="•"/>
                      </a:pPr>
                      <a:r>
                        <a:rPr lang="en-US" sz="1400" dirty="0" err="1" smtClean="0"/>
                        <a:t>Cripto</a:t>
                      </a:r>
                      <a:r>
                        <a:rPr lang="en-US" sz="1400" dirty="0" smtClean="0"/>
                        <a:t> extensions</a:t>
                      </a:r>
                    </a:p>
                    <a:p>
                      <a:pPr marL="285750" indent="-285750" algn="l">
                        <a:buFont typeface="Arial" panose="020B0604020202020204" pitchFamily="34" charset="0"/>
                        <a:buChar char="•"/>
                      </a:pPr>
                      <a:r>
                        <a:rPr lang="en-US" sz="1400" dirty="0" smtClean="0"/>
                        <a:t>Memory partitioning and monitoring capabilities</a:t>
                      </a:r>
                    </a:p>
                    <a:p>
                      <a:pPr marL="285750" indent="-285750" algn="l">
                        <a:buFont typeface="Arial" panose="020B0604020202020204" pitchFamily="34" charset="0"/>
                        <a:buChar char="•"/>
                      </a:pPr>
                      <a:r>
                        <a:rPr lang="en-US" sz="1400" dirty="0" smtClean="0"/>
                        <a:t>New Secure EL2 state</a:t>
                      </a:r>
                    </a:p>
                  </a:txBody>
                  <a:tcPr/>
                </a:tc>
                <a:tc>
                  <a:txBody>
                    <a:bodyPr/>
                    <a:lstStyle/>
                    <a:p>
                      <a:pPr algn="ctr"/>
                      <a:r>
                        <a:rPr lang="en-US" sz="1400" dirty="0" smtClean="0"/>
                        <a:t>TBA</a:t>
                      </a:r>
                      <a:endParaRPr lang="en-US" sz="1400" dirty="0"/>
                    </a:p>
                  </a:txBody>
                  <a:tcPr anchor="ctr"/>
                </a:tc>
                <a:extLst>
                  <a:ext uri="{0D108BD9-81ED-4DB2-BD59-A6C34878D82A}">
                    <a16:rowId xmlns:a16="http://schemas.microsoft.com/office/drawing/2014/main" val="10002"/>
                  </a:ext>
                </a:extLst>
              </a:tr>
              <a:tr h="871052">
                <a:tc>
                  <a:txBody>
                    <a:bodyPr/>
                    <a:lstStyle/>
                    <a:p>
                      <a:pPr algn="ctr"/>
                      <a:r>
                        <a:rPr lang="en-US" sz="1400" dirty="0" smtClean="0"/>
                        <a:t>ARMv8.5-A</a:t>
                      </a:r>
                      <a:endParaRPr lang="en-US" sz="1400" dirty="0"/>
                    </a:p>
                  </a:txBody>
                  <a:tcPr anchor="ctr"/>
                </a:tc>
                <a:tc>
                  <a:txBody>
                    <a:bodyPr/>
                    <a:lstStyle/>
                    <a:p>
                      <a:pPr algn="ctr"/>
                      <a:r>
                        <a:rPr lang="en-US" sz="1400" dirty="0" err="1" smtClean="0"/>
                        <a:t>n.a</a:t>
                      </a:r>
                      <a:r>
                        <a:rPr lang="en-US" sz="1400" dirty="0" smtClean="0"/>
                        <a:t>.</a:t>
                      </a:r>
                      <a:endParaRPr lang="en-US" sz="1400" dirty="0"/>
                    </a:p>
                  </a:txBody>
                  <a:tcPr anchor="ctr"/>
                </a:tc>
                <a:tc>
                  <a:txBody>
                    <a:bodyPr/>
                    <a:lstStyle/>
                    <a:p>
                      <a:pPr marL="285750" indent="-285750" algn="l">
                        <a:buFont typeface="Arial" panose="020B0604020202020204" pitchFamily="34" charset="0"/>
                        <a:buChar char="•"/>
                      </a:pPr>
                      <a:r>
                        <a:rPr lang="en-US" sz="1400" dirty="0" smtClean="0"/>
                        <a:t>Vulnerability Detection</a:t>
                      </a:r>
                    </a:p>
                    <a:p>
                      <a:pPr marL="285750" indent="-285750" algn="l">
                        <a:buFont typeface="Arial" panose="020B0604020202020204" pitchFamily="34" charset="0"/>
                        <a:buChar char="•"/>
                      </a:pPr>
                      <a:r>
                        <a:rPr lang="en-US" sz="1400" dirty="0" smtClean="0"/>
                        <a:t>Memory Tagging</a:t>
                      </a:r>
                    </a:p>
                    <a:p>
                      <a:pPr marL="285750" indent="-285750" algn="l">
                        <a:buFont typeface="Arial" panose="020B0604020202020204" pitchFamily="34" charset="0"/>
                        <a:buChar char="•"/>
                      </a:pPr>
                      <a:r>
                        <a:rPr lang="en-US" sz="1400" dirty="0" smtClean="0"/>
                        <a:t>Branch Target Indicators </a:t>
                      </a:r>
                    </a:p>
                    <a:p>
                      <a:pPr marL="285750" indent="-285750" algn="l">
                        <a:buFont typeface="Arial" panose="020B0604020202020204" pitchFamily="34" charset="0"/>
                        <a:buChar char="•"/>
                      </a:pPr>
                      <a:r>
                        <a:rPr lang="en-US" sz="1400" dirty="0" smtClean="0"/>
                        <a:t>Further small-scale enhancements</a:t>
                      </a:r>
                    </a:p>
                  </a:txBody>
                  <a:tcPr/>
                </a:tc>
                <a:tc>
                  <a:txBody>
                    <a:bodyPr/>
                    <a:lstStyle/>
                    <a:p>
                      <a:pPr algn="ctr"/>
                      <a:r>
                        <a:rPr lang="en-US" sz="1400" dirty="0" smtClean="0"/>
                        <a:t>TBD</a:t>
                      </a:r>
                      <a:endParaRPr lang="en-US" sz="1400" dirty="0"/>
                    </a:p>
                  </a:txBody>
                  <a:tcPr anchor="ctr"/>
                </a:tc>
                <a:extLst>
                  <a:ext uri="{0D108BD9-81ED-4DB2-BD59-A6C34878D82A}">
                    <a16:rowId xmlns:a16="http://schemas.microsoft.com/office/drawing/2014/main" val="4292579932"/>
                  </a:ext>
                </a:extLst>
              </a:tr>
            </a:tbl>
          </a:graphicData>
        </a:graphic>
      </p:graphicFrame>
      <p:sp>
        <p:nvSpPr>
          <p:cNvPr id="6" name="TextBox 5"/>
          <p:cNvSpPr txBox="1"/>
          <p:nvPr/>
        </p:nvSpPr>
        <p:spPr>
          <a:xfrm>
            <a:off x="76749" y="494305"/>
            <a:ext cx="5237459" cy="369332"/>
          </a:xfrm>
          <a:prstGeom prst="rect">
            <a:avLst/>
          </a:prstGeom>
          <a:noFill/>
        </p:spPr>
        <p:txBody>
          <a:bodyPr wrap="none" rtlCol="0">
            <a:spAutoFit/>
          </a:bodyPr>
          <a:lstStyle/>
          <a:p>
            <a:r>
              <a:rPr lang="en-US" dirty="0" smtClean="0">
                <a:solidFill>
                  <a:srgbClr val="2D2D8A"/>
                </a:solidFill>
              </a:rPr>
              <a:t>Main extensions of the ARMv8.2 ISA-2 </a:t>
            </a:r>
            <a:r>
              <a:rPr lang="en-US" dirty="0" smtClean="0"/>
              <a:t>[97]</a:t>
            </a:r>
            <a:endParaRPr lang="en-US" dirty="0"/>
          </a:p>
        </p:txBody>
      </p:sp>
    </p:spTree>
    <p:extLst>
      <p:ext uri="{BB962C8B-B14F-4D97-AF65-F5344CB8AC3E}">
        <p14:creationId xmlns:p14="http://schemas.microsoft.com/office/powerpoint/2010/main" val="5736249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1540" y="1808900"/>
            <a:ext cx="8055895"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dirty="0">
                <a:solidFill>
                  <a:srgbClr val="FFFFFF"/>
                </a:solidFill>
              </a:rPr>
              <a:t>3.3.2 </a:t>
            </a:r>
            <a:r>
              <a:rPr lang="en-US" dirty="0" smtClean="0">
                <a:solidFill>
                  <a:srgbClr val="FFFFFF"/>
                </a:solidFill>
              </a:rPr>
              <a:t>The Dynamic core cluster processor architecture introduced</a:t>
            </a:r>
          </a:p>
          <a:p>
            <a:pPr lvl="0" algn="ctr" fontAlgn="base">
              <a:spcBef>
                <a:spcPct val="0"/>
              </a:spcBef>
              <a:spcAft>
                <a:spcPct val="0"/>
              </a:spcAft>
              <a:defRPr/>
            </a:pPr>
            <a:r>
              <a:rPr lang="en-US" dirty="0" smtClean="0">
                <a:solidFill>
                  <a:srgbClr val="FFFFFF"/>
                </a:solidFill>
              </a:rPr>
              <a:t>along with the </a:t>
            </a:r>
            <a:r>
              <a:rPr lang="en-US" dirty="0">
                <a:solidFill>
                  <a:srgbClr val="FFFFFF"/>
                </a:solidFill>
              </a:rPr>
              <a:t>ARMv8.2 </a:t>
            </a:r>
            <a:r>
              <a:rPr lang="en-US" dirty="0" smtClean="0">
                <a:solidFill>
                  <a:srgbClr val="FFFFFF"/>
                </a:solidFill>
              </a:rPr>
              <a:t>ISA</a:t>
            </a:r>
            <a:endParaRPr kumimoji="0" lang="hu-HU" b="0" i="0" u="none" strike="noStrike" kern="1200" cap="none" spc="0" normalizeH="0" baseline="0" noProof="0" dirty="0">
              <a:ln>
                <a:noFill/>
              </a:ln>
              <a:solidFill>
                <a:srgbClr val="FFFFFF"/>
              </a:solidFill>
              <a:effectLst/>
              <a:uLnTx/>
              <a:uFillTx/>
              <a:latin typeface="Verdana"/>
            </a:endParaRPr>
          </a:p>
        </p:txBody>
      </p:sp>
    </p:spTree>
    <p:extLst>
      <p:ext uri="{BB962C8B-B14F-4D97-AF65-F5344CB8AC3E}">
        <p14:creationId xmlns:p14="http://schemas.microsoft.com/office/powerpoint/2010/main" val="4701150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Box 4"/>
          <p:cNvSpPr txBox="1">
            <a:spLocks noChangeArrowheads="1"/>
          </p:cNvSpPr>
          <p:nvPr/>
        </p:nvSpPr>
        <p:spPr bwMode="auto">
          <a:xfrm>
            <a:off x="727480" y="2360209"/>
            <a:ext cx="19202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Single core CPUs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4"/>
          <p:cNvSpPr txBox="1">
            <a:spLocks noChangeArrowheads="1"/>
          </p:cNvSpPr>
          <p:nvPr/>
        </p:nvSpPr>
        <p:spPr bwMode="auto">
          <a:xfrm>
            <a:off x="4425865" y="2365074"/>
            <a:ext cx="269740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Multicore CPUs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5" name="Straight Connector 4"/>
          <p:cNvCxnSpPr>
            <a:endCxn id="9" idx="7"/>
          </p:cNvCxnSpPr>
          <p:nvPr/>
        </p:nvCxnSpPr>
        <p:spPr bwMode="auto">
          <a:xfrm flipH="1">
            <a:off x="1915640" y="2144964"/>
            <a:ext cx="1790210" cy="1433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a:endCxn id="7" idx="1"/>
          </p:cNvCxnSpPr>
          <p:nvPr/>
        </p:nvCxnSpPr>
        <p:spPr bwMode="auto">
          <a:xfrm>
            <a:off x="3701084" y="2144964"/>
            <a:ext cx="2020159" cy="1536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13"/>
          <p:cNvSpPr>
            <a:spLocks noChangeArrowheads="1"/>
          </p:cNvSpPr>
          <p:nvPr/>
        </p:nvSpPr>
        <p:spPr bwMode="auto">
          <a:xfrm>
            <a:off x="5711711" y="228980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 name="Text Box 4"/>
          <p:cNvSpPr txBox="1">
            <a:spLocks noChangeArrowheads="1"/>
          </p:cNvSpPr>
          <p:nvPr/>
        </p:nvSpPr>
        <p:spPr bwMode="auto">
          <a:xfrm>
            <a:off x="719572" y="1802127"/>
            <a:ext cx="590944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defTabSz="914400">
              <a:spcBef>
                <a:spcPct val="0"/>
              </a:spcBef>
              <a:buClrTx/>
              <a:buSzTx/>
              <a:buNone/>
              <a:defRPr/>
            </a:pPr>
            <a:r>
              <a:rPr lang="en-US" altLang="en-US" sz="1300" b="1" dirty="0" smtClean="0">
                <a:solidFill>
                  <a:srgbClr val="000000"/>
                </a:solidFill>
              </a:rPr>
              <a:t>Evolution of multicore architectures in </a:t>
            </a:r>
            <a:r>
              <a:rPr lang="en-US" altLang="en-US" sz="1300" b="1" dirty="0">
                <a:solidFill>
                  <a:srgbClr val="000000"/>
                </a:solidFill>
              </a:rPr>
              <a:t>mobile </a:t>
            </a:r>
            <a:r>
              <a:rPr lang="en-US" altLang="en-US" sz="1300" b="1" dirty="0" smtClean="0">
                <a:solidFill>
                  <a:srgbClr val="000000"/>
                </a:solidFill>
              </a:rPr>
              <a:t>processors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9" name="Oval 13"/>
          <p:cNvSpPr>
            <a:spLocks noChangeArrowheads="1"/>
          </p:cNvSpPr>
          <p:nvPr/>
        </p:nvSpPr>
        <p:spPr bwMode="auto">
          <a:xfrm>
            <a:off x="1860085" y="227943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 name="Text Box 5"/>
          <p:cNvSpPr txBox="1">
            <a:spLocks noChangeArrowheads="1"/>
          </p:cNvSpPr>
          <p:nvPr/>
        </p:nvSpPr>
        <p:spPr bwMode="auto">
          <a:xfrm>
            <a:off x="5060290" y="2944525"/>
            <a:ext cx="1390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endPar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core clusters</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1" name="Text Box 6"/>
          <p:cNvSpPr txBox="1">
            <a:spLocks noChangeArrowheads="1"/>
          </p:cNvSpPr>
          <p:nvPr/>
        </p:nvSpPr>
        <p:spPr bwMode="auto">
          <a:xfrm>
            <a:off x="7527903" y="2944525"/>
            <a:ext cx="13901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endPar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core clusters</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2" name="Text Box 5"/>
          <p:cNvSpPr txBox="1">
            <a:spLocks noChangeArrowheads="1"/>
          </p:cNvSpPr>
          <p:nvPr/>
        </p:nvSpPr>
        <p:spPr bwMode="auto">
          <a:xfrm>
            <a:off x="2703060" y="2944525"/>
            <a:ext cx="137388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Symmetrical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 multicores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b="1" dirty="0" smtClean="0">
                <a:solidFill>
                  <a:srgbClr val="000000"/>
                </a:solidFill>
              </a:rPr>
              <a:t>(SMCs)</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3" name="Straight Connector 12"/>
          <p:cNvCxnSpPr/>
          <p:nvPr/>
        </p:nvCxnSpPr>
        <p:spPr>
          <a:xfrm flipH="1">
            <a:off x="3390002" y="2696274"/>
            <a:ext cx="2342216" cy="200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32218" y="2696274"/>
            <a:ext cx="2484682" cy="186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3"/>
          <p:cNvSpPr>
            <a:spLocks noChangeArrowheads="1"/>
          </p:cNvSpPr>
          <p:nvPr/>
        </p:nvSpPr>
        <p:spPr bwMode="auto">
          <a:xfrm>
            <a:off x="5699307" y="2877759"/>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6" name="Oval 13"/>
          <p:cNvSpPr>
            <a:spLocks noChangeArrowheads="1"/>
          </p:cNvSpPr>
          <p:nvPr/>
        </p:nvSpPr>
        <p:spPr bwMode="auto">
          <a:xfrm>
            <a:off x="3359864" y="2882354"/>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7" name="Oval 13"/>
          <p:cNvSpPr>
            <a:spLocks noChangeArrowheads="1"/>
          </p:cNvSpPr>
          <p:nvPr/>
        </p:nvSpPr>
        <p:spPr bwMode="auto">
          <a:xfrm>
            <a:off x="8189991" y="286938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2" name="Straight Connector 21"/>
          <p:cNvCxnSpPr>
            <a:endCxn id="15" idx="0"/>
          </p:cNvCxnSpPr>
          <p:nvPr/>
        </p:nvCxnSpPr>
        <p:spPr bwMode="auto">
          <a:xfrm>
            <a:off x="5731500" y="2696274"/>
            <a:ext cx="351" cy="18148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71438" y="1138351"/>
            <a:ext cx="7032246" cy="369332"/>
          </a:xfrm>
          <a:prstGeom prst="rect">
            <a:avLst/>
          </a:prstGeom>
          <a:noFill/>
        </p:spPr>
        <p:txBody>
          <a:bodyPr wrap="none" rtlCol="0">
            <a:spAutoFit/>
          </a:bodyPr>
          <a:lstStyle/>
          <a:p>
            <a:r>
              <a:rPr lang="en-US" dirty="0" smtClean="0">
                <a:solidFill>
                  <a:schemeClr val="accent6"/>
                </a:solidFill>
              </a:rPr>
              <a:t>Evolution of multicore architectures in mobile processors</a:t>
            </a:r>
          </a:p>
        </p:txBody>
      </p:sp>
      <p:sp>
        <p:nvSpPr>
          <p:cNvPr id="20" name="Right Arrow 19"/>
          <p:cNvSpPr/>
          <p:nvPr/>
        </p:nvSpPr>
        <p:spPr bwMode="auto">
          <a:xfrm>
            <a:off x="2087780" y="3124545"/>
            <a:ext cx="504000" cy="106141"/>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1" name="Oval 20"/>
          <p:cNvSpPr/>
          <p:nvPr/>
        </p:nvSpPr>
        <p:spPr bwMode="auto">
          <a:xfrm>
            <a:off x="251520" y="2139520"/>
            <a:ext cx="4230470" cy="1739530"/>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101846" y="4175791"/>
            <a:ext cx="8890575" cy="1154162"/>
          </a:xfrm>
          <a:prstGeom prst="rect">
            <a:avLst/>
          </a:prstGeom>
          <a:noFill/>
        </p:spPr>
        <p:txBody>
          <a:bodyPr wrap="none" rtlCol="0">
            <a:spAutoFit/>
          </a:bodyPr>
          <a:lstStyle/>
          <a:p>
            <a:pPr lvl="0">
              <a:defRPr/>
            </a:pPr>
            <a:r>
              <a:rPr lang="en-US" sz="1600" dirty="0" smtClean="0">
                <a:solidFill>
                  <a:srgbClr val="FF0000"/>
                </a:solidFill>
              </a:rPr>
              <a:t>SMCs (Symmetrical Multicores)  </a:t>
            </a:r>
            <a:r>
              <a:rPr lang="en-US" sz="1600" dirty="0" smtClean="0"/>
              <a:t>represent the </a:t>
            </a:r>
            <a:r>
              <a:rPr lang="en-US" sz="1600" dirty="0" smtClean="0">
                <a:solidFill>
                  <a:srgbClr val="FF0000"/>
                </a:solidFill>
              </a:rPr>
              <a:t>first step </a:t>
            </a:r>
            <a:r>
              <a:rPr lang="en-US" sz="1600" dirty="0" smtClean="0">
                <a:solidFill>
                  <a:srgbClr val="0070C0"/>
                </a:solidFill>
              </a:rPr>
              <a:t>in the evolution of CPU core</a:t>
            </a:r>
          </a:p>
          <a:p>
            <a:pPr lvl="0">
              <a:spcAft>
                <a:spcPts val="600"/>
              </a:spcAft>
              <a:defRPr/>
            </a:pPr>
            <a:r>
              <a:rPr lang="en-US" sz="1600" dirty="0">
                <a:solidFill>
                  <a:srgbClr val="0070C0"/>
                </a:solidFill>
              </a:rPr>
              <a:t> </a:t>
            </a:r>
            <a:r>
              <a:rPr lang="en-US" sz="1600" dirty="0" smtClean="0">
                <a:solidFill>
                  <a:srgbClr val="0070C0"/>
                </a:solidFill>
              </a:rPr>
              <a:t> architectures</a:t>
            </a:r>
            <a:r>
              <a:rPr lang="en-US" sz="1600" dirty="0" smtClean="0"/>
              <a:t>, as indicated in Figure above.</a:t>
            </a:r>
          </a:p>
          <a:p>
            <a:pPr lvl="0">
              <a:defRPr/>
            </a:pPr>
            <a:r>
              <a:rPr lang="en-US" sz="1600" dirty="0" smtClean="0">
                <a:solidFill>
                  <a:srgbClr val="FF0000"/>
                </a:solidFill>
              </a:rPr>
              <a:t>SMCs </a:t>
            </a:r>
            <a:r>
              <a:rPr lang="en-US" sz="1600" dirty="0"/>
              <a:t>are </a:t>
            </a:r>
            <a:r>
              <a:rPr lang="en-US" sz="1600" dirty="0">
                <a:solidFill>
                  <a:srgbClr val="000000"/>
                </a:solidFill>
              </a:rPr>
              <a:t>processors with </a:t>
            </a:r>
            <a:r>
              <a:rPr lang="en-US" sz="1600" dirty="0">
                <a:solidFill>
                  <a:srgbClr val="0070C0"/>
                </a:solidFill>
              </a:rPr>
              <a:t>multiple CPU cores </a:t>
            </a:r>
            <a:r>
              <a:rPr lang="en-US" sz="1600" dirty="0" smtClean="0">
                <a:solidFill>
                  <a:srgbClr val="0070C0"/>
                </a:solidFill>
              </a:rPr>
              <a:t>operating in </a:t>
            </a:r>
            <a:r>
              <a:rPr lang="en-US" sz="1600" dirty="0">
                <a:solidFill>
                  <a:srgbClr val="0070C0"/>
                </a:solidFill>
              </a:rPr>
              <a:t>parallel </a:t>
            </a:r>
            <a:r>
              <a:rPr lang="en-US" sz="1600" dirty="0"/>
              <a:t>(as seen </a:t>
            </a:r>
            <a:r>
              <a:rPr lang="en-US" sz="1600" dirty="0" smtClean="0"/>
              <a:t>in the</a:t>
            </a:r>
          </a:p>
          <a:p>
            <a:pPr lvl="0">
              <a:defRPr/>
            </a:pPr>
            <a:r>
              <a:rPr lang="en-US" sz="1600" dirty="0"/>
              <a:t> </a:t>
            </a:r>
            <a:r>
              <a:rPr lang="en-US" sz="1600" dirty="0" smtClean="0"/>
              <a:t> next Figure). </a:t>
            </a:r>
            <a:endParaRPr lang="en-US" sz="1600" dirty="0"/>
          </a:p>
        </p:txBody>
      </p:sp>
      <p:sp>
        <p:nvSpPr>
          <p:cNvPr id="25" name="TextBox 24"/>
          <p:cNvSpPr txBox="1"/>
          <p:nvPr/>
        </p:nvSpPr>
        <p:spPr>
          <a:xfrm>
            <a:off x="71438" y="513300"/>
            <a:ext cx="7808548" cy="646331"/>
          </a:xfrm>
          <a:prstGeom prst="rect">
            <a:avLst/>
          </a:prstGeom>
          <a:noFill/>
        </p:spPr>
        <p:txBody>
          <a:bodyPr wrap="none" rtlCol="0">
            <a:spAutoFit/>
          </a:bodyPr>
          <a:lstStyle/>
          <a:p>
            <a:r>
              <a:rPr lang="en-US">
                <a:solidFill>
                  <a:schemeClr val="accent6"/>
                </a:solidFill>
              </a:rPr>
              <a:t>3.3.2 The Dynamic core cluster processor architecture introduced</a:t>
            </a:r>
          </a:p>
          <a:p>
            <a:r>
              <a:rPr lang="en-US">
                <a:solidFill>
                  <a:schemeClr val="accent6"/>
                </a:solidFill>
              </a:rPr>
              <a:t>           along with the ARMv8.2 ISA</a:t>
            </a:r>
            <a:endParaRPr lang="en-US" dirty="0">
              <a:solidFill>
                <a:schemeClr val="accent6"/>
              </a:solidFill>
            </a:endParaRPr>
          </a:p>
        </p:txBody>
      </p:sp>
    </p:spTree>
    <p:extLst>
      <p:ext uri="{BB962C8B-B14F-4D97-AF65-F5344CB8AC3E}">
        <p14:creationId xmlns:p14="http://schemas.microsoft.com/office/powerpoint/2010/main" val="152848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 calcmode="lin" valueType="num">
                                      <p:cBhvr additive="base">
                                        <p:cTn id="8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3">
                                            <p:txEl>
                                              <p:pRg st="1" end="1"/>
                                            </p:txEl>
                                          </p:spTgt>
                                        </p:tgtEl>
                                        <p:attrNameLst>
                                          <p:attrName>style.visibility</p:attrName>
                                        </p:attrNameLst>
                                      </p:cBhvr>
                                      <p:to>
                                        <p:strVal val="visible"/>
                                      </p:to>
                                    </p:set>
                                    <p:anim calcmode="lin" valueType="num">
                                      <p:cBhvr additive="base">
                                        <p:cTn id="9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xEl>
                                              <p:pRg st="2" end="2"/>
                                            </p:txEl>
                                          </p:spTgt>
                                        </p:tgtEl>
                                        <p:attrNameLst>
                                          <p:attrName>style.visibility</p:attrName>
                                        </p:attrNameLst>
                                      </p:cBhvr>
                                      <p:to>
                                        <p:strVal val="visible"/>
                                      </p:to>
                                    </p:set>
                                    <p:anim calcmode="lin" valueType="num">
                                      <p:cBhvr additive="base">
                                        <p:cTn id="9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3">
                                            <p:txEl>
                                              <p:pRg st="3" end="3"/>
                                            </p:txEl>
                                          </p:spTgt>
                                        </p:tgtEl>
                                        <p:attrNameLst>
                                          <p:attrName>style.visibility</p:attrName>
                                        </p:attrNameLst>
                                      </p:cBhvr>
                                      <p:to>
                                        <p:strVal val="visible"/>
                                      </p:to>
                                    </p:set>
                                    <p:anim calcmode="lin" valueType="num">
                                      <p:cBhvr additive="base">
                                        <p:cTn id="10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9" grpId="0" animBg="1"/>
      <p:bldP spid="10" grpId="0"/>
      <p:bldP spid="11" grpId="0"/>
      <p:bldP spid="12" grpId="0"/>
      <p:bldP spid="15" grpId="0" animBg="1"/>
      <p:bldP spid="16" grpId="0" animBg="1"/>
      <p:bldP spid="17" grpId="0" animBg="1"/>
      <p:bldP spid="20" grpId="0" animBg="1"/>
      <p:bldP spid="2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(2)</a:t>
            </a:r>
            <a:endParaRPr lang="en-US" dirty="0">
              <a:solidFill>
                <a:srgbClr val="FFFFFF"/>
              </a:solidFill>
            </a:endParaRPr>
          </a:p>
        </p:txBody>
      </p:sp>
      <p:sp>
        <p:nvSpPr>
          <p:cNvPr id="22" name="TextBox 21"/>
          <p:cNvSpPr txBox="1"/>
          <p:nvPr/>
        </p:nvSpPr>
        <p:spPr>
          <a:xfrm>
            <a:off x="76132" y="505611"/>
            <a:ext cx="8820043" cy="369332"/>
          </a:xfrm>
          <a:prstGeom prst="rect">
            <a:avLst/>
          </a:prstGeom>
          <a:noFill/>
        </p:spPr>
        <p:txBody>
          <a:bodyPr wrap="none" rtlCol="0">
            <a:spAutoFit/>
          </a:bodyPr>
          <a:lstStyle/>
          <a:p>
            <a:r>
              <a:rPr lang="en-US" dirty="0">
                <a:solidFill>
                  <a:schemeClr val="accent6"/>
                </a:solidFill>
              </a:rPr>
              <a:t>Example of an SMC processor: </a:t>
            </a:r>
            <a:r>
              <a:rPr lang="en-US" dirty="0" smtClean="0">
                <a:solidFill>
                  <a:schemeClr val="accent6"/>
                </a:solidFill>
              </a:rPr>
              <a:t>The ARM11 </a:t>
            </a:r>
            <a:r>
              <a:rPr lang="en-US" dirty="0" err="1" smtClean="0">
                <a:solidFill>
                  <a:schemeClr val="accent6"/>
                </a:solidFill>
              </a:rPr>
              <a:t>MPCore</a:t>
            </a:r>
            <a:r>
              <a:rPr lang="en-US" dirty="0" smtClean="0">
                <a:solidFill>
                  <a:schemeClr val="accent6"/>
                </a:solidFill>
              </a:rPr>
              <a:t> processor (2004) [115]</a:t>
            </a:r>
            <a:endParaRPr lang="en-US" dirty="0">
              <a:solidFill>
                <a:schemeClr val="accent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853" y="1223755"/>
            <a:ext cx="5552447" cy="3651692"/>
          </a:xfrm>
          <a:prstGeom prst="rect">
            <a:avLst/>
          </a:prstGeom>
        </p:spPr>
      </p:pic>
      <p:sp>
        <p:nvSpPr>
          <p:cNvPr id="53" name="TextBox 52"/>
          <p:cNvSpPr txBox="1"/>
          <p:nvPr/>
        </p:nvSpPr>
        <p:spPr>
          <a:xfrm>
            <a:off x="71500" y="5094185"/>
            <a:ext cx="9159174" cy="1672253"/>
          </a:xfrm>
          <a:prstGeom prst="rect">
            <a:avLst/>
          </a:prstGeom>
          <a:noFill/>
        </p:spPr>
        <p:txBody>
          <a:bodyPr wrap="none" rtlCol="0">
            <a:spAutoFit/>
          </a:bodyPr>
          <a:lstStyle/>
          <a:p>
            <a:pPr lvl="0">
              <a:defRPr/>
            </a:pPr>
            <a:r>
              <a:rPr lang="en-US" sz="1600" dirty="0" smtClean="0">
                <a:solidFill>
                  <a:srgbClr val="FF0000"/>
                </a:solidFill>
              </a:rPr>
              <a:t>Note: </a:t>
            </a:r>
            <a:r>
              <a:rPr lang="en-US" sz="1600" dirty="0" smtClean="0">
                <a:solidFill>
                  <a:srgbClr val="0070C0"/>
                </a:solidFill>
              </a:rPr>
              <a:t>At introduction ARM called the ARM11 </a:t>
            </a:r>
            <a:r>
              <a:rPr lang="en-US" sz="1600" dirty="0" err="1" smtClean="0">
                <a:solidFill>
                  <a:srgbClr val="0070C0"/>
                </a:solidFill>
              </a:rPr>
              <a:t>MPCore</a:t>
            </a:r>
            <a:r>
              <a:rPr lang="en-US" sz="1600" dirty="0" smtClean="0">
                <a:solidFill>
                  <a:srgbClr val="0070C0"/>
                </a:solidFill>
              </a:rPr>
              <a:t> processor </a:t>
            </a:r>
            <a:r>
              <a:rPr lang="en-US" sz="1600" dirty="0" smtClean="0">
                <a:solidFill>
                  <a:srgbClr val="FF0000"/>
                </a:solidFill>
              </a:rPr>
              <a:t>SMP (Symmetrical</a:t>
            </a:r>
          </a:p>
          <a:p>
            <a:pPr lvl="0">
              <a:spcAft>
                <a:spcPts val="400"/>
              </a:spcAft>
              <a:defRPr/>
            </a:pPr>
            <a:r>
              <a:rPr lang="en-US" sz="1600" dirty="0">
                <a:solidFill>
                  <a:srgbClr val="FF0000"/>
                </a:solidFill>
              </a:rPr>
              <a:t> </a:t>
            </a:r>
            <a:r>
              <a:rPr lang="en-US" sz="1600" dirty="0" smtClean="0">
                <a:solidFill>
                  <a:srgbClr val="FF0000"/>
                </a:solidFill>
              </a:rPr>
              <a:t> multicore).</a:t>
            </a:r>
          </a:p>
          <a:p>
            <a:pPr lvl="0">
              <a:defRPr/>
            </a:pPr>
            <a:r>
              <a:rPr lang="en-US" sz="1600" dirty="0" smtClean="0"/>
              <a:t>Nevertheless, in 2007 AMD </a:t>
            </a:r>
            <a:r>
              <a:rPr lang="en-US" sz="1600" dirty="0" smtClean="0">
                <a:solidFill>
                  <a:srgbClr val="0070C0"/>
                </a:solidFill>
              </a:rPr>
              <a:t>re-interpreted the term </a:t>
            </a:r>
            <a:r>
              <a:rPr lang="en-US" sz="1600" dirty="0" err="1" smtClean="0">
                <a:solidFill>
                  <a:srgbClr val="0070C0"/>
                </a:solidFill>
              </a:rPr>
              <a:t>MPCore</a:t>
            </a:r>
            <a:r>
              <a:rPr lang="en-US" sz="1600" dirty="0" smtClean="0">
                <a:solidFill>
                  <a:srgbClr val="0070C0"/>
                </a:solidFill>
              </a:rPr>
              <a:t> </a:t>
            </a:r>
            <a:r>
              <a:rPr lang="en-US" sz="1600" dirty="0" smtClean="0"/>
              <a:t>by returning to its de facto</a:t>
            </a:r>
          </a:p>
          <a:p>
            <a:pPr lvl="0">
              <a:spcAft>
                <a:spcPts val="400"/>
              </a:spcAft>
              <a:defRPr/>
            </a:pPr>
            <a:r>
              <a:rPr lang="en-US" sz="1600" dirty="0"/>
              <a:t> </a:t>
            </a:r>
            <a:r>
              <a:rPr lang="en-US" sz="1600" dirty="0" smtClean="0"/>
              <a:t> meaning that is: </a:t>
            </a:r>
            <a:r>
              <a:rPr lang="en-US" sz="1600" dirty="0" smtClean="0">
                <a:solidFill>
                  <a:srgbClr val="0070C0"/>
                </a:solidFill>
              </a:rPr>
              <a:t>“</a:t>
            </a:r>
            <a:r>
              <a:rPr lang="en-US" sz="1600" dirty="0" smtClean="0">
                <a:solidFill>
                  <a:srgbClr val="FF0000"/>
                </a:solidFill>
              </a:rPr>
              <a:t>multiple processors</a:t>
            </a:r>
            <a:r>
              <a:rPr lang="en-US" sz="1600" dirty="0" smtClean="0">
                <a:solidFill>
                  <a:srgbClr val="0070C0"/>
                </a:solidFill>
              </a:rPr>
              <a:t>”. </a:t>
            </a:r>
          </a:p>
          <a:p>
            <a:pPr lvl="0">
              <a:defRPr/>
            </a:pPr>
            <a:r>
              <a:rPr lang="en-US" sz="1600" dirty="0" smtClean="0"/>
              <a:t>Finally, </a:t>
            </a:r>
            <a:r>
              <a:rPr lang="en-US" sz="1600" dirty="0" smtClean="0">
                <a:solidFill>
                  <a:srgbClr val="0070C0"/>
                </a:solidFill>
              </a:rPr>
              <a:t>with the 64-bit ARM v8.0 lines </a:t>
            </a:r>
            <a:r>
              <a:rPr lang="en-US" sz="1600" dirty="0" smtClean="0"/>
              <a:t>(2012) </a:t>
            </a:r>
            <a:r>
              <a:rPr lang="en-US" sz="1600" dirty="0" smtClean="0">
                <a:solidFill>
                  <a:srgbClr val="0070C0"/>
                </a:solidFill>
              </a:rPr>
              <a:t>ARM omitted the </a:t>
            </a:r>
            <a:r>
              <a:rPr lang="en-US" sz="1600" dirty="0" err="1" smtClean="0">
                <a:solidFill>
                  <a:srgbClr val="0070C0"/>
                </a:solidFill>
              </a:rPr>
              <a:t>MPCore</a:t>
            </a:r>
            <a:r>
              <a:rPr lang="en-US" sz="1600" dirty="0" smtClean="0">
                <a:solidFill>
                  <a:srgbClr val="0070C0"/>
                </a:solidFill>
              </a:rPr>
              <a:t> tag </a:t>
            </a:r>
            <a:r>
              <a:rPr lang="en-US" sz="1600" dirty="0" smtClean="0"/>
              <a:t>and </a:t>
            </a:r>
          </a:p>
          <a:p>
            <a:pPr lvl="0">
              <a:defRPr/>
            </a:pPr>
            <a:r>
              <a:rPr lang="en-US" sz="1600" dirty="0"/>
              <a:t> </a:t>
            </a:r>
            <a:r>
              <a:rPr lang="en-US" sz="1600" dirty="0" smtClean="0"/>
              <a:t>declared all its Cortex-A models multiprocessor capable.</a:t>
            </a:r>
          </a:p>
        </p:txBody>
      </p:sp>
    </p:spTree>
    <p:extLst>
      <p:ext uri="{BB962C8B-B14F-4D97-AF65-F5344CB8AC3E}">
        <p14:creationId xmlns:p14="http://schemas.microsoft.com/office/powerpoint/2010/main" val="36265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anim calcmode="lin" valueType="num">
                                      <p:cBhvr additive="base">
                                        <p:cTn id="11"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 calcmode="lin" valueType="num">
                                      <p:cBhvr additive="base">
                                        <p:cTn id="17"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3">
                                            <p:txEl>
                                              <p:pRg st="3" end="3"/>
                                            </p:txEl>
                                          </p:spTgt>
                                        </p:tgtEl>
                                        <p:attrNameLst>
                                          <p:attrName>style.visibility</p:attrName>
                                        </p:attrNameLst>
                                      </p:cBhvr>
                                      <p:to>
                                        <p:strVal val="visible"/>
                                      </p:to>
                                    </p:set>
                                    <p:anim calcmode="lin" valueType="num">
                                      <p:cBhvr additive="base">
                                        <p:cTn id="21"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 calcmode="lin" valueType="num">
                                      <p:cBhvr additive="base">
                                        <p:cTn id="27"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
                                            <p:txEl>
                                              <p:pRg st="5" end="5"/>
                                            </p:txEl>
                                          </p:spTgt>
                                        </p:tgtEl>
                                        <p:attrNameLst>
                                          <p:attrName>style.visibility</p:attrName>
                                        </p:attrNameLst>
                                      </p:cBhvr>
                                      <p:to>
                                        <p:strVal val="visible"/>
                                      </p:to>
                                    </p:set>
                                    <p:anim calcmode="lin" valueType="num">
                                      <p:cBhvr additive="base">
                                        <p:cTn id="31"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a:t>
            </a:r>
            <a:endParaRPr lang="en-US" dirty="0">
              <a:solidFill>
                <a:srgbClr val="FFFFFF"/>
              </a:solidFill>
            </a:endParaRPr>
          </a:p>
        </p:txBody>
      </p:sp>
      <p:sp>
        <p:nvSpPr>
          <p:cNvPr id="3" name="TextBox 2"/>
          <p:cNvSpPr txBox="1"/>
          <p:nvPr/>
        </p:nvSpPr>
        <p:spPr>
          <a:xfrm>
            <a:off x="34238" y="505578"/>
            <a:ext cx="7230697" cy="369332"/>
          </a:xfrm>
          <a:prstGeom prst="rect">
            <a:avLst/>
          </a:prstGeom>
          <a:noFill/>
        </p:spPr>
        <p:txBody>
          <a:bodyPr wrap="none" rtlCol="0">
            <a:spAutoFit/>
          </a:bodyPr>
          <a:lstStyle/>
          <a:p>
            <a:r>
              <a:rPr lang="en-US" dirty="0" smtClean="0">
                <a:solidFill>
                  <a:schemeClr val="accent6"/>
                </a:solidFill>
              </a:rPr>
              <a:t>Evolution of ARM’s core cluster technology – Overview [114]</a:t>
            </a:r>
            <a:endParaRPr lang="en-US" dirty="0">
              <a:solidFill>
                <a:schemeClr val="accent6"/>
              </a:solidFill>
            </a:endParaRPr>
          </a:p>
        </p:txBody>
      </p:sp>
      <p:pic>
        <p:nvPicPr>
          <p:cNvPr id="5" name="Picture 2" descr="https://community.arm.com/cfs-file/__key/communityserver-blogs-components-weblogfiles/00-00-00-21-42/ARM_2D00_DynamiQ_2D00_content_2D00_4_2D00_790x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5573" r="1290"/>
          <a:stretch/>
        </p:blipFill>
        <p:spPr bwMode="auto">
          <a:xfrm>
            <a:off x="32938" y="1358770"/>
            <a:ext cx="9072562" cy="4339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934" y="5791985"/>
            <a:ext cx="2295821" cy="307777"/>
          </a:xfrm>
          <a:prstGeom prst="rect">
            <a:avLst/>
          </a:prstGeom>
          <a:noFill/>
        </p:spPr>
        <p:txBody>
          <a:bodyPr wrap="none" rtlCol="0">
            <a:spAutoFit/>
          </a:bodyPr>
          <a:lstStyle/>
          <a:p>
            <a:r>
              <a:rPr lang="en-US" sz="1400" dirty="0" err="1" smtClean="0"/>
              <a:t>ARM11</a:t>
            </a:r>
            <a:r>
              <a:rPr lang="en-US" sz="1400" dirty="0" smtClean="0"/>
              <a:t> </a:t>
            </a:r>
            <a:r>
              <a:rPr lang="en-US" sz="1400" dirty="0" err="1" smtClean="0"/>
              <a:t>MPCore</a:t>
            </a:r>
            <a:r>
              <a:rPr lang="en-US" sz="1400" dirty="0" smtClean="0"/>
              <a:t> (2004) </a:t>
            </a:r>
            <a:endParaRPr lang="en-US" sz="1400" dirty="0"/>
          </a:p>
        </p:txBody>
      </p:sp>
      <p:sp>
        <p:nvSpPr>
          <p:cNvPr id="9" name="TextBox 8"/>
          <p:cNvSpPr txBox="1"/>
          <p:nvPr/>
        </p:nvSpPr>
        <p:spPr>
          <a:xfrm>
            <a:off x="2743327" y="5799243"/>
            <a:ext cx="2413738" cy="307777"/>
          </a:xfrm>
          <a:prstGeom prst="rect">
            <a:avLst/>
          </a:prstGeom>
          <a:noFill/>
        </p:spPr>
        <p:txBody>
          <a:bodyPr wrap="none" rtlCol="0">
            <a:spAutoFit/>
          </a:bodyPr>
          <a:lstStyle/>
          <a:p>
            <a:r>
              <a:rPr lang="en-US" sz="1400" dirty="0" smtClean="0"/>
              <a:t>Cortex-</a:t>
            </a:r>
            <a:r>
              <a:rPr lang="en-US" sz="1400" dirty="0" err="1" smtClean="0"/>
              <a:t>A7</a:t>
            </a:r>
            <a:r>
              <a:rPr lang="en-US" sz="1400" dirty="0" smtClean="0"/>
              <a:t>/</a:t>
            </a:r>
            <a:r>
              <a:rPr lang="en-US" sz="1400" dirty="0" err="1" smtClean="0"/>
              <a:t>A15</a:t>
            </a:r>
            <a:r>
              <a:rPr lang="en-US" sz="1400" dirty="0" smtClean="0"/>
              <a:t> (~2011) </a:t>
            </a:r>
            <a:endParaRPr lang="en-US" sz="1400" dirty="0"/>
          </a:p>
        </p:txBody>
      </p:sp>
      <p:sp>
        <p:nvSpPr>
          <p:cNvPr id="11" name="TextBox 10"/>
          <p:cNvSpPr txBox="1"/>
          <p:nvPr/>
        </p:nvSpPr>
        <p:spPr>
          <a:xfrm>
            <a:off x="5337085" y="5791985"/>
            <a:ext cx="2527551" cy="307777"/>
          </a:xfrm>
          <a:prstGeom prst="rect">
            <a:avLst/>
          </a:prstGeom>
          <a:noFill/>
        </p:spPr>
        <p:txBody>
          <a:bodyPr wrap="none" rtlCol="0">
            <a:spAutoFit/>
          </a:bodyPr>
          <a:lstStyle/>
          <a:p>
            <a:r>
              <a:rPr lang="en-US" sz="1400" dirty="0" smtClean="0"/>
              <a:t>Cortex-</a:t>
            </a:r>
            <a:r>
              <a:rPr lang="en-US" sz="1400" dirty="0" err="1" smtClean="0"/>
              <a:t>A55</a:t>
            </a:r>
            <a:r>
              <a:rPr lang="en-US" sz="1400" dirty="0" smtClean="0"/>
              <a:t>/</a:t>
            </a:r>
            <a:r>
              <a:rPr lang="en-US" sz="1400" dirty="0" err="1" smtClean="0"/>
              <a:t>A75</a:t>
            </a:r>
            <a:r>
              <a:rPr lang="en-US" sz="1400" dirty="0" smtClean="0"/>
              <a:t> (~2017) </a:t>
            </a:r>
            <a:endParaRPr lang="en-US" sz="1400" dirty="0"/>
          </a:p>
        </p:txBody>
      </p:sp>
      <p:sp>
        <p:nvSpPr>
          <p:cNvPr id="6" name="TextBox 5"/>
          <p:cNvSpPr txBox="1"/>
          <p:nvPr/>
        </p:nvSpPr>
        <p:spPr>
          <a:xfrm>
            <a:off x="881590" y="3860223"/>
            <a:ext cx="675185" cy="369332"/>
          </a:xfrm>
          <a:prstGeom prst="rect">
            <a:avLst/>
          </a:prstGeom>
          <a:noFill/>
        </p:spPr>
        <p:txBody>
          <a:bodyPr wrap="none" rtlCol="0">
            <a:spAutoFit/>
          </a:bodyPr>
          <a:lstStyle/>
          <a:p>
            <a:r>
              <a:rPr lang="en-US" dirty="0" err="1" smtClean="0">
                <a:solidFill>
                  <a:schemeClr val="bg1"/>
                </a:solidFill>
              </a:rPr>
              <a:t>SMP</a:t>
            </a:r>
            <a:endParaRPr lang="en-US" dirty="0">
              <a:solidFill>
                <a:schemeClr val="bg1"/>
              </a:solidFill>
            </a:endParaRPr>
          </a:p>
        </p:txBody>
      </p:sp>
      <p:sp>
        <p:nvSpPr>
          <p:cNvPr id="10" name="TextBox 9"/>
          <p:cNvSpPr txBox="1"/>
          <p:nvPr/>
        </p:nvSpPr>
        <p:spPr>
          <a:xfrm>
            <a:off x="521550" y="4126800"/>
            <a:ext cx="288862"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2" name="TextBox 11"/>
          <p:cNvSpPr txBox="1"/>
          <p:nvPr/>
        </p:nvSpPr>
        <p:spPr>
          <a:xfrm>
            <a:off x="1601670" y="4153694"/>
            <a:ext cx="288862"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3" name="TextBox 6"/>
          <p:cNvSpPr txBox="1"/>
          <p:nvPr/>
        </p:nvSpPr>
        <p:spPr>
          <a:xfrm>
            <a:off x="8839201" y="649427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4" name="TextBox 13"/>
          <p:cNvSpPr txBox="1"/>
          <p:nvPr/>
        </p:nvSpPr>
        <p:spPr>
          <a:xfrm>
            <a:off x="116505" y="1645640"/>
            <a:ext cx="3210110" cy="738664"/>
          </a:xfrm>
          <a:prstGeom prst="rect">
            <a:avLst/>
          </a:prstGeom>
          <a:noFill/>
        </p:spPr>
        <p:txBody>
          <a:bodyPr wrap="none" rtlCol="0">
            <a:spAutoFit/>
          </a:bodyPr>
          <a:lstStyle/>
          <a:p>
            <a:r>
              <a:rPr lang="en-US" sz="1400" dirty="0" smtClean="0">
                <a:solidFill>
                  <a:schemeClr val="bg1"/>
                </a:solidFill>
              </a:rPr>
              <a:t>SMP: Symmetrical Multiprocessor</a:t>
            </a:r>
          </a:p>
          <a:p>
            <a:r>
              <a:rPr lang="en-US" sz="1400" dirty="0" smtClean="0">
                <a:solidFill>
                  <a:schemeClr val="bg1"/>
                </a:solidFill>
              </a:rPr>
              <a:t>(In ARM’s interpretation </a:t>
            </a:r>
          </a:p>
          <a:p>
            <a:r>
              <a:rPr lang="en-US" sz="1400" dirty="0">
                <a:solidFill>
                  <a:schemeClr val="bg1"/>
                </a:solidFill>
              </a:rPr>
              <a:t> </a:t>
            </a:r>
            <a:r>
              <a:rPr lang="en-US" sz="1400" dirty="0" smtClean="0">
                <a:solidFill>
                  <a:schemeClr val="bg1"/>
                </a:solidFill>
              </a:rPr>
              <a:t>Symmetrical multicore) </a:t>
            </a:r>
          </a:p>
        </p:txBody>
      </p:sp>
    </p:spTree>
    <p:extLst>
      <p:ext uri="{BB962C8B-B14F-4D97-AF65-F5344CB8AC3E}">
        <p14:creationId xmlns:p14="http://schemas.microsoft.com/office/powerpoint/2010/main" val="25819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6" grpId="0"/>
      <p:bldP spid="10" grpId="0"/>
      <p:bldP spid="12" grpId="0"/>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(2)</a:t>
            </a:r>
            <a:endParaRPr lang="en-US" dirty="0">
              <a:solidFill>
                <a:srgbClr val="FFFFFF"/>
              </a:solidFill>
            </a:endParaRPr>
          </a:p>
        </p:txBody>
      </p:sp>
      <p:sp>
        <p:nvSpPr>
          <p:cNvPr id="22" name="TextBox 21"/>
          <p:cNvSpPr txBox="1"/>
          <p:nvPr/>
        </p:nvSpPr>
        <p:spPr>
          <a:xfrm>
            <a:off x="76132" y="505611"/>
            <a:ext cx="6954276" cy="369332"/>
          </a:xfrm>
          <a:prstGeom prst="rect">
            <a:avLst/>
          </a:prstGeom>
          <a:noFill/>
        </p:spPr>
        <p:txBody>
          <a:bodyPr wrap="none" rtlCol="0">
            <a:spAutoFit/>
          </a:bodyPr>
          <a:lstStyle/>
          <a:p>
            <a:r>
              <a:rPr lang="en-US" dirty="0" smtClean="0">
                <a:solidFill>
                  <a:schemeClr val="accent6"/>
                </a:solidFill>
              </a:rPr>
              <a:t>From SMCs (ARM11 </a:t>
            </a:r>
            <a:r>
              <a:rPr lang="en-US" dirty="0" err="1" smtClean="0">
                <a:solidFill>
                  <a:schemeClr val="accent6"/>
                </a:solidFill>
              </a:rPr>
              <a:t>MPCore</a:t>
            </a:r>
            <a:r>
              <a:rPr lang="en-US" dirty="0" smtClean="0">
                <a:solidFill>
                  <a:schemeClr val="accent6"/>
                </a:solidFill>
              </a:rPr>
              <a:t>) to the </a:t>
            </a:r>
            <a:r>
              <a:rPr lang="en-US" dirty="0" err="1" smtClean="0">
                <a:solidFill>
                  <a:schemeClr val="accent6"/>
                </a:solidFill>
              </a:rPr>
              <a:t>big.LITTLE</a:t>
            </a:r>
            <a:r>
              <a:rPr lang="en-US" dirty="0" smtClean="0">
                <a:solidFill>
                  <a:schemeClr val="accent6"/>
                </a:solidFill>
              </a:rPr>
              <a:t> technology</a:t>
            </a:r>
            <a:endParaRPr lang="en-US" dirty="0">
              <a:solidFill>
                <a:schemeClr val="accent6"/>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15" y="1550993"/>
            <a:ext cx="5552447" cy="3651692"/>
          </a:xfrm>
          <a:prstGeom prst="rect">
            <a:avLst/>
          </a:prstGeom>
        </p:spPr>
      </p:pic>
      <p:sp>
        <p:nvSpPr>
          <p:cNvPr id="23" name="TextBox 22"/>
          <p:cNvSpPr txBox="1"/>
          <p:nvPr/>
        </p:nvSpPr>
        <p:spPr>
          <a:xfrm>
            <a:off x="6875064" y="1064759"/>
            <a:ext cx="1181734" cy="292388"/>
          </a:xfrm>
          <a:prstGeom prst="rect">
            <a:avLst/>
          </a:prstGeom>
          <a:noFill/>
        </p:spPr>
        <p:txBody>
          <a:bodyPr wrap="none" rtlCol="0">
            <a:spAutoFit/>
          </a:bodyPr>
          <a:lstStyle/>
          <a:p>
            <a:r>
              <a:rPr lang="en-US" sz="1300" b="1" dirty="0" err="1" smtClean="0"/>
              <a:t>big.LITTLE</a:t>
            </a:r>
            <a:endParaRPr lang="en-US" sz="1300" b="1" dirty="0"/>
          </a:p>
        </p:txBody>
      </p:sp>
      <p:sp>
        <p:nvSpPr>
          <p:cNvPr id="24" name="TextBox 23"/>
          <p:cNvSpPr txBox="1"/>
          <p:nvPr/>
        </p:nvSpPr>
        <p:spPr>
          <a:xfrm>
            <a:off x="2111759" y="1043735"/>
            <a:ext cx="2132315" cy="292388"/>
          </a:xfrm>
          <a:prstGeom prst="rect">
            <a:avLst/>
          </a:prstGeom>
          <a:noFill/>
        </p:spPr>
        <p:txBody>
          <a:bodyPr wrap="none" rtlCol="0">
            <a:spAutoFit/>
          </a:bodyPr>
          <a:lstStyle/>
          <a:p>
            <a:r>
              <a:rPr lang="en-US" sz="1300" b="1" dirty="0" err="1" smtClean="0"/>
              <a:t>ARM11</a:t>
            </a:r>
            <a:r>
              <a:rPr lang="en-US" sz="1300" b="1" dirty="0" smtClean="0"/>
              <a:t> </a:t>
            </a:r>
            <a:r>
              <a:rPr lang="en-US" sz="1300" b="1" dirty="0" err="1" smtClean="0"/>
              <a:t>MPCore</a:t>
            </a:r>
            <a:r>
              <a:rPr lang="en-US" sz="1300" b="1" dirty="0" smtClean="0"/>
              <a:t> </a:t>
            </a:r>
            <a:r>
              <a:rPr lang="en-US" sz="1300" dirty="0" smtClean="0"/>
              <a:t>[115]</a:t>
            </a:r>
            <a:endParaRPr lang="en-US" sz="1300" dirty="0"/>
          </a:p>
        </p:txBody>
      </p:sp>
      <p:sp>
        <p:nvSpPr>
          <p:cNvPr id="25" name="TextBox 24"/>
          <p:cNvSpPr txBox="1"/>
          <p:nvPr/>
        </p:nvSpPr>
        <p:spPr>
          <a:xfrm>
            <a:off x="2658051" y="5325030"/>
            <a:ext cx="758541" cy="292388"/>
          </a:xfrm>
          <a:prstGeom prst="rect">
            <a:avLst/>
          </a:prstGeom>
          <a:noFill/>
        </p:spPr>
        <p:txBody>
          <a:bodyPr wrap="none" rtlCol="0">
            <a:spAutoFit/>
          </a:bodyPr>
          <a:lstStyle/>
          <a:p>
            <a:r>
              <a:rPr lang="en-US" sz="1300" dirty="0" smtClean="0"/>
              <a:t>(2004)</a:t>
            </a:r>
            <a:endParaRPr lang="en-US" sz="1300" dirty="0"/>
          </a:p>
        </p:txBody>
      </p:sp>
      <p:sp>
        <p:nvSpPr>
          <p:cNvPr id="26" name="TextBox 25"/>
          <p:cNvSpPr txBox="1"/>
          <p:nvPr/>
        </p:nvSpPr>
        <p:spPr>
          <a:xfrm>
            <a:off x="7227295" y="5691587"/>
            <a:ext cx="758541" cy="292388"/>
          </a:xfrm>
          <a:prstGeom prst="rect">
            <a:avLst/>
          </a:prstGeom>
          <a:noFill/>
        </p:spPr>
        <p:txBody>
          <a:bodyPr wrap="none" rtlCol="0">
            <a:spAutoFit/>
          </a:bodyPr>
          <a:lstStyle/>
          <a:p>
            <a:r>
              <a:rPr lang="en-US" sz="1300" dirty="0" smtClean="0"/>
              <a:t>(2011)</a:t>
            </a:r>
            <a:endParaRPr lang="en-US" sz="1300" dirty="0"/>
          </a:p>
        </p:txBody>
      </p:sp>
      <p:grpSp>
        <p:nvGrpSpPr>
          <p:cNvPr id="28" name="Group 27"/>
          <p:cNvGrpSpPr/>
          <p:nvPr/>
        </p:nvGrpSpPr>
        <p:grpSpPr>
          <a:xfrm>
            <a:off x="6232887" y="1518866"/>
            <a:ext cx="2569583" cy="4104000"/>
            <a:chOff x="521550" y="1763814"/>
            <a:chExt cx="2569583" cy="4104000"/>
          </a:xfrm>
        </p:grpSpPr>
        <p:sp>
          <p:nvSpPr>
            <p:cNvPr id="29"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600">
                <a:solidFill>
                  <a:srgbClr val="FFFFFF"/>
                </a:solidFill>
                <a:latin typeface="Arial" panose="020B0604020202020204" pitchFamily="34" charset="0"/>
                <a:cs typeface="Arial" panose="020B0604020202020204" pitchFamily="34" charset="0"/>
              </a:endParaRPr>
            </a:p>
          </p:txBody>
        </p:sp>
        <p:sp>
          <p:nvSpPr>
            <p:cNvPr id="30"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100">
                <a:solidFill>
                  <a:srgbClr val="FFFFFF"/>
                </a:solidFill>
                <a:latin typeface="+mj-lt"/>
                <a:cs typeface="Arial" panose="020B0604020202020204" pitchFamily="34" charset="0"/>
              </a:endParaRPr>
            </a:p>
          </p:txBody>
        </p:sp>
        <p:sp>
          <p:nvSpPr>
            <p:cNvPr id="31"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CPU0</a:t>
              </a:r>
            </a:p>
          </p:txBody>
        </p:sp>
        <p:sp>
          <p:nvSpPr>
            <p:cNvPr id="32"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CPU1</a:t>
              </a:r>
            </a:p>
          </p:txBody>
        </p:sp>
        <p:sp>
          <p:nvSpPr>
            <p:cNvPr id="33"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CPU2</a:t>
              </a:r>
            </a:p>
          </p:txBody>
        </p:sp>
        <p:sp>
          <p:nvSpPr>
            <p:cNvPr id="34"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CPU3</a:t>
              </a:r>
            </a:p>
          </p:txBody>
        </p:sp>
        <p:sp>
          <p:nvSpPr>
            <p:cNvPr id="35"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dirty="0">
                  <a:solidFill>
                    <a:srgbClr val="FFFFFF"/>
                  </a:solidFill>
                  <a:latin typeface="Arial" panose="020B0604020202020204" pitchFamily="34" charset="0"/>
                  <a:ea typeface="Verdana" panose="020B0604030504040204" pitchFamily="34" charset="0"/>
                  <a:cs typeface="Arial" panose="020B0604020202020204" pitchFamily="34" charset="0"/>
                </a:rPr>
                <a:t>Cache </a:t>
              </a:r>
              <a:r>
                <a:rPr lang="hu-HU" sz="900" dirty="0" err="1">
                  <a:solidFill>
                    <a:srgbClr val="FFFFFF"/>
                  </a:solidFill>
                  <a:latin typeface="Arial" panose="020B0604020202020204" pitchFamily="34" charset="0"/>
                  <a:ea typeface="Verdana" panose="020B0604030504040204" pitchFamily="34" charset="0"/>
                  <a:cs typeface="Arial" panose="020B0604020202020204" pitchFamily="34" charset="0"/>
                </a:rPr>
                <a:t>coherent</a:t>
              </a:r>
              <a:r>
                <a:rPr lang="hu-HU" sz="90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hu-HU" sz="900" dirty="0" err="1">
                  <a:solidFill>
                    <a:srgbClr val="FFFFFF"/>
                  </a:solidFill>
                  <a:latin typeface="Arial" panose="020B0604020202020204" pitchFamily="34" charset="0"/>
                  <a:ea typeface="Verdana" panose="020B0604030504040204" pitchFamily="34" charset="0"/>
                  <a:cs typeface="Arial" panose="020B0604020202020204" pitchFamily="34" charset="0"/>
                </a:rPr>
                <a:t>interconnect</a:t>
              </a:r>
              <a:endParaRPr lang="hu-HU" sz="900"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36"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Szövegdoboz 23"/>
            <p:cNvSpPr txBox="1">
              <a:spLocks noChangeArrowheads="1"/>
            </p:cNvSpPr>
            <p:nvPr/>
          </p:nvSpPr>
          <p:spPr bwMode="auto">
            <a:xfrm>
              <a:off x="522797"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smtClean="0">
                  <a:solidFill>
                    <a:srgbClr val="000000"/>
                  </a:solidFill>
                  <a:latin typeface="+mj-lt"/>
                  <a:ea typeface="Verdana" pitchFamily="34" charset="0"/>
                </a:rPr>
                <a:t>Cluster of </a:t>
              </a:r>
            </a:p>
            <a:p>
              <a:pPr algn="ctr"/>
              <a:r>
                <a:rPr lang="en-US" altLang="en-US" sz="1100" b="1" dirty="0" smtClean="0">
                  <a:solidFill>
                    <a:srgbClr val="000000"/>
                  </a:solidFill>
                  <a:latin typeface="+mj-lt"/>
                  <a:ea typeface="Verdana" pitchFamily="34" charset="0"/>
                </a:rPr>
                <a:t>LITTLE cores</a:t>
              </a:r>
              <a:endParaRPr lang="hu-HU" altLang="en-US" sz="1100" b="1" dirty="0">
                <a:solidFill>
                  <a:srgbClr val="000000"/>
                </a:solidFill>
                <a:latin typeface="+mj-lt"/>
                <a:ea typeface="Verdana" pitchFamily="34" charset="0"/>
              </a:endParaRPr>
            </a:p>
          </p:txBody>
        </p:sp>
        <p:cxnSp>
          <p:nvCxnSpPr>
            <p:cNvPr id="38"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smtClean="0">
                  <a:solidFill>
                    <a:srgbClr val="000000"/>
                  </a:solidFill>
                  <a:latin typeface="+mj-lt"/>
                  <a:ea typeface="Verdana" pitchFamily="34" charset="0"/>
                </a:rPr>
                <a:t>Cluster of </a:t>
              </a:r>
            </a:p>
            <a:p>
              <a:pPr algn="ctr"/>
              <a:r>
                <a:rPr lang="en-US" altLang="en-US" sz="1100" b="1" dirty="0" smtClean="0">
                  <a:solidFill>
                    <a:srgbClr val="000000"/>
                  </a:solidFill>
                  <a:latin typeface="+mj-lt"/>
                  <a:ea typeface="Verdana" pitchFamily="34" charset="0"/>
                </a:rPr>
                <a:t>big cores</a:t>
              </a:r>
              <a:endParaRPr lang="hu-HU" altLang="en-US" sz="1100" b="1" dirty="0">
                <a:solidFill>
                  <a:srgbClr val="000000"/>
                </a:solidFill>
                <a:latin typeface="+mj-lt"/>
                <a:ea typeface="Verdana" pitchFamily="34" charset="0"/>
              </a:endParaRPr>
            </a:p>
          </p:txBody>
        </p:sp>
        <p:sp>
          <p:nvSpPr>
            <p:cNvPr id="40"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100">
                <a:solidFill>
                  <a:srgbClr val="FFFFFF"/>
                </a:solidFill>
                <a:latin typeface="+mj-lt"/>
                <a:cs typeface="Arial" panose="020B0604020202020204" pitchFamily="34" charset="0"/>
              </a:endParaRPr>
            </a:p>
          </p:txBody>
        </p:sp>
        <p:sp>
          <p:nvSpPr>
            <p:cNvPr id="41" name="Rectangle 40"/>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solidFill>
                  <a:srgbClr val="000000"/>
                </a:solidFill>
                <a:latin typeface="+mj-lt"/>
              </a:endParaRPr>
            </a:p>
          </p:txBody>
        </p:sp>
        <p:sp>
          <p:nvSpPr>
            <p:cNvPr id="42"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CPU0</a:t>
              </a:r>
            </a:p>
          </p:txBody>
        </p:sp>
        <p:sp>
          <p:nvSpPr>
            <p:cNvPr id="43"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CPU1</a:t>
              </a:r>
            </a:p>
          </p:txBody>
        </p:sp>
        <p:sp>
          <p:nvSpPr>
            <p:cNvPr id="44"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CPU2</a:t>
              </a:r>
            </a:p>
          </p:txBody>
        </p:sp>
        <p:sp>
          <p:nvSpPr>
            <p:cNvPr id="45"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CPU3</a:t>
              </a:r>
            </a:p>
          </p:txBody>
        </p:sp>
        <p:grpSp>
          <p:nvGrpSpPr>
            <p:cNvPr id="46" name="Group 45"/>
            <p:cNvGrpSpPr/>
            <p:nvPr/>
          </p:nvGrpSpPr>
          <p:grpSpPr>
            <a:xfrm>
              <a:off x="630037" y="4689140"/>
              <a:ext cx="1088555" cy="362590"/>
              <a:chOff x="630037" y="4762640"/>
              <a:chExt cx="1088555" cy="362590"/>
            </a:xfrm>
          </p:grpSpPr>
          <p:sp>
            <p:nvSpPr>
              <p:cNvPr id="50" name="Rectangle 49"/>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bg1"/>
                  </a:solidFill>
                  <a:effectLst/>
                  <a:latin typeface="+mj-lt"/>
                </a:endParaRPr>
              </a:p>
            </p:txBody>
          </p:sp>
          <p:sp>
            <p:nvSpPr>
              <p:cNvPr id="51" name="TextBox 50"/>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r>
                  <a:rPr lang="en-US" sz="1300" dirty="0" smtClean="0">
                    <a:solidFill>
                      <a:schemeClr val="bg1"/>
                    </a:solidFill>
                  </a:rPr>
                  <a:t>Shared</a:t>
                </a:r>
                <a:r>
                  <a:rPr lang="en-US" sz="1300" dirty="0" smtClean="0"/>
                  <a:t> </a:t>
                </a:r>
                <a:r>
                  <a:rPr lang="en-US" sz="1300" dirty="0" smtClean="0">
                    <a:solidFill>
                      <a:schemeClr val="bg1"/>
                    </a:solidFill>
                  </a:rPr>
                  <a:t>L2</a:t>
                </a:r>
              </a:p>
            </p:txBody>
          </p:sp>
        </p:grpSp>
        <p:grpSp>
          <p:nvGrpSpPr>
            <p:cNvPr id="47" name="Group 46"/>
            <p:cNvGrpSpPr/>
            <p:nvPr/>
          </p:nvGrpSpPr>
          <p:grpSpPr>
            <a:xfrm>
              <a:off x="1845759" y="4689140"/>
              <a:ext cx="1152000" cy="362590"/>
              <a:chOff x="630037" y="4762640"/>
              <a:chExt cx="1088555" cy="362590"/>
            </a:xfrm>
          </p:grpSpPr>
          <p:sp>
            <p:nvSpPr>
              <p:cNvPr id="48" name="Rectangle 47"/>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bg1"/>
                  </a:solidFill>
                  <a:effectLst/>
                  <a:latin typeface="+mj-lt"/>
                </a:endParaRPr>
              </a:p>
            </p:txBody>
          </p:sp>
          <p:sp>
            <p:nvSpPr>
              <p:cNvPr id="49" name="TextBox 48"/>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r>
                  <a:rPr lang="en-US" sz="1300" dirty="0" smtClean="0">
                    <a:solidFill>
                      <a:schemeClr val="bg1"/>
                    </a:solidFill>
                  </a:rPr>
                  <a:t>Shared</a:t>
                </a:r>
                <a:r>
                  <a:rPr lang="en-US" sz="1300" dirty="0" smtClean="0"/>
                  <a:t> </a:t>
                </a:r>
                <a:r>
                  <a:rPr lang="en-US" sz="1300" dirty="0" smtClean="0">
                    <a:solidFill>
                      <a:schemeClr val="bg1"/>
                    </a:solidFill>
                  </a:rPr>
                  <a:t>L2</a:t>
                </a:r>
              </a:p>
            </p:txBody>
          </p:sp>
        </p:grpSp>
      </p:grpSp>
      <p:sp>
        <p:nvSpPr>
          <p:cNvPr id="4" name="TextBox 3"/>
          <p:cNvSpPr txBox="1"/>
          <p:nvPr/>
        </p:nvSpPr>
        <p:spPr>
          <a:xfrm>
            <a:off x="250825" y="5929356"/>
            <a:ext cx="8516306" cy="584775"/>
          </a:xfrm>
          <a:prstGeom prst="rect">
            <a:avLst/>
          </a:prstGeom>
          <a:noFill/>
        </p:spPr>
        <p:txBody>
          <a:bodyPr wrap="none" rtlCol="0">
            <a:spAutoFit/>
          </a:bodyPr>
          <a:lstStyle/>
          <a:p>
            <a:r>
              <a:rPr lang="en-US" sz="1600" dirty="0" smtClean="0">
                <a:solidFill>
                  <a:srgbClr val="FF0000"/>
                </a:solidFill>
              </a:rPr>
              <a:t>Note</a:t>
            </a:r>
            <a:r>
              <a:rPr lang="en-US" sz="1600" dirty="0" smtClean="0"/>
              <a:t> that compared to ARM11 </a:t>
            </a:r>
            <a:r>
              <a:rPr lang="en-US" sz="1600" dirty="0" err="1" smtClean="0"/>
              <a:t>MPCore</a:t>
            </a:r>
            <a:r>
              <a:rPr lang="en-US" sz="1600" dirty="0" smtClean="0"/>
              <a:t>, </a:t>
            </a:r>
            <a:r>
              <a:rPr lang="en-US" sz="1600" dirty="0" err="1" smtClean="0">
                <a:solidFill>
                  <a:srgbClr val="0070C0"/>
                </a:solidFill>
              </a:rPr>
              <a:t>big.LITTLE</a:t>
            </a:r>
            <a:r>
              <a:rPr lang="en-US" sz="1600" dirty="0" smtClean="0">
                <a:solidFill>
                  <a:srgbClr val="0070C0"/>
                </a:solidFill>
              </a:rPr>
              <a:t> processors </a:t>
            </a:r>
            <a:r>
              <a:rPr lang="en-US" sz="1600" dirty="0" smtClean="0"/>
              <a:t>have </a:t>
            </a:r>
            <a:r>
              <a:rPr lang="en-US" sz="1600" dirty="0" smtClean="0">
                <a:solidFill>
                  <a:srgbClr val="0070C0"/>
                </a:solidFill>
              </a:rPr>
              <a:t>two different</a:t>
            </a:r>
          </a:p>
          <a:p>
            <a:r>
              <a:rPr lang="en-US" sz="1600" dirty="0">
                <a:solidFill>
                  <a:srgbClr val="0070C0"/>
                </a:solidFill>
              </a:rPr>
              <a:t> </a:t>
            </a:r>
            <a:r>
              <a:rPr lang="en-US" sz="1600" dirty="0" smtClean="0">
                <a:solidFill>
                  <a:srgbClr val="0070C0"/>
                </a:solidFill>
              </a:rPr>
              <a:t> core clusters </a:t>
            </a:r>
            <a:r>
              <a:rPr lang="en-US" sz="1600" dirty="0" smtClean="0"/>
              <a:t>and </a:t>
            </a:r>
            <a:r>
              <a:rPr lang="en-US" sz="1600" dirty="0" smtClean="0">
                <a:solidFill>
                  <a:srgbClr val="0070C0"/>
                </a:solidFill>
              </a:rPr>
              <a:t>shared L2 caches per core cluster</a:t>
            </a:r>
            <a:r>
              <a:rPr lang="en-US" sz="1600" dirty="0" smtClean="0"/>
              <a:t>. </a:t>
            </a:r>
          </a:p>
        </p:txBody>
      </p:sp>
      <p:sp>
        <p:nvSpPr>
          <p:cNvPr id="52" name="TextBox 51"/>
          <p:cNvSpPr txBox="1"/>
          <p:nvPr/>
        </p:nvSpPr>
        <p:spPr>
          <a:xfrm>
            <a:off x="8839201" y="6496493"/>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055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(3)</a:t>
            </a:r>
            <a:endParaRPr lang="en-US" dirty="0">
              <a:solidFill>
                <a:srgbClr val="FFFFFF"/>
              </a:solidFill>
            </a:endParaRPr>
          </a:p>
        </p:txBody>
      </p:sp>
      <p:sp>
        <p:nvSpPr>
          <p:cNvPr id="3" name="TextBox 2"/>
          <p:cNvSpPr txBox="1"/>
          <p:nvPr/>
        </p:nvSpPr>
        <p:spPr>
          <a:xfrm>
            <a:off x="76061" y="505582"/>
            <a:ext cx="836652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2D2D8A"/>
                </a:solidFill>
              </a:rPr>
              <a:t>The road from </a:t>
            </a:r>
            <a:r>
              <a:rPr lang="en-US" dirty="0" err="1" smtClean="0">
                <a:solidFill>
                  <a:srgbClr val="2D2D8A"/>
                </a:solidFill>
              </a:rPr>
              <a:t>big.LITTLE</a:t>
            </a:r>
            <a:r>
              <a:rPr lang="en-US" dirty="0" smtClean="0">
                <a:solidFill>
                  <a:srgbClr val="2D2D8A"/>
                </a:solidFill>
              </a:rPr>
              <a:t> core clusters to the </a:t>
            </a:r>
            <a:r>
              <a:rPr lang="en-US" dirty="0" err="1" smtClean="0"/>
              <a:t>DynamIQ</a:t>
            </a:r>
            <a:r>
              <a:rPr lang="en-US" dirty="0" smtClean="0"/>
              <a:t> </a:t>
            </a:r>
            <a:r>
              <a:rPr lang="en-US" dirty="0"/>
              <a:t>core </a:t>
            </a:r>
            <a:r>
              <a:rPr lang="en-US" dirty="0" smtClean="0"/>
              <a:t>cluster</a:t>
            </a:r>
            <a:endParaRPr lang="en-US" dirty="0">
              <a:solidFill>
                <a:schemeClr val="accent6"/>
              </a:solidFill>
            </a:endParaRPr>
          </a:p>
        </p:txBody>
      </p:sp>
      <p:sp>
        <p:nvSpPr>
          <p:cNvPr id="4" name="TextBox 3"/>
          <p:cNvSpPr txBox="1"/>
          <p:nvPr/>
        </p:nvSpPr>
        <p:spPr>
          <a:xfrm>
            <a:off x="431540" y="958950"/>
            <a:ext cx="8324715"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t>ARM </a:t>
            </a:r>
            <a:r>
              <a:rPr lang="en-US" sz="1600" dirty="0"/>
              <a:t>started working on </a:t>
            </a:r>
            <a:r>
              <a:rPr lang="en-US" sz="1600" dirty="0" smtClean="0"/>
              <a:t>the </a:t>
            </a:r>
            <a:r>
              <a:rPr lang="en-US" sz="1600" dirty="0" err="1" smtClean="0">
                <a:solidFill>
                  <a:srgbClr val="FF0000"/>
                </a:solidFill>
              </a:rPr>
              <a:t>DynamIQ</a:t>
            </a:r>
            <a:r>
              <a:rPr lang="en-US" sz="1600" dirty="0" smtClean="0"/>
              <a:t> core cluster technology in </a:t>
            </a:r>
            <a:r>
              <a:rPr lang="en-US" sz="1600" dirty="0"/>
              <a:t>2013 [98</a:t>
            </a:r>
            <a:r>
              <a:rPr lang="en-US" sz="1600" dirty="0" smtClean="0"/>
              <a:t>].</a:t>
            </a:r>
          </a:p>
          <a:p>
            <a:pPr marL="285750" indent="-285750">
              <a:spcAft>
                <a:spcPts val="600"/>
              </a:spcAft>
              <a:buFont typeface="Arial" panose="020B0604020202020204" pitchFamily="34" charset="0"/>
              <a:buChar char="•"/>
            </a:pPr>
            <a:r>
              <a:rPr lang="en-US" sz="1600" dirty="0" err="1" smtClean="0">
                <a:solidFill>
                  <a:srgbClr val="0070C0"/>
                </a:solidFill>
              </a:rPr>
              <a:t>DynamIQ</a:t>
            </a:r>
            <a:r>
              <a:rPr lang="en-US" sz="1600" dirty="0" smtClean="0"/>
              <a:t> core clusters were announced in </a:t>
            </a:r>
            <a:r>
              <a:rPr lang="en-US" sz="1600" dirty="0" smtClean="0">
                <a:solidFill>
                  <a:srgbClr val="0070C0"/>
                </a:solidFill>
              </a:rPr>
              <a:t>03/2017.</a:t>
            </a:r>
          </a:p>
          <a:p>
            <a:pPr marL="285750" indent="-285750">
              <a:spcAft>
                <a:spcPts val="600"/>
              </a:spcAft>
              <a:buFont typeface="Arial" panose="020B0604020202020204" pitchFamily="34" charset="0"/>
              <a:buChar char="•"/>
            </a:pPr>
            <a:r>
              <a:rPr lang="en-US" sz="1600" dirty="0" smtClean="0"/>
              <a:t>They represent </a:t>
            </a:r>
            <a:r>
              <a:rPr lang="en-US" sz="1600" dirty="0"/>
              <a:t>the </a:t>
            </a:r>
            <a:r>
              <a:rPr lang="en-US" sz="1600" dirty="0">
                <a:solidFill>
                  <a:srgbClr val="0070C0"/>
                </a:solidFill>
              </a:rPr>
              <a:t>next step in the evolution of core cluster </a:t>
            </a:r>
            <a:r>
              <a:rPr lang="en-US" sz="1600" dirty="0" smtClean="0">
                <a:solidFill>
                  <a:srgbClr val="0070C0"/>
                </a:solidFill>
              </a:rPr>
              <a:t>technology.</a:t>
            </a:r>
            <a:endParaRPr lang="en-US" sz="1600" dirty="0" smtClean="0"/>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3058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(4)</a:t>
            </a:r>
            <a:endParaRPr lang="en-US" dirty="0">
              <a:solidFill>
                <a:srgbClr val="FFFFFF"/>
              </a:solidFill>
            </a:endParaRPr>
          </a:p>
        </p:txBody>
      </p:sp>
      <p:grpSp>
        <p:nvGrpSpPr>
          <p:cNvPr id="22" name="Group 21"/>
          <p:cNvGrpSpPr/>
          <p:nvPr/>
        </p:nvGrpSpPr>
        <p:grpSpPr>
          <a:xfrm>
            <a:off x="3174826" y="4731025"/>
            <a:ext cx="5769472" cy="2017059"/>
            <a:chOff x="3211048" y="4034118"/>
            <a:chExt cx="5769472" cy="2017059"/>
          </a:xfrm>
        </p:grpSpPr>
        <p:sp>
          <p:nvSpPr>
            <p:cNvPr id="23" name="Rectangle 22"/>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cs typeface="Times New Roman" pitchFamily="18" charset="0"/>
                </a:rPr>
                <a:t>To</a:t>
              </a:r>
            </a:p>
          </p:txBody>
        </p:sp>
        <p:pic>
          <p:nvPicPr>
            <p:cNvPr id="24" name="Picture 23"/>
            <p:cNvPicPr>
              <a:picLocks noChangeAspect="1"/>
            </p:cNvPicPr>
            <p:nvPr/>
          </p:nvPicPr>
          <p:blipFill rotWithShape="1">
            <a:blip r:embed="rId2"/>
            <a:srcRect l="8397" t="80380" b="2530"/>
            <a:stretch/>
          </p:blipFill>
          <p:spPr>
            <a:xfrm>
              <a:off x="3545756" y="5205030"/>
              <a:ext cx="5434764" cy="699245"/>
            </a:xfrm>
            <a:prstGeom prst="rect">
              <a:avLst/>
            </a:prstGeom>
          </p:spPr>
        </p:pic>
        <p:pic>
          <p:nvPicPr>
            <p:cNvPr id="25" name="Picture 24"/>
            <p:cNvPicPr>
              <a:picLocks noChangeAspect="1"/>
            </p:cNvPicPr>
            <p:nvPr/>
          </p:nvPicPr>
          <p:blipFill rotWithShape="1">
            <a:blip r:embed="rId2"/>
            <a:srcRect t="58032" r="3480" b="20387"/>
            <a:stretch/>
          </p:blipFill>
          <p:spPr>
            <a:xfrm>
              <a:off x="3211048" y="4308563"/>
              <a:ext cx="5726437" cy="883016"/>
            </a:xfrm>
            <a:prstGeom prst="rect">
              <a:avLst/>
            </a:prstGeom>
          </p:spPr>
        </p:pic>
      </p:grpSp>
      <p:pic>
        <p:nvPicPr>
          <p:cNvPr id="30" name="Picture 29"/>
          <p:cNvPicPr>
            <a:picLocks noChangeAspect="1"/>
          </p:cNvPicPr>
          <p:nvPr/>
        </p:nvPicPr>
        <p:blipFill rotWithShape="1">
          <a:blip r:embed="rId2"/>
          <a:srcRect b="41705"/>
          <a:stretch/>
        </p:blipFill>
        <p:spPr>
          <a:xfrm>
            <a:off x="3327227" y="1628800"/>
            <a:ext cx="5589494" cy="3015335"/>
          </a:xfrm>
          <a:prstGeom prst="rect">
            <a:avLst/>
          </a:prstGeom>
        </p:spPr>
      </p:pic>
      <p:sp>
        <p:nvSpPr>
          <p:cNvPr id="32" name="TextBox 31"/>
          <p:cNvSpPr txBox="1"/>
          <p:nvPr/>
        </p:nvSpPr>
        <p:spPr>
          <a:xfrm>
            <a:off x="3581890" y="4689140"/>
            <a:ext cx="4930645" cy="276999"/>
          </a:xfrm>
          <a:prstGeom prst="rect">
            <a:avLst/>
          </a:prstGeom>
          <a:noFill/>
        </p:spPr>
        <p:txBody>
          <a:bodyPr wrap="none" rtlCol="0">
            <a:spAutoFit/>
          </a:bodyPr>
          <a:lstStyle/>
          <a:p>
            <a:r>
              <a:rPr lang="en-US" sz="1200" dirty="0" smtClean="0"/>
              <a:t>To cache coherent interconnect through the </a:t>
            </a:r>
            <a:r>
              <a:rPr lang="en-US" sz="1200" dirty="0" err="1" smtClean="0"/>
              <a:t>AMBA4</a:t>
            </a:r>
            <a:r>
              <a:rPr lang="en-US" sz="1200" dirty="0" smtClean="0"/>
              <a:t> ACE bus </a:t>
            </a:r>
            <a:endParaRPr lang="en-US" sz="1200" dirty="0"/>
          </a:p>
        </p:txBody>
      </p:sp>
      <p:sp>
        <p:nvSpPr>
          <p:cNvPr id="33" name="TextBox 32"/>
          <p:cNvSpPr txBox="1"/>
          <p:nvPr/>
        </p:nvSpPr>
        <p:spPr>
          <a:xfrm>
            <a:off x="76327" y="507665"/>
            <a:ext cx="8391721" cy="697627"/>
          </a:xfrm>
          <a:prstGeom prst="rect">
            <a:avLst/>
          </a:prstGeom>
          <a:noFill/>
        </p:spPr>
        <p:txBody>
          <a:bodyPr wrap="none" rtlCol="0">
            <a:spAutoFit/>
          </a:bodyPr>
          <a:lstStyle/>
          <a:p>
            <a:pPr>
              <a:spcAft>
                <a:spcPts val="400"/>
              </a:spcAft>
            </a:pPr>
            <a:r>
              <a:rPr lang="en-US" dirty="0" smtClean="0">
                <a:solidFill>
                  <a:schemeClr val="accent6"/>
                </a:solidFill>
              </a:rPr>
              <a:t>The </a:t>
            </a:r>
            <a:r>
              <a:rPr lang="en-US" dirty="0" err="1" smtClean="0">
                <a:solidFill>
                  <a:schemeClr val="accent6"/>
                </a:solidFill>
              </a:rPr>
              <a:t>DynamIQ</a:t>
            </a:r>
            <a:r>
              <a:rPr lang="en-US" dirty="0" smtClean="0">
                <a:solidFill>
                  <a:schemeClr val="accent6"/>
                </a:solidFill>
              </a:rPr>
              <a:t> technology as an evolution of the </a:t>
            </a:r>
            <a:r>
              <a:rPr lang="en-US" dirty="0" err="1" smtClean="0">
                <a:solidFill>
                  <a:schemeClr val="accent6"/>
                </a:solidFill>
              </a:rPr>
              <a:t>big.LITTLE</a:t>
            </a:r>
            <a:r>
              <a:rPr lang="en-US" dirty="0" smtClean="0">
                <a:solidFill>
                  <a:schemeClr val="accent6"/>
                </a:solidFill>
              </a:rPr>
              <a:t> technology</a:t>
            </a:r>
          </a:p>
          <a:p>
            <a:pPr>
              <a:spcAft>
                <a:spcPts val="300"/>
              </a:spcAft>
            </a:pPr>
            <a:r>
              <a:rPr lang="en-US" dirty="0">
                <a:solidFill>
                  <a:schemeClr val="accent6"/>
                </a:solidFill>
              </a:rPr>
              <a:t> </a:t>
            </a:r>
            <a:r>
              <a:rPr lang="en-US" dirty="0" smtClean="0">
                <a:solidFill>
                  <a:schemeClr val="accent6"/>
                </a:solidFill>
              </a:rPr>
              <a:t>  First sight</a:t>
            </a:r>
            <a:endParaRPr lang="en-US" dirty="0">
              <a:solidFill>
                <a:schemeClr val="accent6"/>
              </a:solidFill>
            </a:endParaRPr>
          </a:p>
        </p:txBody>
      </p:sp>
      <p:sp>
        <p:nvSpPr>
          <p:cNvPr id="34" name="TextBox 33"/>
          <p:cNvSpPr txBox="1"/>
          <p:nvPr/>
        </p:nvSpPr>
        <p:spPr>
          <a:xfrm>
            <a:off x="287418" y="1358770"/>
            <a:ext cx="2844422" cy="276999"/>
          </a:xfrm>
          <a:prstGeom prst="rect">
            <a:avLst/>
          </a:prstGeom>
          <a:noFill/>
        </p:spPr>
        <p:txBody>
          <a:bodyPr wrap="square" rtlCol="0">
            <a:spAutoFit/>
          </a:bodyPr>
          <a:lstStyle/>
          <a:p>
            <a:r>
              <a:rPr lang="en-US" sz="1200" b="1" dirty="0" smtClean="0"/>
              <a:t>Two </a:t>
            </a:r>
            <a:r>
              <a:rPr lang="en-US" sz="1200" b="1" dirty="0" err="1" smtClean="0"/>
              <a:t>big.LITTLE</a:t>
            </a:r>
            <a:r>
              <a:rPr lang="en-US" sz="1200" b="1" dirty="0" smtClean="0"/>
              <a:t> core clusters</a:t>
            </a:r>
            <a:endParaRPr lang="en-US" sz="1200" b="1" dirty="0"/>
          </a:p>
        </p:txBody>
      </p:sp>
      <p:sp>
        <p:nvSpPr>
          <p:cNvPr id="35" name="TextBox 34"/>
          <p:cNvSpPr txBox="1"/>
          <p:nvPr/>
        </p:nvSpPr>
        <p:spPr>
          <a:xfrm>
            <a:off x="4391980" y="1358770"/>
            <a:ext cx="3555395" cy="276999"/>
          </a:xfrm>
          <a:prstGeom prst="rect">
            <a:avLst/>
          </a:prstGeom>
          <a:noFill/>
        </p:spPr>
        <p:txBody>
          <a:bodyPr wrap="square" rtlCol="0">
            <a:spAutoFit/>
          </a:bodyPr>
          <a:lstStyle/>
          <a:p>
            <a:r>
              <a:rPr lang="en-US" sz="1200" b="1" dirty="0" smtClean="0"/>
              <a:t>A single </a:t>
            </a:r>
            <a:r>
              <a:rPr lang="en-US" sz="1200" b="1" dirty="0" err="1" smtClean="0"/>
              <a:t>DynamIQ</a:t>
            </a:r>
            <a:r>
              <a:rPr lang="en-US" sz="1200" b="1" dirty="0" smtClean="0"/>
              <a:t> core cluster </a:t>
            </a:r>
            <a:r>
              <a:rPr lang="en-US" sz="1200" dirty="0" smtClean="0"/>
              <a:t>(118)</a:t>
            </a:r>
            <a:endParaRPr lang="en-US" sz="1200" dirty="0"/>
          </a:p>
        </p:txBody>
      </p:sp>
      <p:sp>
        <p:nvSpPr>
          <p:cNvPr id="36" name="TextBox 35"/>
          <p:cNvSpPr txBox="1"/>
          <p:nvPr/>
        </p:nvSpPr>
        <p:spPr>
          <a:xfrm>
            <a:off x="540267" y="6039290"/>
            <a:ext cx="2172391" cy="461665"/>
          </a:xfrm>
          <a:prstGeom prst="rect">
            <a:avLst/>
          </a:prstGeom>
          <a:noFill/>
        </p:spPr>
        <p:txBody>
          <a:bodyPr wrap="none" rtlCol="0">
            <a:spAutoFit/>
          </a:bodyPr>
          <a:lstStyle/>
          <a:p>
            <a:pPr algn="ctr"/>
            <a:r>
              <a:rPr lang="en-US" sz="1200" dirty="0" smtClean="0"/>
              <a:t>Two stand alone clusters</a:t>
            </a:r>
          </a:p>
          <a:p>
            <a:pPr algn="ctr"/>
            <a:r>
              <a:rPr lang="en-US" sz="1200" dirty="0" smtClean="0"/>
              <a:t>with up to 4 cores (2011)</a:t>
            </a:r>
            <a:endParaRPr lang="en-US" sz="1200" dirty="0"/>
          </a:p>
        </p:txBody>
      </p:sp>
      <p:sp>
        <p:nvSpPr>
          <p:cNvPr id="38" name="TextBox 6"/>
          <p:cNvSpPr txBox="1"/>
          <p:nvPr/>
        </p:nvSpPr>
        <p:spPr>
          <a:xfrm>
            <a:off x="8884206"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grpSp>
        <p:nvGrpSpPr>
          <p:cNvPr id="39" name="Group 38"/>
          <p:cNvGrpSpPr/>
          <p:nvPr/>
        </p:nvGrpSpPr>
        <p:grpSpPr>
          <a:xfrm>
            <a:off x="397115" y="1808820"/>
            <a:ext cx="2569583" cy="4104000"/>
            <a:chOff x="521550" y="1763814"/>
            <a:chExt cx="2569583" cy="4104000"/>
          </a:xfrm>
        </p:grpSpPr>
        <p:sp>
          <p:nvSpPr>
            <p:cNvPr id="40"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600">
                <a:solidFill>
                  <a:srgbClr val="FFFFFF"/>
                </a:solidFill>
                <a:latin typeface="Arial" panose="020B0604020202020204" pitchFamily="34" charset="0"/>
                <a:cs typeface="Arial" panose="020B0604020202020204" pitchFamily="34" charset="0"/>
              </a:endParaRPr>
            </a:p>
          </p:txBody>
        </p:sp>
        <p:sp>
          <p:nvSpPr>
            <p:cNvPr id="41"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100">
                <a:solidFill>
                  <a:srgbClr val="FFFFFF"/>
                </a:solidFill>
                <a:latin typeface="+mj-lt"/>
                <a:cs typeface="Arial" panose="020B0604020202020204" pitchFamily="34" charset="0"/>
              </a:endParaRPr>
            </a:p>
          </p:txBody>
        </p:sp>
        <p:sp>
          <p:nvSpPr>
            <p:cNvPr id="42"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CPU0</a:t>
              </a:r>
            </a:p>
          </p:txBody>
        </p:sp>
        <p:sp>
          <p:nvSpPr>
            <p:cNvPr id="43"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CPU1</a:t>
              </a:r>
            </a:p>
          </p:txBody>
        </p:sp>
        <p:sp>
          <p:nvSpPr>
            <p:cNvPr id="44"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CPU2</a:t>
              </a:r>
            </a:p>
          </p:txBody>
        </p:sp>
        <p:sp>
          <p:nvSpPr>
            <p:cNvPr id="45"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CPU3</a:t>
              </a:r>
            </a:p>
          </p:txBody>
        </p:sp>
        <p:sp>
          <p:nvSpPr>
            <p:cNvPr id="46"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spc="30" dirty="0">
                  <a:solidFill>
                    <a:srgbClr val="FFFFFF"/>
                  </a:solidFill>
                  <a:latin typeface="+mj-lt"/>
                  <a:ea typeface="Verdana" panose="020B0604030504040204" pitchFamily="34" charset="0"/>
                  <a:cs typeface="Arial" panose="020B0604020202020204" pitchFamily="34" charset="0"/>
                </a:rPr>
                <a:t>Cache </a:t>
              </a:r>
              <a:r>
                <a:rPr lang="hu-HU" sz="900" spc="30" dirty="0" err="1">
                  <a:solidFill>
                    <a:srgbClr val="FFFFFF"/>
                  </a:solidFill>
                  <a:latin typeface="+mj-lt"/>
                  <a:ea typeface="Verdana" panose="020B0604030504040204" pitchFamily="34" charset="0"/>
                  <a:cs typeface="Arial" panose="020B0604020202020204" pitchFamily="34" charset="0"/>
                </a:rPr>
                <a:t>coherent</a:t>
              </a:r>
              <a:r>
                <a:rPr lang="hu-HU" sz="900" spc="30" dirty="0">
                  <a:solidFill>
                    <a:srgbClr val="FFFFFF"/>
                  </a:solidFill>
                  <a:latin typeface="+mj-lt"/>
                  <a:ea typeface="Verdana" panose="020B0604030504040204" pitchFamily="34" charset="0"/>
                  <a:cs typeface="Arial" panose="020B0604020202020204" pitchFamily="34" charset="0"/>
                </a:rPr>
                <a:t> </a:t>
              </a:r>
              <a:r>
                <a:rPr lang="hu-HU" sz="900" spc="30" dirty="0" err="1">
                  <a:solidFill>
                    <a:srgbClr val="FFFFFF"/>
                  </a:solidFill>
                  <a:latin typeface="+mj-lt"/>
                  <a:ea typeface="Verdana" panose="020B0604030504040204" pitchFamily="34" charset="0"/>
                  <a:cs typeface="Arial" panose="020B0604020202020204" pitchFamily="34" charset="0"/>
                </a:rPr>
                <a:t>interconnect</a:t>
              </a:r>
              <a:endParaRPr lang="hu-HU" sz="900" spc="30" dirty="0">
                <a:solidFill>
                  <a:srgbClr val="FFFFFF"/>
                </a:solidFill>
                <a:latin typeface="+mj-lt"/>
                <a:ea typeface="Verdana" panose="020B0604030504040204" pitchFamily="34" charset="0"/>
                <a:cs typeface="Arial" panose="020B0604020202020204" pitchFamily="34" charset="0"/>
              </a:endParaRPr>
            </a:p>
          </p:txBody>
        </p:sp>
        <p:cxnSp>
          <p:nvCxnSpPr>
            <p:cNvPr id="47"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Szövegdoboz 23"/>
            <p:cNvSpPr txBox="1">
              <a:spLocks noChangeArrowheads="1"/>
            </p:cNvSpPr>
            <p:nvPr/>
          </p:nvSpPr>
          <p:spPr bwMode="auto">
            <a:xfrm>
              <a:off x="600980"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smtClean="0">
                  <a:solidFill>
                    <a:srgbClr val="000000"/>
                  </a:solidFill>
                  <a:latin typeface="+mj-lt"/>
                  <a:ea typeface="Verdana" pitchFamily="34" charset="0"/>
                </a:rPr>
                <a:t> Cluster of </a:t>
              </a:r>
            </a:p>
            <a:p>
              <a:pPr algn="ctr"/>
              <a:r>
                <a:rPr lang="en-US" altLang="en-US" sz="1100" b="1" dirty="0" smtClean="0">
                  <a:solidFill>
                    <a:srgbClr val="000000"/>
                  </a:solidFill>
                  <a:latin typeface="+mj-lt"/>
                  <a:ea typeface="Verdana" pitchFamily="34" charset="0"/>
                </a:rPr>
                <a:t>LITTLE cores</a:t>
              </a:r>
              <a:endParaRPr lang="hu-HU" altLang="en-US" sz="1100" b="1" dirty="0">
                <a:solidFill>
                  <a:srgbClr val="000000"/>
                </a:solidFill>
                <a:latin typeface="+mj-lt"/>
                <a:ea typeface="Verdana" pitchFamily="34" charset="0"/>
              </a:endParaRPr>
            </a:p>
          </p:txBody>
        </p:sp>
        <p:cxnSp>
          <p:nvCxnSpPr>
            <p:cNvPr id="49"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smtClean="0">
                  <a:solidFill>
                    <a:srgbClr val="000000"/>
                  </a:solidFill>
                  <a:latin typeface="+mj-lt"/>
                  <a:ea typeface="Verdana" pitchFamily="34" charset="0"/>
                </a:rPr>
                <a:t>Cluster of </a:t>
              </a:r>
            </a:p>
            <a:p>
              <a:pPr algn="ctr"/>
              <a:r>
                <a:rPr lang="en-US" altLang="en-US" sz="1100" b="1" dirty="0" smtClean="0">
                  <a:solidFill>
                    <a:srgbClr val="000000"/>
                  </a:solidFill>
                  <a:latin typeface="+mj-lt"/>
                  <a:ea typeface="Verdana" pitchFamily="34" charset="0"/>
                </a:rPr>
                <a:t>big cores</a:t>
              </a:r>
              <a:endParaRPr lang="hu-HU" altLang="en-US" sz="1100" b="1" dirty="0">
                <a:solidFill>
                  <a:srgbClr val="000000"/>
                </a:solidFill>
                <a:latin typeface="+mj-lt"/>
                <a:ea typeface="Verdana" pitchFamily="34" charset="0"/>
              </a:endParaRPr>
            </a:p>
          </p:txBody>
        </p:sp>
        <p:sp>
          <p:nvSpPr>
            <p:cNvPr id="51"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100">
                <a:solidFill>
                  <a:srgbClr val="FFFFFF"/>
                </a:solidFill>
                <a:latin typeface="+mj-lt"/>
                <a:cs typeface="Arial" panose="020B0604020202020204" pitchFamily="34" charset="0"/>
              </a:endParaRPr>
            </a:p>
          </p:txBody>
        </p:sp>
        <p:sp>
          <p:nvSpPr>
            <p:cNvPr id="52" name="Rectangle 51"/>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solidFill>
                  <a:srgbClr val="000000"/>
                </a:solidFill>
                <a:latin typeface="+mj-lt"/>
              </a:endParaRPr>
            </a:p>
          </p:txBody>
        </p:sp>
        <p:sp>
          <p:nvSpPr>
            <p:cNvPr id="53"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CPU0</a:t>
              </a:r>
            </a:p>
          </p:txBody>
        </p:sp>
        <p:sp>
          <p:nvSpPr>
            <p:cNvPr id="54"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CPU1</a:t>
              </a:r>
            </a:p>
          </p:txBody>
        </p:sp>
        <p:sp>
          <p:nvSpPr>
            <p:cNvPr id="55"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CPU2</a:t>
              </a:r>
            </a:p>
          </p:txBody>
        </p:sp>
        <p:sp>
          <p:nvSpPr>
            <p:cNvPr id="56"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hu-HU" sz="1100" dirty="0">
                  <a:solidFill>
                    <a:srgbClr val="FFFFFF"/>
                  </a:solidFill>
                  <a:latin typeface="+mj-lt"/>
                  <a:ea typeface="Verdana" panose="020B0604030504040204" pitchFamily="34" charset="0"/>
                  <a:cs typeface="Arial" panose="020B0604020202020204" pitchFamily="34" charset="0"/>
                </a:rPr>
                <a:t>CPU3</a:t>
              </a:r>
            </a:p>
          </p:txBody>
        </p:sp>
        <p:grpSp>
          <p:nvGrpSpPr>
            <p:cNvPr id="57" name="Group 56"/>
            <p:cNvGrpSpPr/>
            <p:nvPr/>
          </p:nvGrpSpPr>
          <p:grpSpPr>
            <a:xfrm>
              <a:off x="630037" y="4689140"/>
              <a:ext cx="1088555" cy="362590"/>
              <a:chOff x="630037" y="4762640"/>
              <a:chExt cx="1088555" cy="362590"/>
            </a:xfrm>
          </p:grpSpPr>
          <p:sp>
            <p:nvSpPr>
              <p:cNvPr id="61" name="Rectangle 60"/>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bg1"/>
                  </a:solidFill>
                  <a:effectLst/>
                  <a:latin typeface="+mj-lt"/>
                </a:endParaRPr>
              </a:p>
            </p:txBody>
          </p:sp>
          <p:sp>
            <p:nvSpPr>
              <p:cNvPr id="62" name="TextBox 61"/>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r>
                  <a:rPr lang="en-US" sz="1300" dirty="0" smtClean="0">
                    <a:solidFill>
                      <a:schemeClr val="bg1"/>
                    </a:solidFill>
                  </a:rPr>
                  <a:t>Shared</a:t>
                </a:r>
                <a:r>
                  <a:rPr lang="en-US" sz="1300" dirty="0" smtClean="0"/>
                  <a:t> </a:t>
                </a:r>
                <a:r>
                  <a:rPr lang="en-US" sz="1300" dirty="0" smtClean="0">
                    <a:solidFill>
                      <a:schemeClr val="bg1"/>
                    </a:solidFill>
                  </a:rPr>
                  <a:t>L2</a:t>
                </a:r>
              </a:p>
            </p:txBody>
          </p:sp>
        </p:grpSp>
        <p:grpSp>
          <p:nvGrpSpPr>
            <p:cNvPr id="58" name="Group 57"/>
            <p:cNvGrpSpPr/>
            <p:nvPr/>
          </p:nvGrpSpPr>
          <p:grpSpPr>
            <a:xfrm>
              <a:off x="1845759" y="4689140"/>
              <a:ext cx="1152000" cy="362590"/>
              <a:chOff x="630037" y="4762640"/>
              <a:chExt cx="1088555" cy="362590"/>
            </a:xfrm>
          </p:grpSpPr>
          <p:sp>
            <p:nvSpPr>
              <p:cNvPr id="59" name="Rectangle 58"/>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bg1"/>
                  </a:solidFill>
                  <a:effectLst/>
                  <a:latin typeface="+mj-lt"/>
                </a:endParaRPr>
              </a:p>
            </p:txBody>
          </p:sp>
          <p:sp>
            <p:nvSpPr>
              <p:cNvPr id="60" name="TextBox 59"/>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r>
                  <a:rPr lang="en-US" sz="1300" dirty="0" smtClean="0">
                    <a:solidFill>
                      <a:schemeClr val="bg1"/>
                    </a:solidFill>
                  </a:rPr>
                  <a:t>Shared</a:t>
                </a:r>
                <a:r>
                  <a:rPr lang="en-US" sz="1300" dirty="0" smtClean="0"/>
                  <a:t> </a:t>
                </a:r>
                <a:r>
                  <a:rPr lang="en-US" sz="1300" dirty="0" smtClean="0">
                    <a:solidFill>
                      <a:schemeClr val="bg1"/>
                    </a:solidFill>
                  </a:rPr>
                  <a:t>L2</a:t>
                </a:r>
              </a:p>
            </p:txBody>
          </p:sp>
        </p:grpSp>
      </p:grpSp>
    </p:spTree>
    <p:extLst>
      <p:ext uri="{BB962C8B-B14F-4D97-AF65-F5344CB8AC3E}">
        <p14:creationId xmlns:p14="http://schemas.microsoft.com/office/powerpoint/2010/main" val="25058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(5)</a:t>
            </a:r>
            <a:endParaRPr lang="en-US" dirty="0">
              <a:solidFill>
                <a:srgbClr val="FFFFFF"/>
              </a:solidFill>
            </a:endParaRPr>
          </a:p>
        </p:txBody>
      </p:sp>
      <p:sp>
        <p:nvSpPr>
          <p:cNvPr id="3" name="TextBox 2"/>
          <p:cNvSpPr txBox="1"/>
          <p:nvPr/>
        </p:nvSpPr>
        <p:spPr>
          <a:xfrm>
            <a:off x="113647" y="507752"/>
            <a:ext cx="8783302" cy="646331"/>
          </a:xfrm>
          <a:prstGeom prst="rect">
            <a:avLst/>
          </a:prstGeom>
          <a:noFill/>
        </p:spPr>
        <p:txBody>
          <a:bodyPr wrap="none" rtlCol="0">
            <a:spAutoFit/>
          </a:bodyPr>
          <a:lstStyle/>
          <a:p>
            <a:r>
              <a:rPr lang="en-US" dirty="0" smtClean="0">
                <a:solidFill>
                  <a:schemeClr val="accent6"/>
                </a:solidFill>
              </a:rPr>
              <a:t>Main enhancements </a:t>
            </a:r>
            <a:r>
              <a:rPr lang="en-US" dirty="0">
                <a:solidFill>
                  <a:schemeClr val="accent6"/>
                </a:solidFill>
              </a:rPr>
              <a:t>of </a:t>
            </a:r>
            <a:r>
              <a:rPr lang="en-US" dirty="0" err="1" smtClean="0">
                <a:solidFill>
                  <a:schemeClr val="accent6"/>
                </a:solidFill>
              </a:rPr>
              <a:t>DynamIQ</a:t>
            </a:r>
            <a:r>
              <a:rPr lang="en-US" dirty="0" smtClean="0">
                <a:solidFill>
                  <a:schemeClr val="accent6"/>
                </a:solidFill>
              </a:rPr>
              <a:t> core clusters vs. the previous </a:t>
            </a:r>
            <a:r>
              <a:rPr lang="en-US" dirty="0" err="1" smtClean="0">
                <a:solidFill>
                  <a:schemeClr val="accent6"/>
                </a:solidFill>
              </a:rPr>
              <a:t>big.LITTLE</a:t>
            </a:r>
            <a:endParaRPr lang="en-US" dirty="0" smtClean="0">
              <a:solidFill>
                <a:schemeClr val="accent6"/>
              </a:solidFill>
            </a:endParaRPr>
          </a:p>
          <a:p>
            <a:r>
              <a:rPr lang="en-US" dirty="0">
                <a:solidFill>
                  <a:schemeClr val="accent6"/>
                </a:solidFill>
              </a:rPr>
              <a:t> </a:t>
            </a:r>
            <a:r>
              <a:rPr lang="en-US" dirty="0" smtClean="0">
                <a:solidFill>
                  <a:schemeClr val="accent6"/>
                </a:solidFill>
              </a:rPr>
              <a:t> implementation</a:t>
            </a:r>
            <a:endParaRPr lang="en-US" dirty="0">
              <a:solidFill>
                <a:schemeClr val="accent6"/>
              </a:solidFill>
            </a:endParaRPr>
          </a:p>
        </p:txBody>
      </p:sp>
    </p:spTree>
    <p:extLst>
      <p:ext uri="{BB962C8B-B14F-4D97-AF65-F5344CB8AC3E}">
        <p14:creationId xmlns:p14="http://schemas.microsoft.com/office/powerpoint/2010/main" val="33984464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(6)</a:t>
            </a:r>
            <a:endParaRPr lang="en-US" dirty="0">
              <a:solidFill>
                <a:srgbClr val="FFFFFF"/>
              </a:solidFill>
            </a:endParaRPr>
          </a:p>
        </p:txBody>
      </p:sp>
      <p:pic>
        <p:nvPicPr>
          <p:cNvPr id="17" name="Picture 16"/>
          <p:cNvPicPr>
            <a:picLocks noChangeAspect="1"/>
          </p:cNvPicPr>
          <p:nvPr/>
        </p:nvPicPr>
        <p:blipFill rotWithShape="1">
          <a:blip r:embed="rId3"/>
          <a:srcRect b="41705"/>
          <a:stretch/>
        </p:blipFill>
        <p:spPr>
          <a:xfrm>
            <a:off x="3417237" y="1313765"/>
            <a:ext cx="5589494" cy="3015335"/>
          </a:xfrm>
          <a:prstGeom prst="rect">
            <a:avLst/>
          </a:prstGeom>
        </p:spPr>
      </p:pic>
      <p:grpSp>
        <p:nvGrpSpPr>
          <p:cNvPr id="5" name="Group 4"/>
          <p:cNvGrpSpPr/>
          <p:nvPr/>
        </p:nvGrpSpPr>
        <p:grpSpPr>
          <a:xfrm>
            <a:off x="3264836"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88767"/>
            <a:ext cx="4175438" cy="815608"/>
          </a:xfrm>
          <a:prstGeom prst="rect">
            <a:avLst/>
          </a:prstGeom>
          <a:noFill/>
        </p:spPr>
        <p:txBody>
          <a:bodyPr wrap="none" rtlCol="0">
            <a:spAutoFit/>
          </a:bodyPr>
          <a:lstStyle/>
          <a:p>
            <a:pPr marL="285750" indent="-285750" fontAlgn="base">
              <a:spcAft>
                <a:spcPts val="300"/>
              </a:spcAft>
              <a:buFont typeface="Arial" panose="020B0604020202020204" pitchFamily="34" charset="0"/>
              <a:buChar char="•"/>
            </a:pPr>
            <a:r>
              <a:rPr lang="en-US" sz="1400" dirty="0"/>
              <a:t>2 CPU types, up to 8 cores /</a:t>
            </a:r>
            <a:r>
              <a:rPr lang="en-US" sz="1400" dirty="0" smtClean="0"/>
              <a:t>cluster</a:t>
            </a:r>
            <a:endParaRPr lang="en-US" sz="1400" dirty="0" smtClean="0">
              <a:solidFill>
                <a:srgbClr val="0070C0"/>
              </a:solidFill>
              <a:latin typeface="+mj-lt"/>
            </a:endParaRPr>
          </a:p>
          <a:p>
            <a:pPr marL="285750" indent="-285750" fontAlgn="base">
              <a:spcAft>
                <a:spcPts val="300"/>
              </a:spcAft>
              <a:buFont typeface="Arial" panose="020B0604020202020204" pitchFamily="34" charset="0"/>
              <a:buChar char="•"/>
            </a:pPr>
            <a:r>
              <a:rPr lang="en-US" sz="1400" dirty="0" smtClean="0">
                <a:solidFill>
                  <a:srgbClr val="0070C0"/>
                </a:solidFill>
                <a:latin typeface="+mj-lt"/>
              </a:rPr>
              <a:t>ARMv8.2 support</a:t>
            </a:r>
            <a:r>
              <a:rPr lang="en-US" sz="1400" dirty="0" smtClean="0">
                <a:latin typeface="+mj-lt"/>
              </a:rPr>
              <a:t>,</a:t>
            </a:r>
          </a:p>
          <a:p>
            <a:pPr marL="285750" indent="-285750" fontAlgn="base">
              <a:spcAft>
                <a:spcPts val="300"/>
              </a:spcAft>
              <a:buFont typeface="Arial" panose="020B0604020202020204" pitchFamily="34" charset="0"/>
              <a:buChar char="•"/>
            </a:pPr>
            <a:r>
              <a:rPr lang="en-US" sz="1400" dirty="0" smtClean="0">
                <a:latin typeface="+mj-lt"/>
              </a:rPr>
              <a:t>Cortex-A55/75 or subsequent processors</a:t>
            </a:r>
          </a:p>
        </p:txBody>
      </p:sp>
      <p:sp>
        <p:nvSpPr>
          <p:cNvPr id="27" name="TextBox 26"/>
          <p:cNvSpPr txBox="1"/>
          <p:nvPr/>
        </p:nvSpPr>
        <p:spPr>
          <a:xfrm>
            <a:off x="80834" y="508133"/>
            <a:ext cx="5777992" cy="369332"/>
          </a:xfrm>
          <a:prstGeom prst="rect">
            <a:avLst/>
          </a:prstGeom>
          <a:noFill/>
        </p:spPr>
        <p:txBody>
          <a:bodyPr wrap="none" rtlCol="0">
            <a:spAutoFit/>
          </a:bodyPr>
          <a:lstStyle/>
          <a:p>
            <a:pPr fontAlgn="base"/>
            <a:r>
              <a:rPr lang="en-US" dirty="0" smtClean="0">
                <a:solidFill>
                  <a:schemeClr val="accent6"/>
                </a:solidFill>
                <a:latin typeface="+mj-lt"/>
              </a:rPr>
              <a:t>a) Up to two core types with up to 8 CPU cores</a:t>
            </a:r>
          </a:p>
        </p:txBody>
      </p:sp>
      <p:sp>
        <p:nvSpPr>
          <p:cNvPr id="28" name="TextBox 27"/>
          <p:cNvSpPr txBox="1"/>
          <p:nvPr/>
        </p:nvSpPr>
        <p:spPr>
          <a:xfrm>
            <a:off x="103088" y="5972576"/>
            <a:ext cx="3885103" cy="815608"/>
          </a:xfrm>
          <a:prstGeom prst="rect">
            <a:avLst/>
          </a:prstGeom>
          <a:noFill/>
        </p:spPr>
        <p:txBody>
          <a:bodyPr wrap="none" rtlCol="0">
            <a:spAutoFit/>
          </a:bodyPr>
          <a:lstStyle/>
          <a:p>
            <a:pPr marL="285750" indent="-285750" fontAlgn="base">
              <a:spcAft>
                <a:spcPts val="300"/>
              </a:spcAft>
              <a:buFont typeface="Arial" panose="020B0604020202020204" pitchFamily="34" charset="0"/>
              <a:buChar char="•"/>
            </a:pPr>
            <a:r>
              <a:rPr lang="en-US" sz="1400" dirty="0"/>
              <a:t>single CPU type, up to 4 </a:t>
            </a:r>
            <a:r>
              <a:rPr lang="en-US" sz="1400" dirty="0" smtClean="0"/>
              <a:t>cores/cluster</a:t>
            </a:r>
            <a:endParaRPr lang="en-US" sz="1400" dirty="0" smtClean="0">
              <a:solidFill>
                <a:srgbClr val="0070C0"/>
              </a:solidFill>
              <a:latin typeface="+mj-lt"/>
            </a:endParaRPr>
          </a:p>
          <a:p>
            <a:pPr marL="285750" indent="-285750" fontAlgn="base">
              <a:spcAft>
                <a:spcPts val="300"/>
              </a:spcAft>
              <a:buFont typeface="Arial" panose="020B0604020202020204" pitchFamily="34" charset="0"/>
              <a:buChar char="•"/>
            </a:pPr>
            <a:r>
              <a:rPr lang="en-US" sz="1400" dirty="0" smtClean="0">
                <a:solidFill>
                  <a:srgbClr val="0070C0"/>
                </a:solidFill>
                <a:latin typeface="+mj-lt"/>
              </a:rPr>
              <a:t>ARMv8.0 support,</a:t>
            </a:r>
          </a:p>
          <a:p>
            <a:pPr marL="285750" indent="-285750" fontAlgn="base">
              <a:spcAft>
                <a:spcPts val="300"/>
              </a:spcAft>
              <a:buFont typeface="Arial" panose="020B0604020202020204" pitchFamily="34" charset="0"/>
              <a:buChar char="•"/>
            </a:pPr>
            <a:r>
              <a:rPr lang="en-US" sz="1400" dirty="0" smtClean="0">
                <a:latin typeface="+mj-lt"/>
              </a:rPr>
              <a:t>e.g. Cortex-A53/A57/A72/A73</a:t>
            </a:r>
          </a:p>
        </p:txBody>
      </p:sp>
      <p:grpSp>
        <p:nvGrpSpPr>
          <p:cNvPr id="29" name="Group 28"/>
          <p:cNvGrpSpPr/>
          <p:nvPr/>
        </p:nvGrpSpPr>
        <p:grpSpPr>
          <a:xfrm>
            <a:off x="256184"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
        <p:nvSpPr>
          <p:cNvPr id="3" name="TextBox 2"/>
          <p:cNvSpPr txBox="1"/>
          <p:nvPr/>
        </p:nvSpPr>
        <p:spPr>
          <a:xfrm>
            <a:off x="39942" y="1020368"/>
            <a:ext cx="3913251" cy="307777"/>
          </a:xfrm>
          <a:prstGeom prst="rect">
            <a:avLst/>
          </a:prstGeom>
          <a:noFill/>
        </p:spPr>
        <p:txBody>
          <a:bodyPr wrap="none" rtlCol="0">
            <a:spAutoFit/>
          </a:bodyPr>
          <a:lstStyle/>
          <a:p>
            <a:r>
              <a:rPr lang="en-US" sz="1400" b="1" dirty="0" err="1" smtClean="0"/>
              <a:t>big.LITTLE</a:t>
            </a:r>
            <a:r>
              <a:rPr lang="en-US" sz="1400" b="1" dirty="0" smtClean="0"/>
              <a:t> core cluster (2015) </a:t>
            </a:r>
            <a:r>
              <a:rPr lang="en-US" sz="1400" dirty="0" smtClean="0"/>
              <a:t>[102]</a:t>
            </a:r>
            <a:endParaRPr lang="en-US" sz="1400" dirty="0"/>
          </a:p>
        </p:txBody>
      </p:sp>
      <p:sp>
        <p:nvSpPr>
          <p:cNvPr id="24" name="TextBox 23"/>
          <p:cNvSpPr txBox="1"/>
          <p:nvPr/>
        </p:nvSpPr>
        <p:spPr>
          <a:xfrm>
            <a:off x="4211726" y="1034351"/>
            <a:ext cx="3801041" cy="307777"/>
          </a:xfrm>
          <a:prstGeom prst="rect">
            <a:avLst/>
          </a:prstGeom>
          <a:noFill/>
        </p:spPr>
        <p:txBody>
          <a:bodyPr wrap="none" rtlCol="0">
            <a:spAutoFit/>
          </a:bodyPr>
          <a:lstStyle/>
          <a:p>
            <a:r>
              <a:rPr lang="en-US" sz="1400" b="1" dirty="0" err="1" smtClean="0"/>
              <a:t>DynamIQ</a:t>
            </a:r>
            <a:r>
              <a:rPr lang="en-US" sz="1400" b="1" dirty="0" smtClean="0"/>
              <a:t> core cluster (2017) </a:t>
            </a:r>
            <a:r>
              <a:rPr lang="en-US" sz="1400" dirty="0" smtClean="0"/>
              <a:t>[118]</a:t>
            </a:r>
            <a:endParaRPr lang="en-US" sz="1400" dirty="0"/>
          </a:p>
        </p:txBody>
      </p:sp>
      <p:sp>
        <p:nvSpPr>
          <p:cNvPr id="6" name="Rectangle 5"/>
          <p:cNvSpPr/>
          <p:nvPr/>
        </p:nvSpPr>
        <p:spPr bwMode="auto">
          <a:xfrm>
            <a:off x="3446875" y="4042185"/>
            <a:ext cx="914400" cy="287589"/>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437036" y="1991965"/>
            <a:ext cx="1537489" cy="487313"/>
          </a:xfrm>
          <a:prstGeom prst="rect">
            <a:avLst/>
          </a:prstGeom>
          <a:noFill/>
        </p:spPr>
        <p:txBody>
          <a:bodyPr wrap="square" rtlCol="0">
            <a:spAutoFit/>
          </a:bodyPr>
          <a:lstStyle/>
          <a:p>
            <a:pPr algn="ctr">
              <a:spcAft>
                <a:spcPts val="200"/>
              </a:spcAft>
            </a:pPr>
            <a:r>
              <a:rPr lang="en-US" sz="1200" dirty="0" smtClean="0">
                <a:solidFill>
                  <a:schemeClr val="bg1"/>
                </a:solidFill>
              </a:rPr>
              <a:t>Cortex-</a:t>
            </a:r>
            <a:r>
              <a:rPr lang="en-US" sz="1200" dirty="0" err="1" smtClean="0">
                <a:solidFill>
                  <a:schemeClr val="bg1"/>
                </a:solidFill>
              </a:rPr>
              <a:t>A73</a:t>
            </a:r>
            <a:r>
              <a:rPr lang="en-US" sz="1200" dirty="0" smtClean="0">
                <a:solidFill>
                  <a:schemeClr val="bg1"/>
                </a:solidFill>
              </a:rPr>
              <a:t> core</a:t>
            </a:r>
          </a:p>
          <a:p>
            <a:pPr algn="ctr"/>
            <a:r>
              <a:rPr lang="en-US" sz="1200" dirty="0" err="1" smtClean="0">
                <a:solidFill>
                  <a:schemeClr val="bg1"/>
                </a:solidFill>
              </a:rPr>
              <a:t>ARMv8.0</a:t>
            </a:r>
            <a:r>
              <a:rPr lang="en-US" sz="1200" dirty="0" smtClean="0">
                <a:solidFill>
                  <a:schemeClr val="bg1"/>
                </a:solidFill>
              </a:rPr>
              <a:t> CPU</a:t>
            </a:r>
            <a:endParaRPr lang="en-US" sz="1200" dirty="0">
              <a:solidFill>
                <a:schemeClr val="bg1"/>
              </a:solidFill>
            </a:endParaRPr>
          </a:p>
        </p:txBody>
      </p:sp>
      <p:sp>
        <p:nvSpPr>
          <p:cNvPr id="2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4" name="Rectangle 3"/>
          <p:cNvSpPr/>
          <p:nvPr/>
        </p:nvSpPr>
        <p:spPr bwMode="auto">
          <a:xfrm>
            <a:off x="3402481" y="945766"/>
            <a:ext cx="5489999" cy="2438229"/>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643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 calcmode="lin" valueType="num">
                                      <p:cBhvr additive="base">
                                        <p:cTn id="7"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anim calcmode="lin" valueType="num">
                                      <p:cBhvr additive="base">
                                        <p:cTn id="11"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 calcmode="lin" valueType="num">
                                      <p:cBhvr additive="base">
                                        <p:cTn id="1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 calcmode="lin" valueType="num">
                                      <p:cBhvr additive="base">
                                        <p:cTn id="2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1. Introduction to </a:t>
            </a:r>
            <a:r>
              <a:rPr lang="en-US" dirty="0">
                <a:solidFill>
                  <a:srgbClr val="FFFFFF"/>
                </a:solidFill>
              </a:rPr>
              <a:t>ARM </a:t>
            </a:r>
            <a:r>
              <a:rPr lang="hu-HU" dirty="0" smtClean="0">
                <a:solidFill>
                  <a:srgbClr val="FFFFFF"/>
                </a:solidFill>
              </a:rPr>
              <a:t>(</a:t>
            </a:r>
            <a:r>
              <a:rPr lang="en-US" dirty="0" smtClean="0">
                <a:solidFill>
                  <a:srgbClr val="FFFFFF"/>
                </a:solidFill>
              </a:rPr>
              <a:t>7</a:t>
            </a:r>
            <a:r>
              <a:rPr lang="hu-HU" dirty="0" smtClean="0">
                <a:solidFill>
                  <a:srgbClr val="FFFFFF"/>
                </a:solidFill>
              </a:rPr>
              <a:t>)</a:t>
            </a:r>
            <a:endParaRPr lang="en-US" dirty="0"/>
          </a:p>
        </p:txBody>
      </p:sp>
      <p:sp>
        <p:nvSpPr>
          <p:cNvPr id="3" name="TextBox 2"/>
          <p:cNvSpPr txBox="1"/>
          <p:nvPr/>
        </p:nvSpPr>
        <p:spPr>
          <a:xfrm>
            <a:off x="1005" y="503675"/>
            <a:ext cx="88001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ARM’s enhanced licensing model called: “Built on ARM Cortex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2D8A"/>
                </a:solidFill>
                <a:latin typeface="Verdana"/>
              </a:rPr>
              <a:t> </a:t>
            </a:r>
            <a:r>
              <a:rPr lang="en-US" dirty="0" smtClean="0">
                <a:solidFill>
                  <a:srgbClr val="2D2D8A"/>
                </a:solidFill>
                <a:latin typeface="Verdana"/>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131</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4" name="TextBox 3"/>
          <p:cNvSpPr txBox="1"/>
          <p:nvPr/>
        </p:nvSpPr>
        <p:spPr>
          <a:xfrm>
            <a:off x="251520" y="1178750"/>
            <a:ext cx="8921160" cy="350865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Introduced 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02/2016.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It is available only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for lead partners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new license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agreement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allows licensees </a:t>
            </a:r>
            <a:r>
              <a:rPr kumimoji="0" lang="en-US" sz="1600" b="0" i="0" u="none" strike="noStrike" kern="1200" cap="none" spc="0" normalizeH="0" baseline="0" noProof="0" dirty="0">
                <a:ln>
                  <a:noFill/>
                </a:ln>
                <a:solidFill>
                  <a:srgbClr val="FF0000"/>
                </a:solidFill>
                <a:effectLst/>
                <a:uLnTx/>
                <a:uFillTx/>
                <a:latin typeface="Verdana"/>
                <a:ea typeface="+mn-ea"/>
                <a:cs typeface="+mn-cs"/>
              </a:rPr>
              <a:t>to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request changes </a:t>
            </a:r>
            <a:r>
              <a:rPr kumimoji="0" lang="en-US" sz="1600" b="0" i="0" u="none" strike="noStrike" kern="1200" cap="none" spc="0" normalizeH="0" baseline="0" noProof="0" dirty="0">
                <a:ln>
                  <a:noFill/>
                </a:ln>
                <a:solidFill>
                  <a:srgbClr val="000000"/>
                </a:solidFill>
                <a:effectLst/>
                <a:uLnTx/>
                <a:uFillTx/>
                <a:latin typeface="Verdana"/>
                <a:ea typeface="+mn-ea"/>
                <a:cs typeface="+mn-cs"/>
              </a:rPr>
              <a:t>of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microarchitecture and </a:t>
            </a:r>
            <a:r>
              <a:rPr kumimoji="0" lang="en-US" sz="1600" b="0" i="0" u="none" strike="noStrike" kern="1200" cap="none" spc="0" normalizeH="0" baseline="0" noProof="0" dirty="0">
                <a:ln>
                  <a:noFill/>
                </a:ln>
                <a:solidFill>
                  <a:srgbClr val="000000"/>
                </a:solidFill>
                <a:effectLst/>
                <a:uLnTx/>
                <a:uFillTx/>
                <a:latin typeface="Verdana"/>
                <a:ea typeface="+mn-ea"/>
                <a:cs typeface="+mn-cs"/>
              </a:rPr>
              <a:t>use this customized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design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their products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ARM provides its engineering and design services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for implementing the requested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modifications for additional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Under the license's terms,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 still owns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a:ln>
                  <a:noFill/>
                </a:ln>
                <a:solidFill>
                  <a:srgbClr val="0070C0"/>
                </a:solidFill>
                <a:effectLst/>
                <a:uLnTx/>
                <a:uFillTx/>
                <a:latin typeface="Verdana"/>
                <a:ea typeface="+mn-ea"/>
                <a:cs typeface="+mn-cs"/>
              </a:rPr>
              <a:t>IP</a:t>
            </a:r>
            <a:r>
              <a:rPr kumimoji="0" lang="en-US" sz="1600" b="0" i="0" u="none" strike="noStrike" kern="1200" cap="none" spc="0" normalizeH="0" baseline="0" noProof="0" dirty="0">
                <a:ln>
                  <a:noFill/>
                </a:ln>
                <a:solidFill>
                  <a:srgbClr val="000000"/>
                </a:solidFill>
                <a:effectLst/>
                <a:uLnTx/>
                <a:uFillTx/>
                <a:latin typeface="Verdana"/>
                <a:ea typeface="+mn-ea"/>
                <a:cs typeface="+mn-cs"/>
              </a:rPr>
              <a:t>, however the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modified</a:t>
            </a: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microarchitecture is </a:t>
            </a:r>
            <a:r>
              <a:rPr kumimoji="0" lang="en-US" sz="1600" b="0" i="0" u="none" strike="noStrike" kern="1200" cap="none" spc="0" normalizeH="0" baseline="0" noProof="0" dirty="0">
                <a:ln>
                  <a:noFill/>
                </a:ln>
                <a:solidFill>
                  <a:srgbClr val="0070C0"/>
                </a:solidFill>
                <a:effectLst/>
                <a:uLnTx/>
                <a:uFillTx/>
                <a:latin typeface="Verdana"/>
                <a:ea typeface="+mn-ea"/>
                <a:cs typeface="+mn-cs"/>
              </a:rPr>
              <a:t>not shared or made available to other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licensees, </a:t>
            </a:r>
            <a:r>
              <a:rPr kumimoji="0" lang="en-US" sz="1600" b="0" i="0" u="none" strike="noStrike" kern="1200" cap="none" spc="0" normalizeH="0" baseline="0" noProof="0" dirty="0" smtClean="0">
                <a:ln>
                  <a:noFill/>
                </a:ln>
                <a:effectLst/>
                <a:uLnTx/>
                <a:uFillTx/>
                <a:latin typeface="Verdana"/>
                <a:ea typeface="+mn-ea"/>
                <a:cs typeface="+mn-cs"/>
              </a:rPr>
              <a:t>but</a:t>
            </a:r>
          </a:p>
          <a:p>
            <a:pPr lvl="0">
              <a:spcAft>
                <a:spcPts val="600"/>
              </a:spcAft>
              <a:defRPr/>
            </a:pPr>
            <a:r>
              <a:rPr lang="en-US" sz="1600" dirty="0" smtClean="0">
                <a:solidFill>
                  <a:srgbClr val="000000"/>
                </a:solidFill>
              </a:rPr>
              <a:t>      licensees </a:t>
            </a:r>
            <a:r>
              <a:rPr lang="en-US" sz="1600" dirty="0">
                <a:solidFill>
                  <a:srgbClr val="000000"/>
                </a:solidFill>
              </a:rPr>
              <a:t>have </a:t>
            </a:r>
            <a:r>
              <a:rPr lang="en-US" sz="1600" dirty="0">
                <a:solidFill>
                  <a:srgbClr val="0070C0"/>
                </a:solidFill>
              </a:rPr>
              <a:t>branding </a:t>
            </a:r>
            <a:r>
              <a:rPr lang="en-US" sz="1600" dirty="0" smtClean="0">
                <a:solidFill>
                  <a:srgbClr val="0070C0"/>
                </a:solidFill>
              </a:rPr>
              <a:t>freedom.</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An example is Qualcomm’s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280 processor that is based on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Cortex-A73, whereas earlier Qualcomm processors were custom designed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based in an Architecture license.</a:t>
            </a:r>
          </a:p>
        </p:txBody>
      </p:sp>
    </p:spTree>
    <p:extLst>
      <p:ext uri="{BB962C8B-B14F-4D97-AF65-F5344CB8AC3E}">
        <p14:creationId xmlns:p14="http://schemas.microsoft.com/office/powerpoint/2010/main" val="22674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(6)</a:t>
            </a:r>
            <a:endParaRPr lang="en-US" dirty="0">
              <a:solidFill>
                <a:srgbClr val="FFFFFF"/>
              </a:solidFill>
            </a:endParaRPr>
          </a:p>
        </p:txBody>
      </p:sp>
      <p:pic>
        <p:nvPicPr>
          <p:cNvPr id="17" name="Picture 16"/>
          <p:cNvPicPr>
            <a:picLocks noChangeAspect="1"/>
          </p:cNvPicPr>
          <p:nvPr/>
        </p:nvPicPr>
        <p:blipFill rotWithShape="1">
          <a:blip r:embed="rId3"/>
          <a:srcRect b="41705"/>
          <a:stretch/>
        </p:blipFill>
        <p:spPr>
          <a:xfrm>
            <a:off x="3417237" y="1313765"/>
            <a:ext cx="5589494" cy="3015335"/>
          </a:xfrm>
          <a:prstGeom prst="rect">
            <a:avLst/>
          </a:prstGeom>
        </p:spPr>
      </p:pic>
      <p:grpSp>
        <p:nvGrpSpPr>
          <p:cNvPr id="5" name="Group 4"/>
          <p:cNvGrpSpPr/>
          <p:nvPr/>
        </p:nvGrpSpPr>
        <p:grpSpPr>
          <a:xfrm>
            <a:off x="3264836"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6219310"/>
            <a:ext cx="4732770" cy="523220"/>
          </a:xfrm>
          <a:prstGeom prst="rect">
            <a:avLst/>
          </a:prstGeom>
          <a:noFill/>
        </p:spPr>
        <p:txBody>
          <a:bodyPr wrap="none" rtlCol="0">
            <a:spAutoFit/>
          </a:bodyPr>
          <a:lstStyle/>
          <a:p>
            <a:pPr marL="285750" indent="-285750" fontAlgn="base">
              <a:buFont typeface="Arial" panose="020B0604020202020204" pitchFamily="34" charset="0"/>
              <a:buChar char="•"/>
            </a:pPr>
            <a:r>
              <a:rPr lang="en-US" sz="1400" dirty="0" smtClean="0">
                <a:latin typeface="+mj-lt"/>
              </a:rPr>
              <a:t>2 CPU types with variable mix of the cores, but</a:t>
            </a:r>
          </a:p>
          <a:p>
            <a:pPr fontAlgn="base">
              <a:spcAft>
                <a:spcPts val="300"/>
              </a:spcAft>
            </a:pPr>
            <a:r>
              <a:rPr lang="en-US" sz="1400" dirty="0">
                <a:latin typeface="+mj-lt"/>
              </a:rPr>
              <a:t> </a:t>
            </a:r>
            <a:r>
              <a:rPr lang="en-US" sz="1400" dirty="0" smtClean="0">
                <a:latin typeface="+mj-lt"/>
              </a:rPr>
              <a:t>      up to 4 big cores</a:t>
            </a:r>
          </a:p>
        </p:txBody>
      </p:sp>
      <p:sp>
        <p:nvSpPr>
          <p:cNvPr id="27" name="TextBox 26"/>
          <p:cNvSpPr txBox="1"/>
          <p:nvPr/>
        </p:nvSpPr>
        <p:spPr>
          <a:xfrm>
            <a:off x="80834" y="508133"/>
            <a:ext cx="6989349" cy="369332"/>
          </a:xfrm>
          <a:prstGeom prst="rect">
            <a:avLst/>
          </a:prstGeom>
          <a:noFill/>
        </p:spPr>
        <p:txBody>
          <a:bodyPr wrap="none" rtlCol="0">
            <a:spAutoFit/>
          </a:bodyPr>
          <a:lstStyle/>
          <a:p>
            <a:pPr fontAlgn="base"/>
            <a:r>
              <a:rPr lang="en-US" dirty="0" smtClean="0">
                <a:solidFill>
                  <a:schemeClr val="accent6"/>
                </a:solidFill>
                <a:latin typeface="+mj-lt"/>
              </a:rPr>
              <a:t>a) (cont.) Variable mix of the cores (but up to 4 big cores)</a:t>
            </a:r>
          </a:p>
        </p:txBody>
      </p:sp>
      <p:grpSp>
        <p:nvGrpSpPr>
          <p:cNvPr id="29" name="Group 28"/>
          <p:cNvGrpSpPr/>
          <p:nvPr/>
        </p:nvGrpSpPr>
        <p:grpSpPr>
          <a:xfrm>
            <a:off x="256184"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
        <p:nvSpPr>
          <p:cNvPr id="3" name="TextBox 2"/>
          <p:cNvSpPr txBox="1"/>
          <p:nvPr/>
        </p:nvSpPr>
        <p:spPr>
          <a:xfrm>
            <a:off x="39942" y="1020368"/>
            <a:ext cx="3913251" cy="307777"/>
          </a:xfrm>
          <a:prstGeom prst="rect">
            <a:avLst/>
          </a:prstGeom>
          <a:noFill/>
        </p:spPr>
        <p:txBody>
          <a:bodyPr wrap="none" rtlCol="0">
            <a:spAutoFit/>
          </a:bodyPr>
          <a:lstStyle/>
          <a:p>
            <a:r>
              <a:rPr lang="en-US" sz="1400" b="1" dirty="0" err="1" smtClean="0"/>
              <a:t>big.LITTLE</a:t>
            </a:r>
            <a:r>
              <a:rPr lang="en-US" sz="1400" b="1" dirty="0" smtClean="0"/>
              <a:t> core cluster (2015) </a:t>
            </a:r>
            <a:r>
              <a:rPr lang="en-US" sz="1400" dirty="0" smtClean="0"/>
              <a:t>[102]</a:t>
            </a:r>
            <a:endParaRPr lang="en-US" sz="1400" dirty="0"/>
          </a:p>
        </p:txBody>
      </p:sp>
      <p:sp>
        <p:nvSpPr>
          <p:cNvPr id="24" name="TextBox 23"/>
          <p:cNvSpPr txBox="1"/>
          <p:nvPr/>
        </p:nvSpPr>
        <p:spPr>
          <a:xfrm>
            <a:off x="4211726" y="1034351"/>
            <a:ext cx="3801041" cy="307777"/>
          </a:xfrm>
          <a:prstGeom prst="rect">
            <a:avLst/>
          </a:prstGeom>
          <a:noFill/>
        </p:spPr>
        <p:txBody>
          <a:bodyPr wrap="none" rtlCol="0">
            <a:spAutoFit/>
          </a:bodyPr>
          <a:lstStyle/>
          <a:p>
            <a:r>
              <a:rPr lang="en-US" sz="1400" b="1" dirty="0" err="1" smtClean="0"/>
              <a:t>DynamIQ</a:t>
            </a:r>
            <a:r>
              <a:rPr lang="en-US" sz="1400" b="1" dirty="0" smtClean="0"/>
              <a:t> core cluster (2017) </a:t>
            </a:r>
            <a:r>
              <a:rPr lang="en-US" sz="1400" dirty="0" smtClean="0"/>
              <a:t>[118]</a:t>
            </a:r>
            <a:endParaRPr lang="en-US" sz="1400" dirty="0"/>
          </a:p>
        </p:txBody>
      </p:sp>
      <p:sp>
        <p:nvSpPr>
          <p:cNvPr id="6" name="Rectangle 5"/>
          <p:cNvSpPr/>
          <p:nvPr/>
        </p:nvSpPr>
        <p:spPr bwMode="auto">
          <a:xfrm>
            <a:off x="3446875" y="4042185"/>
            <a:ext cx="914400" cy="287589"/>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437036" y="1991965"/>
            <a:ext cx="1537489" cy="487313"/>
          </a:xfrm>
          <a:prstGeom prst="rect">
            <a:avLst/>
          </a:prstGeom>
          <a:noFill/>
        </p:spPr>
        <p:txBody>
          <a:bodyPr wrap="square" rtlCol="0">
            <a:spAutoFit/>
          </a:bodyPr>
          <a:lstStyle/>
          <a:p>
            <a:pPr algn="ctr">
              <a:spcAft>
                <a:spcPts val="200"/>
              </a:spcAft>
            </a:pPr>
            <a:r>
              <a:rPr lang="en-US" sz="1200" dirty="0" smtClean="0">
                <a:solidFill>
                  <a:schemeClr val="bg1"/>
                </a:solidFill>
              </a:rPr>
              <a:t>Cortex-</a:t>
            </a:r>
            <a:r>
              <a:rPr lang="en-US" sz="1200" dirty="0" err="1" smtClean="0">
                <a:solidFill>
                  <a:schemeClr val="bg1"/>
                </a:solidFill>
              </a:rPr>
              <a:t>A73</a:t>
            </a:r>
            <a:r>
              <a:rPr lang="en-US" sz="1200" dirty="0" smtClean="0">
                <a:solidFill>
                  <a:schemeClr val="bg1"/>
                </a:solidFill>
              </a:rPr>
              <a:t> core</a:t>
            </a:r>
          </a:p>
          <a:p>
            <a:pPr algn="ctr"/>
            <a:r>
              <a:rPr lang="en-US" sz="1200" dirty="0" err="1" smtClean="0">
                <a:solidFill>
                  <a:schemeClr val="bg1"/>
                </a:solidFill>
              </a:rPr>
              <a:t>ARMv8.0</a:t>
            </a:r>
            <a:r>
              <a:rPr lang="en-US" sz="1200" dirty="0" smtClean="0">
                <a:solidFill>
                  <a:schemeClr val="bg1"/>
                </a:solidFill>
              </a:rPr>
              <a:t> CPU</a:t>
            </a:r>
            <a:endParaRPr lang="en-US" sz="1200" dirty="0">
              <a:solidFill>
                <a:schemeClr val="bg1"/>
              </a:solidFill>
            </a:endParaRPr>
          </a:p>
        </p:txBody>
      </p:sp>
      <p:sp>
        <p:nvSpPr>
          <p:cNvPr id="2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4" name="Rectangle 3"/>
          <p:cNvSpPr/>
          <p:nvPr/>
        </p:nvSpPr>
        <p:spPr bwMode="auto">
          <a:xfrm>
            <a:off x="3402481" y="4308563"/>
            <a:ext cx="5588792" cy="1685722"/>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011422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(7)</a:t>
            </a:r>
            <a:endParaRPr lang="en-US" dirty="0">
              <a:solidFill>
                <a:srgbClr val="FFFFFF"/>
              </a:solidFill>
            </a:endParaRPr>
          </a:p>
        </p:txBody>
      </p:sp>
      <p:pic>
        <p:nvPicPr>
          <p:cNvPr id="17" name="Picture 16"/>
          <p:cNvPicPr>
            <a:picLocks noChangeAspect="1"/>
          </p:cNvPicPr>
          <p:nvPr/>
        </p:nvPicPr>
        <p:blipFill rotWithShape="1">
          <a:blip r:embed="rId3"/>
          <a:srcRect b="41705"/>
          <a:stretch/>
        </p:blipFill>
        <p:spPr>
          <a:xfrm>
            <a:off x="3411651" y="1313765"/>
            <a:ext cx="5589494" cy="3015335"/>
          </a:xfrm>
          <a:prstGeom prst="rect">
            <a:avLst/>
          </a:prstGeom>
        </p:spPr>
      </p:pic>
      <p:grpSp>
        <p:nvGrpSpPr>
          <p:cNvPr id="5" name="Group 4"/>
          <p:cNvGrpSpPr/>
          <p:nvPr/>
        </p:nvGrpSpPr>
        <p:grpSpPr>
          <a:xfrm>
            <a:off x="3205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493387" y="6087070"/>
            <a:ext cx="3634008" cy="307777"/>
          </a:xfrm>
          <a:prstGeom prst="rect">
            <a:avLst/>
          </a:prstGeom>
          <a:noFill/>
        </p:spPr>
        <p:txBody>
          <a:bodyPr wrap="none" rtlCol="0">
            <a:spAutoFit/>
          </a:bodyPr>
          <a:lstStyle/>
          <a:p>
            <a:pPr marL="285750" indent="-285750" fontAlgn="base">
              <a:spcAft>
                <a:spcPts val="600"/>
              </a:spcAft>
              <a:buFont typeface="Arial" panose="020B0604020202020204" pitchFamily="34" charset="0"/>
              <a:buChar char="•"/>
            </a:pPr>
            <a:r>
              <a:rPr lang="en-US" sz="1400" dirty="0" smtClean="0">
                <a:solidFill>
                  <a:srgbClr val="0070C0"/>
                </a:solidFill>
                <a:latin typeface="+mj-lt"/>
              </a:rPr>
              <a:t>Private L2 caches, shared L3 cache</a:t>
            </a:r>
          </a:p>
        </p:txBody>
      </p:sp>
      <p:sp>
        <p:nvSpPr>
          <p:cNvPr id="27" name="TextBox 26"/>
          <p:cNvSpPr txBox="1"/>
          <p:nvPr/>
        </p:nvSpPr>
        <p:spPr>
          <a:xfrm>
            <a:off x="75656" y="508135"/>
            <a:ext cx="5801268" cy="369332"/>
          </a:xfrm>
          <a:prstGeom prst="rect">
            <a:avLst/>
          </a:prstGeom>
          <a:noFill/>
        </p:spPr>
        <p:txBody>
          <a:bodyPr wrap="none" rtlCol="0">
            <a:spAutoFit/>
          </a:bodyPr>
          <a:lstStyle/>
          <a:p>
            <a:pPr fontAlgn="base"/>
            <a:r>
              <a:rPr lang="en-US" dirty="0" smtClean="0">
                <a:solidFill>
                  <a:schemeClr val="accent6"/>
                </a:solidFill>
                <a:latin typeface="+mj-lt"/>
              </a:rPr>
              <a:t>b) Private (per-core) </a:t>
            </a:r>
            <a:r>
              <a:rPr lang="en-US" dirty="0" err="1" smtClean="0">
                <a:solidFill>
                  <a:schemeClr val="accent6"/>
                </a:solidFill>
                <a:latin typeface="+mj-lt"/>
              </a:rPr>
              <a:t>L2</a:t>
            </a:r>
            <a:r>
              <a:rPr lang="en-US" dirty="0" smtClean="0">
                <a:solidFill>
                  <a:schemeClr val="accent6"/>
                </a:solidFill>
                <a:latin typeface="+mj-lt"/>
              </a:rPr>
              <a:t> caches in the CPU cores</a:t>
            </a:r>
          </a:p>
        </p:txBody>
      </p:sp>
      <p:sp>
        <p:nvSpPr>
          <p:cNvPr id="28" name="TextBox 27"/>
          <p:cNvSpPr txBox="1"/>
          <p:nvPr/>
        </p:nvSpPr>
        <p:spPr>
          <a:xfrm>
            <a:off x="705765" y="6091553"/>
            <a:ext cx="1967205" cy="307777"/>
          </a:xfrm>
          <a:prstGeom prst="rect">
            <a:avLst/>
          </a:prstGeom>
          <a:noFill/>
        </p:spPr>
        <p:txBody>
          <a:bodyPr wrap="none" rtlCol="0">
            <a:spAutoFit/>
          </a:bodyPr>
          <a:lstStyle/>
          <a:p>
            <a:pPr marL="285750" indent="-285750" fontAlgn="base">
              <a:spcAft>
                <a:spcPts val="600"/>
              </a:spcAft>
              <a:buFont typeface="Arial" panose="020B0604020202020204" pitchFamily="34" charset="0"/>
              <a:buChar char="•"/>
            </a:pPr>
            <a:r>
              <a:rPr lang="en-US" sz="1400" dirty="0" smtClean="0">
                <a:solidFill>
                  <a:srgbClr val="0070C0"/>
                </a:solidFill>
                <a:latin typeface="+mj-lt"/>
              </a:rPr>
              <a:t>Shared L2 cache</a:t>
            </a:r>
          </a:p>
        </p:txBody>
      </p:sp>
      <p:sp>
        <p:nvSpPr>
          <p:cNvPr id="34" name="Oval 33"/>
          <p:cNvSpPr/>
          <p:nvPr/>
        </p:nvSpPr>
        <p:spPr bwMode="auto">
          <a:xfrm>
            <a:off x="6598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sp>
        <p:nvSpPr>
          <p:cNvPr id="35" name="Oval 34"/>
          <p:cNvSpPr/>
          <p:nvPr/>
        </p:nvSpPr>
        <p:spPr bwMode="auto">
          <a:xfrm>
            <a:off x="3962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grpSp>
        <p:nvGrpSpPr>
          <p:cNvPr id="4" name="Group 3"/>
          <p:cNvGrpSpPr/>
          <p:nvPr/>
        </p:nvGrpSpPr>
        <p:grpSpPr>
          <a:xfrm>
            <a:off x="25059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2" name="TextBox 31"/>
              <p:cNvSpPr txBox="1"/>
              <p:nvPr/>
            </p:nvSpPr>
            <p:spPr>
              <a:xfrm>
                <a:off x="4719413" y="2588689"/>
                <a:ext cx="2256938" cy="730326"/>
              </a:xfrm>
              <a:prstGeom prst="rect">
                <a:avLst/>
              </a:prstGeom>
              <a:noFill/>
            </p:spPr>
            <p:txBody>
              <a:bodyPr wrap="none" rtlCol="0">
                <a:spAutoFit/>
              </a:bodyPr>
              <a:lstStyle/>
              <a:p>
                <a:pPr algn="ctr">
                  <a:spcAft>
                    <a:spcPts val="200"/>
                  </a:spcAft>
                </a:pPr>
                <a:r>
                  <a:rPr lang="en-US" sz="1200" dirty="0" smtClean="0">
                    <a:solidFill>
                      <a:schemeClr val="bg1"/>
                    </a:solidFill>
                  </a:rPr>
                  <a:t>Cortex-</a:t>
                </a:r>
                <a:r>
                  <a:rPr lang="en-US" sz="1200" dirty="0" err="1" smtClean="0">
                    <a:solidFill>
                      <a:schemeClr val="bg1"/>
                    </a:solidFill>
                  </a:rPr>
                  <a:t>A73</a:t>
                </a:r>
                <a:r>
                  <a:rPr lang="en-US" sz="1200" dirty="0" smtClean="0">
                    <a:solidFill>
                      <a:schemeClr val="bg1"/>
                    </a:solidFill>
                  </a:rPr>
                  <a:t> core</a:t>
                </a:r>
              </a:p>
              <a:p>
                <a:pPr algn="ctr"/>
                <a:r>
                  <a:rPr lang="en-US" sz="1200" dirty="0" err="1" smtClean="0">
                    <a:solidFill>
                      <a:schemeClr val="bg1"/>
                    </a:solidFill>
                  </a:rPr>
                  <a:t>ARMv8.0</a:t>
                </a:r>
                <a:r>
                  <a:rPr lang="en-US" sz="1200" dirty="0" smtClean="0">
                    <a:solidFill>
                      <a:schemeClr val="bg1"/>
                    </a:solidFill>
                  </a:rPr>
                  <a:t> CPU</a:t>
                </a:r>
                <a:endParaRPr lang="en-US" sz="1200" dirty="0">
                  <a:solidFill>
                    <a:schemeClr val="bg1"/>
                  </a:solidFill>
                </a:endParaRP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p:txBody>
        </p:sp>
      </p:grpSp>
      <p:sp>
        <p:nvSpPr>
          <p:cNvPr id="3" name="TextBox 2"/>
          <p:cNvSpPr txBox="1"/>
          <p:nvPr/>
        </p:nvSpPr>
        <p:spPr>
          <a:xfrm>
            <a:off x="26495" y="1010842"/>
            <a:ext cx="3785011" cy="307777"/>
          </a:xfrm>
          <a:prstGeom prst="rect">
            <a:avLst/>
          </a:prstGeom>
          <a:noFill/>
        </p:spPr>
        <p:txBody>
          <a:bodyPr wrap="none" rtlCol="0">
            <a:spAutoFit/>
          </a:bodyPr>
          <a:lstStyle/>
          <a:p>
            <a:r>
              <a:rPr lang="en-US" sz="1400" b="1" dirty="0" err="1" smtClean="0"/>
              <a:t>big.LITTLE</a:t>
            </a:r>
            <a:r>
              <a:rPr lang="en-US" sz="1400" b="1" dirty="0" smtClean="0"/>
              <a:t> core cluster (2015) </a:t>
            </a:r>
            <a:r>
              <a:rPr lang="en-US" sz="1400" dirty="0" smtClean="0"/>
              <a:t>[55]</a:t>
            </a:r>
            <a:endParaRPr lang="en-US" sz="1400" dirty="0"/>
          </a:p>
        </p:txBody>
      </p:sp>
      <p:sp>
        <p:nvSpPr>
          <p:cNvPr id="24" name="TextBox 23"/>
          <p:cNvSpPr txBox="1"/>
          <p:nvPr/>
        </p:nvSpPr>
        <p:spPr>
          <a:xfrm>
            <a:off x="4211726" y="1020063"/>
            <a:ext cx="3672800" cy="307777"/>
          </a:xfrm>
          <a:prstGeom prst="rect">
            <a:avLst/>
          </a:prstGeom>
          <a:noFill/>
        </p:spPr>
        <p:txBody>
          <a:bodyPr wrap="none" rtlCol="0">
            <a:spAutoFit/>
          </a:bodyPr>
          <a:lstStyle/>
          <a:p>
            <a:r>
              <a:rPr lang="en-US" sz="1400" b="1" dirty="0" err="1" smtClean="0"/>
              <a:t>DynamIQ</a:t>
            </a:r>
            <a:r>
              <a:rPr lang="en-US" sz="1400" b="1" dirty="0" smtClean="0"/>
              <a:t> core cluster (2017) </a:t>
            </a:r>
            <a:r>
              <a:rPr lang="en-US" sz="1400" dirty="0" smtClean="0"/>
              <a:t>[56]</a:t>
            </a:r>
            <a:endParaRPr lang="en-US" sz="1400" dirty="0"/>
          </a:p>
        </p:txBody>
      </p:sp>
      <p:sp>
        <p:nvSpPr>
          <p:cNvPr id="6" name="Oval 5"/>
          <p:cNvSpPr/>
          <p:nvPr/>
        </p:nvSpPr>
        <p:spPr bwMode="auto">
          <a:xfrm>
            <a:off x="152549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4960112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(8)</a:t>
            </a:r>
            <a:endParaRPr lang="en-US" dirty="0">
              <a:solidFill>
                <a:srgbClr val="FFFFFF"/>
              </a:solidFill>
            </a:endParaRPr>
          </a:p>
        </p:txBody>
      </p:sp>
      <p:pic>
        <p:nvPicPr>
          <p:cNvPr id="3" name="Picture 2"/>
          <p:cNvPicPr>
            <a:picLocks noChangeAspect="1"/>
          </p:cNvPicPr>
          <p:nvPr/>
        </p:nvPicPr>
        <p:blipFill rotWithShape="1">
          <a:blip r:embed="rId2"/>
          <a:srcRect t="18474"/>
          <a:stretch/>
        </p:blipFill>
        <p:spPr>
          <a:xfrm>
            <a:off x="215843" y="1046558"/>
            <a:ext cx="8686110" cy="3491466"/>
          </a:xfrm>
          <a:prstGeom prst="rect">
            <a:avLst/>
          </a:prstGeom>
        </p:spPr>
      </p:pic>
      <p:sp>
        <p:nvSpPr>
          <p:cNvPr id="4" name="TextBox 3"/>
          <p:cNvSpPr txBox="1"/>
          <p:nvPr/>
        </p:nvSpPr>
        <p:spPr>
          <a:xfrm>
            <a:off x="75139" y="505887"/>
            <a:ext cx="9400330" cy="369332"/>
          </a:xfrm>
          <a:prstGeom prst="rect">
            <a:avLst/>
          </a:prstGeom>
          <a:noFill/>
        </p:spPr>
        <p:txBody>
          <a:bodyPr wrap="none" rtlCol="0">
            <a:spAutoFit/>
          </a:bodyPr>
          <a:lstStyle/>
          <a:p>
            <a:r>
              <a:rPr lang="en-US" dirty="0" smtClean="0">
                <a:solidFill>
                  <a:schemeClr val="accent6"/>
                </a:solidFill>
              </a:rPr>
              <a:t>c) </a:t>
            </a:r>
            <a:r>
              <a:rPr lang="en-US" dirty="0" err="1" smtClean="0">
                <a:solidFill>
                  <a:schemeClr val="accent6"/>
                </a:solidFill>
              </a:rPr>
              <a:t>DynamIQ</a:t>
            </a:r>
            <a:r>
              <a:rPr lang="en-US" dirty="0" smtClean="0">
                <a:solidFill>
                  <a:schemeClr val="accent6"/>
                </a:solidFill>
              </a:rPr>
              <a:t> Shared Unit (</a:t>
            </a:r>
            <a:r>
              <a:rPr lang="en-US" dirty="0" err="1" smtClean="0">
                <a:solidFill>
                  <a:schemeClr val="accent6"/>
                </a:solidFill>
              </a:rPr>
              <a:t>DSU</a:t>
            </a:r>
            <a:r>
              <a:rPr lang="en-US" dirty="0" smtClean="0">
                <a:solidFill>
                  <a:schemeClr val="accent6"/>
                </a:solidFill>
              </a:rPr>
              <a:t>) with a shared </a:t>
            </a:r>
            <a:r>
              <a:rPr lang="en-US" dirty="0" err="1" smtClean="0">
                <a:solidFill>
                  <a:schemeClr val="accent6"/>
                </a:solidFill>
              </a:rPr>
              <a:t>L3</a:t>
            </a:r>
            <a:r>
              <a:rPr lang="en-US" dirty="0" smtClean="0">
                <a:solidFill>
                  <a:schemeClr val="accent6"/>
                </a:solidFill>
              </a:rPr>
              <a:t> cache and snoop filter </a:t>
            </a:r>
            <a:r>
              <a:rPr lang="en-US" dirty="0" smtClean="0"/>
              <a:t>[106]</a:t>
            </a:r>
            <a:endParaRPr lang="en-US" dirty="0"/>
          </a:p>
        </p:txBody>
      </p:sp>
      <p:sp>
        <p:nvSpPr>
          <p:cNvPr id="6" name="TextBox 5"/>
          <p:cNvSpPr txBox="1"/>
          <p:nvPr/>
        </p:nvSpPr>
        <p:spPr>
          <a:xfrm>
            <a:off x="6395520" y="3341813"/>
            <a:ext cx="2644122" cy="548868"/>
          </a:xfrm>
          <a:prstGeom prst="rect">
            <a:avLst/>
          </a:prstGeom>
          <a:noFill/>
        </p:spPr>
        <p:txBody>
          <a:bodyPr wrap="none" rtlCol="0">
            <a:spAutoFit/>
          </a:bodyPr>
          <a:lstStyle/>
          <a:p>
            <a:pPr>
              <a:spcAft>
                <a:spcPts val="200"/>
              </a:spcAft>
            </a:pPr>
            <a:r>
              <a:rPr lang="en-US" sz="1400" dirty="0" smtClean="0"/>
              <a:t>    (Per-CPU </a:t>
            </a:r>
            <a:r>
              <a:rPr lang="en-US" sz="1400" dirty="0" err="1" smtClean="0"/>
              <a:t>DVFS</a:t>
            </a:r>
            <a:r>
              <a:rPr lang="en-US" sz="1400" dirty="0" smtClean="0"/>
              <a:t> control,</a:t>
            </a:r>
          </a:p>
          <a:p>
            <a:r>
              <a:rPr lang="en-US" sz="1400" dirty="0" smtClean="0"/>
              <a:t>     Partial </a:t>
            </a:r>
            <a:r>
              <a:rPr lang="en-US" sz="1400" dirty="0" err="1" smtClean="0"/>
              <a:t>L3</a:t>
            </a:r>
            <a:r>
              <a:rPr lang="en-US" sz="1400" dirty="0" smtClean="0"/>
              <a:t> power down) </a:t>
            </a:r>
            <a:endParaRPr lang="en-US" sz="1400" dirty="0"/>
          </a:p>
        </p:txBody>
      </p:sp>
      <p:sp>
        <p:nvSpPr>
          <p:cNvPr id="8" name="TextBox 7"/>
          <p:cNvSpPr txBox="1"/>
          <p:nvPr/>
        </p:nvSpPr>
        <p:spPr>
          <a:xfrm>
            <a:off x="525124" y="1946658"/>
            <a:ext cx="1193404" cy="307777"/>
          </a:xfrm>
          <a:prstGeom prst="rect">
            <a:avLst/>
          </a:prstGeom>
          <a:noFill/>
        </p:spPr>
        <p:txBody>
          <a:bodyPr wrap="none" rtlCol="0">
            <a:spAutoFit/>
          </a:bodyPr>
          <a:lstStyle/>
          <a:p>
            <a:r>
              <a:rPr lang="en-US" sz="1400" dirty="0" smtClean="0"/>
              <a:t>(Partitions)</a:t>
            </a:r>
            <a:endParaRPr lang="en-US" sz="1400" dirty="0"/>
          </a:p>
        </p:txBody>
      </p:sp>
      <p:sp>
        <p:nvSpPr>
          <p:cNvPr id="9" name="TextBox 8"/>
          <p:cNvSpPr txBox="1"/>
          <p:nvPr/>
        </p:nvSpPr>
        <p:spPr>
          <a:xfrm>
            <a:off x="2996825" y="4538024"/>
            <a:ext cx="3110147" cy="523220"/>
          </a:xfrm>
          <a:prstGeom prst="rect">
            <a:avLst/>
          </a:prstGeom>
          <a:noFill/>
        </p:spPr>
        <p:txBody>
          <a:bodyPr wrap="none" rtlCol="0">
            <a:spAutoFit/>
          </a:bodyPr>
          <a:lstStyle/>
          <a:p>
            <a:pPr algn="ctr"/>
            <a:r>
              <a:rPr lang="en-US" sz="1400" dirty="0" smtClean="0"/>
              <a:t>(Up to two 128-bit </a:t>
            </a:r>
            <a:r>
              <a:rPr lang="en-US" sz="1400" dirty="0" err="1" smtClean="0"/>
              <a:t>AMBA</a:t>
            </a:r>
            <a:r>
              <a:rPr lang="en-US" sz="1400" dirty="0" smtClean="0"/>
              <a:t> 5 ACE,</a:t>
            </a:r>
          </a:p>
          <a:p>
            <a:pPr algn="ctr"/>
            <a:r>
              <a:rPr lang="en-US" sz="1400" dirty="0" smtClean="0"/>
              <a:t>256-bit </a:t>
            </a:r>
            <a:r>
              <a:rPr lang="en-US" sz="1400" dirty="0" err="1" smtClean="0"/>
              <a:t>AMBA</a:t>
            </a:r>
            <a:r>
              <a:rPr lang="en-US" sz="1400" dirty="0" smtClean="0"/>
              <a:t> 5 CHI)</a:t>
            </a:r>
            <a:endParaRPr lang="en-US" sz="1400" dirty="0"/>
          </a:p>
        </p:txBody>
      </p:sp>
      <p:sp>
        <p:nvSpPr>
          <p:cNvPr id="5" name="Rectangle 4"/>
          <p:cNvSpPr/>
          <p:nvPr/>
        </p:nvSpPr>
        <p:spPr bwMode="auto">
          <a:xfrm>
            <a:off x="2587116" y="2837430"/>
            <a:ext cx="1710190" cy="720080"/>
          </a:xfrm>
          <a:prstGeom prst="rect">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0"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7" name="TextBox 6"/>
          <p:cNvSpPr txBox="1"/>
          <p:nvPr/>
        </p:nvSpPr>
        <p:spPr>
          <a:xfrm>
            <a:off x="250825" y="6219310"/>
            <a:ext cx="6883616" cy="338554"/>
          </a:xfrm>
          <a:prstGeom prst="rect">
            <a:avLst/>
          </a:prstGeom>
          <a:noFill/>
        </p:spPr>
        <p:txBody>
          <a:bodyPr wrap="none" rtlCol="0">
            <a:spAutoFit/>
          </a:bodyPr>
          <a:lstStyle/>
          <a:p>
            <a:r>
              <a:rPr lang="en-US" sz="1600" dirty="0" smtClean="0"/>
              <a:t>Snoop filter: A unit used to speed up coherent memory accesses</a:t>
            </a:r>
          </a:p>
        </p:txBody>
      </p:sp>
    </p:spTree>
    <p:extLst>
      <p:ext uri="{BB962C8B-B14F-4D97-AF65-F5344CB8AC3E}">
        <p14:creationId xmlns:p14="http://schemas.microsoft.com/office/powerpoint/2010/main" val="19286228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(9)</a:t>
            </a:r>
            <a:endParaRPr lang="en-US" dirty="0">
              <a:solidFill>
                <a:srgbClr val="FFFFFF"/>
              </a:solidFill>
            </a:endParaRPr>
          </a:p>
        </p:txBody>
      </p:sp>
      <p:sp>
        <p:nvSpPr>
          <p:cNvPr id="3" name="TextBox 2"/>
          <p:cNvSpPr txBox="1"/>
          <p:nvPr/>
        </p:nvSpPr>
        <p:spPr>
          <a:xfrm>
            <a:off x="75762" y="505681"/>
            <a:ext cx="3747308" cy="369332"/>
          </a:xfrm>
          <a:prstGeom prst="rect">
            <a:avLst/>
          </a:prstGeom>
          <a:noFill/>
        </p:spPr>
        <p:txBody>
          <a:bodyPr wrap="none" rtlCol="0">
            <a:spAutoFit/>
          </a:bodyPr>
          <a:lstStyle/>
          <a:p>
            <a:r>
              <a:rPr lang="en-US" dirty="0" smtClean="0">
                <a:solidFill>
                  <a:schemeClr val="accent6"/>
                </a:solidFill>
              </a:rPr>
              <a:t>Reduced cache latencies </a:t>
            </a:r>
            <a:r>
              <a:rPr lang="en-US" dirty="0" smtClean="0"/>
              <a:t>[106]</a:t>
            </a:r>
            <a:endParaRPr lang="en-US" dirty="0"/>
          </a:p>
        </p:txBody>
      </p:sp>
      <p:pic>
        <p:nvPicPr>
          <p:cNvPr id="4" name="Picture 3"/>
          <p:cNvPicPr>
            <a:picLocks noChangeAspect="1"/>
          </p:cNvPicPr>
          <p:nvPr/>
        </p:nvPicPr>
        <p:blipFill>
          <a:blip r:embed="rId2"/>
          <a:stretch>
            <a:fillRect/>
          </a:stretch>
        </p:blipFill>
        <p:spPr>
          <a:xfrm>
            <a:off x="0" y="1168905"/>
            <a:ext cx="9144000" cy="2035070"/>
          </a:xfrm>
          <a:prstGeom prst="rect">
            <a:avLst/>
          </a:prstGeom>
        </p:spPr>
      </p:pic>
      <p:sp>
        <p:nvSpPr>
          <p:cNvPr id="5" name="Rectangle 4"/>
          <p:cNvSpPr/>
          <p:nvPr/>
        </p:nvSpPr>
        <p:spPr bwMode="auto">
          <a:xfrm>
            <a:off x="115518" y="2790084"/>
            <a:ext cx="8866972" cy="413891"/>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 name="Rectangle 5"/>
          <p:cNvSpPr/>
          <p:nvPr/>
        </p:nvSpPr>
        <p:spPr bwMode="auto">
          <a:xfrm>
            <a:off x="3986935" y="1314450"/>
            <a:ext cx="1620180" cy="139447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7" name="Rectangle 6"/>
          <p:cNvSpPr/>
          <p:nvPr/>
        </p:nvSpPr>
        <p:spPr bwMode="auto">
          <a:xfrm>
            <a:off x="7317305" y="1313765"/>
            <a:ext cx="1620180" cy="139447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9954426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(10)</a:t>
            </a:r>
            <a:endParaRPr lang="en-US" dirty="0">
              <a:solidFill>
                <a:srgbClr val="FFFFFF"/>
              </a:solidFill>
            </a:endParaRPr>
          </a:p>
        </p:txBody>
      </p:sp>
      <p:sp>
        <p:nvSpPr>
          <p:cNvPr id="3" name="TextBox 2"/>
          <p:cNvSpPr txBox="1"/>
          <p:nvPr/>
        </p:nvSpPr>
        <p:spPr>
          <a:xfrm>
            <a:off x="74061" y="505828"/>
            <a:ext cx="8911863" cy="369332"/>
          </a:xfrm>
          <a:prstGeom prst="rect">
            <a:avLst/>
          </a:prstGeom>
          <a:noFill/>
        </p:spPr>
        <p:txBody>
          <a:bodyPr wrap="none" rtlCol="0">
            <a:spAutoFit/>
          </a:bodyPr>
          <a:lstStyle/>
          <a:p>
            <a:r>
              <a:rPr lang="en-US" dirty="0" smtClean="0">
                <a:solidFill>
                  <a:schemeClr val="accent6"/>
                </a:solidFill>
              </a:rPr>
              <a:t>d) Capability for partitioning the cores, the L3 cache and ACP ports </a:t>
            </a:r>
            <a:r>
              <a:rPr lang="en-US" dirty="0" smtClean="0"/>
              <a:t>[98] -1</a:t>
            </a:r>
            <a:endParaRPr lang="en-US" dirty="0"/>
          </a:p>
        </p:txBody>
      </p:sp>
      <p:sp>
        <p:nvSpPr>
          <p:cNvPr id="6" name="TextBox 5"/>
          <p:cNvSpPr txBox="1"/>
          <p:nvPr/>
        </p:nvSpPr>
        <p:spPr>
          <a:xfrm>
            <a:off x="493370" y="871668"/>
            <a:ext cx="6225872"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It is feasible to set up </a:t>
            </a:r>
            <a:r>
              <a:rPr lang="en-US" sz="1600" dirty="0" smtClean="0">
                <a:solidFill>
                  <a:srgbClr val="FF0000"/>
                </a:solidFill>
              </a:rPr>
              <a:t>up to four partitions </a:t>
            </a:r>
            <a:r>
              <a:rPr lang="en-US" sz="1600" dirty="0" smtClean="0">
                <a:solidFill>
                  <a:srgbClr val="0070C0"/>
                </a:solidFill>
              </a:rPr>
              <a:t>by assigning</a:t>
            </a:r>
          </a:p>
        </p:txBody>
      </p:sp>
      <p:sp>
        <p:nvSpPr>
          <p:cNvPr id="5" name="TextBox 4"/>
          <p:cNvSpPr txBox="1"/>
          <p:nvPr/>
        </p:nvSpPr>
        <p:spPr>
          <a:xfrm>
            <a:off x="881590" y="1135687"/>
            <a:ext cx="7426430" cy="882293"/>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1600" dirty="0" smtClean="0">
                <a:solidFill>
                  <a:srgbClr val="0070C0"/>
                </a:solidFill>
              </a:rPr>
              <a:t>the cores, </a:t>
            </a:r>
          </a:p>
          <a:p>
            <a:pPr marL="285750" indent="-285750">
              <a:spcAft>
                <a:spcPts val="200"/>
              </a:spcAft>
              <a:buFont typeface="Arial" panose="020B0604020202020204" pitchFamily="34" charset="0"/>
              <a:buChar char="•"/>
            </a:pPr>
            <a:r>
              <a:rPr lang="en-US" sz="1600" dirty="0">
                <a:solidFill>
                  <a:srgbClr val="0070C0"/>
                </a:solidFill>
              </a:rPr>
              <a:t>sections of the L3 </a:t>
            </a:r>
            <a:r>
              <a:rPr lang="en-US" sz="1600" dirty="0" smtClean="0">
                <a:solidFill>
                  <a:srgbClr val="0070C0"/>
                </a:solidFill>
              </a:rPr>
              <a:t>cache and</a:t>
            </a:r>
          </a:p>
          <a:p>
            <a:pPr marL="285750" indent="-285750">
              <a:spcAft>
                <a:spcPts val="200"/>
              </a:spcAft>
              <a:buFont typeface="Arial" panose="020B0604020202020204" pitchFamily="34" charset="0"/>
              <a:buChar char="•"/>
            </a:pPr>
            <a:r>
              <a:rPr lang="en-US" sz="1600" dirty="0" smtClean="0">
                <a:solidFill>
                  <a:srgbClr val="0070C0"/>
                </a:solidFill>
              </a:rPr>
              <a:t>ACP ports       </a:t>
            </a:r>
            <a:endParaRPr lang="en-US" sz="1600" dirty="0">
              <a:solidFill>
                <a:srgbClr val="0070C0"/>
              </a:solidFill>
            </a:endParaRPr>
          </a:p>
        </p:txBody>
      </p:sp>
      <p:sp>
        <p:nvSpPr>
          <p:cNvPr id="7" name="TextBox 6"/>
          <p:cNvSpPr txBox="1"/>
          <p:nvPr/>
        </p:nvSpPr>
        <p:spPr>
          <a:xfrm>
            <a:off x="68485" y="6354325"/>
            <a:ext cx="9272731" cy="338554"/>
          </a:xfrm>
          <a:prstGeom prst="rect">
            <a:avLst/>
          </a:prstGeom>
          <a:noFill/>
        </p:spPr>
        <p:txBody>
          <a:bodyPr wrap="none" rtlCol="0">
            <a:spAutoFit/>
          </a:bodyPr>
          <a:lstStyle/>
          <a:p>
            <a:r>
              <a:rPr lang="en-US" altLang="en-US" sz="1600" dirty="0" smtClean="0">
                <a:solidFill>
                  <a:srgbClr val="000000"/>
                </a:solidFill>
                <a:latin typeface="Verdana" pitchFamily="34" charset="0"/>
                <a:ea typeface="Verdana" pitchFamily="34" charset="0"/>
                <a:cs typeface="Verdana" pitchFamily="34" charset="0"/>
              </a:rPr>
              <a:t>ACP: </a:t>
            </a:r>
            <a:r>
              <a:rPr lang="hu-HU" altLang="en-US" sz="1600" dirty="0" smtClean="0">
                <a:solidFill>
                  <a:srgbClr val="000000"/>
                </a:solidFill>
                <a:latin typeface="Verdana" pitchFamily="34" charset="0"/>
                <a:ea typeface="Verdana" pitchFamily="34" charset="0"/>
                <a:cs typeface="Verdana" pitchFamily="34" charset="0"/>
              </a:rPr>
              <a:t>Accelerator </a:t>
            </a:r>
            <a:r>
              <a:rPr lang="hu-HU" altLang="en-US" sz="1600" dirty="0">
                <a:solidFill>
                  <a:srgbClr val="000000"/>
                </a:solidFill>
                <a:latin typeface="Verdana" pitchFamily="34" charset="0"/>
                <a:ea typeface="Verdana" pitchFamily="34" charset="0"/>
                <a:cs typeface="Verdana" pitchFamily="34" charset="0"/>
              </a:rPr>
              <a:t>Coherency </a:t>
            </a:r>
            <a:r>
              <a:rPr lang="hu-HU" altLang="en-US" sz="1600" dirty="0" smtClean="0">
                <a:solidFill>
                  <a:srgbClr val="000000"/>
                </a:solidFill>
                <a:latin typeface="Verdana" pitchFamily="34" charset="0"/>
                <a:ea typeface="Verdana" pitchFamily="34" charset="0"/>
                <a:cs typeface="Verdana" pitchFamily="34" charset="0"/>
              </a:rPr>
              <a:t>Port</a:t>
            </a:r>
            <a:r>
              <a:rPr lang="en-US" altLang="en-US" sz="1600" dirty="0" smtClean="0">
                <a:solidFill>
                  <a:srgbClr val="000000"/>
                </a:solidFill>
                <a:latin typeface="Verdana" pitchFamily="34" charset="0"/>
                <a:ea typeface="Verdana" pitchFamily="34" charset="0"/>
                <a:cs typeface="Verdana" pitchFamily="34" charset="0"/>
              </a:rPr>
              <a:t>, port for not cache coherent sensors and accelerators</a:t>
            </a:r>
            <a:endParaRPr lang="hu-HU" altLang="en-US" sz="1600" dirty="0">
              <a:solidFill>
                <a:srgbClr val="000000"/>
              </a:solidFill>
              <a:latin typeface="Verdana" pitchFamily="34" charset="0"/>
              <a:ea typeface="Verdana" pitchFamily="34" charset="0"/>
              <a:cs typeface="Verdana" pitchFamily="34" charset="0"/>
            </a:endParaRPr>
          </a:p>
        </p:txBody>
      </p:sp>
      <p:sp>
        <p:nvSpPr>
          <p:cNvPr id="8" name="TextBox 7"/>
          <p:cNvSpPr txBox="1"/>
          <p:nvPr/>
        </p:nvSpPr>
        <p:spPr>
          <a:xfrm>
            <a:off x="792163" y="1972975"/>
            <a:ext cx="6603731" cy="338554"/>
          </a:xfrm>
          <a:prstGeom prst="rect">
            <a:avLst/>
          </a:prstGeom>
          <a:noFill/>
        </p:spPr>
        <p:txBody>
          <a:bodyPr wrap="none" rtlCol="0">
            <a:spAutoFit/>
          </a:bodyPr>
          <a:lstStyle/>
          <a:p>
            <a:pPr>
              <a:spcAft>
                <a:spcPts val="600"/>
              </a:spcAft>
            </a:pPr>
            <a:r>
              <a:rPr lang="en-US" sz="1600" dirty="0" smtClean="0">
                <a:solidFill>
                  <a:srgbClr val="0070C0"/>
                </a:solidFill>
              </a:rPr>
              <a:t>to maximum </a:t>
            </a:r>
            <a:r>
              <a:rPr lang="en-US" sz="1600" dirty="0">
                <a:solidFill>
                  <a:srgbClr val="0070C0"/>
                </a:solidFill>
              </a:rPr>
              <a:t>of 4 </a:t>
            </a:r>
            <a:r>
              <a:rPr lang="en-US" sz="1600" dirty="0" smtClean="0">
                <a:solidFill>
                  <a:srgbClr val="0070C0"/>
                </a:solidFill>
              </a:rPr>
              <a:t>partitions, as illustrated in the Figure below.</a:t>
            </a:r>
            <a:endParaRPr lang="en-US" sz="1600" dirty="0">
              <a:solidFill>
                <a:srgbClr val="0070C0"/>
              </a:solidFill>
            </a:endParaRPr>
          </a:p>
        </p:txBody>
      </p:sp>
      <p:pic>
        <p:nvPicPr>
          <p:cNvPr id="9" name="Picture 8"/>
          <p:cNvPicPr>
            <a:picLocks noChangeAspect="1"/>
          </p:cNvPicPr>
          <p:nvPr/>
        </p:nvPicPr>
        <p:blipFill rotWithShape="1">
          <a:blip r:embed="rId2"/>
          <a:srcRect l="4719" t="21922" r="4228" b="32584"/>
          <a:stretch/>
        </p:blipFill>
        <p:spPr>
          <a:xfrm>
            <a:off x="26495" y="2508308"/>
            <a:ext cx="9117505" cy="3080932"/>
          </a:xfrm>
          <a:prstGeom prst="rect">
            <a:avLst/>
          </a:prstGeom>
        </p:spPr>
      </p:pic>
      <p:sp>
        <p:nvSpPr>
          <p:cNvPr id="10" name="TextBox 9"/>
          <p:cNvSpPr txBox="1"/>
          <p:nvPr/>
        </p:nvSpPr>
        <p:spPr>
          <a:xfrm>
            <a:off x="1106615" y="5724255"/>
            <a:ext cx="6864380" cy="338554"/>
          </a:xfrm>
          <a:prstGeom prst="rect">
            <a:avLst/>
          </a:prstGeom>
          <a:noFill/>
        </p:spPr>
        <p:txBody>
          <a:bodyPr wrap="none" rtlCol="0">
            <a:spAutoFit/>
          </a:bodyPr>
          <a:lstStyle/>
          <a:p>
            <a:r>
              <a:rPr lang="en-US" sz="1600" dirty="0" smtClean="0">
                <a:solidFill>
                  <a:schemeClr val="accent6"/>
                </a:solidFill>
              </a:rPr>
              <a:t>Figure: Example </a:t>
            </a:r>
            <a:r>
              <a:rPr lang="en-US" sz="1600" dirty="0">
                <a:solidFill>
                  <a:schemeClr val="accent6"/>
                </a:solidFill>
              </a:rPr>
              <a:t>for partitioning the cores and the L3 cache </a:t>
            </a:r>
            <a:r>
              <a:rPr lang="en-US" sz="1600" dirty="0"/>
              <a:t>[98]</a:t>
            </a:r>
          </a:p>
        </p:txBody>
      </p:sp>
    </p:spTree>
    <p:extLst>
      <p:ext uri="{BB962C8B-B14F-4D97-AF65-F5344CB8AC3E}">
        <p14:creationId xmlns:p14="http://schemas.microsoft.com/office/powerpoint/2010/main" val="38101120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(10)</a:t>
            </a:r>
            <a:endParaRPr lang="en-US" dirty="0">
              <a:solidFill>
                <a:srgbClr val="FFFFFF"/>
              </a:solidFill>
            </a:endParaRPr>
          </a:p>
        </p:txBody>
      </p:sp>
      <p:sp>
        <p:nvSpPr>
          <p:cNvPr id="3" name="TextBox 2"/>
          <p:cNvSpPr txBox="1"/>
          <p:nvPr/>
        </p:nvSpPr>
        <p:spPr>
          <a:xfrm>
            <a:off x="74061" y="505828"/>
            <a:ext cx="8911863" cy="369332"/>
          </a:xfrm>
          <a:prstGeom prst="rect">
            <a:avLst/>
          </a:prstGeom>
          <a:noFill/>
        </p:spPr>
        <p:txBody>
          <a:bodyPr wrap="none" rtlCol="0">
            <a:spAutoFit/>
          </a:bodyPr>
          <a:lstStyle/>
          <a:p>
            <a:r>
              <a:rPr lang="en-US" dirty="0" smtClean="0">
                <a:solidFill>
                  <a:schemeClr val="accent6"/>
                </a:solidFill>
              </a:rPr>
              <a:t>d) Capability for partitioning the cores, the L3 cache and ACP ports </a:t>
            </a:r>
            <a:r>
              <a:rPr lang="en-US" dirty="0" smtClean="0"/>
              <a:t>[98] -2</a:t>
            </a:r>
            <a:endParaRPr lang="en-US" dirty="0"/>
          </a:p>
        </p:txBody>
      </p:sp>
      <p:sp>
        <p:nvSpPr>
          <p:cNvPr id="4" name="TextBox 3"/>
          <p:cNvSpPr txBox="1"/>
          <p:nvPr/>
        </p:nvSpPr>
        <p:spPr>
          <a:xfrm>
            <a:off x="488170" y="953725"/>
            <a:ext cx="8539325" cy="1723549"/>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rPr>
              <a:t>Partitioning may be unbalanced</a:t>
            </a:r>
            <a:r>
              <a:rPr lang="en-US" sz="1600" dirty="0"/>
              <a:t>, e.g. 1 CPU could be assigned 2 GB whereas  </a:t>
            </a:r>
          </a:p>
          <a:p>
            <a:pPr>
              <a:spcAft>
                <a:spcPts val="600"/>
              </a:spcAft>
            </a:pPr>
            <a:r>
              <a:rPr lang="en-US" sz="1600" dirty="0"/>
              <a:t>      the other CPUs the remaining 2 GB (assuming an 8 GB configuration).</a:t>
            </a:r>
          </a:p>
          <a:p>
            <a:pPr marL="285750" indent="-285750">
              <a:buFont typeface="Arial" panose="020B0604020202020204" pitchFamily="34" charset="0"/>
              <a:buChar char="•"/>
            </a:pPr>
            <a:r>
              <a:rPr lang="en-US" sz="1600" dirty="0">
                <a:solidFill>
                  <a:srgbClr val="0070C0"/>
                </a:solidFill>
              </a:rPr>
              <a:t>The partitions are dynamic and can be created/adjusted during runtime by</a:t>
            </a:r>
          </a:p>
          <a:p>
            <a:pPr>
              <a:spcAft>
                <a:spcPts val="600"/>
              </a:spcAft>
            </a:pPr>
            <a:r>
              <a:rPr lang="en-US" sz="1600" dirty="0">
                <a:solidFill>
                  <a:srgbClr val="0070C0"/>
                </a:solidFill>
              </a:rPr>
              <a:t>      the OS or hypervisor.</a:t>
            </a:r>
          </a:p>
          <a:p>
            <a:pPr marL="285750" indent="-285750">
              <a:buFont typeface="Arial" panose="020B0604020202020204" pitchFamily="34" charset="0"/>
              <a:buChar char="•"/>
            </a:pPr>
            <a:r>
              <a:rPr lang="en-US" sz="1600" dirty="0"/>
              <a:t>Partitioning can be </a:t>
            </a:r>
            <a:r>
              <a:rPr lang="en-US" sz="1600" dirty="0">
                <a:solidFill>
                  <a:srgbClr val="0070C0"/>
                </a:solidFill>
              </a:rPr>
              <a:t>useful for embedded systems that run a fixed workload or</a:t>
            </a:r>
          </a:p>
          <a:p>
            <a:r>
              <a:rPr lang="en-US" sz="1600" dirty="0">
                <a:solidFill>
                  <a:srgbClr val="0070C0"/>
                </a:solidFill>
              </a:rPr>
              <a:t>      applications that require a more deterministic runtime</a:t>
            </a:r>
            <a:r>
              <a:rPr lang="en-US" sz="1600" dirty="0"/>
              <a:t>.</a:t>
            </a:r>
          </a:p>
        </p:txBody>
      </p:sp>
    </p:spTree>
    <p:extLst>
      <p:ext uri="{BB962C8B-B14F-4D97-AF65-F5344CB8AC3E}">
        <p14:creationId xmlns:p14="http://schemas.microsoft.com/office/powerpoint/2010/main" val="13250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(12)</a:t>
            </a:r>
            <a:endParaRPr lang="en-US" dirty="0">
              <a:solidFill>
                <a:srgbClr val="FFFFFF"/>
              </a:solidFill>
            </a:endParaRPr>
          </a:p>
        </p:txBody>
      </p:sp>
      <p:pic>
        <p:nvPicPr>
          <p:cNvPr id="3" name="Picture 2"/>
          <p:cNvPicPr>
            <a:picLocks noChangeAspect="1"/>
          </p:cNvPicPr>
          <p:nvPr/>
        </p:nvPicPr>
        <p:blipFill rotWithShape="1">
          <a:blip r:embed="rId2"/>
          <a:srcRect l="56860" t="16910" b="38680"/>
          <a:stretch/>
        </p:blipFill>
        <p:spPr>
          <a:xfrm>
            <a:off x="3830983" y="1178750"/>
            <a:ext cx="5313016" cy="3183903"/>
          </a:xfrm>
          <a:prstGeom prst="rect">
            <a:avLst/>
          </a:prstGeom>
        </p:spPr>
      </p:pic>
      <p:sp>
        <p:nvSpPr>
          <p:cNvPr id="4" name="TextBox 3"/>
          <p:cNvSpPr txBox="1"/>
          <p:nvPr/>
        </p:nvSpPr>
        <p:spPr>
          <a:xfrm>
            <a:off x="74864" y="507955"/>
            <a:ext cx="5998437" cy="369332"/>
          </a:xfrm>
          <a:prstGeom prst="rect">
            <a:avLst/>
          </a:prstGeom>
          <a:noFill/>
        </p:spPr>
        <p:txBody>
          <a:bodyPr wrap="none" rtlCol="0">
            <a:spAutoFit/>
          </a:bodyPr>
          <a:lstStyle/>
          <a:p>
            <a:r>
              <a:rPr lang="en-US" dirty="0">
                <a:solidFill>
                  <a:schemeClr val="accent6"/>
                </a:solidFill>
              </a:rPr>
              <a:t>e</a:t>
            </a:r>
            <a:r>
              <a:rPr lang="en-US" dirty="0" smtClean="0">
                <a:solidFill>
                  <a:schemeClr val="accent6"/>
                </a:solidFill>
              </a:rPr>
              <a:t>) Finer-grain frequency and voltage control </a:t>
            </a:r>
            <a:r>
              <a:rPr lang="en-US" dirty="0" smtClean="0"/>
              <a:t>[98] </a:t>
            </a:r>
            <a:endParaRPr lang="en-US" dirty="0"/>
          </a:p>
        </p:txBody>
      </p:sp>
      <p:sp>
        <p:nvSpPr>
          <p:cNvPr id="6" name="TextBox 5"/>
          <p:cNvSpPr txBox="1"/>
          <p:nvPr/>
        </p:nvSpPr>
        <p:spPr>
          <a:xfrm>
            <a:off x="78005" y="2078850"/>
            <a:ext cx="3714478" cy="1077218"/>
          </a:xfrm>
          <a:prstGeom prst="rect">
            <a:avLst/>
          </a:prstGeom>
          <a:noFill/>
        </p:spPr>
        <p:txBody>
          <a:bodyPr wrap="none" rtlCol="0">
            <a:spAutoFit/>
          </a:bodyPr>
          <a:lstStyle/>
          <a:p>
            <a:pPr algn="ctr"/>
            <a:r>
              <a:rPr lang="en-US" sz="1600" dirty="0" smtClean="0"/>
              <a:t>In case of </a:t>
            </a:r>
            <a:r>
              <a:rPr lang="en-US" sz="1600" dirty="0" err="1" smtClean="0"/>
              <a:t>DynamIQ</a:t>
            </a:r>
            <a:r>
              <a:rPr lang="en-US" sz="1600" dirty="0" smtClean="0"/>
              <a:t> core clusters</a:t>
            </a:r>
          </a:p>
          <a:p>
            <a:pPr algn="ctr"/>
            <a:r>
              <a:rPr lang="en-US" sz="1600" dirty="0" smtClean="0">
                <a:solidFill>
                  <a:srgbClr val="0070C0"/>
                </a:solidFill>
              </a:rPr>
              <a:t>groups of CPUs </a:t>
            </a:r>
            <a:r>
              <a:rPr lang="en-US" sz="1600" dirty="0" smtClean="0"/>
              <a:t>(i.e. partitions) </a:t>
            </a:r>
          </a:p>
          <a:p>
            <a:pPr algn="ctr"/>
            <a:r>
              <a:rPr lang="en-US" sz="1600" dirty="0"/>
              <a:t> </a:t>
            </a:r>
            <a:r>
              <a:rPr lang="en-US" sz="1600" dirty="0" smtClean="0"/>
              <a:t> can run </a:t>
            </a:r>
            <a:r>
              <a:rPr lang="en-US" sz="1600" dirty="0" smtClean="0">
                <a:solidFill>
                  <a:srgbClr val="0070C0"/>
                </a:solidFill>
              </a:rPr>
              <a:t>at</a:t>
            </a:r>
            <a:r>
              <a:rPr lang="en-US" sz="1600" dirty="0" smtClean="0"/>
              <a:t> </a:t>
            </a:r>
            <a:r>
              <a:rPr lang="en-US" sz="1600" dirty="0" smtClean="0">
                <a:solidFill>
                  <a:srgbClr val="0070C0"/>
                </a:solidFill>
              </a:rPr>
              <a:t>different</a:t>
            </a:r>
          </a:p>
          <a:p>
            <a:pPr algn="ctr"/>
            <a:r>
              <a:rPr lang="en-US" sz="1600" dirty="0" smtClean="0">
                <a:solidFill>
                  <a:srgbClr val="0070C0"/>
                </a:solidFill>
              </a:rPr>
              <a:t>  frequencies and voltages</a:t>
            </a:r>
            <a:r>
              <a:rPr lang="en-US" sz="1600" dirty="0" smtClean="0"/>
              <a:t>. </a:t>
            </a:r>
            <a:endParaRPr lang="en-US" sz="1600" dirty="0"/>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7395357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71438" y="510442"/>
            <a:ext cx="7588937" cy="369332"/>
          </a:xfrm>
          <a:prstGeom prst="rect">
            <a:avLst/>
          </a:prstGeom>
          <a:noFill/>
        </p:spPr>
        <p:txBody>
          <a:bodyPr wrap="none" rtlCol="0">
            <a:spAutoFit/>
          </a:bodyPr>
          <a:lstStyle/>
          <a:p>
            <a:r>
              <a:rPr lang="en-US" dirty="0" smtClean="0">
                <a:solidFill>
                  <a:schemeClr val="accent6"/>
                </a:solidFill>
              </a:rPr>
              <a:t>Summing up the main enhancements of </a:t>
            </a:r>
            <a:r>
              <a:rPr lang="en-US" dirty="0" err="1" smtClean="0">
                <a:solidFill>
                  <a:schemeClr val="accent6"/>
                </a:solidFill>
              </a:rPr>
              <a:t>DynamIQ</a:t>
            </a:r>
            <a:r>
              <a:rPr lang="en-US" dirty="0" smtClean="0">
                <a:solidFill>
                  <a:schemeClr val="accent6"/>
                </a:solidFill>
              </a:rPr>
              <a:t> core clusters</a:t>
            </a:r>
          </a:p>
        </p:txBody>
      </p:sp>
      <p:sp>
        <p:nvSpPr>
          <p:cNvPr id="4" name="TextBox 3"/>
          <p:cNvSpPr txBox="1"/>
          <p:nvPr/>
        </p:nvSpPr>
        <p:spPr>
          <a:xfrm>
            <a:off x="310813" y="955271"/>
            <a:ext cx="7735003" cy="1774845"/>
          </a:xfrm>
          <a:prstGeom prst="rect">
            <a:avLst/>
          </a:prstGeom>
          <a:noFill/>
        </p:spPr>
        <p:txBody>
          <a:bodyPr wrap="none" rtlCol="0">
            <a:spAutoFit/>
          </a:bodyPr>
          <a:lstStyle/>
          <a:p>
            <a:pPr marL="342900" indent="-342900">
              <a:buAutoNum type="alphaLcParenR"/>
            </a:pPr>
            <a:r>
              <a:rPr lang="en-US" sz="1600" dirty="0" smtClean="0">
                <a:solidFill>
                  <a:srgbClr val="0070C0"/>
                </a:solidFill>
              </a:rPr>
              <a:t>Up to two core types </a:t>
            </a:r>
            <a:r>
              <a:rPr lang="en-US" sz="1600" dirty="0" smtClean="0"/>
              <a:t>with </a:t>
            </a:r>
            <a:r>
              <a:rPr lang="en-US" sz="1600" dirty="0" smtClean="0">
                <a:solidFill>
                  <a:srgbClr val="0070C0"/>
                </a:solidFill>
              </a:rPr>
              <a:t>up to 8 ARMv8.2 </a:t>
            </a:r>
            <a:r>
              <a:rPr lang="en-US" sz="1600" dirty="0">
                <a:solidFill>
                  <a:srgbClr val="0070C0"/>
                </a:solidFill>
              </a:rPr>
              <a:t>ISA </a:t>
            </a:r>
            <a:r>
              <a:rPr lang="en-US" sz="1600" dirty="0" smtClean="0">
                <a:solidFill>
                  <a:srgbClr val="0070C0"/>
                </a:solidFill>
              </a:rPr>
              <a:t>based CPU cores, </a:t>
            </a:r>
          </a:p>
          <a:p>
            <a:pPr>
              <a:spcAft>
                <a:spcPts val="400"/>
              </a:spcAft>
            </a:pPr>
            <a:r>
              <a:rPr lang="en-US" sz="1600" dirty="0"/>
              <a:t> </a:t>
            </a:r>
            <a:r>
              <a:rPr lang="en-US" sz="1600" dirty="0" smtClean="0"/>
              <a:t>      that may be </a:t>
            </a:r>
            <a:r>
              <a:rPr lang="en-US" sz="1600" dirty="0" smtClean="0">
                <a:solidFill>
                  <a:srgbClr val="0070C0"/>
                </a:solidFill>
              </a:rPr>
              <a:t>variable be mixed </a:t>
            </a:r>
            <a:r>
              <a:rPr lang="en-US" sz="1600" dirty="0" smtClean="0"/>
              <a:t>(up to 4 big cores)</a:t>
            </a:r>
          </a:p>
          <a:p>
            <a:pPr marL="342900" indent="-342900">
              <a:spcAft>
                <a:spcPts val="400"/>
              </a:spcAft>
              <a:buFontTx/>
              <a:buAutoNum type="alphaLcParenR"/>
            </a:pPr>
            <a:r>
              <a:rPr lang="en-US" sz="1600" dirty="0" smtClean="0">
                <a:solidFill>
                  <a:srgbClr val="0070C0"/>
                </a:solidFill>
              </a:rPr>
              <a:t>Private </a:t>
            </a:r>
            <a:r>
              <a:rPr lang="en-US" sz="1600" dirty="0">
                <a:solidFill>
                  <a:srgbClr val="0070C0"/>
                </a:solidFill>
              </a:rPr>
              <a:t>(per-core) </a:t>
            </a:r>
            <a:r>
              <a:rPr lang="en-US" sz="1600" dirty="0" err="1">
                <a:solidFill>
                  <a:srgbClr val="0070C0"/>
                </a:solidFill>
              </a:rPr>
              <a:t>L2</a:t>
            </a:r>
            <a:r>
              <a:rPr lang="en-US" sz="1600" dirty="0">
                <a:solidFill>
                  <a:srgbClr val="0070C0"/>
                </a:solidFill>
              </a:rPr>
              <a:t> </a:t>
            </a:r>
            <a:r>
              <a:rPr lang="en-US" sz="1600" dirty="0">
                <a:solidFill>
                  <a:schemeClr val="accent6"/>
                </a:solidFill>
              </a:rPr>
              <a:t>caches </a:t>
            </a:r>
            <a:r>
              <a:rPr lang="en-US" sz="1600" dirty="0"/>
              <a:t>in the </a:t>
            </a:r>
            <a:r>
              <a:rPr lang="en-US" sz="1600" dirty="0">
                <a:solidFill>
                  <a:schemeClr val="accent6"/>
                </a:solidFill>
              </a:rPr>
              <a:t>CPU cores</a:t>
            </a:r>
          </a:p>
          <a:p>
            <a:pPr>
              <a:spcAft>
                <a:spcPts val="400"/>
              </a:spcAft>
            </a:pPr>
            <a:r>
              <a:rPr lang="en-US" sz="1600" dirty="0" smtClean="0"/>
              <a:t>c) </a:t>
            </a:r>
            <a:r>
              <a:rPr lang="en-US" sz="1600" dirty="0" err="1" smtClean="0">
                <a:solidFill>
                  <a:srgbClr val="0070C0"/>
                </a:solidFill>
              </a:rPr>
              <a:t>DynamIQ</a:t>
            </a:r>
            <a:r>
              <a:rPr lang="en-US" sz="1600" dirty="0" smtClean="0">
                <a:solidFill>
                  <a:srgbClr val="0070C0"/>
                </a:solidFill>
              </a:rPr>
              <a:t> Shared Unit </a:t>
            </a:r>
            <a:r>
              <a:rPr lang="en-US" sz="1600" dirty="0" smtClean="0"/>
              <a:t>(</a:t>
            </a:r>
            <a:r>
              <a:rPr lang="en-US" sz="1600" dirty="0" err="1" smtClean="0"/>
              <a:t>DSU</a:t>
            </a:r>
            <a:r>
              <a:rPr lang="en-US" sz="1600" dirty="0" smtClean="0"/>
              <a:t>) with a </a:t>
            </a:r>
            <a:r>
              <a:rPr lang="en-US" sz="1600" dirty="0" smtClean="0">
                <a:solidFill>
                  <a:srgbClr val="0070C0"/>
                </a:solidFill>
              </a:rPr>
              <a:t>shared </a:t>
            </a:r>
            <a:r>
              <a:rPr lang="en-US" sz="1600" dirty="0" err="1" smtClean="0">
                <a:solidFill>
                  <a:srgbClr val="0070C0"/>
                </a:solidFill>
              </a:rPr>
              <a:t>L3</a:t>
            </a:r>
            <a:r>
              <a:rPr lang="en-US" sz="1600" dirty="0" smtClean="0">
                <a:solidFill>
                  <a:srgbClr val="0070C0"/>
                </a:solidFill>
              </a:rPr>
              <a:t> cache </a:t>
            </a:r>
            <a:r>
              <a:rPr lang="en-US" sz="1600" dirty="0" smtClean="0"/>
              <a:t>and snoop filter</a:t>
            </a:r>
          </a:p>
          <a:p>
            <a:pPr>
              <a:spcAft>
                <a:spcPts val="400"/>
              </a:spcAft>
            </a:pPr>
            <a:r>
              <a:rPr lang="en-US" sz="1600" dirty="0" smtClean="0"/>
              <a:t>d) </a:t>
            </a:r>
            <a:r>
              <a:rPr lang="en-US" sz="1600" dirty="0">
                <a:solidFill>
                  <a:srgbClr val="0070C0"/>
                </a:solidFill>
              </a:rPr>
              <a:t>Capability for partitioning the </a:t>
            </a:r>
            <a:r>
              <a:rPr lang="en-US" sz="1600" dirty="0" smtClean="0">
                <a:solidFill>
                  <a:srgbClr val="0070C0"/>
                </a:solidFill>
              </a:rPr>
              <a:t>cores, </a:t>
            </a:r>
            <a:r>
              <a:rPr lang="en-US" sz="1600" dirty="0">
                <a:solidFill>
                  <a:srgbClr val="0070C0"/>
                </a:solidFill>
              </a:rPr>
              <a:t>the L3 </a:t>
            </a:r>
            <a:r>
              <a:rPr lang="en-US" sz="1600" dirty="0" smtClean="0">
                <a:solidFill>
                  <a:srgbClr val="0070C0"/>
                </a:solidFill>
              </a:rPr>
              <a:t>cache and the ACP ports</a:t>
            </a:r>
            <a:endParaRPr lang="en-US" sz="1600" dirty="0">
              <a:solidFill>
                <a:srgbClr val="0070C0"/>
              </a:solidFill>
            </a:endParaRPr>
          </a:p>
          <a:p>
            <a:pPr>
              <a:spcAft>
                <a:spcPts val="400"/>
              </a:spcAft>
            </a:pPr>
            <a:r>
              <a:rPr lang="en-US" sz="1600" dirty="0"/>
              <a:t>e) </a:t>
            </a:r>
            <a:r>
              <a:rPr lang="en-US" sz="1600" dirty="0">
                <a:solidFill>
                  <a:srgbClr val="0070C0"/>
                </a:solidFill>
              </a:rPr>
              <a:t>Finer-grain frequency and voltage </a:t>
            </a:r>
            <a:r>
              <a:rPr lang="en-US" sz="1600" dirty="0" smtClean="0">
                <a:solidFill>
                  <a:srgbClr val="0070C0"/>
                </a:solidFill>
              </a:rPr>
              <a:t>control</a:t>
            </a:r>
          </a:p>
        </p:txBody>
      </p:sp>
    </p:spTree>
    <p:extLst>
      <p:ext uri="{BB962C8B-B14F-4D97-AF65-F5344CB8AC3E}">
        <p14:creationId xmlns:p14="http://schemas.microsoft.com/office/powerpoint/2010/main" val="22315703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(13)</a:t>
            </a:r>
            <a:endParaRPr lang="en-US" dirty="0">
              <a:solidFill>
                <a:srgbClr val="FFFFFF"/>
              </a:solidFill>
            </a:endParaRPr>
          </a:p>
        </p:txBody>
      </p:sp>
      <p:sp>
        <p:nvSpPr>
          <p:cNvPr id="6" name="TextBox 5"/>
          <p:cNvSpPr txBox="1"/>
          <p:nvPr/>
        </p:nvSpPr>
        <p:spPr>
          <a:xfrm>
            <a:off x="-153525" y="2640396"/>
            <a:ext cx="10502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305104" y="953725"/>
            <a:ext cx="8337539" cy="143885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mj-lt"/>
              </a:rPr>
              <a:t>great flexibility </a:t>
            </a:r>
            <a:r>
              <a:rPr kumimoji="0" lang="en-US" sz="1600" b="0" i="0" u="none" strike="noStrike" kern="1200" cap="none" spc="0" normalizeH="0" baseline="0" noProof="0" dirty="0" smtClean="0">
                <a:ln>
                  <a:noFill/>
                </a:ln>
                <a:solidFill>
                  <a:srgbClr val="000000"/>
                </a:solidFill>
                <a:effectLst/>
                <a:uLnTx/>
                <a:uFillTx/>
                <a:latin typeface="+mj-lt"/>
              </a:rPr>
              <a:t>with 2 to 7 LITTLE cores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mj-lt"/>
              </a:rPr>
              <a:t>redesigned memory subsystem with </a:t>
            </a:r>
            <a:r>
              <a:rPr kumimoji="0" lang="en-US" sz="1600" b="0" i="0" u="none" strike="noStrike" kern="1200" cap="none" spc="0" normalizeH="0" baseline="0" noProof="0" dirty="0" smtClean="0">
                <a:ln>
                  <a:noFill/>
                </a:ln>
                <a:solidFill>
                  <a:srgbClr val="0070C0"/>
                </a:solidFill>
                <a:effectLst/>
                <a:uLnTx/>
                <a:uFillTx/>
                <a:latin typeface="+mj-lt"/>
              </a:rPr>
              <a:t>lower access time </a:t>
            </a:r>
            <a:r>
              <a:rPr kumimoji="0" lang="en-US" sz="1600" b="0" i="0" u="none" strike="noStrike" kern="1200" cap="none" spc="0" normalizeH="0" baseline="0" noProof="0" dirty="0" smtClean="0">
                <a:ln>
                  <a:noFill/>
                </a:ln>
                <a:effectLst/>
                <a:uLnTx/>
                <a:uFillTx/>
                <a:latin typeface="+mj-lt"/>
              </a:rPr>
              <a:t>due to implementing</a:t>
            </a:r>
          </a:p>
          <a:p>
            <a:pPr marR="0" lvl="0" algn="l" defTabSz="914400" rtl="0" eaLnBrk="1" fontAlgn="auto" latinLnBrk="0" hangingPunct="1">
              <a:lnSpc>
                <a:spcPct val="100000"/>
              </a:lnSpc>
              <a:spcBef>
                <a:spcPts val="0"/>
              </a:spcBef>
              <a:spcAft>
                <a:spcPts val="300"/>
              </a:spcAft>
              <a:buClrTx/>
              <a:buSzTx/>
              <a:tabLst/>
              <a:defRPr/>
            </a:pPr>
            <a:r>
              <a:rPr lang="en-US" sz="1600" dirty="0">
                <a:latin typeface="+mj-lt"/>
              </a:rPr>
              <a:t> </a:t>
            </a:r>
            <a:r>
              <a:rPr lang="en-US" sz="1600" dirty="0" smtClean="0">
                <a:latin typeface="+mj-lt"/>
              </a:rPr>
              <a:t>     private L2 caches and a shared L3 cache</a:t>
            </a:r>
            <a:endParaRPr kumimoji="0" lang="en-US" sz="1600" b="0" i="0" u="none" strike="noStrike" kern="1200" cap="none" spc="0" normalizeH="0" baseline="0" noProof="0" dirty="0" smtClean="0">
              <a:ln>
                <a:noFill/>
              </a:ln>
              <a:effectLst/>
              <a:uLnTx/>
              <a:uFillTx/>
              <a:latin typeface="+mj-lt"/>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mj-lt"/>
              </a:rPr>
              <a:t>improved power efficiency </a:t>
            </a:r>
            <a:r>
              <a:rPr kumimoji="0" lang="en-US" sz="1600" b="0" i="0" u="none" strike="noStrike" kern="1200" cap="none" spc="0" normalizeH="0" baseline="0" noProof="0" dirty="0" smtClean="0">
                <a:ln>
                  <a:noFill/>
                </a:ln>
                <a:solidFill>
                  <a:srgbClr val="000000"/>
                </a:solidFill>
                <a:effectLst/>
                <a:uLnTx/>
                <a:uFillTx/>
                <a:latin typeface="+mj-lt"/>
              </a:rPr>
              <a:t>through </a:t>
            </a:r>
            <a:r>
              <a:rPr kumimoji="0" lang="en-US" sz="1600" b="0" i="0" u="none" strike="noStrike" kern="1200" cap="none" spc="0" normalizeH="0" baseline="0" noProof="0" dirty="0" smtClean="0">
                <a:ln>
                  <a:noFill/>
                </a:ln>
                <a:solidFill>
                  <a:srgbClr val="0070C0"/>
                </a:solidFill>
                <a:effectLst/>
                <a:uLnTx/>
                <a:uFillTx/>
                <a:latin typeface="+mj-lt"/>
              </a:rPr>
              <a:t>intelligent power management </a:t>
            </a:r>
            <a:r>
              <a:rPr kumimoji="0" lang="en-US" sz="1600" b="0" i="0" u="none" strike="noStrike" kern="1200" cap="none" spc="0" normalizeH="0" baseline="0" noProof="0" dirty="0" smtClean="0">
                <a:ln>
                  <a:noFill/>
                </a:ln>
                <a:solidFill>
                  <a:srgbClr val="000000"/>
                </a:solidFill>
                <a:effectLst/>
                <a:uLnTx/>
                <a:uFillTx/>
                <a:latin typeface="+mj-lt"/>
              </a:rPr>
              <a:t>(</a:t>
            </a:r>
            <a:r>
              <a:rPr kumimoji="0" lang="en-US" sz="1600" b="0" i="0" u="none" strike="noStrike" kern="1200" cap="none" spc="0" normalizeH="0" baseline="0" noProof="0" dirty="0" smtClean="0">
                <a:ln>
                  <a:noFill/>
                </a:ln>
                <a:solidFill>
                  <a:srgbClr val="FF0000"/>
                </a:solidFill>
                <a:effectLst/>
                <a:uLnTx/>
                <a:uFillTx/>
                <a:latin typeface="+mj-lt"/>
              </a:rPr>
              <a:t>EAS</a:t>
            </a:r>
            <a:r>
              <a:rPr kumimoji="0" lang="en-US" sz="1600" b="0" i="0" u="none" strike="noStrike" kern="1200" cap="none" spc="0" normalizeH="0" baseline="0" noProof="0" dirty="0" smtClean="0">
                <a:ln>
                  <a:noFill/>
                </a:ln>
                <a:solidFill>
                  <a:srgbClr val="000000"/>
                </a:solidFill>
                <a:effectLst/>
                <a:uLnTx/>
                <a:uFillTx/>
                <a:latin typeface="+mj-lt"/>
              </a:rPr>
              <a:t>)</a:t>
            </a:r>
          </a:p>
          <a:p>
            <a:pPr>
              <a:spcAft>
                <a:spcPts val="300"/>
              </a:spcAft>
              <a:defRPr/>
            </a:pPr>
            <a:r>
              <a:rPr lang="en-US" sz="1600" dirty="0" smtClean="0">
                <a:solidFill>
                  <a:srgbClr val="FF0000"/>
                </a:solidFill>
                <a:latin typeface="+mj-lt"/>
              </a:rPr>
              <a:t>      EAS </a:t>
            </a:r>
            <a:r>
              <a:rPr lang="en-US" sz="1600" dirty="0">
                <a:solidFill>
                  <a:srgbClr val="FF0000"/>
                </a:solidFill>
                <a:latin typeface="+mj-lt"/>
              </a:rPr>
              <a:t>(Energy Aware Scheduling), </a:t>
            </a:r>
            <a:r>
              <a:rPr lang="en-US" sz="1600" dirty="0">
                <a:solidFill>
                  <a:srgbClr val="000000"/>
                </a:solidFill>
                <a:latin typeface="+mj-lt"/>
              </a:rPr>
              <a:t>not detailed here</a:t>
            </a:r>
            <a:r>
              <a:rPr lang="en-US" sz="1600" dirty="0" smtClean="0">
                <a:solidFill>
                  <a:srgbClr val="FF0000"/>
                </a:solidFill>
                <a:latin typeface="+mj-lt"/>
              </a:rPr>
              <a:t>.</a:t>
            </a:r>
            <a:r>
              <a:rPr kumimoji="0" lang="en-US" sz="1600" b="0" i="0" u="none" strike="noStrike" kern="1200" cap="none" spc="0" normalizeH="0" baseline="0" noProof="0" dirty="0" smtClean="0">
                <a:ln>
                  <a:noFill/>
                </a:ln>
                <a:solidFill>
                  <a:srgbClr val="000000"/>
                </a:solidFill>
                <a:effectLst/>
                <a:uLnTx/>
                <a:uFillTx/>
                <a:latin typeface="+mj-lt"/>
              </a:rPr>
              <a:t> </a:t>
            </a:r>
            <a:endParaRPr kumimoji="0" lang="en-US" sz="1600" b="0" i="0" u="none" strike="noStrike" kern="1200" cap="none" spc="0" normalizeH="0" baseline="0" noProof="0" dirty="0">
              <a:ln>
                <a:noFill/>
              </a:ln>
              <a:solidFill>
                <a:srgbClr val="000000"/>
              </a:solidFill>
              <a:effectLst/>
              <a:uLnTx/>
              <a:uFillTx/>
              <a:latin typeface="+mj-lt"/>
            </a:endParaRPr>
          </a:p>
        </p:txBody>
      </p:sp>
      <p:sp>
        <p:nvSpPr>
          <p:cNvPr id="5" name="TextBox 4"/>
          <p:cNvSpPr txBox="1"/>
          <p:nvPr/>
        </p:nvSpPr>
        <p:spPr>
          <a:xfrm>
            <a:off x="71500" y="503675"/>
            <a:ext cx="5363969" cy="369332"/>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smtClean="0">
                <a:ln>
                  <a:noFill/>
                </a:ln>
                <a:solidFill>
                  <a:schemeClr val="accent6"/>
                </a:solidFill>
                <a:effectLst/>
                <a:uLnTx/>
                <a:uFillTx/>
                <a:latin typeface="Verdana"/>
                <a:ea typeface="+mn-ea"/>
                <a:cs typeface="+mn-cs"/>
              </a:rPr>
              <a:t>Benefits of the </a:t>
            </a:r>
            <a:r>
              <a:rPr kumimoji="0" lang="en-US" b="0" i="0" u="none" strike="noStrike" kern="1200" cap="none" spc="0" normalizeH="0" baseline="0" noProof="0" dirty="0" err="1" smtClean="0">
                <a:ln>
                  <a:noFill/>
                </a:ln>
                <a:solidFill>
                  <a:schemeClr val="accent6"/>
                </a:solidFill>
                <a:effectLst/>
                <a:uLnTx/>
                <a:uFillTx/>
                <a:latin typeface="Verdana"/>
                <a:ea typeface="+mn-ea"/>
                <a:cs typeface="+mn-cs"/>
              </a:rPr>
              <a:t>DynamIQ</a:t>
            </a:r>
            <a:r>
              <a:rPr kumimoji="0" lang="en-US" b="0" i="0" u="none" strike="noStrike" kern="1200" cap="none" spc="0" normalizeH="0" baseline="0" noProof="0" dirty="0" smtClean="0">
                <a:ln>
                  <a:noFill/>
                </a:ln>
                <a:solidFill>
                  <a:schemeClr val="accent6"/>
                </a:solidFill>
                <a:effectLst/>
                <a:uLnTx/>
                <a:uFillTx/>
                <a:latin typeface="Verdana"/>
                <a:ea typeface="+mn-ea"/>
                <a:cs typeface="+mn-cs"/>
              </a:rPr>
              <a:t> cluster technology</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6"/>
          <p:cNvSpPr txBox="1"/>
          <p:nvPr/>
        </p:nvSpPr>
        <p:spPr>
          <a:xfrm>
            <a:off x="8839201" y="6520065"/>
            <a:ext cx="3233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Tree>
    <p:extLst>
      <p:ext uri="{BB962C8B-B14F-4D97-AF65-F5344CB8AC3E}">
        <p14:creationId xmlns:p14="http://schemas.microsoft.com/office/powerpoint/2010/main" val="8999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(14)</a:t>
            </a:r>
            <a:endParaRPr lang="en-US" dirty="0">
              <a:solidFill>
                <a:srgbClr val="FFFFFF"/>
              </a:solidFill>
            </a:endParaRPr>
          </a:p>
        </p:txBody>
      </p:sp>
      <p:sp>
        <p:nvSpPr>
          <p:cNvPr id="3" name="TextBox 2"/>
          <p:cNvSpPr txBox="1"/>
          <p:nvPr/>
        </p:nvSpPr>
        <p:spPr>
          <a:xfrm>
            <a:off x="76061" y="505582"/>
            <a:ext cx="64956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Presumption of implementing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core clusters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6" name="TextBox 5"/>
          <p:cNvSpPr txBox="1"/>
          <p:nvPr/>
        </p:nvSpPr>
        <p:spPr>
          <a:xfrm>
            <a:off x="95773" y="880135"/>
            <a:ext cx="8670194" cy="584775"/>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It </a:t>
            </a:r>
            <a:r>
              <a:rPr kumimoji="0" lang="en-US" sz="1600" b="0" i="0" u="none" strike="noStrike" kern="1200" cap="none" spc="0" normalizeH="0" baseline="0" noProof="0" dirty="0">
                <a:ln>
                  <a:noFill/>
                </a:ln>
                <a:solidFill>
                  <a:srgbClr val="000000"/>
                </a:solidFill>
                <a:effectLst/>
                <a:uLnTx/>
                <a:uFillTx/>
                <a:latin typeface="Verdana"/>
                <a:ea typeface="+mn-ea"/>
                <a:cs typeface="+mn-cs"/>
              </a:rPr>
              <a:t>assumes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ARMv8.2 compatible cores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the Cortex-A55 and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Cortex-A78 as well as the Cortex-X1.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96351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25" y="1194718"/>
            <a:ext cx="9070617" cy="115416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solidFill>
                  <a:srgbClr val="FF0000"/>
                </a:solidFill>
              </a:rPr>
              <a:t>ARM designs dominate recently the embedded and the mobile market</a:t>
            </a:r>
            <a:endParaRPr lang="hu-HU" sz="1600" dirty="0">
              <a:solidFill>
                <a:srgbClr val="FF0000"/>
              </a:solidFill>
            </a:endParaRPr>
          </a:p>
          <a:p>
            <a:pPr>
              <a:spcAft>
                <a:spcPts val="600"/>
              </a:spcAft>
            </a:pPr>
            <a:r>
              <a:rPr lang="hu-HU" sz="1600" dirty="0">
                <a:solidFill>
                  <a:srgbClr val="FF0000"/>
                </a:solidFill>
              </a:rPr>
              <a:t>    </a:t>
            </a:r>
            <a:r>
              <a:rPr lang="en-US" sz="1600" dirty="0">
                <a:solidFill>
                  <a:srgbClr val="FF0000"/>
                </a:solidFill>
              </a:rPr>
              <a:t> </a:t>
            </a:r>
            <a:r>
              <a:rPr lang="en-US" sz="1600" dirty="0">
                <a:solidFill>
                  <a:srgbClr val="000000"/>
                </a:solidFill>
              </a:rPr>
              <a:t> (including smartphones and tablets</a:t>
            </a:r>
            <a:r>
              <a:rPr lang="en-US" sz="1600" dirty="0" smtClean="0">
                <a:solidFill>
                  <a:srgbClr val="000000"/>
                </a:solidFill>
              </a:rPr>
              <a:t>).</a:t>
            </a:r>
            <a:endParaRPr lang="hu-HU" sz="16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As </a:t>
            </a:r>
            <a:r>
              <a:rPr lang="en-US" sz="1600" dirty="0">
                <a:solidFill>
                  <a:srgbClr val="000000"/>
                </a:solidFill>
              </a:rPr>
              <a:t>of 2014 more than 50 billion ARM </a:t>
            </a:r>
            <a:r>
              <a:rPr lang="en-US" sz="1600" dirty="0" smtClean="0">
                <a:solidFill>
                  <a:srgbClr val="000000"/>
                </a:solidFill>
              </a:rPr>
              <a:t>based processors </a:t>
            </a:r>
            <a:r>
              <a:rPr lang="en-US" sz="1600" dirty="0">
                <a:solidFill>
                  <a:srgbClr val="000000"/>
                </a:solidFill>
              </a:rPr>
              <a:t>have been </a:t>
            </a:r>
            <a:r>
              <a:rPr lang="en-US" sz="1600" dirty="0" smtClean="0">
                <a:solidFill>
                  <a:srgbClr val="000000"/>
                </a:solidFill>
              </a:rPr>
              <a:t>produced</a:t>
            </a:r>
            <a:endParaRPr lang="hu-HU" sz="1600" dirty="0" smtClean="0">
              <a:solidFill>
                <a:srgbClr val="000000"/>
              </a:solidFill>
            </a:endParaRPr>
          </a:p>
          <a:p>
            <a:r>
              <a:rPr lang="hu-HU" sz="1600" dirty="0">
                <a:solidFill>
                  <a:srgbClr val="000000"/>
                </a:solidFill>
              </a:rPr>
              <a:t> </a:t>
            </a:r>
            <a:r>
              <a:rPr lang="hu-HU" sz="1600" dirty="0" smtClean="0">
                <a:solidFill>
                  <a:srgbClr val="000000"/>
                </a:solidFill>
              </a:rPr>
              <a:t>     in total</a:t>
            </a:r>
            <a:r>
              <a:rPr lang="en-US" sz="1600" dirty="0" smtClean="0">
                <a:solidFill>
                  <a:srgbClr val="000000"/>
                </a:solidFill>
              </a:rPr>
              <a:t>, up from</a:t>
            </a:r>
            <a:r>
              <a:rPr lang="hu-HU" sz="1600" dirty="0" smtClean="0">
                <a:solidFill>
                  <a:srgbClr val="000000"/>
                </a:solidFill>
              </a:rPr>
              <a:t> </a:t>
            </a:r>
            <a:r>
              <a:rPr lang="en-US" sz="1600" dirty="0" smtClean="0">
                <a:solidFill>
                  <a:srgbClr val="000000"/>
                </a:solidFill>
              </a:rPr>
              <a:t>10</a:t>
            </a:r>
            <a:r>
              <a:rPr lang="en-US" sz="1600" dirty="0">
                <a:solidFill>
                  <a:srgbClr val="000000"/>
                </a:solidFill>
              </a:rPr>
              <a:t> billion in 2008 </a:t>
            </a:r>
            <a:r>
              <a:rPr lang="en-US" sz="1600" dirty="0" smtClean="0">
                <a:solidFill>
                  <a:srgbClr val="000000"/>
                </a:solidFill>
              </a:rPr>
              <a:t>[</a:t>
            </a:r>
            <a:r>
              <a:rPr lang="hu-HU" sz="1600" dirty="0" smtClean="0">
                <a:solidFill>
                  <a:srgbClr val="000000"/>
                </a:solidFill>
              </a:rPr>
              <a:t>59</a:t>
            </a:r>
            <a:r>
              <a:rPr lang="en-US" sz="1600" dirty="0" smtClean="0">
                <a:solidFill>
                  <a:srgbClr val="000000"/>
                </a:solidFill>
              </a:rPr>
              <a:t>], </a:t>
            </a:r>
            <a:r>
              <a:rPr lang="en-US" sz="1600" dirty="0">
                <a:solidFill>
                  <a:srgbClr val="000000"/>
                </a:solidFill>
              </a:rPr>
              <a:t>[19], as indicated in the next Figure. </a:t>
            </a:r>
          </a:p>
        </p:txBody>
      </p:sp>
      <p:sp>
        <p:nvSpPr>
          <p:cNvPr id="4" name="TextBox 3"/>
          <p:cNvSpPr txBox="1"/>
          <p:nvPr/>
        </p:nvSpPr>
        <p:spPr>
          <a:xfrm>
            <a:off x="73261" y="509912"/>
            <a:ext cx="7649210" cy="646331"/>
          </a:xfrm>
          <a:prstGeom prst="rect">
            <a:avLst/>
          </a:prstGeom>
          <a:noFill/>
        </p:spPr>
        <p:txBody>
          <a:bodyPr wrap="none" rtlCol="0">
            <a:spAutoFit/>
          </a:bodyPr>
          <a:lstStyle/>
          <a:p>
            <a:r>
              <a:rPr lang="hu-HU" dirty="0" smtClean="0">
                <a:solidFill>
                  <a:srgbClr val="333399"/>
                </a:solidFill>
              </a:rPr>
              <a:t>Dominance of A</a:t>
            </a:r>
            <a:r>
              <a:rPr lang="en-US" dirty="0" smtClean="0">
                <a:solidFill>
                  <a:srgbClr val="333399"/>
                </a:solidFill>
              </a:rPr>
              <a:t>RM</a:t>
            </a:r>
            <a:r>
              <a:rPr lang="hu-HU" dirty="0" smtClean="0">
                <a:solidFill>
                  <a:srgbClr val="333399"/>
                </a:solidFill>
              </a:rPr>
              <a:t> designs in the embedded and mobile market</a:t>
            </a:r>
          </a:p>
          <a:p>
            <a:r>
              <a:rPr lang="hu-HU" dirty="0">
                <a:solidFill>
                  <a:srgbClr val="333399"/>
                </a:solidFill>
              </a:rPr>
              <a:t> </a:t>
            </a:r>
            <a:r>
              <a:rPr lang="hu-HU" dirty="0" smtClean="0">
                <a:solidFill>
                  <a:srgbClr val="333399"/>
                </a:solidFill>
              </a:rPr>
              <a:t> (including smartphones and tablets)</a:t>
            </a:r>
            <a:endParaRPr lang="en-US" dirty="0">
              <a:solidFill>
                <a:srgbClr val="333399"/>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smtClean="0">
                <a:solidFill>
                  <a:srgbClr val="FFFFFF"/>
                </a:solidFill>
              </a:rPr>
              <a:t>(</a:t>
            </a:r>
            <a:r>
              <a:rPr lang="en-US" dirty="0" smtClean="0">
                <a:solidFill>
                  <a:srgbClr val="FFFFFF"/>
                </a:solidFill>
              </a:rPr>
              <a:t>8</a:t>
            </a:r>
            <a:r>
              <a:rPr lang="hu-HU" dirty="0" smtClean="0">
                <a:solidFill>
                  <a:srgbClr val="FFFFFF"/>
                </a:solidFill>
              </a:rPr>
              <a:t>)</a:t>
            </a:r>
            <a:endParaRPr lang="en-US" dirty="0">
              <a:solidFill>
                <a:srgbClr val="FFFFFF"/>
              </a:solidFill>
            </a:endParaRPr>
          </a:p>
        </p:txBody>
      </p:sp>
      <p:sp>
        <p:nvSpPr>
          <p:cNvPr id="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3.3.2 </a:t>
            </a:r>
            <a:r>
              <a:rPr lang="en-US" dirty="0">
                <a:solidFill>
                  <a:srgbClr val="FFFFFF"/>
                </a:solidFill>
              </a:rPr>
              <a:t>The </a:t>
            </a:r>
            <a:r>
              <a:rPr lang="en-US" dirty="0" err="1">
                <a:solidFill>
                  <a:srgbClr val="FFFFFF"/>
                </a:solidFill>
              </a:rPr>
              <a:t>DynamIQ</a:t>
            </a:r>
            <a:r>
              <a:rPr lang="en-US" dirty="0">
                <a:solidFill>
                  <a:srgbClr val="FFFFFF"/>
                </a:solidFill>
              </a:rPr>
              <a:t> core cluster </a:t>
            </a:r>
            <a:r>
              <a:rPr lang="en-US" dirty="0" smtClean="0">
                <a:solidFill>
                  <a:srgbClr val="FFFFFF"/>
                </a:solidFill>
              </a:rPr>
              <a:t>(15)</a:t>
            </a:r>
            <a:endParaRPr lang="en-US" dirty="0">
              <a:solidFill>
                <a:srgbClr val="FFFFFF"/>
              </a:solidFill>
            </a:endParaRPr>
          </a:p>
        </p:txBody>
      </p:sp>
      <p:pic>
        <p:nvPicPr>
          <p:cNvPr id="3" name="Picture 2"/>
          <p:cNvPicPr>
            <a:picLocks noChangeAspect="1"/>
          </p:cNvPicPr>
          <p:nvPr/>
        </p:nvPicPr>
        <p:blipFill rotWithShape="1">
          <a:blip r:embed="rId2"/>
          <a:srcRect t="14773" r="9641" b="8388"/>
          <a:stretch/>
        </p:blipFill>
        <p:spPr>
          <a:xfrm>
            <a:off x="-1" y="1358770"/>
            <a:ext cx="9129939" cy="4230470"/>
          </a:xfrm>
          <a:prstGeom prst="rect">
            <a:avLst/>
          </a:prstGeom>
        </p:spPr>
      </p:pic>
      <p:sp>
        <p:nvSpPr>
          <p:cNvPr id="5" name="TextBox 4"/>
          <p:cNvSpPr txBox="1"/>
          <p:nvPr/>
        </p:nvSpPr>
        <p:spPr>
          <a:xfrm>
            <a:off x="47218" y="518256"/>
            <a:ext cx="9227206" cy="646331"/>
          </a:xfrm>
          <a:prstGeom prst="rect">
            <a:avLst/>
          </a:prstGeom>
          <a:noFill/>
        </p:spPr>
        <p:txBody>
          <a:bodyPr wrap="none" rtlCol="0">
            <a:spAutoFit/>
          </a:bodyPr>
          <a:lstStyle/>
          <a:p>
            <a:r>
              <a:rPr lang="en-US" dirty="0" smtClean="0">
                <a:solidFill>
                  <a:schemeClr val="accent6"/>
                </a:solidFill>
              </a:rPr>
              <a:t>Example of a premium mobile system (in 2018) while using a cache-coherent</a:t>
            </a:r>
          </a:p>
          <a:p>
            <a:r>
              <a:rPr lang="en-US" dirty="0">
                <a:solidFill>
                  <a:schemeClr val="accent6"/>
                </a:solidFill>
              </a:rPr>
              <a:t> </a:t>
            </a:r>
            <a:r>
              <a:rPr lang="en-US" dirty="0" smtClean="0">
                <a:solidFill>
                  <a:schemeClr val="accent6"/>
                </a:solidFill>
              </a:rPr>
              <a:t> ring interconnect </a:t>
            </a:r>
            <a:r>
              <a:rPr lang="en-US" dirty="0" smtClean="0"/>
              <a:t>[108]</a:t>
            </a:r>
            <a:endParaRPr lang="en-US" dirty="0"/>
          </a:p>
        </p:txBody>
      </p:sp>
      <p:sp>
        <p:nvSpPr>
          <p:cNvPr id="6" name="TextBox 5"/>
          <p:cNvSpPr txBox="1"/>
          <p:nvPr/>
        </p:nvSpPr>
        <p:spPr>
          <a:xfrm>
            <a:off x="89611" y="5711768"/>
            <a:ext cx="8018542" cy="1092607"/>
          </a:xfrm>
          <a:prstGeom prst="rect">
            <a:avLst/>
          </a:prstGeom>
          <a:noFill/>
        </p:spPr>
        <p:txBody>
          <a:bodyPr wrap="none" rtlCol="0">
            <a:spAutoFit/>
          </a:bodyPr>
          <a:lstStyle/>
          <a:p>
            <a:pPr>
              <a:spcAft>
                <a:spcPts val="200"/>
              </a:spcAft>
            </a:pPr>
            <a:r>
              <a:rPr lang="en-US" sz="1500" dirty="0" smtClean="0"/>
              <a:t>CCI-550:  Cache Coherent interconnect</a:t>
            </a:r>
          </a:p>
          <a:p>
            <a:pPr>
              <a:spcAft>
                <a:spcPts val="200"/>
              </a:spcAft>
            </a:pPr>
            <a:r>
              <a:rPr lang="en-US" sz="1500" dirty="0" err="1" smtClean="0"/>
              <a:t>MMU</a:t>
            </a:r>
            <a:r>
              <a:rPr lang="en-US" sz="1500" dirty="0" smtClean="0"/>
              <a:t>-500: Memory Management Unit (responsible for virtualization and caching)</a:t>
            </a:r>
          </a:p>
          <a:p>
            <a:pPr>
              <a:spcAft>
                <a:spcPts val="200"/>
              </a:spcAft>
            </a:pPr>
            <a:r>
              <a:rPr lang="en-US" sz="1500" dirty="0" err="1" smtClean="0"/>
              <a:t>NIC</a:t>
            </a:r>
            <a:r>
              <a:rPr lang="en-US" sz="1500" dirty="0" smtClean="0"/>
              <a:t>-450:  Network Interconnect (interface converter)</a:t>
            </a:r>
          </a:p>
          <a:p>
            <a:pPr>
              <a:spcAft>
                <a:spcPts val="200"/>
              </a:spcAft>
            </a:pPr>
            <a:r>
              <a:rPr lang="en-US" sz="1500" dirty="0" err="1" smtClean="0"/>
              <a:t>GIC</a:t>
            </a:r>
            <a:r>
              <a:rPr lang="en-US" sz="1500" dirty="0" smtClean="0"/>
              <a:t>-600:  General Interrupt Controller </a:t>
            </a:r>
            <a:endParaRPr lang="en-US" sz="1500" dirty="0"/>
          </a:p>
        </p:txBody>
      </p:sp>
      <p:sp>
        <p:nvSpPr>
          <p:cNvPr id="4" name="TextBox 3"/>
          <p:cNvSpPr txBox="1"/>
          <p:nvPr/>
        </p:nvSpPr>
        <p:spPr>
          <a:xfrm>
            <a:off x="4436985" y="6489340"/>
            <a:ext cx="3205108" cy="323165"/>
          </a:xfrm>
          <a:prstGeom prst="rect">
            <a:avLst/>
          </a:prstGeom>
          <a:noFill/>
        </p:spPr>
        <p:txBody>
          <a:bodyPr wrap="none" rtlCol="0">
            <a:spAutoFit/>
          </a:bodyPr>
          <a:lstStyle/>
          <a:p>
            <a:r>
              <a:rPr lang="en-US" sz="1500" dirty="0" smtClean="0"/>
              <a:t>SCP: System Control Processor</a:t>
            </a:r>
            <a:endParaRPr lang="en-US" sz="1500" dirty="0"/>
          </a:p>
        </p:txBody>
      </p:sp>
    </p:spTree>
    <p:extLst>
      <p:ext uri="{BB962C8B-B14F-4D97-AF65-F5344CB8AC3E}">
        <p14:creationId xmlns:p14="http://schemas.microsoft.com/office/powerpoint/2010/main" val="20587640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656565" y="1808900"/>
            <a:ext cx="7691065"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smtClean="0">
                <a:ln>
                  <a:noFill/>
                </a:ln>
                <a:solidFill>
                  <a:srgbClr val="FFFFFF"/>
                </a:solidFill>
                <a:effectLst/>
                <a:uLnTx/>
                <a:uFillTx/>
                <a:latin typeface="Verdana"/>
                <a:ea typeface="+mn-ea"/>
                <a:cs typeface="+mn-cs"/>
              </a:rPr>
              <a:t>3.3.3 Overview of Cortex-A models</a:t>
            </a:r>
            <a:r>
              <a:rPr kumimoji="0" lang="en-US" sz="1900" b="0" i="0" u="none" strike="noStrike" kern="1200" cap="none" spc="0" normalizeH="0" noProof="0" dirty="0" smtClean="0">
                <a:ln>
                  <a:noFill/>
                </a:ln>
                <a:solidFill>
                  <a:srgbClr val="FFFFFF"/>
                </a:solidFill>
                <a:effectLst/>
                <a:uLnTx/>
                <a:uFillTx/>
                <a:latin typeface="Verdana"/>
                <a:ea typeface="+mn-ea"/>
                <a:cs typeface="+mn-cs"/>
              </a:rPr>
              <a:t> based on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smtClean="0">
                <a:ln>
                  <a:noFill/>
                </a:ln>
                <a:solidFill>
                  <a:srgbClr val="FFFFFF"/>
                </a:solidFill>
                <a:effectLst/>
                <a:uLnTx/>
                <a:uFillTx/>
                <a:latin typeface="Verdana"/>
                <a:ea typeface="+mn-ea"/>
                <a:cs typeface="+mn-cs"/>
              </a:rPr>
              <a:t>ARMv8.2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9563992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3.3.3 </a:t>
            </a:r>
            <a:r>
              <a:rPr lang="en-US" dirty="0">
                <a:solidFill>
                  <a:srgbClr val="FFFFFF"/>
                </a:solidFill>
              </a:rPr>
              <a:t>Overview of </a:t>
            </a:r>
            <a:r>
              <a:rPr lang="en-US" dirty="0" smtClean="0">
                <a:solidFill>
                  <a:srgbClr val="FFFFFF"/>
                </a:solidFill>
              </a:rPr>
              <a:t>Cortex-A models based on the ARMv8.2 ISA (1) </a:t>
            </a:r>
            <a:endParaRPr lang="en-US" dirty="0">
              <a:solidFill>
                <a:srgbClr val="FFFFFF"/>
              </a:solidFill>
            </a:endParaRPr>
          </a:p>
        </p:txBody>
      </p:sp>
      <p:sp>
        <p:nvSpPr>
          <p:cNvPr id="4" name="TextBox 3"/>
          <p:cNvSpPr txBox="1"/>
          <p:nvPr/>
        </p:nvSpPr>
        <p:spPr>
          <a:xfrm>
            <a:off x="89215" y="505755"/>
            <a:ext cx="7939609" cy="384721"/>
          </a:xfrm>
          <a:prstGeom prst="rect">
            <a:avLst/>
          </a:prstGeom>
          <a:noFill/>
        </p:spPr>
        <p:txBody>
          <a:bodyPr wrap="none" rtlCol="0">
            <a:spAutoFit/>
          </a:bodyPr>
          <a:lstStyle/>
          <a:p>
            <a:pPr lvl="0" fontAlgn="base">
              <a:spcBef>
                <a:spcPct val="0"/>
              </a:spcBef>
              <a:spcAft>
                <a:spcPct val="0"/>
              </a:spcAft>
              <a:defRPr/>
            </a:pPr>
            <a:r>
              <a:rPr kumimoji="0" lang="en-US" sz="1900" b="0" i="0" u="none" strike="noStrike" kern="1200" cap="none" spc="0" normalizeH="0" baseline="0" noProof="0" dirty="0" smtClean="0">
                <a:ln>
                  <a:noFill/>
                </a:ln>
                <a:solidFill>
                  <a:srgbClr val="2D2D8A"/>
                </a:solidFill>
                <a:effectLst/>
                <a:uLnTx/>
                <a:uFillTx/>
                <a:latin typeface="Verdana"/>
                <a:ea typeface="+mn-ea"/>
                <a:cs typeface="+mn-cs"/>
              </a:rPr>
              <a:t>3.3.3 </a:t>
            </a:r>
            <a:r>
              <a:rPr kumimoji="0" lang="en-US" sz="1900" b="0" i="0" u="none" strike="noStrike" kern="1200" cap="none" spc="0" normalizeH="0" baseline="0" noProof="0" dirty="0">
                <a:ln>
                  <a:noFill/>
                </a:ln>
                <a:solidFill>
                  <a:srgbClr val="2D2D8A"/>
                </a:solidFill>
                <a:effectLst/>
                <a:uLnTx/>
                <a:uFillTx/>
                <a:latin typeface="Verdana"/>
                <a:ea typeface="+mn-ea"/>
                <a:cs typeface="+mn-cs"/>
              </a:rPr>
              <a:t>Overview of </a:t>
            </a:r>
            <a:r>
              <a:rPr kumimoji="0" lang="en-US" sz="1900" b="0" i="0" u="none" strike="noStrike" kern="1200" cap="none" spc="0" normalizeH="0" baseline="0" noProof="0" dirty="0" smtClean="0">
                <a:ln>
                  <a:noFill/>
                </a:ln>
                <a:solidFill>
                  <a:srgbClr val="2D2D8A"/>
                </a:solidFill>
                <a:effectLst/>
                <a:uLnTx/>
                <a:uFillTx/>
                <a:latin typeface="Verdana"/>
                <a:ea typeface="+mn-ea"/>
                <a:cs typeface="+mn-cs"/>
              </a:rPr>
              <a:t>Cortex-A models </a:t>
            </a:r>
            <a:r>
              <a:rPr lang="en-US" sz="1900" dirty="0" smtClean="0">
                <a:solidFill>
                  <a:srgbClr val="2D2D8A"/>
                </a:solidFill>
              </a:rPr>
              <a:t>based on </a:t>
            </a:r>
            <a:r>
              <a:rPr lang="en-US" sz="1900" dirty="0">
                <a:solidFill>
                  <a:srgbClr val="2D2D8A"/>
                </a:solidFill>
              </a:rPr>
              <a:t>the ARMv8.2 </a:t>
            </a:r>
            <a:r>
              <a:rPr lang="en-US" sz="1900" dirty="0" smtClean="0">
                <a:solidFill>
                  <a:srgbClr val="2D2D8A"/>
                </a:solidFill>
              </a:rPr>
              <a:t>ISA </a:t>
            </a:r>
            <a:endParaRPr kumimoji="0" lang="hu-HU" sz="19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7"/>
          <p:cNvSpPr txBox="1"/>
          <p:nvPr/>
        </p:nvSpPr>
        <p:spPr>
          <a:xfrm>
            <a:off x="72044" y="5945705"/>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Source</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ARM</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9"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 y="1056808"/>
            <a:ext cx="8736658" cy="5201001"/>
          </a:xfrm>
          <a:prstGeom prst="rect">
            <a:avLst/>
          </a:prstGeom>
        </p:spPr>
      </p:pic>
      <p:sp>
        <p:nvSpPr>
          <p:cNvPr id="10" name="Rounded Rectangle 9"/>
          <p:cNvSpPr/>
          <p:nvPr/>
        </p:nvSpPr>
        <p:spPr bwMode="auto">
          <a:xfrm>
            <a:off x="5054569" y="1583795"/>
            <a:ext cx="4017993" cy="261029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8277726" y="193812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A7x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Series</a:t>
            </a:r>
          </a:p>
        </p:txBody>
      </p:sp>
      <p:sp>
        <p:nvSpPr>
          <p:cNvPr id="12" name="TextBox 11"/>
          <p:cNvSpPr txBox="1"/>
          <p:nvPr/>
        </p:nvSpPr>
        <p:spPr>
          <a:xfrm>
            <a:off x="8287292" y="322687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A5x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Series</a:t>
            </a:r>
          </a:p>
        </p:txBody>
      </p:sp>
      <p:sp>
        <p:nvSpPr>
          <p:cNvPr id="13" name="TextBox 12"/>
          <p:cNvSpPr txBox="1"/>
          <p:nvPr/>
        </p:nvSpPr>
        <p:spPr>
          <a:xfrm>
            <a:off x="8287292" y="457390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A3x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Verdana"/>
                <a:ea typeface="+mn-ea"/>
                <a:cs typeface="+mn-cs"/>
              </a:rPr>
              <a:t>Series</a:t>
            </a:r>
          </a:p>
        </p:txBody>
      </p:sp>
      <p:sp>
        <p:nvSpPr>
          <p:cNvPr id="3" name="TextBox 2"/>
          <p:cNvSpPr txBox="1"/>
          <p:nvPr/>
        </p:nvSpPr>
        <p:spPr>
          <a:xfrm>
            <a:off x="7317305" y="1254866"/>
            <a:ext cx="1327415" cy="338554"/>
          </a:xfrm>
          <a:prstGeom prst="rect">
            <a:avLst/>
          </a:prstGeom>
          <a:noFill/>
        </p:spPr>
        <p:txBody>
          <a:bodyPr wrap="none" rtlCol="0">
            <a:spAutoFit/>
          </a:bodyPr>
          <a:lstStyle/>
          <a:p>
            <a:r>
              <a:rPr lang="en-US" sz="1600" dirty="0" smtClean="0"/>
              <a:t>ARMv8.2-A</a:t>
            </a:r>
          </a:p>
        </p:txBody>
      </p:sp>
    </p:spTree>
    <p:extLst>
      <p:ext uri="{BB962C8B-B14F-4D97-AF65-F5344CB8AC3E}">
        <p14:creationId xmlns:p14="http://schemas.microsoft.com/office/powerpoint/2010/main" val="20627099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0" y="506773"/>
            <a:ext cx="81156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Cortex-A models based on the ARMv8.2 ISA </a:t>
            </a:r>
            <a:r>
              <a:rPr kumimoji="0" lang="en-US" sz="1800" b="0" i="0" u="none" strike="noStrike" kern="1200" cap="none" spc="0" normalizeH="0" baseline="0" noProof="0" dirty="0">
                <a:ln>
                  <a:noFill/>
                </a:ln>
                <a:solidFill>
                  <a:srgbClr val="2D2D8A"/>
                </a:solidFill>
                <a:effectLst/>
                <a:uLnTx/>
                <a:uFillTx/>
                <a:latin typeface="Verdana"/>
                <a:ea typeface="+mn-ea"/>
                <a:cs typeface="+mn-cs"/>
              </a:rPr>
              <a:t>and their main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features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aphicFrame>
        <p:nvGraphicFramePr>
          <p:cNvPr id="6" name="Table 5"/>
          <p:cNvGraphicFramePr>
            <a:graphicFrameLocks noGrp="1"/>
          </p:cNvGraphicFramePr>
          <p:nvPr>
            <p:extLst/>
          </p:nvPr>
        </p:nvGraphicFramePr>
        <p:xfrm>
          <a:off x="386535" y="1293204"/>
          <a:ext cx="8338673" cy="3136357"/>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Announced</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smtClean="0">
                          <a:solidFill>
                            <a:schemeClr val="bg1"/>
                          </a:solidFill>
                        </a:rPr>
                        <a:t>Big.LITTLE</a:t>
                      </a:r>
                      <a:endParaRPr lang="en-US" sz="1200" b="1" dirty="0" smtClean="0">
                        <a:solidFill>
                          <a:schemeClr val="bg1"/>
                        </a:solidFill>
                      </a:endParaRPr>
                    </a:p>
                    <a:p>
                      <a:pPr algn="ctr"/>
                      <a:r>
                        <a:rPr lang="en-US" sz="1200" b="1" dirty="0" smtClean="0">
                          <a:solidFill>
                            <a:schemeClr val="bg1"/>
                          </a:solidFill>
                        </a:rPr>
                        <a:t>support</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Target</a:t>
                      </a:r>
                    </a:p>
                    <a:p>
                      <a:pPr algn="ctr"/>
                      <a:r>
                        <a:rPr lang="en-US" sz="1200" b="1" dirty="0" smtClean="0">
                          <a:solidFill>
                            <a:schemeClr val="bg1"/>
                          </a:solidFill>
                        </a:rPr>
                        <a:t>category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Efficiency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smtClean="0"/>
                        <a:t>Cortex-A55</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2017</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2018</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Yes </a:t>
                      </a:r>
                    </a:p>
                    <a:p>
                      <a:pPr algn="ctr"/>
                      <a:r>
                        <a:rPr lang="hu-HU" sz="1200" dirty="0" smtClean="0"/>
                        <a:t>(with A</a:t>
                      </a:r>
                      <a:r>
                        <a:rPr lang="en-US" sz="1200" dirty="0" smtClean="0"/>
                        <a:t>75 or higher</a:t>
                      </a:r>
                      <a:r>
                        <a:rPr lang="hu-HU"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Low-end</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~3 </a:t>
                      </a:r>
                      <a:r>
                        <a:rPr lang="hu-HU" sz="1200" dirty="0" smtClean="0"/>
                        <a:t>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hu-HU" sz="1200" b="1" dirty="0" smtClean="0"/>
                        <a:t>Cortex-A7</a:t>
                      </a:r>
                      <a:r>
                        <a:rPr lang="en-US" sz="1200" b="1" dirty="0" smtClean="0"/>
                        <a:t>5</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2017</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2018</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Yes </a:t>
                      </a:r>
                    </a:p>
                    <a:p>
                      <a:pPr algn="ctr"/>
                      <a:r>
                        <a:rPr lang="hu-HU" sz="1200" dirty="0" smtClean="0"/>
                        <a:t>(with A5</a:t>
                      </a:r>
                      <a:r>
                        <a:rPr lang="en-US" sz="1200" dirty="0" smtClean="0"/>
                        <a:t>5</a:t>
                      </a:r>
                      <a:r>
                        <a:rPr lang="hu-HU" sz="1200" dirty="0" smtClean="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~8.2-9.5 </a:t>
                      </a:r>
                      <a:r>
                        <a:rPr lang="hu-HU" sz="1200" dirty="0" smtClean="0"/>
                        <a:t>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hu-HU" sz="1200" b="1" dirty="0" smtClean="0"/>
                        <a:t>Cortex-A7</a:t>
                      </a:r>
                      <a:r>
                        <a:rPr lang="en-US" sz="1200" b="1" dirty="0" smtClean="0"/>
                        <a:t>6</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2018</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2018</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Yes </a:t>
                      </a:r>
                    </a:p>
                    <a:p>
                      <a:pPr algn="ctr"/>
                      <a:r>
                        <a:rPr lang="hu-HU" sz="1200" dirty="0" smtClean="0"/>
                        <a:t>(with A5</a:t>
                      </a:r>
                      <a:r>
                        <a:rPr lang="en-US" sz="1200" dirty="0" smtClean="0"/>
                        <a:t>5</a:t>
                      </a:r>
                      <a:r>
                        <a:rPr lang="hu-HU"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~10.7-12.4</a:t>
                      </a:r>
                      <a:r>
                        <a:rPr lang="hu-HU" sz="1200" dirty="0" smtClean="0"/>
                        <a:t>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en-US" sz="1200" b="1" dirty="0" smtClean="0"/>
                        <a:t>Cortex-A77</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2019</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2019</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Yes </a:t>
                      </a:r>
                    </a:p>
                    <a:p>
                      <a:pPr algn="ctr"/>
                      <a:r>
                        <a:rPr lang="hu-HU" sz="1200" dirty="0" smtClean="0"/>
                        <a:t>(with A5</a:t>
                      </a:r>
                      <a:r>
                        <a:rPr lang="en-US" sz="1200" dirty="0" smtClean="0"/>
                        <a:t>5</a:t>
                      </a:r>
                      <a:r>
                        <a:rPr lang="hu-HU"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err="1" smtClean="0"/>
                        <a:t>n.a</a:t>
                      </a:r>
                      <a:r>
                        <a:rPr lang="en-US" sz="1200" dirty="0" smtClean="0"/>
                        <a:t>.</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0771564"/>
                  </a:ext>
                </a:extLst>
              </a:tr>
              <a:tr h="336562">
                <a:tc>
                  <a:txBody>
                    <a:bodyPr/>
                    <a:lstStyle/>
                    <a:p>
                      <a:pPr algn="ctr"/>
                      <a:r>
                        <a:rPr lang="hu-HU" sz="1200" b="1" dirty="0" smtClean="0"/>
                        <a:t>Cortex-A7</a:t>
                      </a:r>
                      <a:r>
                        <a:rPr lang="en-US" sz="1200" b="1" dirty="0" smtClean="0"/>
                        <a:t>8</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2020</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2021?</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Yes </a:t>
                      </a:r>
                    </a:p>
                    <a:p>
                      <a:pPr algn="ctr"/>
                      <a:r>
                        <a:rPr lang="hu-HU" sz="1200" dirty="0" smtClean="0"/>
                        <a:t>(with A5</a:t>
                      </a:r>
                      <a:r>
                        <a:rPr lang="en-US" sz="1200" dirty="0" smtClean="0"/>
                        <a:t>5</a:t>
                      </a:r>
                      <a:r>
                        <a:rPr lang="hu-HU" sz="1200" dirty="0" smtClean="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err="1" smtClean="0"/>
                        <a:t>n.a</a:t>
                      </a:r>
                      <a:r>
                        <a:rPr lang="en-US" sz="1200" dirty="0" smtClean="0"/>
                        <a:t>.</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smtClean="0"/>
                        <a:t>Cortex-</a:t>
                      </a:r>
                      <a:r>
                        <a:rPr lang="en-US" sz="1200" b="1" dirty="0" smtClean="0"/>
                        <a:t>X1</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2020</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2021?</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Yes </a:t>
                      </a:r>
                    </a:p>
                    <a:p>
                      <a:pPr algn="ctr"/>
                      <a:r>
                        <a:rPr lang="hu-HU" sz="1200" dirty="0" smtClean="0"/>
                        <a:t>(with A5</a:t>
                      </a:r>
                      <a:r>
                        <a:rPr lang="en-US" sz="1200" dirty="0" smtClean="0"/>
                        <a:t>5</a:t>
                      </a:r>
                      <a:r>
                        <a:rPr lang="hu-HU"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Extra</a:t>
                      </a:r>
                    </a:p>
                    <a:p>
                      <a:pPr algn="ctr"/>
                      <a:r>
                        <a:rPr lang="en-US" sz="1200" dirty="0" smtClean="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err="1" smtClean="0"/>
                        <a:t>n.a</a:t>
                      </a:r>
                      <a:r>
                        <a:rPr lang="en-US" sz="1200" dirty="0" smtClean="0"/>
                        <a:t>.</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4" name="Title 3"/>
          <p:cNvSpPr>
            <a:spLocks noGrp="1"/>
          </p:cNvSpPr>
          <p:nvPr>
            <p:ph type="title"/>
          </p:nvPr>
        </p:nvSpPr>
        <p:spPr/>
        <p:txBody>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(2) </a:t>
            </a:r>
            <a:endParaRPr lang="en-US" dirty="0"/>
          </a:p>
        </p:txBody>
      </p:sp>
      <p:cxnSp>
        <p:nvCxnSpPr>
          <p:cNvPr id="3" name="Straight Connector 2"/>
          <p:cNvCxnSpPr/>
          <p:nvPr/>
        </p:nvCxnSpPr>
        <p:spPr bwMode="auto">
          <a:xfrm>
            <a:off x="386535" y="2348880"/>
            <a:ext cx="8316000" cy="0"/>
          </a:xfrm>
          <a:prstGeom prst="line">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78349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(3) </a:t>
            </a:r>
            <a:endParaRPr lang="en-US" dirty="0"/>
          </a:p>
        </p:txBody>
      </p:sp>
      <p:sp>
        <p:nvSpPr>
          <p:cNvPr id="4" name="TextBox 3"/>
          <p:cNvSpPr txBox="1"/>
          <p:nvPr/>
        </p:nvSpPr>
        <p:spPr>
          <a:xfrm>
            <a:off x="71438" y="526310"/>
            <a:ext cx="9133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Cha</a:t>
            </a:r>
            <a:r>
              <a:rPr lang="en-US" dirty="0" err="1" smtClean="0">
                <a:solidFill>
                  <a:srgbClr val="2D2D8A"/>
                </a:solidFill>
                <a:latin typeface="Verdana"/>
              </a:rPr>
              <a:t>racterizing</a:t>
            </a:r>
            <a:r>
              <a:rPr lang="en-US" dirty="0" smtClean="0">
                <a:solidFill>
                  <a:srgbClr val="2D2D8A"/>
                </a:solidFill>
                <a:latin typeface="Verdana"/>
              </a:rPr>
              <a:t> the width of a p</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rocessor</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core (e.g. in Cortex-A7x processors)</a:t>
            </a:r>
          </a:p>
        </p:txBody>
      </p:sp>
      <p:sp>
        <p:nvSpPr>
          <p:cNvPr id="6" name="TextBox 5"/>
          <p:cNvSpPr txBox="1"/>
          <p:nvPr/>
        </p:nvSpPr>
        <p:spPr>
          <a:xfrm>
            <a:off x="71438" y="879845"/>
            <a:ext cx="9133334" cy="584775"/>
          </a:xfrm>
          <a:prstGeom prst="rect">
            <a:avLst/>
          </a:prstGeom>
          <a:noFill/>
        </p:spPr>
        <p:txBody>
          <a:bodyPr wrap="square" rtlCol="0">
            <a:spAutoFit/>
          </a:bodyPr>
          <a:lstStyle/>
          <a:p>
            <a:r>
              <a:rPr lang="en-US" sz="1600" dirty="0" smtClean="0"/>
              <a:t>Let’s characterize the </a:t>
            </a:r>
            <a:r>
              <a:rPr lang="en-US" sz="1600" dirty="0" smtClean="0">
                <a:solidFill>
                  <a:srgbClr val="FF0000"/>
                </a:solidFill>
              </a:rPr>
              <a:t>width of the processor core </a:t>
            </a:r>
            <a:r>
              <a:rPr lang="en-US" sz="1600" dirty="0" smtClean="0"/>
              <a:t>by its </a:t>
            </a:r>
            <a:r>
              <a:rPr lang="en-US" sz="1600" dirty="0" smtClean="0">
                <a:solidFill>
                  <a:srgbClr val="FF0000"/>
                </a:solidFill>
              </a:rPr>
              <a:t>decode-</a:t>
            </a:r>
            <a:r>
              <a:rPr lang="en-US" sz="1600" dirty="0" smtClean="0">
                <a:solidFill>
                  <a:srgbClr val="2D2D8A"/>
                </a:solidFill>
              </a:rPr>
              <a:t>, </a:t>
            </a:r>
            <a:r>
              <a:rPr lang="en-US" sz="1600" dirty="0" smtClean="0">
                <a:solidFill>
                  <a:srgbClr val="FF0000"/>
                </a:solidFill>
              </a:rPr>
              <a:t>dispatch- and issue-</a:t>
            </a:r>
          </a:p>
          <a:p>
            <a:r>
              <a:rPr lang="en-US" sz="1600" dirty="0">
                <a:solidFill>
                  <a:srgbClr val="2D2D8A"/>
                </a:solidFill>
              </a:rPr>
              <a:t> </a:t>
            </a:r>
            <a:r>
              <a:rPr lang="en-US" sz="1600" dirty="0" smtClean="0">
                <a:solidFill>
                  <a:srgbClr val="2D2D8A"/>
                </a:solidFill>
              </a:rPr>
              <a:t> </a:t>
            </a:r>
            <a:r>
              <a:rPr lang="en-US" sz="1600" dirty="0" smtClean="0">
                <a:solidFill>
                  <a:srgbClr val="FF0000"/>
                </a:solidFill>
              </a:rPr>
              <a:t>rates</a:t>
            </a:r>
            <a:r>
              <a:rPr lang="en-US" sz="1600" dirty="0" smtClean="0">
                <a:solidFill>
                  <a:srgbClr val="2D2D8A"/>
                </a:solidFill>
              </a:rPr>
              <a:t>, interpreted as stated below:</a:t>
            </a:r>
            <a:endParaRPr lang="en-US" sz="1600" dirty="0" smtClean="0"/>
          </a:p>
        </p:txBody>
      </p:sp>
      <p:pic>
        <p:nvPicPr>
          <p:cNvPr id="7" name="Picture 2" descr="http://images.anandtech.com/doci/10347/a72.png?_ga=1.55158763.1347664177.1471404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777390"/>
            <a:ext cx="8874125" cy="369041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bwMode="auto">
          <a:xfrm>
            <a:off x="3570973" y="5541800"/>
            <a:ext cx="108000" cy="36000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3100916" y="5920405"/>
            <a:ext cx="1194814" cy="292388"/>
          </a:xfrm>
          <a:prstGeom prst="rect">
            <a:avLst/>
          </a:prstGeom>
          <a:noFill/>
        </p:spPr>
        <p:txBody>
          <a:bodyPr wrap="none" rtlCol="0">
            <a:spAutoFit/>
          </a:bodyPr>
          <a:lstStyle/>
          <a:p>
            <a:r>
              <a:rPr lang="en-US" sz="1300" dirty="0" smtClean="0"/>
              <a:t>Decode rate</a:t>
            </a:r>
          </a:p>
        </p:txBody>
      </p:sp>
      <p:sp>
        <p:nvSpPr>
          <p:cNvPr id="10" name="Down Arrow 9"/>
          <p:cNvSpPr/>
          <p:nvPr/>
        </p:nvSpPr>
        <p:spPr bwMode="auto">
          <a:xfrm>
            <a:off x="5509200" y="5566922"/>
            <a:ext cx="108000" cy="36000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1" name="TextBox 10"/>
          <p:cNvSpPr txBox="1"/>
          <p:nvPr/>
        </p:nvSpPr>
        <p:spPr>
          <a:xfrm>
            <a:off x="4842030" y="5926922"/>
            <a:ext cx="1299010" cy="292388"/>
          </a:xfrm>
          <a:prstGeom prst="rect">
            <a:avLst/>
          </a:prstGeom>
          <a:noFill/>
        </p:spPr>
        <p:txBody>
          <a:bodyPr wrap="none" rtlCol="0">
            <a:spAutoFit/>
          </a:bodyPr>
          <a:lstStyle/>
          <a:p>
            <a:r>
              <a:rPr lang="en-US" sz="1300" dirty="0" smtClean="0"/>
              <a:t>Dispatch rate</a:t>
            </a:r>
          </a:p>
        </p:txBody>
      </p:sp>
      <p:sp>
        <p:nvSpPr>
          <p:cNvPr id="12" name="Down Arrow 11"/>
          <p:cNvSpPr/>
          <p:nvPr/>
        </p:nvSpPr>
        <p:spPr bwMode="auto">
          <a:xfrm>
            <a:off x="6386930" y="5566922"/>
            <a:ext cx="108000" cy="36000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6039251" y="5926922"/>
            <a:ext cx="1024896" cy="292388"/>
          </a:xfrm>
          <a:prstGeom prst="rect">
            <a:avLst/>
          </a:prstGeom>
          <a:noFill/>
        </p:spPr>
        <p:txBody>
          <a:bodyPr wrap="none" rtlCol="0">
            <a:spAutoFit/>
          </a:bodyPr>
          <a:lstStyle/>
          <a:p>
            <a:r>
              <a:rPr lang="en-US" sz="1300" dirty="0" smtClean="0"/>
              <a:t>Issue rate</a:t>
            </a:r>
          </a:p>
        </p:txBody>
      </p:sp>
      <p:sp>
        <p:nvSpPr>
          <p:cNvPr id="14" name="TextBox 13"/>
          <p:cNvSpPr txBox="1"/>
          <p:nvPr/>
        </p:nvSpPr>
        <p:spPr>
          <a:xfrm>
            <a:off x="71500" y="6219310"/>
            <a:ext cx="9991110" cy="338554"/>
          </a:xfrm>
          <a:prstGeom prst="rect">
            <a:avLst/>
          </a:prstGeom>
          <a:noFill/>
        </p:spPr>
        <p:txBody>
          <a:bodyPr wrap="square" rtlCol="0">
            <a:spAutoFit/>
          </a:bodyPr>
          <a:lstStyle/>
          <a:p>
            <a:r>
              <a:rPr lang="en-US" sz="1600" dirty="0" smtClean="0"/>
              <a:t>Figure: Interpretation of the </a:t>
            </a:r>
            <a:r>
              <a:rPr lang="en-US" sz="1600" dirty="0" smtClean="0">
                <a:solidFill>
                  <a:srgbClr val="2D2D8A"/>
                </a:solidFill>
              </a:rPr>
              <a:t>decode-, dispatch- and </a:t>
            </a:r>
            <a:r>
              <a:rPr lang="en-US" sz="1600" dirty="0">
                <a:solidFill>
                  <a:srgbClr val="2D2D8A"/>
                </a:solidFill>
              </a:rPr>
              <a:t>issue </a:t>
            </a:r>
            <a:r>
              <a:rPr lang="en-US" sz="1600" dirty="0" smtClean="0">
                <a:solidFill>
                  <a:srgbClr val="2D2D8A"/>
                </a:solidFill>
              </a:rPr>
              <a:t>rates in the Cortex-A72 [92]</a:t>
            </a:r>
            <a:endParaRPr lang="en-US" sz="1600" dirty="0" smtClean="0"/>
          </a:p>
        </p:txBody>
      </p:sp>
      <p:sp>
        <p:nvSpPr>
          <p:cNvPr id="17" name="TextBox 16"/>
          <p:cNvSpPr txBox="1"/>
          <p:nvPr/>
        </p:nvSpPr>
        <p:spPr>
          <a:xfrm>
            <a:off x="8839201" y="6520065"/>
            <a:ext cx="3233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Tree>
    <p:extLst>
      <p:ext uri="{BB962C8B-B14F-4D97-AF65-F5344CB8AC3E}">
        <p14:creationId xmlns:p14="http://schemas.microsoft.com/office/powerpoint/2010/main" val="41865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(4) </a:t>
            </a:r>
            <a:endParaRPr lang="en-US" dirty="0"/>
          </a:p>
        </p:txBody>
      </p:sp>
      <p:graphicFrame>
        <p:nvGraphicFramePr>
          <p:cNvPr id="3" name="Table 2"/>
          <p:cNvGraphicFramePr>
            <a:graphicFrameLocks noGrp="1"/>
          </p:cNvGraphicFramePr>
          <p:nvPr>
            <p:extLst/>
          </p:nvPr>
        </p:nvGraphicFramePr>
        <p:xfrm>
          <a:off x="71438" y="1296241"/>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dirty="0" smtClean="0"/>
                        <a:t>Cortex</a:t>
                      </a:r>
                    </a:p>
                    <a:p>
                      <a:pPr algn="ctr"/>
                      <a:r>
                        <a:rPr lang="en-US" sz="1400" dirty="0" smtClean="0"/>
                        <a:t>model</a:t>
                      </a:r>
                      <a:endParaRPr lang="en-US" sz="1400" dirty="0"/>
                    </a:p>
                  </a:txBody>
                  <a:tcPr anchor="ctr">
                    <a:solidFill>
                      <a:srgbClr val="0070C0"/>
                    </a:solidFill>
                  </a:tcPr>
                </a:tc>
                <a:tc>
                  <a:txBody>
                    <a:bodyPr/>
                    <a:lstStyle/>
                    <a:p>
                      <a:pPr algn="ctr"/>
                      <a:r>
                        <a:rPr lang="en-US" sz="1400" dirty="0" smtClean="0"/>
                        <a:t>ISA</a:t>
                      </a:r>
                      <a:endParaRPr lang="en-US" sz="1400" dirty="0"/>
                    </a:p>
                  </a:txBody>
                  <a:tcPr anchor="ctr">
                    <a:solidFill>
                      <a:srgbClr val="0070C0"/>
                    </a:solidFill>
                  </a:tcPr>
                </a:tc>
                <a:tc>
                  <a:txBody>
                    <a:bodyPr/>
                    <a:lstStyle/>
                    <a:p>
                      <a:pPr algn="ctr"/>
                      <a:r>
                        <a:rPr lang="en-US" sz="1400" dirty="0" smtClean="0"/>
                        <a:t>Launched in</a:t>
                      </a:r>
                      <a:endParaRPr lang="en-US" sz="1400" dirty="0"/>
                    </a:p>
                  </a:txBody>
                  <a:tcPr anchor="ctr">
                    <a:solidFill>
                      <a:srgbClr val="0070C0"/>
                    </a:solidFill>
                  </a:tcPr>
                </a:tc>
                <a:tc>
                  <a:txBody>
                    <a:bodyPr/>
                    <a:lstStyle/>
                    <a:p>
                      <a:pPr algn="ctr"/>
                      <a:r>
                        <a:rPr lang="en-US" sz="1400" dirty="0" smtClean="0"/>
                        <a:t>Target </a:t>
                      </a:r>
                    </a:p>
                    <a:p>
                      <a:pPr algn="ctr"/>
                      <a:r>
                        <a:rPr lang="en-US" sz="1400" dirty="0" smtClean="0"/>
                        <a:t>IC </a:t>
                      </a:r>
                      <a:r>
                        <a:rPr lang="en-US" sz="1400" dirty="0" err="1" smtClean="0"/>
                        <a:t>techn</a:t>
                      </a:r>
                      <a:r>
                        <a:rPr lang="en-US" sz="1400" dirty="0" smtClean="0"/>
                        <a:t>.</a:t>
                      </a:r>
                      <a:endParaRPr lang="en-US" sz="1400" dirty="0"/>
                    </a:p>
                  </a:txBody>
                  <a:tcPr anchor="ctr">
                    <a:solidFill>
                      <a:srgbClr val="0070C0"/>
                    </a:solidFill>
                  </a:tcPr>
                </a:tc>
                <a:tc>
                  <a:txBody>
                    <a:bodyPr/>
                    <a:lstStyle/>
                    <a:p>
                      <a:pPr algn="ctr"/>
                      <a:r>
                        <a:rPr lang="en-US" sz="1400" dirty="0" smtClean="0"/>
                        <a:t>Decode</a:t>
                      </a:r>
                    </a:p>
                    <a:p>
                      <a:pPr algn="ctr"/>
                      <a:r>
                        <a:rPr lang="en-US" sz="1400" baseline="0" dirty="0" smtClean="0"/>
                        <a:t> rate</a:t>
                      </a:r>
                      <a:endParaRPr lang="en-US" sz="1400" dirty="0"/>
                    </a:p>
                  </a:txBody>
                  <a:tcPr anchor="ctr">
                    <a:solidFill>
                      <a:srgbClr val="0070C0"/>
                    </a:solidFill>
                  </a:tcPr>
                </a:tc>
                <a:tc>
                  <a:txBody>
                    <a:bodyPr/>
                    <a:lstStyle/>
                    <a:p>
                      <a:pPr algn="ctr"/>
                      <a:r>
                        <a:rPr lang="en-US" sz="1400" dirty="0" smtClean="0"/>
                        <a:t>Dispatch</a:t>
                      </a:r>
                    </a:p>
                    <a:p>
                      <a:pPr algn="ctr"/>
                      <a:r>
                        <a:rPr lang="en-US" sz="1400" dirty="0" smtClean="0"/>
                        <a:t>rate</a:t>
                      </a:r>
                      <a:endParaRPr lang="en-US" sz="1400" dirty="0"/>
                    </a:p>
                  </a:txBody>
                  <a:tcPr anchor="ctr">
                    <a:solidFill>
                      <a:srgbClr val="0070C0"/>
                    </a:solidFill>
                  </a:tcPr>
                </a:tc>
                <a:tc>
                  <a:txBody>
                    <a:bodyPr/>
                    <a:lstStyle/>
                    <a:p>
                      <a:pPr algn="ctr"/>
                      <a:r>
                        <a:rPr lang="en-US" sz="1400" dirty="0" smtClean="0"/>
                        <a:t>Issue rate</a:t>
                      </a:r>
                      <a:endParaRPr lang="en-US" sz="1400" dirty="0"/>
                    </a:p>
                  </a:txBody>
                  <a:tcPr anchor="ctr">
                    <a:solidFill>
                      <a:srgbClr val="0070C0"/>
                    </a:solidFill>
                  </a:tcPr>
                </a:tc>
                <a:tc>
                  <a:txBody>
                    <a:bodyPr/>
                    <a:lstStyle/>
                    <a:p>
                      <a:pPr algn="ctr"/>
                      <a:r>
                        <a:rPr lang="en-US" sz="1400" dirty="0" smtClean="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dirty="0" smtClean="0"/>
                        <a:t>A72</a:t>
                      </a:r>
                      <a:endParaRPr lang="en-US" sz="1400" dirty="0"/>
                    </a:p>
                  </a:txBody>
                  <a:tcPr anchor="ctr">
                    <a:solidFill>
                      <a:srgbClr val="D1F3FF"/>
                    </a:solidFill>
                  </a:tcPr>
                </a:tc>
                <a:tc>
                  <a:txBody>
                    <a:bodyPr/>
                    <a:lstStyle/>
                    <a:p>
                      <a:pPr algn="ctr"/>
                      <a:r>
                        <a:rPr lang="en-US" sz="1400" dirty="0" smtClean="0"/>
                        <a:t>ARM 8.0</a:t>
                      </a:r>
                      <a:endParaRPr lang="en-US" sz="1400" dirty="0"/>
                    </a:p>
                  </a:txBody>
                  <a:tcPr anchor="ctr">
                    <a:solidFill>
                      <a:srgbClr val="D1F3FF"/>
                    </a:solidFill>
                  </a:tcPr>
                </a:tc>
                <a:tc>
                  <a:txBody>
                    <a:bodyPr/>
                    <a:lstStyle/>
                    <a:p>
                      <a:pPr algn="ctr"/>
                      <a:r>
                        <a:rPr lang="en-US" sz="1400" dirty="0" smtClean="0"/>
                        <a:t>02/2015</a:t>
                      </a:r>
                      <a:endParaRPr lang="en-US" sz="1400" dirty="0"/>
                    </a:p>
                  </a:txBody>
                  <a:tcPr anchor="ctr">
                    <a:solidFill>
                      <a:srgbClr val="D1F3FF"/>
                    </a:solidFill>
                  </a:tcPr>
                </a:tc>
                <a:tc>
                  <a:txBody>
                    <a:bodyPr/>
                    <a:lstStyle/>
                    <a:p>
                      <a:pPr algn="ctr"/>
                      <a:r>
                        <a:rPr lang="en-US" sz="1400" dirty="0" smtClean="0"/>
                        <a:t>16 nm</a:t>
                      </a:r>
                      <a:endParaRPr lang="en-US" sz="1400" dirty="0"/>
                    </a:p>
                  </a:txBody>
                  <a:tcPr anchor="ctr">
                    <a:solidFill>
                      <a:srgbClr val="D1F3FF"/>
                    </a:solidFill>
                  </a:tcPr>
                </a:tc>
                <a:tc>
                  <a:txBody>
                    <a:bodyPr/>
                    <a:lstStyle/>
                    <a:p>
                      <a:pPr algn="ctr"/>
                      <a:r>
                        <a:rPr lang="en-US" sz="1400" dirty="0" smtClean="0"/>
                        <a:t>3</a:t>
                      </a:r>
                      <a:endParaRPr lang="en-US" sz="1400" dirty="0"/>
                    </a:p>
                  </a:txBody>
                  <a:tcPr anchor="ctr">
                    <a:solidFill>
                      <a:srgbClr val="D1F3FF"/>
                    </a:solidFill>
                  </a:tcPr>
                </a:tc>
                <a:tc>
                  <a:txBody>
                    <a:bodyPr/>
                    <a:lstStyle/>
                    <a:p>
                      <a:pPr algn="ctr"/>
                      <a:r>
                        <a:rPr lang="en-US" sz="1400" dirty="0" smtClean="0"/>
                        <a:t>5</a:t>
                      </a:r>
                      <a:endParaRPr lang="en-US" sz="1400" dirty="0"/>
                    </a:p>
                  </a:txBody>
                  <a:tcPr anchor="ctr">
                    <a:solidFill>
                      <a:srgbClr val="D1F3FF"/>
                    </a:solidFill>
                  </a:tcPr>
                </a:tc>
                <a:tc>
                  <a:txBody>
                    <a:bodyPr/>
                    <a:lstStyle/>
                    <a:p>
                      <a:pPr algn="ctr"/>
                      <a:r>
                        <a:rPr lang="en-US" sz="1400" dirty="0" smtClean="0"/>
                        <a:t>8</a:t>
                      </a:r>
                      <a:endParaRPr lang="en-US" sz="1400" dirty="0"/>
                    </a:p>
                  </a:txBody>
                  <a:tcPr anchor="ctr">
                    <a:solidFill>
                      <a:srgbClr val="D1F3FF"/>
                    </a:solidFill>
                  </a:tcPr>
                </a:tc>
                <a:tc>
                  <a:txBody>
                    <a:bodyPr/>
                    <a:lstStyle/>
                    <a:p>
                      <a:pPr algn="ctr"/>
                      <a:r>
                        <a:rPr lang="en-US" sz="1400" dirty="0" err="1" smtClean="0"/>
                        <a:t>n.a</a:t>
                      </a:r>
                      <a:r>
                        <a:rPr lang="en-US" sz="1400" dirty="0" smtClean="0"/>
                        <a:t>.</a:t>
                      </a:r>
                      <a:endParaRPr lang="en-US" sz="1400" dirty="0"/>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dirty="0" smtClean="0"/>
                        <a:t>A73</a:t>
                      </a:r>
                      <a:endParaRPr lang="en-US" sz="1400" dirty="0"/>
                    </a:p>
                  </a:txBody>
                  <a:tcPr anchor="ctr">
                    <a:solidFill>
                      <a:schemeClr val="bg1">
                        <a:lumMod val="95000"/>
                      </a:schemeClr>
                    </a:solidFill>
                  </a:tcPr>
                </a:tc>
                <a:tc>
                  <a:txBody>
                    <a:bodyPr/>
                    <a:lstStyle/>
                    <a:p>
                      <a:pPr algn="ctr"/>
                      <a:r>
                        <a:rPr lang="en-US" sz="1400" dirty="0" smtClean="0"/>
                        <a:t>ARM 8.0</a:t>
                      </a:r>
                      <a:endParaRPr lang="en-US" sz="1400" dirty="0"/>
                    </a:p>
                  </a:txBody>
                  <a:tcPr anchor="ctr">
                    <a:solidFill>
                      <a:schemeClr val="bg1">
                        <a:lumMod val="95000"/>
                      </a:schemeClr>
                    </a:solidFill>
                  </a:tcPr>
                </a:tc>
                <a:tc>
                  <a:txBody>
                    <a:bodyPr/>
                    <a:lstStyle/>
                    <a:p>
                      <a:pPr algn="ctr"/>
                      <a:r>
                        <a:rPr lang="en-US" sz="1400" dirty="0" smtClean="0"/>
                        <a:t>05/2016</a:t>
                      </a:r>
                      <a:endParaRPr lang="en-US" sz="1400" dirty="0"/>
                    </a:p>
                  </a:txBody>
                  <a:tcPr anchor="ctr">
                    <a:solidFill>
                      <a:schemeClr val="bg1">
                        <a:lumMod val="95000"/>
                      </a:schemeClr>
                    </a:solidFill>
                  </a:tcPr>
                </a:tc>
                <a:tc>
                  <a:txBody>
                    <a:bodyPr/>
                    <a:lstStyle/>
                    <a:p>
                      <a:pPr algn="ctr"/>
                      <a:r>
                        <a:rPr lang="en-US" sz="1400" dirty="0" smtClean="0"/>
                        <a:t>10 nm</a:t>
                      </a:r>
                      <a:endParaRPr lang="en-US" sz="1400" dirty="0"/>
                    </a:p>
                  </a:txBody>
                  <a:tcPr anchor="ctr">
                    <a:solidFill>
                      <a:schemeClr val="bg1">
                        <a:lumMod val="95000"/>
                      </a:schemeClr>
                    </a:solidFill>
                  </a:tcPr>
                </a:tc>
                <a:tc>
                  <a:txBody>
                    <a:bodyPr/>
                    <a:lstStyle/>
                    <a:p>
                      <a:pPr algn="ctr"/>
                      <a:r>
                        <a:rPr lang="en-US" sz="1400" dirty="0" smtClean="0"/>
                        <a:t>2</a:t>
                      </a:r>
                      <a:endParaRPr lang="en-US" sz="1400" dirty="0"/>
                    </a:p>
                  </a:txBody>
                  <a:tcPr anchor="ctr">
                    <a:solidFill>
                      <a:schemeClr val="bg1">
                        <a:lumMod val="95000"/>
                      </a:schemeClr>
                    </a:solidFill>
                  </a:tcPr>
                </a:tc>
                <a:tc>
                  <a:txBody>
                    <a:bodyPr/>
                    <a:lstStyle/>
                    <a:p>
                      <a:pPr algn="ctr"/>
                      <a:r>
                        <a:rPr lang="en-US" sz="1400" dirty="0" smtClean="0"/>
                        <a:t>4</a:t>
                      </a:r>
                      <a:endParaRPr lang="en-US" sz="1400" dirty="0"/>
                    </a:p>
                  </a:txBody>
                  <a:tcPr anchor="ctr">
                    <a:solidFill>
                      <a:schemeClr val="bg1">
                        <a:lumMod val="95000"/>
                      </a:schemeClr>
                    </a:solidFill>
                  </a:tcPr>
                </a:tc>
                <a:tc>
                  <a:txBody>
                    <a:bodyPr/>
                    <a:lstStyle/>
                    <a:p>
                      <a:pPr algn="ctr"/>
                      <a:r>
                        <a:rPr lang="en-US" sz="1400" dirty="0" smtClean="0"/>
                        <a:t>7</a:t>
                      </a:r>
                      <a:endParaRPr lang="en-US" sz="1400" dirty="0"/>
                    </a:p>
                  </a:txBody>
                  <a:tcPr anchor="ctr">
                    <a:solidFill>
                      <a:schemeClr val="bg1">
                        <a:lumMod val="95000"/>
                      </a:schemeClr>
                    </a:solidFill>
                  </a:tcPr>
                </a:tc>
                <a:tc>
                  <a:txBody>
                    <a:bodyPr/>
                    <a:lstStyle/>
                    <a:p>
                      <a:pPr algn="ctr"/>
                      <a:r>
                        <a:rPr lang="en-US" sz="1400" dirty="0" err="1" smtClean="0"/>
                        <a:t>n.a</a:t>
                      </a:r>
                      <a:r>
                        <a:rPr lang="en-US" sz="1400" dirty="0" smtClean="0"/>
                        <a:t>.</a:t>
                      </a:r>
                      <a:endParaRPr lang="en-US" sz="1400" dirty="0"/>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dirty="0" smtClean="0"/>
                        <a:t>A75</a:t>
                      </a:r>
                      <a:endParaRPr lang="en-US" sz="1400" dirty="0"/>
                    </a:p>
                  </a:txBody>
                  <a:tcPr anchor="ctr">
                    <a:solidFill>
                      <a:srgbClr val="D1F3FF"/>
                    </a:solidFill>
                  </a:tcPr>
                </a:tc>
                <a:tc>
                  <a:txBody>
                    <a:bodyPr/>
                    <a:lstStyle/>
                    <a:p>
                      <a:pPr algn="ctr"/>
                      <a:r>
                        <a:rPr lang="en-US" sz="1400" dirty="0" smtClean="0"/>
                        <a:t>ARM 8.2</a:t>
                      </a:r>
                      <a:endParaRPr lang="en-US" sz="1400" dirty="0"/>
                    </a:p>
                  </a:txBody>
                  <a:tcPr anchor="ctr">
                    <a:solidFill>
                      <a:srgbClr val="D1F3FF"/>
                    </a:solidFill>
                  </a:tcPr>
                </a:tc>
                <a:tc>
                  <a:txBody>
                    <a:bodyPr/>
                    <a:lstStyle/>
                    <a:p>
                      <a:pPr algn="ctr"/>
                      <a:r>
                        <a:rPr lang="en-US" sz="1400" dirty="0" smtClean="0"/>
                        <a:t>05/2017</a:t>
                      </a:r>
                      <a:endParaRPr lang="en-US" sz="1400" dirty="0"/>
                    </a:p>
                  </a:txBody>
                  <a:tcPr anchor="ctr">
                    <a:solidFill>
                      <a:srgbClr val="D1F3FF"/>
                    </a:solidFill>
                  </a:tcPr>
                </a:tc>
                <a:tc>
                  <a:txBody>
                    <a:bodyPr/>
                    <a:lstStyle/>
                    <a:p>
                      <a:pPr algn="ctr"/>
                      <a:r>
                        <a:rPr lang="en-US" sz="1400" dirty="0" smtClean="0"/>
                        <a:t>10</a:t>
                      </a:r>
                      <a:r>
                        <a:rPr lang="en-US" sz="1400" baseline="0" dirty="0" smtClean="0"/>
                        <a:t> nm</a:t>
                      </a:r>
                      <a:endParaRPr lang="en-US" sz="1400" dirty="0"/>
                    </a:p>
                  </a:txBody>
                  <a:tcPr anchor="ctr">
                    <a:solidFill>
                      <a:srgbClr val="D1F3FF"/>
                    </a:solidFill>
                  </a:tcPr>
                </a:tc>
                <a:tc>
                  <a:txBody>
                    <a:bodyPr/>
                    <a:lstStyle/>
                    <a:p>
                      <a:pPr algn="ctr"/>
                      <a:r>
                        <a:rPr lang="en-US" sz="1400" dirty="0" smtClean="0"/>
                        <a:t>3</a:t>
                      </a:r>
                      <a:endParaRPr lang="en-US" sz="1400" dirty="0"/>
                    </a:p>
                  </a:txBody>
                  <a:tcPr anchor="ctr">
                    <a:solidFill>
                      <a:srgbClr val="D1F3FF"/>
                    </a:solidFill>
                  </a:tcPr>
                </a:tc>
                <a:tc>
                  <a:txBody>
                    <a:bodyPr/>
                    <a:lstStyle/>
                    <a:p>
                      <a:pPr algn="ctr"/>
                      <a:r>
                        <a:rPr lang="en-US" sz="1400" dirty="0" smtClean="0"/>
                        <a:t>6</a:t>
                      </a:r>
                      <a:endParaRPr lang="en-US" sz="1400" dirty="0"/>
                    </a:p>
                  </a:txBody>
                  <a:tcPr anchor="ctr">
                    <a:solidFill>
                      <a:srgbClr val="D1F3FF"/>
                    </a:solidFill>
                  </a:tcPr>
                </a:tc>
                <a:tc>
                  <a:txBody>
                    <a:bodyPr/>
                    <a:lstStyle/>
                    <a:p>
                      <a:pPr algn="ctr"/>
                      <a:r>
                        <a:rPr lang="en-US" sz="1400" dirty="0" smtClean="0"/>
                        <a:t>8</a:t>
                      </a:r>
                      <a:endParaRPr lang="en-US" sz="1400" dirty="0"/>
                    </a:p>
                  </a:txBody>
                  <a:tcPr anchor="ctr">
                    <a:solidFill>
                      <a:srgbClr val="D1F3FF"/>
                    </a:solidFill>
                  </a:tcPr>
                </a:tc>
                <a:tc>
                  <a:txBody>
                    <a:bodyPr/>
                    <a:lstStyle/>
                    <a:p>
                      <a:pPr algn="ctr"/>
                      <a:r>
                        <a:rPr lang="en-US" sz="1400" dirty="0" smtClean="0"/>
                        <a:t>128</a:t>
                      </a:r>
                      <a:endParaRPr lang="en-US" sz="1400" dirty="0"/>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dirty="0" smtClean="0"/>
                        <a:t>A76</a:t>
                      </a:r>
                      <a:endParaRPr lang="en-US" sz="1400" dirty="0"/>
                    </a:p>
                  </a:txBody>
                  <a:tcPr anchor="ctr"/>
                </a:tc>
                <a:tc>
                  <a:txBody>
                    <a:bodyPr/>
                    <a:lstStyle/>
                    <a:p>
                      <a:pPr algn="ctr"/>
                      <a:r>
                        <a:rPr lang="en-US" sz="1400" dirty="0" smtClean="0"/>
                        <a:t>ARM 8.2</a:t>
                      </a:r>
                      <a:endParaRPr lang="en-US" sz="1400" dirty="0"/>
                    </a:p>
                  </a:txBody>
                  <a:tcPr anchor="ctr"/>
                </a:tc>
                <a:tc>
                  <a:txBody>
                    <a:bodyPr/>
                    <a:lstStyle/>
                    <a:p>
                      <a:pPr algn="ctr"/>
                      <a:r>
                        <a:rPr lang="en-US" sz="1400" dirty="0" smtClean="0"/>
                        <a:t>05/2018</a:t>
                      </a:r>
                      <a:endParaRPr lang="en-US" sz="1400" dirty="0"/>
                    </a:p>
                  </a:txBody>
                  <a:tcPr anchor="ctr"/>
                </a:tc>
                <a:tc>
                  <a:txBody>
                    <a:bodyPr/>
                    <a:lstStyle/>
                    <a:p>
                      <a:pPr algn="ctr"/>
                      <a:r>
                        <a:rPr lang="en-US" sz="1400" dirty="0" smtClean="0"/>
                        <a:t>12, 7, 5 nm</a:t>
                      </a:r>
                      <a:endParaRPr lang="en-US" sz="1400" dirty="0"/>
                    </a:p>
                  </a:txBody>
                  <a:tcPr anchor="ctr"/>
                </a:tc>
                <a:tc>
                  <a:txBody>
                    <a:bodyPr/>
                    <a:lstStyle/>
                    <a:p>
                      <a:pPr algn="ctr"/>
                      <a:r>
                        <a:rPr lang="en-US" sz="1400" dirty="0" smtClean="0"/>
                        <a:t>4</a:t>
                      </a:r>
                      <a:endParaRPr lang="en-US" sz="1400" dirty="0"/>
                    </a:p>
                  </a:txBody>
                  <a:tcPr anchor="ctr"/>
                </a:tc>
                <a:tc>
                  <a:txBody>
                    <a:bodyPr/>
                    <a:lstStyle/>
                    <a:p>
                      <a:pPr algn="ctr"/>
                      <a:r>
                        <a:rPr lang="en-US" sz="1400" dirty="0" smtClean="0"/>
                        <a:t>8</a:t>
                      </a:r>
                      <a:endParaRPr lang="en-US" sz="1400" dirty="0"/>
                    </a:p>
                  </a:txBody>
                  <a:tcPr anchor="ctr"/>
                </a:tc>
                <a:tc>
                  <a:txBody>
                    <a:bodyPr/>
                    <a:lstStyle/>
                    <a:p>
                      <a:pPr algn="ctr"/>
                      <a:r>
                        <a:rPr lang="en-US" sz="1400" dirty="0" smtClean="0"/>
                        <a:t>8</a:t>
                      </a:r>
                      <a:endParaRPr lang="en-US" sz="1400" dirty="0"/>
                    </a:p>
                  </a:txBody>
                  <a:tcPr anchor="ctr"/>
                </a:tc>
                <a:tc>
                  <a:txBody>
                    <a:bodyPr/>
                    <a:lstStyle/>
                    <a:p>
                      <a:pPr algn="ctr"/>
                      <a:r>
                        <a:rPr lang="en-US" sz="1400" dirty="0" smtClean="0"/>
                        <a:t>128</a:t>
                      </a:r>
                      <a:endParaRPr lang="en-US" sz="1400" dirty="0"/>
                    </a:p>
                  </a:txBody>
                  <a:tcPr anchor="ctr"/>
                </a:tc>
                <a:extLst>
                  <a:ext uri="{0D108BD9-81ED-4DB2-BD59-A6C34878D82A}">
                    <a16:rowId xmlns:a16="http://schemas.microsoft.com/office/drawing/2014/main" val="3046943186"/>
                  </a:ext>
                </a:extLst>
              </a:tr>
              <a:tr h="380703">
                <a:tc>
                  <a:txBody>
                    <a:bodyPr/>
                    <a:lstStyle/>
                    <a:p>
                      <a:pPr algn="ctr"/>
                      <a:r>
                        <a:rPr lang="en-US" sz="1400" dirty="0" smtClean="0"/>
                        <a:t>A77</a:t>
                      </a:r>
                      <a:endParaRPr lang="en-US" sz="1400" dirty="0"/>
                    </a:p>
                  </a:txBody>
                  <a:tcPr anchor="ctr">
                    <a:solidFill>
                      <a:srgbClr val="D1F3FF"/>
                    </a:solidFill>
                  </a:tcPr>
                </a:tc>
                <a:tc>
                  <a:txBody>
                    <a:bodyPr/>
                    <a:lstStyle/>
                    <a:p>
                      <a:pPr algn="ctr"/>
                      <a:r>
                        <a:rPr lang="en-US" sz="1400" dirty="0" smtClean="0"/>
                        <a:t>ARM 8.2</a:t>
                      </a:r>
                      <a:endParaRPr lang="en-US" sz="1400" dirty="0"/>
                    </a:p>
                  </a:txBody>
                  <a:tcPr anchor="ctr">
                    <a:solidFill>
                      <a:srgbClr val="D1F3FF"/>
                    </a:solidFill>
                  </a:tcPr>
                </a:tc>
                <a:tc>
                  <a:txBody>
                    <a:bodyPr/>
                    <a:lstStyle/>
                    <a:p>
                      <a:pPr algn="ctr"/>
                      <a:r>
                        <a:rPr lang="en-US" sz="1400" dirty="0" smtClean="0"/>
                        <a:t>05/2019</a:t>
                      </a:r>
                      <a:endParaRPr lang="en-US" sz="1400" dirty="0"/>
                    </a:p>
                  </a:txBody>
                  <a:tcPr anchor="ctr">
                    <a:solidFill>
                      <a:srgbClr val="D1F3FF"/>
                    </a:solidFill>
                  </a:tcPr>
                </a:tc>
                <a:tc>
                  <a:txBody>
                    <a:bodyPr/>
                    <a:lstStyle/>
                    <a:p>
                      <a:pPr algn="ctr"/>
                      <a:r>
                        <a:rPr lang="en-US" sz="1400" dirty="0" smtClean="0"/>
                        <a:t>7, 5 nm</a:t>
                      </a:r>
                      <a:endParaRPr lang="en-US" sz="1400" dirty="0"/>
                    </a:p>
                  </a:txBody>
                  <a:tcPr anchor="ctr">
                    <a:solidFill>
                      <a:srgbClr val="D1F3FF"/>
                    </a:solidFill>
                  </a:tcPr>
                </a:tc>
                <a:tc>
                  <a:txBody>
                    <a:bodyPr/>
                    <a:lstStyle/>
                    <a:p>
                      <a:pPr algn="ctr"/>
                      <a:r>
                        <a:rPr lang="en-US" sz="1400" dirty="0" smtClean="0"/>
                        <a:t>4</a:t>
                      </a:r>
                      <a:endParaRPr lang="en-US" sz="1400" dirty="0"/>
                    </a:p>
                  </a:txBody>
                  <a:tcPr anchor="ctr">
                    <a:solidFill>
                      <a:srgbClr val="D1F3FF"/>
                    </a:solidFill>
                  </a:tcPr>
                </a:tc>
                <a:tc>
                  <a:txBody>
                    <a:bodyPr/>
                    <a:lstStyle/>
                    <a:p>
                      <a:pPr algn="ctr"/>
                      <a:r>
                        <a:rPr lang="en-US" sz="1400" dirty="0" smtClean="0"/>
                        <a:t>10</a:t>
                      </a:r>
                      <a:endParaRPr lang="en-US" sz="1400" dirty="0"/>
                    </a:p>
                  </a:txBody>
                  <a:tcPr anchor="ctr">
                    <a:solidFill>
                      <a:srgbClr val="D1F3FF"/>
                    </a:solidFill>
                  </a:tcPr>
                </a:tc>
                <a:tc>
                  <a:txBody>
                    <a:bodyPr/>
                    <a:lstStyle/>
                    <a:p>
                      <a:pPr algn="ctr"/>
                      <a:r>
                        <a:rPr lang="en-US" sz="1400" dirty="0" smtClean="0"/>
                        <a:t>12</a:t>
                      </a:r>
                      <a:endParaRPr lang="en-US" sz="1400" dirty="0"/>
                    </a:p>
                  </a:txBody>
                  <a:tcPr anchor="ctr">
                    <a:solidFill>
                      <a:srgbClr val="D1F3FF"/>
                    </a:solidFill>
                  </a:tcPr>
                </a:tc>
                <a:tc>
                  <a:txBody>
                    <a:bodyPr/>
                    <a:lstStyle/>
                    <a:p>
                      <a:pPr algn="ctr"/>
                      <a:r>
                        <a:rPr lang="en-US" sz="1400" dirty="0" smtClean="0"/>
                        <a:t>160</a:t>
                      </a:r>
                      <a:endParaRPr lang="en-US" sz="1400" dirty="0"/>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dirty="0" smtClean="0"/>
                        <a:t>A78</a:t>
                      </a:r>
                      <a:endParaRPr lang="en-US" sz="1400" dirty="0"/>
                    </a:p>
                  </a:txBody>
                  <a:tcPr anchor="ctr">
                    <a:solidFill>
                      <a:schemeClr val="bg1">
                        <a:lumMod val="95000"/>
                      </a:schemeClr>
                    </a:solidFill>
                  </a:tcPr>
                </a:tc>
                <a:tc>
                  <a:txBody>
                    <a:bodyPr/>
                    <a:lstStyle/>
                    <a:p>
                      <a:pPr algn="ctr"/>
                      <a:r>
                        <a:rPr lang="en-US" sz="1400" dirty="0" smtClean="0"/>
                        <a:t>ARM 8.2</a:t>
                      </a:r>
                      <a:endParaRPr lang="en-US" sz="1400" dirty="0"/>
                    </a:p>
                  </a:txBody>
                  <a:tcPr anchor="ctr">
                    <a:solidFill>
                      <a:schemeClr val="bg1">
                        <a:lumMod val="95000"/>
                      </a:schemeClr>
                    </a:solidFill>
                  </a:tcPr>
                </a:tc>
                <a:tc>
                  <a:txBody>
                    <a:bodyPr/>
                    <a:lstStyle/>
                    <a:p>
                      <a:pPr algn="ctr"/>
                      <a:r>
                        <a:rPr lang="en-US" sz="1400" dirty="0" smtClean="0"/>
                        <a:t>2020?</a:t>
                      </a:r>
                      <a:endParaRPr lang="en-US" sz="1400" dirty="0"/>
                    </a:p>
                  </a:txBody>
                  <a:tcPr anchor="ctr">
                    <a:solidFill>
                      <a:schemeClr val="bg1">
                        <a:lumMod val="95000"/>
                      </a:schemeClr>
                    </a:solidFill>
                  </a:tcPr>
                </a:tc>
                <a:tc>
                  <a:txBody>
                    <a:bodyPr/>
                    <a:lstStyle/>
                    <a:p>
                      <a:pPr algn="ctr"/>
                      <a:r>
                        <a:rPr lang="en-US" sz="1400" dirty="0" smtClean="0"/>
                        <a:t>5 nm</a:t>
                      </a:r>
                      <a:endParaRPr lang="en-US" sz="1400" dirty="0"/>
                    </a:p>
                  </a:txBody>
                  <a:tcPr anchor="ctr">
                    <a:solidFill>
                      <a:schemeClr val="bg1">
                        <a:lumMod val="95000"/>
                      </a:schemeClr>
                    </a:solidFill>
                  </a:tcPr>
                </a:tc>
                <a:tc>
                  <a:txBody>
                    <a:bodyPr/>
                    <a:lstStyle/>
                    <a:p>
                      <a:pPr algn="ctr"/>
                      <a:r>
                        <a:rPr lang="en-US" sz="1400" dirty="0" smtClean="0"/>
                        <a:t>4</a:t>
                      </a:r>
                      <a:endParaRPr lang="en-US" sz="1400" dirty="0"/>
                    </a:p>
                  </a:txBody>
                  <a:tcPr anchor="ctr">
                    <a:solidFill>
                      <a:schemeClr val="bg1">
                        <a:lumMod val="95000"/>
                      </a:schemeClr>
                    </a:solidFill>
                  </a:tcPr>
                </a:tc>
                <a:tc>
                  <a:txBody>
                    <a:bodyPr/>
                    <a:lstStyle/>
                    <a:p>
                      <a:pPr algn="ctr"/>
                      <a:r>
                        <a:rPr lang="en-US" sz="1400" dirty="0" smtClean="0"/>
                        <a:t>6</a:t>
                      </a:r>
                      <a:endParaRPr lang="en-US" sz="1400" dirty="0"/>
                    </a:p>
                  </a:txBody>
                  <a:tcPr anchor="ctr">
                    <a:solidFill>
                      <a:schemeClr val="bg1">
                        <a:lumMod val="95000"/>
                      </a:schemeClr>
                    </a:solidFill>
                  </a:tcPr>
                </a:tc>
                <a:tc>
                  <a:txBody>
                    <a:bodyPr/>
                    <a:lstStyle/>
                    <a:p>
                      <a:pPr algn="ctr"/>
                      <a:r>
                        <a:rPr lang="en-US" sz="1400" dirty="0" smtClean="0"/>
                        <a:t>13</a:t>
                      </a:r>
                      <a:endParaRPr lang="en-US" sz="1400" dirty="0"/>
                    </a:p>
                  </a:txBody>
                  <a:tcPr anchor="ctr">
                    <a:solidFill>
                      <a:schemeClr val="bg1">
                        <a:lumMod val="95000"/>
                      </a:schemeClr>
                    </a:solidFill>
                  </a:tcPr>
                </a:tc>
                <a:tc>
                  <a:txBody>
                    <a:bodyPr/>
                    <a:lstStyle/>
                    <a:p>
                      <a:pPr algn="ctr"/>
                      <a:r>
                        <a:rPr lang="en-US" sz="1400" dirty="0" err="1" smtClean="0"/>
                        <a:t>n.a</a:t>
                      </a:r>
                      <a:r>
                        <a:rPr lang="en-US" sz="1400" dirty="0" smtClean="0"/>
                        <a:t>.</a:t>
                      </a:r>
                      <a:endParaRPr lang="en-US" sz="1400" dirty="0"/>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dirty="0" smtClean="0"/>
                        <a:t>X1</a:t>
                      </a:r>
                      <a:endParaRPr lang="en-US" sz="1400" dirty="0"/>
                    </a:p>
                  </a:txBody>
                  <a:tcPr anchor="ctr">
                    <a:solidFill>
                      <a:srgbClr val="D1F3FF"/>
                    </a:solidFill>
                  </a:tcPr>
                </a:tc>
                <a:tc>
                  <a:txBody>
                    <a:bodyPr/>
                    <a:lstStyle/>
                    <a:p>
                      <a:pPr algn="ctr"/>
                      <a:r>
                        <a:rPr lang="en-US" sz="1400" dirty="0" smtClean="0"/>
                        <a:t>ARM 8.2</a:t>
                      </a:r>
                      <a:endParaRPr lang="en-US" sz="1400" dirty="0"/>
                    </a:p>
                  </a:txBody>
                  <a:tcPr anchor="ctr">
                    <a:solidFill>
                      <a:srgbClr val="D1F3FF"/>
                    </a:solidFill>
                  </a:tcPr>
                </a:tc>
                <a:tc>
                  <a:txBody>
                    <a:bodyPr/>
                    <a:lstStyle/>
                    <a:p>
                      <a:pPr algn="ctr"/>
                      <a:r>
                        <a:rPr lang="en-US" sz="1400" dirty="0" smtClean="0"/>
                        <a:t>2020?</a:t>
                      </a:r>
                      <a:endParaRPr lang="en-US" sz="1400" dirty="0"/>
                    </a:p>
                  </a:txBody>
                  <a:tcPr anchor="ctr">
                    <a:solidFill>
                      <a:srgbClr val="D1F3FF"/>
                    </a:solidFill>
                  </a:tcPr>
                </a:tc>
                <a:tc>
                  <a:txBody>
                    <a:bodyPr/>
                    <a:lstStyle/>
                    <a:p>
                      <a:pPr algn="ctr"/>
                      <a:r>
                        <a:rPr lang="en-US" sz="1400" dirty="0" smtClean="0"/>
                        <a:t>5 nm</a:t>
                      </a:r>
                      <a:endParaRPr lang="en-US" sz="1400" dirty="0"/>
                    </a:p>
                  </a:txBody>
                  <a:tcPr anchor="ctr">
                    <a:solidFill>
                      <a:srgbClr val="D1F3FF"/>
                    </a:solidFill>
                  </a:tcPr>
                </a:tc>
                <a:tc>
                  <a:txBody>
                    <a:bodyPr/>
                    <a:lstStyle/>
                    <a:p>
                      <a:pPr algn="ctr"/>
                      <a:r>
                        <a:rPr lang="en-US" sz="1400" dirty="0" smtClean="0"/>
                        <a:t>5</a:t>
                      </a:r>
                      <a:endParaRPr lang="en-US" sz="1400" dirty="0"/>
                    </a:p>
                  </a:txBody>
                  <a:tcPr anchor="ctr">
                    <a:solidFill>
                      <a:srgbClr val="D1F3FF"/>
                    </a:solidFill>
                  </a:tcPr>
                </a:tc>
                <a:tc>
                  <a:txBody>
                    <a:bodyPr/>
                    <a:lstStyle/>
                    <a:p>
                      <a:pPr algn="ctr"/>
                      <a:r>
                        <a:rPr lang="en-US" sz="1400" dirty="0" smtClean="0"/>
                        <a:t>8</a:t>
                      </a:r>
                      <a:endParaRPr lang="en-US" sz="1400" dirty="0"/>
                    </a:p>
                  </a:txBody>
                  <a:tcPr anchor="ctr">
                    <a:solidFill>
                      <a:srgbClr val="D1F3FF"/>
                    </a:solidFill>
                  </a:tcPr>
                </a:tc>
                <a:tc>
                  <a:txBody>
                    <a:bodyPr/>
                    <a:lstStyle/>
                    <a:p>
                      <a:pPr algn="ctr"/>
                      <a:r>
                        <a:rPr lang="en-US" sz="1400" dirty="0" smtClean="0"/>
                        <a:t>15</a:t>
                      </a:r>
                      <a:endParaRPr lang="en-US" sz="1400" dirty="0"/>
                    </a:p>
                  </a:txBody>
                  <a:tcPr anchor="ctr">
                    <a:solidFill>
                      <a:srgbClr val="D1F3FF"/>
                    </a:solidFill>
                  </a:tcPr>
                </a:tc>
                <a:tc>
                  <a:txBody>
                    <a:bodyPr/>
                    <a:lstStyle/>
                    <a:p>
                      <a:pPr algn="ctr"/>
                      <a:r>
                        <a:rPr lang="en-US" sz="1400" dirty="0" smtClean="0"/>
                        <a:t>224</a:t>
                      </a:r>
                      <a:endParaRPr lang="en-US" sz="1400" dirty="0"/>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438" y="526310"/>
            <a:ext cx="84604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of the width of the processor cores in Cortex-A7x processors </a:t>
            </a:r>
          </a:p>
        </p:txBody>
      </p:sp>
      <p:sp>
        <p:nvSpPr>
          <p:cNvPr id="5" name="TextBox 4"/>
          <p:cNvSpPr txBox="1"/>
          <p:nvPr/>
        </p:nvSpPr>
        <p:spPr>
          <a:xfrm>
            <a:off x="8771398" y="6510440"/>
            <a:ext cx="3233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
        <p:nvSpPr>
          <p:cNvPr id="6" name="TextBox 5"/>
          <p:cNvSpPr txBox="1"/>
          <p:nvPr/>
        </p:nvSpPr>
        <p:spPr>
          <a:xfrm>
            <a:off x="161925" y="6219310"/>
            <a:ext cx="886618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ROB: </a:t>
            </a:r>
            <a:r>
              <a:rPr kumimoji="0" lang="en-US" sz="1500" b="0" i="0" u="none" strike="noStrike" kern="1200" cap="none" spc="0" normalizeH="0" baseline="0" noProof="0" dirty="0" err="1" smtClean="0">
                <a:ln>
                  <a:noFill/>
                </a:ln>
                <a:solidFill>
                  <a:srgbClr val="000000"/>
                </a:solidFill>
                <a:effectLst/>
                <a:uLnTx/>
                <a:uFillTx/>
                <a:latin typeface="Verdana"/>
                <a:ea typeface="+mn-ea"/>
                <a:cs typeface="+mn-cs"/>
              </a:rPr>
              <a:t>ReOrder</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 Buffer (Out-of-order window) determines the max. number of  in-flight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         instructions</a:t>
            </a:r>
          </a:p>
        </p:txBody>
      </p:sp>
      <p:sp>
        <p:nvSpPr>
          <p:cNvPr id="9" name="Rectangle 8"/>
          <p:cNvSpPr/>
          <p:nvPr/>
        </p:nvSpPr>
        <p:spPr bwMode="auto">
          <a:xfrm>
            <a:off x="4707015" y="1305866"/>
            <a:ext cx="3276000" cy="331200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8622422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507293"/>
            <a:ext cx="813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a:t>
            </a:r>
            <a:r>
              <a:rPr kumimoji="0" lang="en-US" sz="1800" b="0" i="0" u="none" strike="noStrike" kern="1200" cap="none" spc="0" normalizeH="0" baseline="0" noProof="0" dirty="0">
                <a:ln>
                  <a:noFill/>
                </a:ln>
                <a:solidFill>
                  <a:srgbClr val="2D2D8A"/>
                </a:solidFill>
                <a:effectLst/>
                <a:uLnTx/>
                <a:uFillTx/>
                <a:latin typeface="Verdana"/>
                <a:ea typeface="+mn-ea"/>
                <a:cs typeface="+mn-cs"/>
              </a:rPr>
              <a:t>of the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width (in terms of the decode rate) of </a:t>
            </a:r>
            <a:r>
              <a:rPr kumimoji="0" lang="en-US" sz="1800" b="0" i="0" u="none" strike="noStrike" kern="1200" cap="none" spc="0" normalizeH="0" baseline="0" noProof="0" dirty="0">
                <a:ln>
                  <a:noFill/>
                </a:ln>
                <a:solidFill>
                  <a:srgbClr val="2D2D8A"/>
                </a:solidFill>
                <a:effectLst/>
                <a:uLnTx/>
                <a:uFillTx/>
                <a:latin typeface="Verdana"/>
                <a:ea typeface="+mn-ea"/>
                <a:cs typeface="+mn-cs"/>
              </a:rPr>
              <a:t>mobile cores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 Box 5"/>
          <p:cNvSpPr txBox="1">
            <a:spLocks noChangeArrowheads="1"/>
          </p:cNvSpPr>
          <p:nvPr/>
        </p:nvSpPr>
        <p:spPr bwMode="auto">
          <a:xfrm>
            <a:off x="3536885"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3-wide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2-wide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Oval 13"/>
          <p:cNvSpPr>
            <a:spLocks noChangeArrowheads="1"/>
          </p:cNvSpPr>
          <p:nvPr/>
        </p:nvSpPr>
        <p:spPr bwMode="auto">
          <a:xfrm>
            <a:off x="8210335"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4-wide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4" name="Straight Connector 13"/>
          <p:cNvCxnSpPr>
            <a:endCxn id="21"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900451" y="1408053"/>
            <a:ext cx="3307303" cy="263407"/>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9" name="Text Box 6"/>
          <p:cNvSpPr txBox="1">
            <a:spLocks noChangeArrowheads="1"/>
          </p:cNvSpPr>
          <p:nvPr/>
        </p:nvSpPr>
        <p:spPr bwMode="auto">
          <a:xfrm>
            <a:off x="7835816"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6-wide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1" name="Oval 20"/>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9" name="Straight Connector 28"/>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13"/>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6" name="Oval 45"/>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9" name="TextBox 48"/>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1" name="TextBox 50"/>
          <p:cNvSpPr txBox="1"/>
          <p:nvPr/>
        </p:nvSpPr>
        <p:spPr>
          <a:xfrm>
            <a:off x="351450" y="1966178"/>
            <a:ext cx="2743376" cy="6976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M Cortex-A (2005-09)</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smtClean="0">
                <a:solidFill>
                  <a:srgbClr val="000000"/>
                </a:solidFill>
                <a:latin typeface="Verdana"/>
              </a:rPr>
              <a:t>v7 LP Cortex-A7 (2011)</a:t>
            </a:r>
          </a:p>
          <a:p>
            <a:pPr algn="ctr">
              <a:defRPr/>
            </a:pPr>
            <a:r>
              <a:rPr lang="en-US" sz="1200" dirty="0" smtClean="0">
                <a:solidFill>
                  <a:srgbClr val="000000"/>
                </a:solidFill>
              </a:rPr>
              <a:t>(v7 LP Cortex-A5 1-wide (2009))</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2" name="TextBox 51"/>
          <p:cNvSpPr txBox="1"/>
          <p:nvPr/>
        </p:nvSpPr>
        <p:spPr>
          <a:xfrm>
            <a:off x="2906815" y="1943835"/>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(2010)</a:t>
            </a:r>
          </a:p>
        </p:txBody>
      </p:sp>
      <p:sp>
        <p:nvSpPr>
          <p:cNvPr id="53" name="TextBox 52"/>
          <p:cNvSpPr txBox="1"/>
          <p:nvPr/>
        </p:nvSpPr>
        <p:spPr>
          <a:xfrm>
            <a:off x="124593" y="3267771"/>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4" name="TextBox 53"/>
          <p:cNvSpPr txBox="1"/>
          <p:nvPr/>
        </p:nvSpPr>
        <p:spPr>
          <a:xfrm>
            <a:off x="647220" y="3282653"/>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Atom family (2008-15)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5" name="TextBox 54"/>
          <p:cNvSpPr txBox="1"/>
          <p:nvPr/>
        </p:nvSpPr>
        <p:spPr>
          <a:xfrm>
            <a:off x="114534" y="3562822"/>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TextBox 55"/>
          <p:cNvSpPr txBox="1"/>
          <p:nvPr/>
        </p:nvSpPr>
        <p:spPr>
          <a:xfrm>
            <a:off x="566690" y="3580501"/>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Cat family (2011-2015)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7" name="TextBox 56"/>
          <p:cNvSpPr txBox="1"/>
          <p:nvPr/>
        </p:nvSpPr>
        <p:spPr>
          <a:xfrm>
            <a:off x="114534" y="3940829"/>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8" name="TextBox 57"/>
          <p:cNvSpPr txBox="1"/>
          <p:nvPr/>
        </p:nvSpPr>
        <p:spPr>
          <a:xfrm>
            <a:off x="768002" y="3947361"/>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Cortex-A8 (2009)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9" name="TextBox 58"/>
          <p:cNvSpPr txBox="1"/>
          <p:nvPr/>
        </p:nvSpPr>
        <p:spPr>
          <a:xfrm>
            <a:off x="3045994" y="3944541"/>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Swift (A6) (2012)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1" name="TextBox 60"/>
          <p:cNvSpPr txBox="1"/>
          <p:nvPr/>
        </p:nvSpPr>
        <p:spPr>
          <a:xfrm>
            <a:off x="107112" y="4228190"/>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2" name="TextBox 61"/>
          <p:cNvSpPr txBox="1"/>
          <p:nvPr/>
        </p:nvSpPr>
        <p:spPr>
          <a:xfrm>
            <a:off x="744909" y="4232801"/>
            <a:ext cx="1942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S1-S3) (2007-10)</a:t>
            </a:r>
          </a:p>
        </p:txBody>
      </p:sp>
      <p:sp>
        <p:nvSpPr>
          <p:cNvPr id="63" name="TextBox 62"/>
          <p:cNvSpPr txBox="1"/>
          <p:nvPr/>
        </p:nvSpPr>
        <p:spPr>
          <a:xfrm>
            <a:off x="2962852" y="4227746"/>
            <a:ext cx="1933277"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(S4/S400/S60x/S80x)</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(S820/821/835)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(S845) (2018)</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4" name="TextBox 63"/>
          <p:cNvSpPr txBox="1"/>
          <p:nvPr/>
        </p:nvSpPr>
        <p:spPr>
          <a:xfrm>
            <a:off x="116505" y="5870740"/>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5" name="TextBox 64"/>
          <p:cNvSpPr txBox="1"/>
          <p:nvPr/>
        </p:nvSpPr>
        <p:spPr>
          <a:xfrm>
            <a:off x="5088487" y="5889442"/>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7" name="TextBox 66"/>
          <p:cNvSpPr txBox="1"/>
          <p:nvPr/>
        </p:nvSpPr>
        <p:spPr>
          <a:xfrm>
            <a:off x="2951820" y="2348880"/>
            <a:ext cx="21399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v8.0 HP Cortex-A-57/72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(2013-15) </a:t>
            </a:r>
          </a:p>
        </p:txBody>
      </p:sp>
      <p:sp>
        <p:nvSpPr>
          <p:cNvPr id="35" name="TextBox 34"/>
          <p:cNvSpPr txBox="1"/>
          <p:nvPr/>
        </p:nvSpPr>
        <p:spPr>
          <a:xfrm>
            <a:off x="2780501" y="5873358"/>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(2016) </a:t>
            </a:r>
          </a:p>
        </p:txBody>
      </p:sp>
      <p:sp>
        <p:nvSpPr>
          <p:cNvPr id="8" name="Right Arrow 7"/>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8" name="Right Arrow 37"/>
          <p:cNvSpPr/>
          <p:nvPr/>
        </p:nvSpPr>
        <p:spPr bwMode="auto">
          <a:xfrm>
            <a:off x="2806421" y="4038769"/>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9" name="Right Arrow 38"/>
          <p:cNvSpPr/>
          <p:nvPr/>
        </p:nvSpPr>
        <p:spPr bwMode="auto">
          <a:xfrm>
            <a:off x="2805857" y="4341189"/>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0" name="Right Arrow 39"/>
          <p:cNvSpPr/>
          <p:nvPr/>
        </p:nvSpPr>
        <p:spPr bwMode="auto">
          <a:xfrm>
            <a:off x="4927750" y="598031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2" name="Right Arrow 41"/>
          <p:cNvSpPr/>
          <p:nvPr/>
        </p:nvSpPr>
        <p:spPr bwMode="auto">
          <a:xfrm>
            <a:off x="5988587" y="4041983"/>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7" name="TextBox 66"/>
          <p:cNvSpPr txBox="1"/>
          <p:nvPr/>
        </p:nvSpPr>
        <p:spPr>
          <a:xfrm>
            <a:off x="5217471" y="2602780"/>
            <a:ext cx="1736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v8.2 HP Cortex-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A76/77/78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(2018/20/20)</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Right Arrow 36"/>
          <p:cNvSpPr/>
          <p:nvPr/>
        </p:nvSpPr>
        <p:spPr bwMode="auto">
          <a:xfrm>
            <a:off x="4927750" y="2865125"/>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2" name="Szövegdoboz 1"/>
          <p:cNvSpPr txBox="1"/>
          <p:nvPr/>
        </p:nvSpPr>
        <p:spPr>
          <a:xfrm>
            <a:off x="391412" y="6158044"/>
            <a:ext cx="20653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Verdana"/>
              </a:rPr>
              <a:t>M: Mainstream</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9" name="Szövegdoboz 8"/>
          <p:cNvSpPr txBox="1"/>
          <p:nvPr/>
        </p:nvSpPr>
        <p:spPr>
          <a:xfrm>
            <a:off x="503796" y="2818180"/>
            <a:ext cx="2305888" cy="68480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Cortex-A73 (</a:t>
            </a: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algn="ctr">
              <a:defRPr/>
            </a:pPr>
            <a:r>
              <a:rPr lang="en-US" sz="1200" dirty="0" smtClean="0">
                <a:solidFill>
                  <a:srgbClr val="000000"/>
                </a:solidFill>
              </a:rPr>
              <a:t>v8.2 LP Cortex-A55 </a:t>
            </a:r>
            <a:r>
              <a:rPr lang="en-US" sz="1200" dirty="0">
                <a:solidFill>
                  <a:srgbClr val="000000"/>
                </a:solidFill>
              </a:rPr>
              <a:t>(</a:t>
            </a:r>
            <a:r>
              <a:rPr lang="en-US" sz="1200" dirty="0" smtClean="0">
                <a:solidFill>
                  <a:srgbClr val="000000"/>
                </a:solidFill>
              </a:rPr>
              <a:t>2017)</a:t>
            </a:r>
            <a:endParaRPr lang="en-US" sz="120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0" name="TextBox 53"/>
          <p:cNvSpPr txBox="1"/>
          <p:nvPr/>
        </p:nvSpPr>
        <p:spPr>
          <a:xfrm>
            <a:off x="3078481" y="3267771"/>
            <a:ext cx="2081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Airmont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core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00"/>
                </a:solidFill>
                <a:latin typeface="Verdana"/>
              </a:rPr>
              <a:t>Goldmont</a:t>
            </a:r>
            <a:r>
              <a:rPr lang="en-US" sz="1200" dirty="0" smtClean="0">
                <a:solidFill>
                  <a:srgbClr val="000000"/>
                </a:solidFill>
                <a:latin typeface="Verdana"/>
              </a:rPr>
              <a:t> core (2016)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8" name="Right Arrow 36"/>
          <p:cNvSpPr/>
          <p:nvPr/>
        </p:nvSpPr>
        <p:spPr bwMode="auto">
          <a:xfrm>
            <a:off x="2820506" y="340278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0" name="TextBox 69"/>
          <p:cNvSpPr txBox="1"/>
          <p:nvPr/>
        </p:nvSpPr>
        <p:spPr>
          <a:xfrm>
            <a:off x="7273526" y="2680098"/>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 (5-wide)</a:t>
            </a:r>
          </a:p>
        </p:txBody>
      </p:sp>
      <p:sp>
        <p:nvSpPr>
          <p:cNvPr id="72" name="Right Arrow 36"/>
          <p:cNvSpPr/>
          <p:nvPr/>
        </p:nvSpPr>
        <p:spPr bwMode="auto">
          <a:xfrm>
            <a:off x="6867255" y="2888940"/>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3" name="TextBox 12"/>
          <p:cNvSpPr txBox="1"/>
          <p:nvPr/>
        </p:nvSpPr>
        <p:spPr>
          <a:xfrm>
            <a:off x="3057050" y="2753925"/>
            <a:ext cx="1739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v8.2 HP </a:t>
            </a: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(2017</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9" name="Title 1"/>
          <p:cNvSpPr>
            <a:spLocks noGrp="1"/>
          </p:cNvSpPr>
          <p:nvPr>
            <p:ph type="title"/>
          </p:nvPr>
        </p:nvSpPr>
        <p:spPr/>
        <p:txBody>
          <a:bodyPr/>
          <a:lstStyle/>
          <a:p>
            <a:r>
              <a:rPr lang="en-US" dirty="0">
                <a:solidFill>
                  <a:srgbClr val="FFFFFF"/>
                </a:solidFill>
              </a:rPr>
              <a:t>3.3.3 Overview of Cortex-A models based on the ARMv8.2 ISA </a:t>
            </a:r>
            <a:r>
              <a:rPr lang="en-US" dirty="0" smtClean="0">
                <a:solidFill>
                  <a:srgbClr val="FFFFFF"/>
                </a:solidFill>
              </a:rPr>
              <a:t>(5) </a:t>
            </a:r>
            <a:endParaRPr lang="en-US" dirty="0"/>
          </a:p>
        </p:txBody>
      </p:sp>
      <p:sp>
        <p:nvSpPr>
          <p:cNvPr id="10" name="Rounded Rectangle 9"/>
          <p:cNvSpPr/>
          <p:nvPr/>
        </p:nvSpPr>
        <p:spPr bwMode="auto">
          <a:xfrm>
            <a:off x="7346667" y="2618910"/>
            <a:ext cx="1728573" cy="56362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1" name="TextBox 70"/>
          <p:cNvSpPr txBox="1"/>
          <p:nvPr/>
        </p:nvSpPr>
        <p:spPr>
          <a:xfrm>
            <a:off x="7001376" y="3672816"/>
            <a:ext cx="2071124"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Cyclone (A7) (2013)</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A8-A10 (2014-16)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A11 (2017) 7-wide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subsequent cores</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4" name="TextBox 73"/>
          <p:cNvSpPr txBox="1"/>
          <p:nvPr/>
        </p:nvSpPr>
        <p:spPr>
          <a:xfrm>
            <a:off x="7202079" y="5912790"/>
            <a:ext cx="1758041" cy="1251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M3 (2018)</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9810)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M6 (8-wide) (planned/cancelled)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5" name="Right Arrow 74"/>
          <p:cNvSpPr/>
          <p:nvPr/>
        </p:nvSpPr>
        <p:spPr bwMode="auto">
          <a:xfrm>
            <a:off x="6988620" y="5986823"/>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6" name="TextBox 75"/>
          <p:cNvSpPr txBox="1"/>
          <p:nvPr/>
        </p:nvSpPr>
        <p:spPr>
          <a:xfrm>
            <a:off x="8850781" y="6494275"/>
            <a:ext cx="2667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
        <p:nvSpPr>
          <p:cNvPr id="12" name="TextBox 11"/>
          <p:cNvSpPr txBox="1"/>
          <p:nvPr/>
        </p:nvSpPr>
        <p:spPr>
          <a:xfrm>
            <a:off x="506350" y="2593155"/>
            <a:ext cx="2400465" cy="276999"/>
          </a:xfrm>
          <a:prstGeom prst="rect">
            <a:avLst/>
          </a:prstGeom>
          <a:noFill/>
        </p:spPr>
        <p:txBody>
          <a:bodyPr wrap="none" rtlCol="0">
            <a:spAutoFit/>
          </a:bodyPr>
          <a:lstStyle/>
          <a:p>
            <a:pPr lvl="0" algn="ctr">
              <a:defRPr/>
            </a:pPr>
            <a:r>
              <a:rPr lang="en-US" sz="1200" dirty="0">
                <a:solidFill>
                  <a:srgbClr val="000000"/>
                </a:solidFill>
              </a:rPr>
              <a:t>v8.0 LP </a:t>
            </a:r>
            <a:r>
              <a:rPr lang="en-US" sz="1200" dirty="0" smtClean="0">
                <a:solidFill>
                  <a:srgbClr val="000000"/>
                </a:solidFill>
              </a:rPr>
              <a:t>Cortex-A (2013/15</a:t>
            </a:r>
            <a:r>
              <a:rPr lang="en-US" sz="1200" dirty="0">
                <a:solidFill>
                  <a:srgbClr val="000000"/>
                </a:solidFill>
              </a:rPr>
              <a:t>)</a:t>
            </a:r>
          </a:p>
        </p:txBody>
      </p:sp>
      <p:sp>
        <p:nvSpPr>
          <p:cNvPr id="60" name="TextBox 53"/>
          <p:cNvSpPr txBox="1"/>
          <p:nvPr/>
        </p:nvSpPr>
        <p:spPr>
          <a:xfrm>
            <a:off x="7225443" y="3222766"/>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Tremont core (2x3)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6" name="Right Arrow 65"/>
          <p:cNvSpPr/>
          <p:nvPr/>
        </p:nvSpPr>
        <p:spPr bwMode="auto">
          <a:xfrm>
            <a:off x="6012160" y="335778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9260797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(6) </a:t>
            </a:r>
            <a:endParaRPr lang="en-US" dirty="0"/>
          </a:p>
        </p:txBody>
      </p:sp>
      <p:sp>
        <p:nvSpPr>
          <p:cNvPr id="3" name="TextBox 2"/>
          <p:cNvSpPr txBox="1"/>
          <p:nvPr/>
        </p:nvSpPr>
        <p:spPr>
          <a:xfrm>
            <a:off x="71500" y="503675"/>
            <a:ext cx="84424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accent6"/>
                </a:solidFill>
                <a:effectLst/>
                <a:uLnTx/>
                <a:uFillTx/>
                <a:latin typeface="Verdana"/>
                <a:ea typeface="+mn-ea"/>
                <a:cs typeface="+mn-cs"/>
              </a:rPr>
              <a:t>Further </a:t>
            </a:r>
            <a:r>
              <a:rPr kumimoji="0" lang="en-US" b="0" i="0" u="none" strike="noStrike" kern="1200" cap="none" spc="0" normalizeH="0" baseline="0" noProof="0" dirty="0" err="1" smtClean="0">
                <a:ln>
                  <a:noFill/>
                </a:ln>
                <a:solidFill>
                  <a:schemeClr val="accent6"/>
                </a:solidFill>
                <a:effectLst/>
                <a:uLnTx/>
                <a:uFillTx/>
                <a:latin typeface="Verdana"/>
                <a:ea typeface="+mn-ea"/>
                <a:cs typeface="+mn-cs"/>
              </a:rPr>
              <a:t>microarchitectural</a:t>
            </a:r>
            <a:r>
              <a:rPr kumimoji="0" lang="en-US" b="0" i="0" u="none" strike="noStrike" kern="1200" cap="none" spc="0" normalizeH="0" baseline="0" noProof="0" dirty="0" smtClean="0">
                <a:ln>
                  <a:noFill/>
                </a:ln>
                <a:solidFill>
                  <a:schemeClr val="accent6"/>
                </a:solidFill>
                <a:effectLst/>
                <a:uLnTx/>
                <a:uFillTx/>
                <a:latin typeface="Verdana"/>
                <a:ea typeface="+mn-ea"/>
                <a:cs typeface="+mn-cs"/>
              </a:rPr>
              <a:t> enhancements of the Cortex-A7x processors</a:t>
            </a:r>
          </a:p>
        </p:txBody>
      </p:sp>
      <p:sp>
        <p:nvSpPr>
          <p:cNvPr id="4" name="TextBox 3"/>
          <p:cNvSpPr txBox="1"/>
          <p:nvPr/>
        </p:nvSpPr>
        <p:spPr>
          <a:xfrm>
            <a:off x="268155" y="880694"/>
            <a:ext cx="6509090" cy="6360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A75 introduced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FP16 and int8 datatypes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 support AI</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A77 introduced 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Macro-Op (MOP) cache.</a:t>
            </a:r>
          </a:p>
        </p:txBody>
      </p:sp>
      <p:sp>
        <p:nvSpPr>
          <p:cNvPr id="5" name="TextBox 4"/>
          <p:cNvSpPr txBox="1"/>
          <p:nvPr/>
        </p:nvSpPr>
        <p:spPr>
          <a:xfrm>
            <a:off x="8839201" y="6520065"/>
            <a:ext cx="3233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Tree>
    <p:extLst>
      <p:ext uri="{BB962C8B-B14F-4D97-AF65-F5344CB8AC3E}">
        <p14:creationId xmlns:p14="http://schemas.microsoft.com/office/powerpoint/2010/main" val="257208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888" y="513048"/>
            <a:ext cx="87795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ARM’s projection to exceed Intel’s p</a:t>
            </a:r>
            <a:r>
              <a:rPr lang="en-US" dirty="0" err="1" smtClean="0">
                <a:solidFill>
                  <a:srgbClr val="2D2D8A"/>
                </a:solidFill>
                <a:latin typeface="Verdana"/>
              </a:rPr>
              <a:t>rocessor</a:t>
            </a:r>
            <a:r>
              <a:rPr lang="en-US" dirty="0" smtClean="0">
                <a:solidFill>
                  <a:srgbClr val="2D2D8A"/>
                </a:solidFill>
                <a:latin typeface="Verdana"/>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(from 2018)</a:t>
            </a:r>
            <a:r>
              <a:rPr kumimoji="0" lang="en-US" sz="1800" b="0" i="0" u="none" strike="noStrike" kern="1200" cap="none" spc="0" normalizeH="0" noProof="0" dirty="0" smtClean="0">
                <a:ln>
                  <a:noFill/>
                </a:ln>
                <a:solidFill>
                  <a:srgbClr val="2D2D8A"/>
                </a:solidFill>
                <a:effectLst/>
                <a:uLnTx/>
                <a:uFillTx/>
                <a:latin typeface="Verdana"/>
                <a:ea typeface="+mn-ea"/>
                <a:cs typeface="+mn-cs"/>
              </a:rPr>
              <a:t> -1</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TextBox 3"/>
          <p:cNvSpPr txBox="1"/>
          <p:nvPr/>
        </p:nvSpPr>
        <p:spPr>
          <a:xfrm>
            <a:off x="115888" y="880135"/>
            <a:ext cx="83713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ARM expected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faster performance gains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for their planned models than awaited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for Intel’s comparable processors, as shown in the Figure below.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5" name="Picture 2" descr="https://images.anandtech.com/doci/1322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62"/>
          <a:stretch/>
        </p:blipFill>
        <p:spPr bwMode="auto">
          <a:xfrm>
            <a:off x="87630" y="1808820"/>
            <a:ext cx="8988425" cy="4091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629" y="6034882"/>
            <a:ext cx="90700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Figure: ARM’s projected year-over-year performance gain over Intel’s processors [92]</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(7) </a:t>
            </a:r>
            <a:endParaRPr lang="en-US" dirty="0">
              <a:solidFill>
                <a:srgbClr val="FFFFFF"/>
              </a:solidFill>
            </a:endParaRPr>
          </a:p>
        </p:txBody>
      </p:sp>
      <p:sp>
        <p:nvSpPr>
          <p:cNvPr id="2" name="TextBox 1"/>
          <p:cNvSpPr txBox="1"/>
          <p:nvPr/>
        </p:nvSpPr>
        <p:spPr>
          <a:xfrm>
            <a:off x="4948170" y="2112942"/>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Verdana"/>
                <a:ea typeface="+mn-ea"/>
                <a:cs typeface="+mn-cs"/>
              </a:rPr>
              <a:t>A-77</a:t>
            </a:r>
          </a:p>
        </p:txBody>
      </p:sp>
      <p:sp>
        <p:nvSpPr>
          <p:cNvPr id="10" name="TextBox 9"/>
          <p:cNvSpPr txBox="1"/>
          <p:nvPr/>
        </p:nvSpPr>
        <p:spPr>
          <a:xfrm>
            <a:off x="5653129" y="1843322"/>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Verdana"/>
                <a:ea typeface="+mn-ea"/>
                <a:cs typeface="+mn-cs"/>
              </a:rPr>
              <a:t>A-78</a:t>
            </a:r>
          </a:p>
        </p:txBody>
      </p:sp>
      <p:sp>
        <p:nvSpPr>
          <p:cNvPr id="11"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0580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10"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3.3.3 </a:t>
            </a:r>
            <a:r>
              <a:rPr lang="en-US" dirty="0">
                <a:solidFill>
                  <a:srgbClr val="FFFFFF"/>
                </a:solidFill>
              </a:rPr>
              <a:t>Overview of Cortex-A models </a:t>
            </a:r>
            <a:r>
              <a:rPr lang="en-US" dirty="0" smtClean="0">
                <a:solidFill>
                  <a:srgbClr val="FFFFFF"/>
                </a:solidFill>
              </a:rPr>
              <a:t>based on </a:t>
            </a:r>
            <a:r>
              <a:rPr lang="en-US" dirty="0">
                <a:solidFill>
                  <a:srgbClr val="FFFFFF"/>
                </a:solidFill>
              </a:rPr>
              <a:t>the ARMv8.2 ISA </a:t>
            </a:r>
            <a:r>
              <a:rPr lang="en-US" dirty="0" smtClean="0">
                <a:solidFill>
                  <a:srgbClr val="FFFFFF"/>
                </a:solidFill>
              </a:rPr>
              <a:t>(8) </a:t>
            </a:r>
            <a:endParaRPr lang="en-US" dirty="0"/>
          </a:p>
        </p:txBody>
      </p:sp>
      <p:sp>
        <p:nvSpPr>
          <p:cNvPr id="4" name="TextBox 3"/>
          <p:cNvSpPr txBox="1"/>
          <p:nvPr/>
        </p:nvSpPr>
        <p:spPr>
          <a:xfrm>
            <a:off x="71438" y="513565"/>
            <a:ext cx="8779583" cy="369332"/>
          </a:xfrm>
          <a:prstGeom prst="rect">
            <a:avLst/>
          </a:prstGeom>
          <a:noFill/>
        </p:spPr>
        <p:txBody>
          <a:bodyPr wrap="none" rtlCol="0">
            <a:spAutoFit/>
          </a:bodyPr>
          <a:lstStyle/>
          <a:p>
            <a:r>
              <a:rPr lang="en-US" dirty="0">
                <a:solidFill>
                  <a:schemeClr val="accent6"/>
                </a:solidFill>
              </a:rPr>
              <a:t>ARM’s projection to exceed Intel’s processor performance (from 2018</a:t>
            </a:r>
            <a:r>
              <a:rPr lang="en-US" dirty="0" smtClean="0">
                <a:solidFill>
                  <a:schemeClr val="accent6"/>
                </a:solidFill>
              </a:rPr>
              <a:t>) -2 </a:t>
            </a:r>
            <a:endParaRPr lang="en-US" dirty="0">
              <a:solidFill>
                <a:schemeClr val="accent6"/>
              </a:solidFill>
            </a:endParaRPr>
          </a:p>
        </p:txBody>
      </p:sp>
      <p:sp>
        <p:nvSpPr>
          <p:cNvPr id="5" name="TextBox 4"/>
          <p:cNvSpPr txBox="1"/>
          <p:nvPr/>
        </p:nvSpPr>
        <p:spPr>
          <a:xfrm>
            <a:off x="162218" y="879845"/>
            <a:ext cx="9045297" cy="2462213"/>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As seen from the previous Figure, </a:t>
            </a:r>
            <a:r>
              <a:rPr lang="en-US" sz="1600" dirty="0" smtClean="0">
                <a:solidFill>
                  <a:srgbClr val="0070C0"/>
                </a:solidFill>
              </a:rPr>
              <a:t>ARM expected </a:t>
            </a:r>
            <a:r>
              <a:rPr lang="en-US" sz="1600" dirty="0" smtClean="0"/>
              <a:t>their planned Cortex-A77 and </a:t>
            </a:r>
          </a:p>
          <a:p>
            <a:r>
              <a:rPr lang="en-US" sz="1600" dirty="0"/>
              <a:t> </a:t>
            </a:r>
            <a:r>
              <a:rPr lang="en-US" sz="1600" dirty="0" smtClean="0"/>
              <a:t>     Cortex-A78 processors to provide </a:t>
            </a:r>
            <a:r>
              <a:rPr lang="en-US" sz="1600" dirty="0" smtClean="0">
                <a:solidFill>
                  <a:srgbClr val="0070C0"/>
                </a:solidFill>
              </a:rPr>
              <a:t>higher performance than Intel’s comparable</a:t>
            </a:r>
          </a:p>
          <a:p>
            <a:pPr>
              <a:spcAft>
                <a:spcPts val="600"/>
              </a:spcAft>
            </a:pPr>
            <a:r>
              <a:rPr lang="en-US" sz="1600" dirty="0">
                <a:solidFill>
                  <a:srgbClr val="0070C0"/>
                </a:solidFill>
              </a:rPr>
              <a:t> </a:t>
            </a:r>
            <a:r>
              <a:rPr lang="en-US" sz="1600" dirty="0" smtClean="0">
                <a:solidFill>
                  <a:srgbClr val="0070C0"/>
                </a:solidFill>
              </a:rPr>
              <a:t>     client processors.  </a:t>
            </a:r>
          </a:p>
          <a:p>
            <a:pPr marL="285750" indent="-285750">
              <a:buFont typeface="Arial" panose="020B0604020202020204" pitchFamily="34" charset="0"/>
              <a:buChar char="•"/>
            </a:pPr>
            <a:r>
              <a:rPr lang="en-US" sz="1600" dirty="0" smtClean="0"/>
              <a:t>Performance results published in 2020 for ARM’s subsequent extreme performance</a:t>
            </a:r>
          </a:p>
          <a:p>
            <a:r>
              <a:rPr lang="en-US" sz="1600" dirty="0" smtClean="0"/>
              <a:t>      Cortex-X1 processor allow a comparison between SPECint2006 and SPECFP2006</a:t>
            </a:r>
          </a:p>
          <a:p>
            <a:pPr>
              <a:spcAft>
                <a:spcPts val="600"/>
              </a:spcAft>
            </a:pPr>
            <a:r>
              <a:rPr lang="en-US" sz="1600" dirty="0"/>
              <a:t> </a:t>
            </a:r>
            <a:r>
              <a:rPr lang="en-US" sz="1600" dirty="0" smtClean="0"/>
              <a:t>     results for the ARM’s Cortex-X1 and Intel’s Core 10900k (</a:t>
            </a:r>
            <a:r>
              <a:rPr lang="en-US" sz="1600" dirty="0" err="1" smtClean="0"/>
              <a:t>Skylake</a:t>
            </a:r>
            <a:r>
              <a:rPr lang="en-US" sz="1600" dirty="0" smtClean="0"/>
              <a:t>) processors.</a:t>
            </a:r>
          </a:p>
          <a:p>
            <a:pPr marL="285750" indent="-285750">
              <a:buFont typeface="Arial" panose="020B0604020202020204" pitchFamily="34" charset="0"/>
              <a:buChar char="•"/>
            </a:pPr>
            <a:r>
              <a:rPr lang="en-US" sz="1600" dirty="0" smtClean="0"/>
              <a:t>The results (shown subsequently in connection with the extra high performance </a:t>
            </a:r>
          </a:p>
          <a:p>
            <a:r>
              <a:rPr lang="en-US" sz="1600" dirty="0"/>
              <a:t> </a:t>
            </a:r>
            <a:r>
              <a:rPr lang="en-US" sz="1600" dirty="0" smtClean="0"/>
              <a:t>     Cortex-X1 processor show however, that </a:t>
            </a:r>
            <a:r>
              <a:rPr lang="en-US" sz="1600" dirty="0" smtClean="0">
                <a:solidFill>
                  <a:srgbClr val="FF0000"/>
                </a:solidFill>
              </a:rPr>
              <a:t>ARM’s ambitious goals  have not yet</a:t>
            </a:r>
          </a:p>
          <a:p>
            <a:r>
              <a:rPr lang="en-US" sz="1600" dirty="0">
                <a:solidFill>
                  <a:srgbClr val="FF0000"/>
                </a:solidFill>
              </a:rPr>
              <a:t> </a:t>
            </a:r>
            <a:r>
              <a:rPr lang="en-US" sz="1600" dirty="0" smtClean="0">
                <a:solidFill>
                  <a:srgbClr val="FF0000"/>
                </a:solidFill>
              </a:rPr>
              <a:t>     been achieved.</a:t>
            </a:r>
          </a:p>
        </p:txBody>
      </p:sp>
      <p:sp>
        <p:nvSpPr>
          <p:cNvPr id="6" name="TextBox 5"/>
          <p:cNvSpPr txBox="1"/>
          <p:nvPr/>
        </p:nvSpPr>
        <p:spPr>
          <a:xfrm>
            <a:off x="8839201" y="6520065"/>
            <a:ext cx="3233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Tree>
    <p:extLst>
      <p:ext uri="{BB962C8B-B14F-4D97-AF65-F5344CB8AC3E}">
        <p14:creationId xmlns:p14="http://schemas.microsoft.com/office/powerpoint/2010/main" val="33664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679" y="513200"/>
            <a:ext cx="7394973" cy="369332"/>
          </a:xfrm>
          <a:prstGeom prst="rect">
            <a:avLst/>
          </a:prstGeom>
          <a:noFill/>
        </p:spPr>
        <p:txBody>
          <a:bodyPr wrap="none" rtlCol="0">
            <a:spAutoFit/>
          </a:bodyPr>
          <a:lstStyle/>
          <a:p>
            <a:r>
              <a:rPr lang="en-US" dirty="0" smtClean="0">
                <a:solidFill>
                  <a:schemeClr val="accent6"/>
                </a:solidFill>
              </a:rPr>
              <a:t>Total number of ARM-ISA based chips shipped until 2014 </a:t>
            </a:r>
            <a:r>
              <a:rPr lang="en-US" dirty="0" smtClean="0"/>
              <a:t>[</a:t>
            </a:r>
            <a:r>
              <a:rPr lang="hu-HU" dirty="0" smtClean="0"/>
              <a:t>19</a:t>
            </a:r>
            <a:r>
              <a:rPr lang="en-US" dirty="0" smtClean="0"/>
              <a:t>]</a:t>
            </a:r>
            <a:endParaRPr lang="en-US" dirty="0"/>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dirty="0" smtClean="0"/>
              <a:t>Keil: Software development tool for embedded processors</a:t>
            </a:r>
          </a:p>
          <a:p>
            <a:r>
              <a:rPr lang="hu-HU" sz="1400" dirty="0" smtClean="0">
                <a:solidFill>
                  <a:srgbClr val="FF0000"/>
                </a:solidFill>
              </a:rPr>
              <a:t>Linaro</a:t>
            </a:r>
            <a:r>
              <a:rPr lang="hu-HU" sz="1400" dirty="0" smtClean="0"/>
              <a:t>: Nonprofit company, established by </a:t>
            </a:r>
            <a:r>
              <a:rPr lang="en-US" sz="1400" dirty="0" smtClean="0"/>
              <a:t>ARM</a:t>
            </a:r>
            <a:r>
              <a:rPr lang="en-US" sz="1400" dirty="0"/>
              <a:t>, Freescale, IBM, Samsung, ST-Ericsson and </a:t>
            </a:r>
            <a:r>
              <a:rPr lang="hu-HU" sz="1400" dirty="0" smtClean="0"/>
              <a:t>TI </a:t>
            </a:r>
          </a:p>
          <a:p>
            <a:pPr>
              <a:spcAft>
                <a:spcPts val="300"/>
              </a:spcAft>
            </a:pPr>
            <a:r>
              <a:rPr lang="hu-HU" sz="1400" dirty="0"/>
              <a:t> </a:t>
            </a:r>
            <a:r>
              <a:rPr lang="hu-HU" sz="1400" dirty="0" smtClean="0"/>
              <a:t>           to support </a:t>
            </a:r>
            <a:r>
              <a:rPr lang="en-US" sz="1400" dirty="0" smtClean="0"/>
              <a:t>open </a:t>
            </a:r>
            <a:r>
              <a:rPr lang="en-US" sz="1400" dirty="0"/>
              <a:t>source software developers using Linux </a:t>
            </a:r>
            <a:r>
              <a:rPr lang="en-US" sz="1400" dirty="0" smtClean="0"/>
              <a:t>on</a:t>
            </a:r>
            <a:r>
              <a:rPr lang="hu-HU" sz="1400" dirty="0" smtClean="0"/>
              <a:t> </a:t>
            </a:r>
            <a:r>
              <a:rPr lang="en-US" sz="1400" dirty="0" err="1" smtClean="0"/>
              <a:t>SoCs</a:t>
            </a:r>
            <a:r>
              <a:rPr lang="en-US" sz="1400" dirty="0" smtClean="0"/>
              <a:t>.</a:t>
            </a:r>
            <a:endParaRPr lang="hu-HU" sz="1400" dirty="0" smtClean="0"/>
          </a:p>
          <a:p>
            <a:r>
              <a:rPr lang="en-US" sz="1400" dirty="0"/>
              <a:t>SBSA: Server Base System Architecture, a standardized </a:t>
            </a:r>
            <a:r>
              <a:rPr lang="hu-HU" sz="1400" dirty="0"/>
              <a:t>server platform for</a:t>
            </a:r>
            <a:r>
              <a:rPr lang="en-US" sz="1400" dirty="0"/>
              <a:t> 64-bit ARM</a:t>
            </a:r>
            <a:r>
              <a:rPr lang="hu-HU" sz="1400" dirty="0"/>
              <a:t> processors.         </a:t>
            </a:r>
            <a:r>
              <a:rPr lang="en-US" sz="1400" dirty="0"/>
              <a:t> </a:t>
            </a:r>
            <a:r>
              <a:rPr lang="hu-HU" sz="1400" dirty="0"/>
              <a:t> </a:t>
            </a:r>
          </a:p>
          <a:p>
            <a:endParaRPr lang="en-US" sz="1400" dirty="0"/>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smtClean="0">
                <a:solidFill>
                  <a:srgbClr val="FFFFFF"/>
                </a:solidFill>
              </a:rPr>
              <a:t>(</a:t>
            </a:r>
            <a:r>
              <a:rPr lang="en-US" dirty="0" smtClean="0">
                <a:solidFill>
                  <a:srgbClr val="FFFFFF"/>
                </a:solidFill>
              </a:rPr>
              <a:t>9</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2014809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1540" y="1799875"/>
            <a:ext cx="8186738"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smtClean="0">
                <a:ln>
                  <a:noFill/>
                </a:ln>
                <a:solidFill>
                  <a:srgbClr val="FFFFFF"/>
                </a:solidFill>
                <a:effectLst/>
                <a:uLnTx/>
                <a:uFillTx/>
                <a:latin typeface="Verdana"/>
                <a:ea typeface="+mn-ea"/>
                <a:cs typeface="+mn-cs"/>
              </a:rPr>
              <a:t>3.3.4 Case example: </a:t>
            </a:r>
            <a:r>
              <a:rPr lang="en-US" sz="1900" dirty="0">
                <a:solidFill>
                  <a:srgbClr val="FFFFFF"/>
                </a:solidFill>
              </a:rPr>
              <a:t>The extra </a:t>
            </a:r>
            <a:r>
              <a:rPr lang="hu-HU" sz="1900" dirty="0">
                <a:solidFill>
                  <a:srgbClr val="FFFFFF"/>
                </a:solidFill>
              </a:rPr>
              <a:t>high performance Cortex-</a:t>
            </a:r>
            <a:r>
              <a:rPr lang="en-US" sz="1900" dirty="0" smtClean="0">
                <a:solidFill>
                  <a:srgbClr val="FFFFFF"/>
                </a:solidFill>
              </a:rPr>
              <a:t>X1</a:t>
            </a:r>
            <a:endParaRPr lang="en-US" altLang="en-US" sz="1900" dirty="0">
              <a:solidFill>
                <a:srgbClr val="FFFFFF"/>
              </a:solidFill>
              <a:cs typeface="Times New Roman" pitchFamily="18" charset="0"/>
            </a:endParaRPr>
          </a:p>
        </p:txBody>
      </p:sp>
    </p:spTree>
    <p:extLst>
      <p:ext uri="{BB962C8B-B14F-4D97-AF65-F5344CB8AC3E}">
        <p14:creationId xmlns:p14="http://schemas.microsoft.com/office/powerpoint/2010/main" val="40861695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a:t>
            </a:r>
            <a:r>
              <a:rPr lang="en-US" dirty="0" smtClean="0"/>
              <a:t>Cortex-X1 (1)</a:t>
            </a:r>
            <a:endParaRPr lang="en-US" dirty="0"/>
          </a:p>
        </p:txBody>
      </p:sp>
      <p:sp>
        <p:nvSpPr>
          <p:cNvPr id="3" name="TextBox 2"/>
          <p:cNvSpPr txBox="1"/>
          <p:nvPr/>
        </p:nvSpPr>
        <p:spPr>
          <a:xfrm>
            <a:off x="81245" y="503675"/>
            <a:ext cx="5351658" cy="369332"/>
          </a:xfrm>
          <a:prstGeom prst="rect">
            <a:avLst/>
          </a:prstGeom>
          <a:noFill/>
        </p:spPr>
        <p:txBody>
          <a:bodyPr wrap="none" rtlCol="0">
            <a:spAutoFit/>
          </a:bodyPr>
          <a:lstStyle/>
          <a:p>
            <a:pPr lvl="0" fontAlgn="base">
              <a:spcBef>
                <a:spcPct val="0"/>
              </a:spcBef>
              <a:spcAft>
                <a:spcPct val="0"/>
              </a:spcAft>
              <a:defRPr/>
            </a:pPr>
            <a:r>
              <a:rPr lang="en-US" dirty="0" smtClean="0">
                <a:solidFill>
                  <a:schemeClr val="accent6"/>
                </a:solidFill>
              </a:rPr>
              <a:t>3.3.4 </a:t>
            </a:r>
            <a:r>
              <a:rPr lang="en-US" dirty="0">
                <a:solidFill>
                  <a:schemeClr val="accent6"/>
                </a:solidFill>
              </a:rPr>
              <a:t>The extra </a:t>
            </a:r>
            <a:r>
              <a:rPr lang="hu-HU" dirty="0">
                <a:solidFill>
                  <a:schemeClr val="accent6"/>
                </a:solidFill>
              </a:rPr>
              <a:t>high performance</a:t>
            </a:r>
            <a:r>
              <a:rPr lang="en-US" dirty="0">
                <a:solidFill>
                  <a:schemeClr val="accent6"/>
                </a:solidFill>
              </a:rPr>
              <a:t> Cortex-X1</a:t>
            </a:r>
            <a:endParaRPr lang="hu-HU" dirty="0">
              <a:solidFill>
                <a:schemeClr val="accent6"/>
              </a:solidFill>
            </a:endParaRPr>
          </a:p>
        </p:txBody>
      </p:sp>
      <p:sp>
        <p:nvSpPr>
          <p:cNvPr id="4" name="TextBox 3"/>
          <p:cNvSpPr txBox="1"/>
          <p:nvPr/>
        </p:nvSpPr>
        <p:spPr>
          <a:xfrm>
            <a:off x="219675" y="872456"/>
            <a:ext cx="8802410" cy="229293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solidFill>
                  <a:srgbClr val="0070C0"/>
                </a:solidFill>
              </a:rPr>
              <a:t>Announced</a:t>
            </a:r>
            <a:r>
              <a:rPr lang="en-US" sz="1600" dirty="0" smtClean="0"/>
              <a:t> along with the Cortex-A78 in </a:t>
            </a:r>
            <a:r>
              <a:rPr lang="en-US" sz="1600" dirty="0" smtClean="0">
                <a:solidFill>
                  <a:srgbClr val="0070C0"/>
                </a:solidFill>
              </a:rPr>
              <a:t>05/2020</a:t>
            </a:r>
            <a:r>
              <a:rPr lang="en-US" sz="1600" dirty="0" smtClean="0"/>
              <a:t>.</a:t>
            </a:r>
          </a:p>
          <a:p>
            <a:pPr marL="285750" indent="-285750">
              <a:buFont typeface="Arial" panose="020B0604020202020204" pitchFamily="34" charset="0"/>
              <a:buChar char="•"/>
            </a:pPr>
            <a:r>
              <a:rPr lang="en-US" sz="1600" dirty="0" smtClean="0"/>
              <a:t>Both the Cortex-A78 and the Cortex-X1 were designed in the </a:t>
            </a:r>
            <a:r>
              <a:rPr lang="en-US" sz="1600" dirty="0" smtClean="0">
                <a:solidFill>
                  <a:srgbClr val="0070C0"/>
                </a:solidFill>
              </a:rPr>
              <a:t>Austin Center </a:t>
            </a:r>
            <a:r>
              <a:rPr lang="en-US" sz="1600" dirty="0" smtClean="0"/>
              <a:t>and</a:t>
            </a:r>
          </a:p>
          <a:p>
            <a:r>
              <a:rPr lang="en-US" sz="1600" dirty="0"/>
              <a:t> </a:t>
            </a:r>
            <a:r>
              <a:rPr lang="en-US" sz="1600" dirty="0" smtClean="0"/>
              <a:t>     both are sharing the same basic design blocks, but whereas the </a:t>
            </a:r>
            <a:r>
              <a:rPr lang="en-US" sz="1600" dirty="0" smtClean="0">
                <a:solidFill>
                  <a:srgbClr val="0070C0"/>
                </a:solidFill>
              </a:rPr>
              <a:t>A78 is focused</a:t>
            </a:r>
          </a:p>
          <a:p>
            <a:pPr>
              <a:spcAft>
                <a:spcPts val="600"/>
              </a:spcAft>
            </a:pPr>
            <a:r>
              <a:rPr lang="en-US" sz="1600" dirty="0">
                <a:solidFill>
                  <a:srgbClr val="0070C0"/>
                </a:solidFill>
              </a:rPr>
              <a:t> </a:t>
            </a:r>
            <a:r>
              <a:rPr lang="en-US" sz="1600" dirty="0" smtClean="0">
                <a:solidFill>
                  <a:srgbClr val="0070C0"/>
                </a:solidFill>
              </a:rPr>
              <a:t>     on efficiency the X1 aims at maximizing performance.</a:t>
            </a:r>
          </a:p>
          <a:p>
            <a:pPr marL="285750" indent="-285750">
              <a:buFont typeface="Arial" panose="020B0604020202020204" pitchFamily="34" charset="0"/>
              <a:buChar char="•"/>
            </a:pPr>
            <a:r>
              <a:rPr lang="en-US" sz="1600" dirty="0"/>
              <a:t>The </a:t>
            </a:r>
            <a:r>
              <a:rPr lang="en-US" sz="1600" dirty="0">
                <a:solidFill>
                  <a:srgbClr val="FF0000"/>
                </a:solidFill>
              </a:rPr>
              <a:t>Cortex-X1</a:t>
            </a:r>
            <a:r>
              <a:rPr lang="en-US" sz="1600" dirty="0"/>
              <a:t> is the </a:t>
            </a:r>
            <a:r>
              <a:rPr lang="en-US" sz="1600" dirty="0">
                <a:solidFill>
                  <a:srgbClr val="0070C0"/>
                </a:solidFill>
              </a:rPr>
              <a:t>first member of </a:t>
            </a:r>
            <a:r>
              <a:rPr lang="en-US" sz="1600" dirty="0"/>
              <a:t>a </a:t>
            </a:r>
            <a:r>
              <a:rPr lang="en-US" sz="1600" dirty="0">
                <a:solidFill>
                  <a:srgbClr val="0070C0"/>
                </a:solidFill>
              </a:rPr>
              <a:t>new, performance oriented line</a:t>
            </a:r>
            <a:r>
              <a:rPr lang="en-US" sz="1600" dirty="0"/>
              <a:t>, called</a:t>
            </a:r>
          </a:p>
          <a:p>
            <a:pPr>
              <a:spcAft>
                <a:spcPts val="600"/>
              </a:spcAft>
            </a:pPr>
            <a:r>
              <a:rPr lang="en-US" sz="1600" dirty="0"/>
              <a:t>      the </a:t>
            </a:r>
            <a:r>
              <a:rPr lang="en-US" sz="1600" dirty="0">
                <a:solidFill>
                  <a:srgbClr val="FF0000"/>
                </a:solidFill>
              </a:rPr>
              <a:t>Cortex-X line</a:t>
            </a:r>
            <a:r>
              <a:rPr lang="en-US" sz="1600" dirty="0"/>
              <a:t>.</a:t>
            </a:r>
          </a:p>
          <a:p>
            <a:pPr marL="285750" indent="-285750">
              <a:buFont typeface="Arial" panose="020B0604020202020204" pitchFamily="34" charset="0"/>
              <a:buChar char="•"/>
            </a:pPr>
            <a:r>
              <a:rPr lang="en-US" sz="1600" dirty="0" smtClean="0"/>
              <a:t>The Cortex-X1 line has been introduced within the framework of the </a:t>
            </a:r>
            <a:r>
              <a:rPr lang="en-US" sz="1600" dirty="0" smtClean="0">
                <a:solidFill>
                  <a:srgbClr val="FF0000"/>
                </a:solidFill>
              </a:rPr>
              <a:t>Cortex-X </a:t>
            </a:r>
          </a:p>
          <a:p>
            <a:r>
              <a:rPr lang="en-US" sz="1600" dirty="0">
                <a:solidFill>
                  <a:srgbClr val="FF0000"/>
                </a:solidFill>
              </a:rPr>
              <a:t> </a:t>
            </a:r>
            <a:r>
              <a:rPr lang="en-US" sz="1600" dirty="0" smtClean="0">
                <a:solidFill>
                  <a:srgbClr val="FF0000"/>
                </a:solidFill>
              </a:rPr>
              <a:t>     Custom Program.</a:t>
            </a:r>
          </a:p>
        </p:txBody>
      </p:sp>
      <p:sp>
        <p:nvSpPr>
          <p:cNvPr id="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41861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(2)</a:t>
            </a:r>
            <a:endParaRPr lang="en-US" dirty="0"/>
          </a:p>
        </p:txBody>
      </p:sp>
      <p:sp>
        <p:nvSpPr>
          <p:cNvPr id="3" name="TextBox 2"/>
          <p:cNvSpPr txBox="1"/>
          <p:nvPr/>
        </p:nvSpPr>
        <p:spPr>
          <a:xfrm>
            <a:off x="71438" y="503238"/>
            <a:ext cx="4721805" cy="369332"/>
          </a:xfrm>
          <a:prstGeom prst="rect">
            <a:avLst/>
          </a:prstGeom>
          <a:noFill/>
        </p:spPr>
        <p:txBody>
          <a:bodyPr wrap="none" rtlCol="0">
            <a:spAutoFit/>
          </a:bodyPr>
          <a:lstStyle/>
          <a:p>
            <a:r>
              <a:rPr lang="en-US" dirty="0">
                <a:solidFill>
                  <a:schemeClr val="accent6"/>
                </a:solidFill>
              </a:rPr>
              <a:t>ARM’s Cortex-X Custom Program </a:t>
            </a:r>
            <a:r>
              <a:rPr lang="en-US" dirty="0" smtClean="0"/>
              <a:t>[</a:t>
            </a:r>
            <a:r>
              <a:rPr lang="hu-HU" dirty="0" smtClean="0"/>
              <a:t>127</a:t>
            </a:r>
            <a:r>
              <a:rPr lang="en-US" dirty="0" smtClean="0"/>
              <a:t>]</a:t>
            </a:r>
          </a:p>
        </p:txBody>
      </p:sp>
      <p:sp>
        <p:nvSpPr>
          <p:cNvPr id="5" name="TextBox 4"/>
          <p:cNvSpPr txBox="1"/>
          <p:nvPr/>
        </p:nvSpPr>
        <p:spPr>
          <a:xfrm>
            <a:off x="231774" y="878141"/>
            <a:ext cx="8995155" cy="3508653"/>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t>It is an evolution of the former </a:t>
            </a:r>
            <a:r>
              <a:rPr lang="en-US" sz="1600" dirty="0">
                <a:solidFill>
                  <a:schemeClr val="accent6"/>
                </a:solidFill>
              </a:rPr>
              <a:t>“Built on ARM Cortex Technology” licensing </a:t>
            </a:r>
            <a:r>
              <a:rPr lang="en-US" sz="1600" dirty="0" smtClean="0">
                <a:solidFill>
                  <a:schemeClr val="accent6"/>
                </a:solidFill>
              </a:rPr>
              <a:t>model.</a:t>
            </a:r>
          </a:p>
          <a:p>
            <a:pPr marL="285750" indent="-285750">
              <a:buFont typeface="Arial" panose="020B0604020202020204" pitchFamily="34" charset="0"/>
              <a:buChar char="•"/>
            </a:pPr>
            <a:r>
              <a:rPr lang="en-US" sz="1600" dirty="0" smtClean="0"/>
              <a:t>It allows the licensee </a:t>
            </a:r>
            <a:r>
              <a:rPr lang="en-US" sz="1600" dirty="0" smtClean="0">
                <a:solidFill>
                  <a:srgbClr val="FF0000"/>
                </a:solidFill>
              </a:rPr>
              <a:t>to customize standard ARM Cortex products for performance</a:t>
            </a:r>
          </a:p>
          <a:p>
            <a:pPr>
              <a:spcAft>
                <a:spcPts val="600"/>
              </a:spcAft>
            </a:pPr>
            <a:r>
              <a:rPr lang="en-US" sz="1600" dirty="0">
                <a:solidFill>
                  <a:srgbClr val="FF0000"/>
                </a:solidFill>
              </a:rPr>
              <a:t> </a:t>
            </a:r>
            <a:r>
              <a:rPr lang="en-US" sz="1600" dirty="0" smtClean="0">
                <a:solidFill>
                  <a:srgbClr val="FF0000"/>
                </a:solidFill>
              </a:rPr>
              <a:t>     first designs.</a:t>
            </a:r>
          </a:p>
          <a:p>
            <a:pPr>
              <a:spcAft>
                <a:spcPts val="600"/>
              </a:spcAft>
            </a:pPr>
            <a:r>
              <a:rPr lang="en-US" sz="1600" dirty="0" smtClean="0"/>
              <a:t>    A possible customization is e.g. increasing the ROB (</a:t>
            </a:r>
            <a:r>
              <a:rPr lang="en-US" sz="1600" dirty="0" err="1" smtClean="0"/>
              <a:t>ReOrder</a:t>
            </a:r>
            <a:r>
              <a:rPr lang="en-US" sz="1600" dirty="0" smtClean="0"/>
              <a:t> Buffer) size.</a:t>
            </a:r>
          </a:p>
          <a:p>
            <a:r>
              <a:rPr lang="en-US" sz="1600" dirty="0" smtClean="0"/>
              <a:t>    Larger ROBs result in higher performance but need more power and larger</a:t>
            </a:r>
          </a:p>
          <a:p>
            <a:pPr>
              <a:spcAft>
                <a:spcPts val="600"/>
              </a:spcAft>
            </a:pPr>
            <a:r>
              <a:rPr lang="en-US" sz="1600" dirty="0"/>
              <a:t> </a:t>
            </a:r>
            <a:r>
              <a:rPr lang="en-US" sz="1600" dirty="0" smtClean="0"/>
              <a:t>     Si-area. </a:t>
            </a:r>
          </a:p>
          <a:p>
            <a:pPr marL="285750" indent="-285750">
              <a:buFont typeface="Arial" panose="020B0604020202020204" pitchFamily="34" charset="0"/>
              <a:buChar char="•"/>
            </a:pPr>
            <a:r>
              <a:rPr lang="en-US" sz="1600" dirty="0"/>
              <a:t>The customization requires </a:t>
            </a:r>
            <a:r>
              <a:rPr lang="en-US" sz="1600" dirty="0">
                <a:solidFill>
                  <a:srgbClr val="0070C0"/>
                </a:solidFill>
              </a:rPr>
              <a:t>early engineering collaboration </a:t>
            </a:r>
            <a:r>
              <a:rPr lang="en-US" sz="1600" dirty="0"/>
              <a:t>between ARM and the </a:t>
            </a:r>
          </a:p>
          <a:p>
            <a:pPr>
              <a:spcAft>
                <a:spcPts val="600"/>
              </a:spcAft>
            </a:pPr>
            <a:r>
              <a:rPr lang="en-US" sz="1600" dirty="0"/>
              <a:t> </a:t>
            </a:r>
            <a:r>
              <a:rPr lang="en-US" sz="1600" dirty="0" smtClean="0"/>
              <a:t>      </a:t>
            </a:r>
            <a:r>
              <a:rPr lang="en-US" sz="1600" dirty="0"/>
              <a:t>licensee and is done by ARM</a:t>
            </a:r>
            <a:r>
              <a:rPr lang="en-US" sz="1600" dirty="0" smtClean="0"/>
              <a:t>.</a:t>
            </a:r>
          </a:p>
          <a:p>
            <a:pPr marL="285750" indent="-285750">
              <a:buFont typeface="Arial" panose="020B0604020202020204" pitchFamily="34" charset="0"/>
              <a:buChar char="•"/>
            </a:pPr>
            <a:r>
              <a:rPr lang="en-US" sz="1600" dirty="0" smtClean="0"/>
              <a:t>Under the new scheme </a:t>
            </a:r>
            <a:r>
              <a:rPr lang="en-US" sz="1600" dirty="0" smtClean="0">
                <a:solidFill>
                  <a:srgbClr val="FF0000"/>
                </a:solidFill>
              </a:rPr>
              <a:t>ARM maintains the ARM Cortex branding </a:t>
            </a:r>
            <a:r>
              <a:rPr lang="en-US" sz="1600" dirty="0" smtClean="0"/>
              <a:t>of the cores,</a:t>
            </a:r>
          </a:p>
          <a:p>
            <a:pPr>
              <a:spcAft>
                <a:spcPts val="600"/>
              </a:spcAft>
            </a:pPr>
            <a:r>
              <a:rPr lang="en-US" sz="1600" dirty="0"/>
              <a:t> </a:t>
            </a:r>
            <a:r>
              <a:rPr lang="en-US" sz="1600" dirty="0" smtClean="0"/>
              <a:t>      no licensee specific core names are allowed.</a:t>
            </a:r>
          </a:p>
          <a:p>
            <a:pPr marL="285750" indent="-285750">
              <a:buFont typeface="Arial" panose="020B0604020202020204" pitchFamily="34" charset="0"/>
              <a:buChar char="•"/>
            </a:pPr>
            <a:r>
              <a:rPr lang="en-US" sz="1600" dirty="0" smtClean="0"/>
              <a:t>The new, extra high-performance </a:t>
            </a:r>
            <a:r>
              <a:rPr lang="en-US" sz="1600" dirty="0" smtClean="0">
                <a:solidFill>
                  <a:srgbClr val="0070C0"/>
                </a:solidFill>
              </a:rPr>
              <a:t>Cortex-X series processors are available only </a:t>
            </a:r>
          </a:p>
          <a:p>
            <a:r>
              <a:rPr lang="en-US" sz="1600" dirty="0">
                <a:solidFill>
                  <a:srgbClr val="0070C0"/>
                </a:solidFill>
              </a:rPr>
              <a:t> </a:t>
            </a:r>
            <a:r>
              <a:rPr lang="en-US" sz="1600" dirty="0" smtClean="0">
                <a:solidFill>
                  <a:srgbClr val="0070C0"/>
                </a:solidFill>
              </a:rPr>
              <a:t>     to Cortex-X Custom Program licensees.</a:t>
            </a:r>
          </a:p>
        </p:txBody>
      </p:sp>
    </p:spTree>
    <p:extLst>
      <p:ext uri="{BB962C8B-B14F-4D97-AF65-F5344CB8AC3E}">
        <p14:creationId xmlns:p14="http://schemas.microsoft.com/office/powerpoint/2010/main" val="31877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672"/>
            <a:ext cx="9144000" cy="4519613"/>
          </a:xfrm>
          <a:prstGeom prst="rect">
            <a:avLst/>
          </a:prstGeom>
        </p:spPr>
      </p:pic>
      <p:sp>
        <p:nvSpPr>
          <p:cNvPr id="5" name="TextBox 4"/>
          <p:cNvSpPr txBox="1"/>
          <p:nvPr/>
        </p:nvSpPr>
        <p:spPr>
          <a:xfrm>
            <a:off x="71438" y="516770"/>
            <a:ext cx="9141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Contrasting the design philosophies of the ARM Cortex-A and Cortex-X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processors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127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4" name="Rectangle 3"/>
          <p:cNvSpPr/>
          <p:nvPr/>
        </p:nvSpPr>
        <p:spPr bwMode="auto">
          <a:xfrm>
            <a:off x="250825" y="3879050"/>
            <a:ext cx="4006140" cy="405045"/>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 name="Rectangle 5"/>
          <p:cNvSpPr/>
          <p:nvPr/>
        </p:nvSpPr>
        <p:spPr bwMode="auto">
          <a:xfrm>
            <a:off x="4751325" y="3840550"/>
            <a:ext cx="4006140" cy="405045"/>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6229673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(4)</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519613"/>
          </a:xfrm>
          <a:prstGeom prst="rect">
            <a:avLst/>
          </a:prstGeom>
        </p:spPr>
      </p:pic>
      <p:sp>
        <p:nvSpPr>
          <p:cNvPr id="5" name="TextBox 4"/>
          <p:cNvSpPr txBox="1"/>
          <p:nvPr/>
        </p:nvSpPr>
        <p:spPr>
          <a:xfrm>
            <a:off x="71438" y="503238"/>
            <a:ext cx="91619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Contrasting main features of the Cortex-A78 and Cortex-X1 processors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127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6" name="TextBox 5"/>
          <p:cNvSpPr txBox="1"/>
          <p:nvPr/>
        </p:nvSpPr>
        <p:spPr>
          <a:xfrm>
            <a:off x="71438" y="6039580"/>
            <a:ext cx="878843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X1 processors are 5-wide with an issue rate of 8 Mops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(Macro-operations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per cycle) whereas A78 processors are only 4 wide and issue 6 Mops.</a:t>
            </a:r>
          </a:p>
        </p:txBody>
      </p:sp>
      <p:sp>
        <p:nvSpPr>
          <p:cNvPr id="4" name="Rectangle 3"/>
          <p:cNvSpPr/>
          <p:nvPr/>
        </p:nvSpPr>
        <p:spPr bwMode="auto">
          <a:xfrm>
            <a:off x="4662488" y="2798930"/>
            <a:ext cx="3554917" cy="36004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6497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(5)</a:t>
            </a:r>
            <a:endParaRPr lang="en-US" dirty="0"/>
          </a:p>
        </p:txBody>
      </p:sp>
      <p:sp>
        <p:nvSpPr>
          <p:cNvPr id="3" name="TextBox 2"/>
          <p:cNvSpPr txBox="1"/>
          <p:nvPr/>
        </p:nvSpPr>
        <p:spPr>
          <a:xfrm>
            <a:off x="75299" y="513565"/>
            <a:ext cx="9450635"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Intel</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increased 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front-end width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of their processors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to 5 only beginning with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Skylake</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-processor</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(in 2015).   </a:t>
            </a:r>
          </a:p>
        </p:txBody>
      </p:sp>
    </p:spTree>
    <p:extLst>
      <p:ext uri="{BB962C8B-B14F-4D97-AF65-F5344CB8AC3E}">
        <p14:creationId xmlns:p14="http://schemas.microsoft.com/office/powerpoint/2010/main" val="254326429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(6)</a:t>
            </a:r>
            <a:endParaRPr lang="en-US" dirty="0"/>
          </a:p>
        </p:txBody>
      </p:sp>
      <p:sp>
        <p:nvSpPr>
          <p:cNvPr id="6" name="TextBox 5"/>
          <p:cNvSpPr txBox="1"/>
          <p:nvPr/>
        </p:nvSpPr>
        <p:spPr>
          <a:xfrm>
            <a:off x="71438" y="503675"/>
            <a:ext cx="6022867" cy="369332"/>
          </a:xfrm>
          <a:prstGeom prst="rect">
            <a:avLst/>
          </a:prstGeom>
          <a:noFill/>
        </p:spPr>
        <p:txBody>
          <a:bodyPr wrap="none" rtlCol="0">
            <a:spAutoFit/>
          </a:bodyPr>
          <a:lstStyle/>
          <a:p>
            <a:pPr lvl="0"/>
            <a:r>
              <a:rPr lang="en-US" dirty="0" smtClean="0">
                <a:solidFill>
                  <a:srgbClr val="2D2D8A"/>
                </a:solidFill>
              </a:rPr>
              <a:t>Front-end enhancements Cortex-X1 vs</a:t>
            </a:r>
            <a:r>
              <a:rPr lang="en-US" dirty="0">
                <a:solidFill>
                  <a:srgbClr val="2D2D8A"/>
                </a:solidFill>
              </a:rPr>
              <a:t>. A77 </a:t>
            </a:r>
            <a:r>
              <a:rPr lang="en-US" dirty="0" smtClean="0"/>
              <a:t>[</a:t>
            </a:r>
            <a:r>
              <a:rPr lang="hu-HU" dirty="0" smtClean="0"/>
              <a:t>130</a:t>
            </a:r>
            <a:r>
              <a:rPr lang="en-US" dirty="0" smtClean="0"/>
              <a:t>]</a:t>
            </a:r>
            <a:endParaRPr lang="en-US" dirty="0"/>
          </a:p>
        </p:txBody>
      </p:sp>
      <p:sp>
        <p:nvSpPr>
          <p:cNvPr id="7" name="Right Brace 6"/>
          <p:cNvSpPr/>
          <p:nvPr/>
        </p:nvSpPr>
        <p:spPr bwMode="auto">
          <a:xfrm rot="5400000">
            <a:off x="2479420" y="3492543"/>
            <a:ext cx="196390" cy="21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8" name="TextBox 7"/>
          <p:cNvSpPr txBox="1"/>
          <p:nvPr/>
        </p:nvSpPr>
        <p:spPr>
          <a:xfrm>
            <a:off x="2006715" y="4711787"/>
            <a:ext cx="1302088"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6 MOPs/cycle</a:t>
            </a:r>
          </a:p>
        </p:txBody>
      </p:sp>
      <p:sp>
        <p:nvSpPr>
          <p:cNvPr id="9" name="Right Brace 8"/>
          <p:cNvSpPr/>
          <p:nvPr/>
        </p:nvSpPr>
        <p:spPr bwMode="auto">
          <a:xfrm rot="5400000">
            <a:off x="6934615" y="3204543"/>
            <a:ext cx="196390" cy="273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 name="TextBox 9"/>
          <p:cNvSpPr txBox="1"/>
          <p:nvPr/>
        </p:nvSpPr>
        <p:spPr>
          <a:xfrm>
            <a:off x="6327195" y="4711787"/>
            <a:ext cx="1302088"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 MOPs/cycle</a:t>
            </a:r>
          </a:p>
        </p:txBody>
      </p:sp>
      <p:grpSp>
        <p:nvGrpSpPr>
          <p:cNvPr id="11" name="Group 10"/>
          <p:cNvGrpSpPr/>
          <p:nvPr/>
        </p:nvGrpSpPr>
        <p:grpSpPr>
          <a:xfrm>
            <a:off x="3941930" y="953725"/>
            <a:ext cx="5105063" cy="3531310"/>
            <a:chOff x="3857370" y="953725"/>
            <a:chExt cx="5260135" cy="3531310"/>
          </a:xfrm>
        </p:grpSpPr>
        <p:pic>
          <p:nvPicPr>
            <p:cNvPr id="12" name="Kép 3" descr="A képen képernyőkép látható&#10;&#10;Automatikusan generált leírás">
              <a:extLst>
                <a:ext uri="{FF2B5EF4-FFF2-40B4-BE49-F238E27FC236}">
                  <a16:creationId xmlns:a16="http://schemas.microsoft.com/office/drawing/2014/main" id="{E2D1ABB4-DA63-4E7D-ABAB-9A4B3C11CAB9}"/>
                </a:ext>
              </a:extLst>
            </p:cNvPr>
            <p:cNvPicPr>
              <a:picLocks noChangeAspect="1"/>
            </p:cNvPicPr>
            <p:nvPr/>
          </p:nvPicPr>
          <p:blipFill rotWithShape="1">
            <a:blip r:embed="rId2">
              <a:extLst>
                <a:ext uri="{28A0092B-C50C-407E-A947-70E740481C1C}">
                  <a14:useLocalDpi xmlns:a14="http://schemas.microsoft.com/office/drawing/2010/main" val="0"/>
                </a:ext>
              </a:extLst>
            </a:blip>
            <a:srcRect l="42336" r="995"/>
            <a:stretch/>
          </p:blipFill>
          <p:spPr>
            <a:xfrm>
              <a:off x="3996941" y="953725"/>
              <a:ext cx="5120564" cy="3531310"/>
            </a:xfrm>
            <a:prstGeom prst="rect">
              <a:avLst/>
            </a:prstGeom>
          </p:spPr>
        </p:pic>
        <p:sp>
          <p:nvSpPr>
            <p:cNvPr id="13" name="Oval 12"/>
            <p:cNvSpPr/>
            <p:nvPr/>
          </p:nvSpPr>
          <p:spPr bwMode="auto">
            <a:xfrm>
              <a:off x="3857370" y="3158970"/>
              <a:ext cx="364596" cy="540000"/>
            </a:xfrm>
            <a:prstGeom prst="ellipse">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4" name="Rectangle 13"/>
            <p:cNvSpPr/>
            <p:nvPr/>
          </p:nvSpPr>
          <p:spPr bwMode="auto">
            <a:xfrm>
              <a:off x="3996940" y="3609020"/>
              <a:ext cx="90011" cy="270030"/>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5" name="Oval 14"/>
            <p:cNvSpPr/>
            <p:nvPr/>
          </p:nvSpPr>
          <p:spPr bwMode="auto">
            <a:xfrm>
              <a:off x="3857370" y="3068960"/>
              <a:ext cx="139569" cy="630010"/>
            </a:xfrm>
            <a:prstGeom prst="ellipse">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16" name="Group 15"/>
          <p:cNvGrpSpPr/>
          <p:nvPr/>
        </p:nvGrpSpPr>
        <p:grpSpPr>
          <a:xfrm>
            <a:off x="77573" y="953725"/>
            <a:ext cx="3800006" cy="3531310"/>
            <a:chOff x="71500" y="953725"/>
            <a:chExt cx="3915435" cy="3531310"/>
          </a:xfrm>
        </p:grpSpPr>
        <p:pic>
          <p:nvPicPr>
            <p:cNvPr id="17" name="Kép 3" descr="A képen képernyőkép látható&#10;&#10;Automatikusan generált leírás">
              <a:extLst>
                <a:ext uri="{FF2B5EF4-FFF2-40B4-BE49-F238E27FC236}">
                  <a16:creationId xmlns:a16="http://schemas.microsoft.com/office/drawing/2014/main" id="{E2D1ABB4-DA63-4E7D-ABAB-9A4B3C11CAB9}"/>
                </a:ext>
              </a:extLst>
            </p:cNvPr>
            <p:cNvPicPr>
              <a:picLocks noChangeAspect="1"/>
            </p:cNvPicPr>
            <p:nvPr/>
          </p:nvPicPr>
          <p:blipFill rotWithShape="1">
            <a:blip r:embed="rId2">
              <a:extLst>
                <a:ext uri="{28A0092B-C50C-407E-A947-70E740481C1C}">
                  <a14:useLocalDpi xmlns:a14="http://schemas.microsoft.com/office/drawing/2010/main" val="0"/>
                </a:ext>
              </a:extLst>
            </a:blip>
            <a:srcRect r="56668"/>
            <a:stretch/>
          </p:blipFill>
          <p:spPr>
            <a:xfrm>
              <a:off x="71500" y="953725"/>
              <a:ext cx="3915435" cy="3531310"/>
            </a:xfrm>
            <a:prstGeom prst="rect">
              <a:avLst/>
            </a:prstGeom>
          </p:spPr>
        </p:pic>
        <p:sp>
          <p:nvSpPr>
            <p:cNvPr id="18" name="Rectangle 17"/>
            <p:cNvSpPr/>
            <p:nvPr/>
          </p:nvSpPr>
          <p:spPr bwMode="auto">
            <a:xfrm>
              <a:off x="3851920" y="2719380"/>
              <a:ext cx="135015" cy="439590"/>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16182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507293"/>
            <a:ext cx="8131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Evolution </a:t>
            </a:r>
            <a:r>
              <a:rPr kumimoji="0" lang="en-US" sz="1800" b="0" i="0" u="none" strike="noStrike" kern="1200" cap="none" spc="0" normalizeH="0" baseline="0" noProof="0" dirty="0">
                <a:ln>
                  <a:noFill/>
                </a:ln>
                <a:solidFill>
                  <a:srgbClr val="2D2D8A"/>
                </a:solidFill>
                <a:effectLst/>
                <a:uLnTx/>
                <a:uFillTx/>
                <a:latin typeface="Verdana"/>
                <a:ea typeface="+mn-ea"/>
                <a:cs typeface="+mn-cs"/>
              </a:rPr>
              <a:t>of the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width (in terms of the decode rate) of </a:t>
            </a:r>
            <a:r>
              <a:rPr kumimoji="0" lang="en-US" sz="1800" b="0" i="0" u="none" strike="noStrike" kern="1200" cap="none" spc="0" normalizeH="0" baseline="0" noProof="0" dirty="0">
                <a:ln>
                  <a:noFill/>
                </a:ln>
                <a:solidFill>
                  <a:srgbClr val="2D2D8A"/>
                </a:solidFill>
                <a:effectLst/>
                <a:uLnTx/>
                <a:uFillTx/>
                <a:latin typeface="Verdana"/>
                <a:ea typeface="+mn-ea"/>
                <a:cs typeface="+mn-cs"/>
              </a:rPr>
              <a:t>mobile cores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 Box 5"/>
          <p:cNvSpPr txBox="1">
            <a:spLocks noChangeArrowheads="1"/>
          </p:cNvSpPr>
          <p:nvPr/>
        </p:nvSpPr>
        <p:spPr bwMode="auto">
          <a:xfrm>
            <a:off x="3536885"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3-wide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2-wide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Oval 13"/>
          <p:cNvSpPr>
            <a:spLocks noChangeArrowheads="1"/>
          </p:cNvSpPr>
          <p:nvPr/>
        </p:nvSpPr>
        <p:spPr bwMode="auto">
          <a:xfrm>
            <a:off x="8210335"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4-wide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4" name="Straight Connector 13"/>
          <p:cNvCxnSpPr>
            <a:endCxn id="21"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900451" y="1408053"/>
            <a:ext cx="3307303" cy="263407"/>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9" name="Text Box 6"/>
          <p:cNvSpPr txBox="1">
            <a:spLocks noChangeArrowheads="1"/>
          </p:cNvSpPr>
          <p:nvPr/>
        </p:nvSpPr>
        <p:spPr bwMode="auto">
          <a:xfrm>
            <a:off x="7835816"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6-wide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1" name="Oval 20"/>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9" name="Straight Connector 28"/>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13"/>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6" name="Oval 45"/>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9" name="TextBox 48"/>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1" name="TextBox 50"/>
          <p:cNvSpPr txBox="1"/>
          <p:nvPr/>
        </p:nvSpPr>
        <p:spPr>
          <a:xfrm>
            <a:off x="351450" y="1966178"/>
            <a:ext cx="2743376" cy="6976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M Cortex-A (2005-09)</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smtClean="0">
                <a:solidFill>
                  <a:srgbClr val="000000"/>
                </a:solidFill>
                <a:latin typeface="Verdana"/>
              </a:rPr>
              <a:t>v7 LP Cortex-A7 (2011)</a:t>
            </a:r>
          </a:p>
          <a:p>
            <a:pPr algn="ctr">
              <a:defRPr/>
            </a:pPr>
            <a:r>
              <a:rPr lang="en-US" sz="1200" dirty="0" smtClean="0">
                <a:solidFill>
                  <a:srgbClr val="000000"/>
                </a:solidFill>
              </a:rPr>
              <a:t>(v7 LP Cortex-A5 1-wide (2009))</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2" name="TextBox 51"/>
          <p:cNvSpPr txBox="1"/>
          <p:nvPr/>
        </p:nvSpPr>
        <p:spPr>
          <a:xfrm>
            <a:off x="2906815" y="1943835"/>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(2010)</a:t>
            </a:r>
          </a:p>
        </p:txBody>
      </p:sp>
      <p:sp>
        <p:nvSpPr>
          <p:cNvPr id="53" name="TextBox 52"/>
          <p:cNvSpPr txBox="1"/>
          <p:nvPr/>
        </p:nvSpPr>
        <p:spPr>
          <a:xfrm>
            <a:off x="124593" y="3267771"/>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4" name="TextBox 53"/>
          <p:cNvSpPr txBox="1"/>
          <p:nvPr/>
        </p:nvSpPr>
        <p:spPr>
          <a:xfrm>
            <a:off x="647220" y="3282653"/>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Atom family (2008-15)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5" name="TextBox 54"/>
          <p:cNvSpPr txBox="1"/>
          <p:nvPr/>
        </p:nvSpPr>
        <p:spPr>
          <a:xfrm>
            <a:off x="114534" y="3562822"/>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TextBox 55"/>
          <p:cNvSpPr txBox="1"/>
          <p:nvPr/>
        </p:nvSpPr>
        <p:spPr>
          <a:xfrm>
            <a:off x="566690" y="3580501"/>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Cat family (2011-2015)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7" name="TextBox 56"/>
          <p:cNvSpPr txBox="1"/>
          <p:nvPr/>
        </p:nvSpPr>
        <p:spPr>
          <a:xfrm>
            <a:off x="114534" y="3940829"/>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8" name="TextBox 57"/>
          <p:cNvSpPr txBox="1"/>
          <p:nvPr/>
        </p:nvSpPr>
        <p:spPr>
          <a:xfrm>
            <a:off x="768002" y="3947361"/>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Cortex-A8 (2009)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9" name="TextBox 58"/>
          <p:cNvSpPr txBox="1"/>
          <p:nvPr/>
        </p:nvSpPr>
        <p:spPr>
          <a:xfrm>
            <a:off x="3045994" y="3944541"/>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Swift (A6) (2012)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1" name="TextBox 60"/>
          <p:cNvSpPr txBox="1"/>
          <p:nvPr/>
        </p:nvSpPr>
        <p:spPr>
          <a:xfrm>
            <a:off x="107112" y="4228190"/>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2" name="TextBox 61"/>
          <p:cNvSpPr txBox="1"/>
          <p:nvPr/>
        </p:nvSpPr>
        <p:spPr>
          <a:xfrm>
            <a:off x="744909" y="4232801"/>
            <a:ext cx="1942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S1-S3) (2007-10)</a:t>
            </a:r>
          </a:p>
        </p:txBody>
      </p:sp>
      <p:sp>
        <p:nvSpPr>
          <p:cNvPr id="63" name="TextBox 62"/>
          <p:cNvSpPr txBox="1"/>
          <p:nvPr/>
        </p:nvSpPr>
        <p:spPr>
          <a:xfrm>
            <a:off x="2962852" y="4227746"/>
            <a:ext cx="1933277"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(S4/S400/S60x/S80x)</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(S820/821/835)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(S845) (2018)</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4" name="TextBox 63"/>
          <p:cNvSpPr txBox="1"/>
          <p:nvPr/>
        </p:nvSpPr>
        <p:spPr>
          <a:xfrm>
            <a:off x="116505" y="5870740"/>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5" name="TextBox 64"/>
          <p:cNvSpPr txBox="1"/>
          <p:nvPr/>
        </p:nvSpPr>
        <p:spPr>
          <a:xfrm>
            <a:off x="5088487" y="5889442"/>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7" name="TextBox 66"/>
          <p:cNvSpPr txBox="1"/>
          <p:nvPr/>
        </p:nvSpPr>
        <p:spPr>
          <a:xfrm>
            <a:off x="2951820" y="2348880"/>
            <a:ext cx="21399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v8.0 HP Cortex-A-57/72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(2013-15) </a:t>
            </a:r>
          </a:p>
        </p:txBody>
      </p:sp>
      <p:sp>
        <p:nvSpPr>
          <p:cNvPr id="35" name="TextBox 34"/>
          <p:cNvSpPr txBox="1"/>
          <p:nvPr/>
        </p:nvSpPr>
        <p:spPr>
          <a:xfrm>
            <a:off x="2780501" y="5873358"/>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(2016) </a:t>
            </a:r>
          </a:p>
        </p:txBody>
      </p:sp>
      <p:sp>
        <p:nvSpPr>
          <p:cNvPr id="8" name="Right Arrow 7"/>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8" name="Right Arrow 37"/>
          <p:cNvSpPr/>
          <p:nvPr/>
        </p:nvSpPr>
        <p:spPr bwMode="auto">
          <a:xfrm>
            <a:off x="2806421" y="4038769"/>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9" name="Right Arrow 38"/>
          <p:cNvSpPr/>
          <p:nvPr/>
        </p:nvSpPr>
        <p:spPr bwMode="auto">
          <a:xfrm>
            <a:off x="2805857" y="4341189"/>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0" name="Right Arrow 39"/>
          <p:cNvSpPr/>
          <p:nvPr/>
        </p:nvSpPr>
        <p:spPr bwMode="auto">
          <a:xfrm>
            <a:off x="4927750" y="598031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2" name="Right Arrow 41"/>
          <p:cNvSpPr/>
          <p:nvPr/>
        </p:nvSpPr>
        <p:spPr bwMode="auto">
          <a:xfrm>
            <a:off x="5988587" y="4041983"/>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7" name="TextBox 66"/>
          <p:cNvSpPr txBox="1"/>
          <p:nvPr/>
        </p:nvSpPr>
        <p:spPr>
          <a:xfrm>
            <a:off x="5217471" y="2602780"/>
            <a:ext cx="1736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v8.2 HP Cortex-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A76/77/78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(2018/20/20)</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Right Arrow 36"/>
          <p:cNvSpPr/>
          <p:nvPr/>
        </p:nvSpPr>
        <p:spPr bwMode="auto">
          <a:xfrm>
            <a:off x="4927750" y="2865125"/>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2" name="Szövegdoboz 1"/>
          <p:cNvSpPr txBox="1"/>
          <p:nvPr/>
        </p:nvSpPr>
        <p:spPr>
          <a:xfrm>
            <a:off x="391412" y="6158044"/>
            <a:ext cx="20653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Verdana"/>
              </a:rPr>
              <a:t>M: Mainstream</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9" name="Szövegdoboz 8"/>
          <p:cNvSpPr txBox="1"/>
          <p:nvPr/>
        </p:nvSpPr>
        <p:spPr>
          <a:xfrm>
            <a:off x="503796" y="2818180"/>
            <a:ext cx="230588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Cortex-A73 (</a:t>
            </a: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algn="ctr">
              <a:defRPr/>
            </a:pPr>
            <a:r>
              <a:rPr lang="en-US" sz="1200" dirty="0">
                <a:solidFill>
                  <a:srgbClr val="000000"/>
                </a:solidFill>
              </a:rPr>
              <a:t>v8.2 LP Cortex-A55 (2017)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0" name="TextBox 53"/>
          <p:cNvSpPr txBox="1"/>
          <p:nvPr/>
        </p:nvSpPr>
        <p:spPr>
          <a:xfrm>
            <a:off x="3078481" y="3267771"/>
            <a:ext cx="20816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Airmont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core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00"/>
                </a:solidFill>
                <a:latin typeface="Verdana"/>
              </a:rPr>
              <a:t>Goldmont</a:t>
            </a:r>
            <a:r>
              <a:rPr lang="en-US" sz="1200" dirty="0" smtClean="0">
                <a:solidFill>
                  <a:srgbClr val="000000"/>
                </a:solidFill>
                <a:latin typeface="Verdana"/>
              </a:rPr>
              <a:t> core (2016)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8" name="Right Arrow 36"/>
          <p:cNvSpPr/>
          <p:nvPr/>
        </p:nvSpPr>
        <p:spPr bwMode="auto">
          <a:xfrm>
            <a:off x="2820506" y="340278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0" name="TextBox 69"/>
          <p:cNvSpPr txBox="1"/>
          <p:nvPr/>
        </p:nvSpPr>
        <p:spPr>
          <a:xfrm>
            <a:off x="7273526" y="2680098"/>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 (5-wide)</a:t>
            </a:r>
          </a:p>
        </p:txBody>
      </p:sp>
      <p:sp>
        <p:nvSpPr>
          <p:cNvPr id="72" name="Right Arrow 36"/>
          <p:cNvSpPr/>
          <p:nvPr/>
        </p:nvSpPr>
        <p:spPr bwMode="auto">
          <a:xfrm>
            <a:off x="6867255" y="2888940"/>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3" name="TextBox 12"/>
          <p:cNvSpPr txBox="1"/>
          <p:nvPr/>
        </p:nvSpPr>
        <p:spPr>
          <a:xfrm>
            <a:off x="3057050" y="2753925"/>
            <a:ext cx="1739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v8.2 HP </a:t>
            </a: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(2017</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9" name="Title 1"/>
          <p:cNvSpPr>
            <a:spLocks noGrp="1"/>
          </p:cNvSpPr>
          <p:nvPr>
            <p:ph type="title"/>
          </p:nvPr>
        </p:nvSpPr>
        <p:spPr/>
        <p:txBody>
          <a:bodyPr/>
          <a:lstStyle/>
          <a:p>
            <a:r>
              <a:rPr lang="en-US" dirty="0" smtClean="0"/>
              <a:t>3.3.4 </a:t>
            </a:r>
            <a:r>
              <a:rPr lang="en-US" dirty="0"/>
              <a:t>The extra high performance Cortex-X1 </a:t>
            </a:r>
            <a:r>
              <a:rPr lang="en-US" dirty="0" smtClean="0"/>
              <a:t>(7)</a:t>
            </a:r>
            <a:endParaRPr lang="en-US" dirty="0"/>
          </a:p>
        </p:txBody>
      </p:sp>
      <p:sp>
        <p:nvSpPr>
          <p:cNvPr id="10" name="Rounded Rectangle 9"/>
          <p:cNvSpPr/>
          <p:nvPr/>
        </p:nvSpPr>
        <p:spPr bwMode="auto">
          <a:xfrm>
            <a:off x="7346667" y="2618910"/>
            <a:ext cx="1728573" cy="56362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1" name="TextBox 70"/>
          <p:cNvSpPr txBox="1"/>
          <p:nvPr/>
        </p:nvSpPr>
        <p:spPr>
          <a:xfrm>
            <a:off x="7001376" y="3672816"/>
            <a:ext cx="2071124"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Cyclone (A7) (2013)</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A8-A10 (2014-16)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A11 (2017) 7-wide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subsequent cores</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4" name="TextBox 73"/>
          <p:cNvSpPr txBox="1"/>
          <p:nvPr/>
        </p:nvSpPr>
        <p:spPr>
          <a:xfrm>
            <a:off x="7202079" y="5912790"/>
            <a:ext cx="1758041" cy="1251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M3 (2018)</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9810)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M6 (8-wide) (planned/cancelled)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5" name="Right Arrow 74"/>
          <p:cNvSpPr/>
          <p:nvPr/>
        </p:nvSpPr>
        <p:spPr bwMode="auto">
          <a:xfrm>
            <a:off x="6988620" y="5986823"/>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6" name="TextBox 75"/>
          <p:cNvSpPr txBox="1"/>
          <p:nvPr/>
        </p:nvSpPr>
        <p:spPr>
          <a:xfrm>
            <a:off x="8850781" y="6494275"/>
            <a:ext cx="2667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Verdana"/>
                <a:ea typeface="+mn-ea"/>
                <a:cs typeface="+mn-cs"/>
              </a:rPr>
              <a:t>*</a:t>
            </a:r>
          </a:p>
        </p:txBody>
      </p:sp>
      <p:sp>
        <p:nvSpPr>
          <p:cNvPr id="12" name="TextBox 11"/>
          <p:cNvSpPr txBox="1"/>
          <p:nvPr/>
        </p:nvSpPr>
        <p:spPr>
          <a:xfrm>
            <a:off x="506350" y="2593155"/>
            <a:ext cx="2400465" cy="276999"/>
          </a:xfrm>
          <a:prstGeom prst="rect">
            <a:avLst/>
          </a:prstGeom>
          <a:noFill/>
        </p:spPr>
        <p:txBody>
          <a:bodyPr wrap="none" rtlCol="0">
            <a:spAutoFit/>
          </a:bodyPr>
          <a:lstStyle/>
          <a:p>
            <a:pPr lvl="0" algn="ctr">
              <a:defRPr/>
            </a:pPr>
            <a:r>
              <a:rPr lang="en-US" sz="1200" dirty="0">
                <a:solidFill>
                  <a:srgbClr val="000000"/>
                </a:solidFill>
              </a:rPr>
              <a:t>v8.0 LP </a:t>
            </a:r>
            <a:r>
              <a:rPr lang="en-US" sz="1200" dirty="0" smtClean="0">
                <a:solidFill>
                  <a:srgbClr val="000000"/>
                </a:solidFill>
              </a:rPr>
              <a:t>Cortex-A (2013/15</a:t>
            </a:r>
            <a:r>
              <a:rPr lang="en-US" sz="1200" dirty="0">
                <a:solidFill>
                  <a:srgbClr val="000000"/>
                </a:solidFill>
              </a:rPr>
              <a:t>)</a:t>
            </a:r>
          </a:p>
        </p:txBody>
      </p:sp>
      <p:sp>
        <p:nvSpPr>
          <p:cNvPr id="60" name="TextBox 53"/>
          <p:cNvSpPr txBox="1"/>
          <p:nvPr/>
        </p:nvSpPr>
        <p:spPr>
          <a:xfrm>
            <a:off x="7225443" y="3222766"/>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Tremont core (2x3) (2019)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6" name="Right Arrow 65"/>
          <p:cNvSpPr/>
          <p:nvPr/>
        </p:nvSpPr>
        <p:spPr bwMode="auto">
          <a:xfrm>
            <a:off x="6012160" y="335778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7494229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3.3.4 The extra high performance Cortex-X1 </a:t>
            </a:r>
            <a:r>
              <a:rPr lang="en-US" dirty="0" smtClean="0"/>
              <a:t>(8)</a:t>
            </a:r>
            <a:endParaRPr lang="en-US" dirty="0"/>
          </a:p>
        </p:txBody>
      </p:sp>
      <p:graphicFrame>
        <p:nvGraphicFramePr>
          <p:cNvPr id="4" name="Table 3"/>
          <p:cNvGraphicFramePr>
            <a:graphicFrameLocks noGrp="1"/>
          </p:cNvGraphicFramePr>
          <p:nvPr>
            <p:extLst/>
          </p:nvPr>
        </p:nvGraphicFramePr>
        <p:xfrm>
          <a:off x="971597" y="1314182"/>
          <a:ext cx="7155798" cy="2474858"/>
        </p:xfrm>
        <a:graphic>
          <a:graphicData uri="http://schemas.openxmlformats.org/drawingml/2006/table">
            <a:tbl>
              <a:tblPr/>
              <a:tblGrid>
                <a:gridCol w="1192633">
                  <a:extLst>
                    <a:ext uri="{9D8B030D-6E8A-4147-A177-3AD203B41FA5}">
                      <a16:colId xmlns:a16="http://schemas.microsoft.com/office/drawing/2014/main" val="2737771080"/>
                    </a:ext>
                  </a:extLst>
                </a:gridCol>
                <a:gridCol w="1192633">
                  <a:extLst>
                    <a:ext uri="{9D8B030D-6E8A-4147-A177-3AD203B41FA5}">
                      <a16:colId xmlns:a16="http://schemas.microsoft.com/office/drawing/2014/main" val="3282232457"/>
                    </a:ext>
                  </a:extLst>
                </a:gridCol>
                <a:gridCol w="1192633">
                  <a:extLst>
                    <a:ext uri="{9D8B030D-6E8A-4147-A177-3AD203B41FA5}">
                      <a16:colId xmlns:a16="http://schemas.microsoft.com/office/drawing/2014/main" val="3065282470"/>
                    </a:ext>
                  </a:extLst>
                </a:gridCol>
                <a:gridCol w="1192633">
                  <a:extLst>
                    <a:ext uri="{9D8B030D-6E8A-4147-A177-3AD203B41FA5}">
                      <a16:colId xmlns:a16="http://schemas.microsoft.com/office/drawing/2014/main" val="3627695764"/>
                    </a:ext>
                  </a:extLst>
                </a:gridCol>
                <a:gridCol w="1192633">
                  <a:extLst>
                    <a:ext uri="{9D8B030D-6E8A-4147-A177-3AD203B41FA5}">
                      <a16:colId xmlns:a16="http://schemas.microsoft.com/office/drawing/2014/main" val="3990762531"/>
                    </a:ext>
                  </a:extLst>
                </a:gridCol>
                <a:gridCol w="1192633">
                  <a:extLst>
                    <a:ext uri="{9D8B030D-6E8A-4147-A177-3AD203B41FA5}">
                      <a16:colId xmlns:a16="http://schemas.microsoft.com/office/drawing/2014/main" val="350577558"/>
                    </a:ext>
                  </a:extLst>
                </a:gridCol>
              </a:tblGrid>
              <a:tr h="288700">
                <a:tc gridSpan="6">
                  <a:txBody>
                    <a:bodyPr/>
                    <a:lstStyle/>
                    <a:p>
                      <a:pPr algn="ctr"/>
                      <a:r>
                        <a:rPr lang="en-US" sz="1400" b="1" cap="all" dirty="0">
                          <a:solidFill>
                            <a:schemeClr val="bg1"/>
                          </a:solidFill>
                          <a:effectLst/>
                        </a:rPr>
                        <a:t>REORDER BUFFER</a:t>
                      </a:r>
                    </a:p>
                  </a:txBody>
                  <a:tcPr marL="60508" marR="60508" marT="60508" marB="60508" anchor="ctr">
                    <a:lnL>
                      <a:noFill/>
                    </a:lnL>
                    <a:lnR>
                      <a:noFill/>
                    </a:lnR>
                    <a:lnT>
                      <a:noFill/>
                    </a:lnT>
                    <a:lnB w="6350" cap="flat" cmpd="sng" algn="ctr">
                      <a:solidFill>
                        <a:srgbClr val="CCCCCC"/>
                      </a:solidFill>
                      <a:prstDash val="solid"/>
                      <a:round/>
                      <a:headEnd type="none" w="med" len="med"/>
                      <a:tailEnd type="none" w="med" len="med"/>
                    </a:lnB>
                    <a:solidFill>
                      <a:srgbClr val="6868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860491"/>
                  </a:ext>
                </a:extLst>
              </a:tr>
              <a:tr h="467606">
                <a:tc>
                  <a:txBody>
                    <a:bodyPr/>
                    <a:lstStyle/>
                    <a:p>
                      <a:pPr algn="ctr"/>
                      <a:r>
                        <a:rPr lang="en-US" sz="1400" dirty="0">
                          <a:effectLst/>
                        </a:rPr>
                        <a:t>Company</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Arm</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gridSpan="2">
                  <a:txBody>
                    <a:bodyPr/>
                    <a:lstStyle/>
                    <a:p>
                      <a:pPr algn="ctr"/>
                      <a:r>
                        <a:rPr lang="en-US" sz="1400" dirty="0">
                          <a:effectLst/>
                        </a:rPr>
                        <a:t>AMD</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tc gridSpan="2">
                  <a:txBody>
                    <a:bodyPr/>
                    <a:lstStyle/>
                    <a:p>
                      <a:pPr algn="ctr"/>
                      <a:r>
                        <a:rPr lang="en-US" sz="1400" dirty="0">
                          <a:effectLst/>
                        </a:rPr>
                        <a:t>Intel</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extLst>
                  <a:ext uri="{0D108BD9-81ED-4DB2-BD59-A6C34878D82A}">
                    <a16:rowId xmlns:a16="http://schemas.microsoft.com/office/drawing/2014/main" val="400514342"/>
                  </a:ext>
                </a:extLst>
              </a:tr>
              <a:tr h="602635">
                <a:tc>
                  <a:txBody>
                    <a:bodyPr/>
                    <a:lstStyle/>
                    <a:p>
                      <a:pPr algn="ctr"/>
                      <a:r>
                        <a:rPr lang="en-US" sz="1400" dirty="0">
                          <a:effectLst/>
                        </a:rPr>
                        <a:t>µarch</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rgbClr val="FF0000"/>
                          </a:solidFill>
                          <a:effectLst/>
                        </a:rPr>
                        <a:t>Cortex-X1</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 2</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Coffee Lake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Sunny Cove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3628644175"/>
                  </a:ext>
                </a:extLst>
              </a:tr>
              <a:tr h="467606">
                <a:tc>
                  <a:txBody>
                    <a:bodyPr/>
                    <a:lstStyle/>
                    <a:p>
                      <a:pPr algn="ctr"/>
                      <a:r>
                        <a:rPr lang="en-US" sz="1400" dirty="0">
                          <a:effectLst/>
                        </a:rPr>
                        <a:t>Renaming</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8/cycle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4/cycle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5/cycle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2738512063"/>
                  </a:ext>
                </a:extLst>
              </a:tr>
              <a:tr h="602635">
                <a:tc>
                  <a:txBody>
                    <a:bodyPr/>
                    <a:lstStyle/>
                    <a:p>
                      <a:pPr algn="ctr"/>
                      <a:r>
                        <a:rPr lang="en-US" sz="1400" dirty="0" smtClean="0">
                          <a:effectLst/>
                        </a:rPr>
                        <a:t>Max</a:t>
                      </a:r>
                    </a:p>
                    <a:p>
                      <a:pPr algn="ctr"/>
                      <a:r>
                        <a:rPr lang="en-US" sz="1400" dirty="0" smtClean="0">
                          <a:effectLst/>
                        </a:rPr>
                        <a:t> </a:t>
                      </a:r>
                      <a:r>
                        <a:rPr lang="en-US" sz="1400" dirty="0">
                          <a:effectLst/>
                        </a:rPr>
                        <a:t>In-flight</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rgbClr val="FF0000"/>
                          </a:solidFill>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192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352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1387192569"/>
                  </a:ext>
                </a:extLst>
              </a:tr>
            </a:tbl>
          </a:graphicData>
        </a:graphic>
      </p:graphicFrame>
      <p:sp>
        <p:nvSpPr>
          <p:cNvPr id="7" name="TextBox 6"/>
          <p:cNvSpPr txBox="1"/>
          <p:nvPr/>
        </p:nvSpPr>
        <p:spPr>
          <a:xfrm>
            <a:off x="71438" y="503675"/>
            <a:ext cx="57794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Comparing ROB sizes of select processors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130</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9" name="TextBox 8"/>
          <p:cNvSpPr txBox="1"/>
          <p:nvPr/>
        </p:nvSpPr>
        <p:spPr>
          <a:xfrm>
            <a:off x="161925" y="4239090"/>
            <a:ext cx="5985250" cy="6232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Rob sizes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limit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max. number of in-flight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instructions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8985159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(9)</a:t>
            </a:r>
            <a:endParaRPr lang="en-US" dirty="0"/>
          </a:p>
        </p:txBody>
      </p:sp>
      <p:sp>
        <p:nvSpPr>
          <p:cNvPr id="4" name="TextBox 3"/>
          <p:cNvSpPr txBox="1"/>
          <p:nvPr/>
        </p:nvSpPr>
        <p:spPr>
          <a:xfrm>
            <a:off x="61516" y="503238"/>
            <a:ext cx="5947141" cy="369332"/>
          </a:xfrm>
          <a:prstGeom prst="rect">
            <a:avLst/>
          </a:prstGeom>
          <a:noFill/>
        </p:spPr>
        <p:txBody>
          <a:bodyPr wrap="none" rtlCol="0">
            <a:spAutoFit/>
          </a:bodyPr>
          <a:lstStyle/>
          <a:p>
            <a:r>
              <a:rPr lang="en-US" dirty="0" smtClean="0">
                <a:solidFill>
                  <a:schemeClr val="accent6"/>
                </a:solidFill>
              </a:rPr>
              <a:t>Cortex-X1 back-end enhancements vs. A78 </a:t>
            </a:r>
            <a:r>
              <a:rPr lang="en-US" dirty="0" smtClean="0"/>
              <a:t>[</a:t>
            </a:r>
            <a:r>
              <a:rPr lang="hu-HU" dirty="0" smtClean="0"/>
              <a:t>130</a:t>
            </a:r>
            <a:r>
              <a:rPr lang="en-US" dirty="0" smtClean="0"/>
              <a:t>]</a:t>
            </a:r>
          </a:p>
        </p:txBody>
      </p:sp>
      <p:sp>
        <p:nvSpPr>
          <p:cNvPr id="6" name="TextBox 5"/>
          <p:cNvSpPr txBox="1"/>
          <p:nvPr/>
        </p:nvSpPr>
        <p:spPr>
          <a:xfrm>
            <a:off x="71500" y="4464115"/>
            <a:ext cx="9195146" cy="1231106"/>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The </a:t>
            </a:r>
            <a:r>
              <a:rPr lang="en-US" sz="1600" dirty="0" smtClean="0">
                <a:solidFill>
                  <a:srgbClr val="FF0000"/>
                </a:solidFill>
              </a:rPr>
              <a:t>Issue stage </a:t>
            </a:r>
            <a:r>
              <a:rPr lang="en-US" sz="1600" dirty="0" smtClean="0"/>
              <a:t>includes a </a:t>
            </a:r>
            <a:r>
              <a:rPr lang="en-US" sz="1600" dirty="0" smtClean="0">
                <a:solidFill>
                  <a:srgbClr val="FF0000"/>
                </a:solidFill>
              </a:rPr>
              <a:t>MOPs (</a:t>
            </a:r>
            <a:r>
              <a:rPr lang="en-US" sz="1600" dirty="0" err="1" smtClean="0">
                <a:solidFill>
                  <a:srgbClr val="FF0000"/>
                </a:solidFill>
              </a:rPr>
              <a:t>MacroOPs</a:t>
            </a:r>
            <a:r>
              <a:rPr lang="en-US" sz="1600" dirty="0" smtClean="0">
                <a:solidFill>
                  <a:srgbClr val="FF0000"/>
                </a:solidFill>
              </a:rPr>
              <a:t>) fusion unit </a:t>
            </a:r>
            <a:r>
              <a:rPr lang="en-US" sz="1600" dirty="0" smtClean="0"/>
              <a:t>(that fuses two or more </a:t>
            </a:r>
          </a:p>
          <a:p>
            <a:pPr>
              <a:spcAft>
                <a:spcPts val="600"/>
              </a:spcAft>
            </a:pPr>
            <a:r>
              <a:rPr lang="en-US" sz="1600" dirty="0"/>
              <a:t> </a:t>
            </a:r>
            <a:r>
              <a:rPr lang="en-US" sz="1600" dirty="0" smtClean="0"/>
              <a:t>     instructions into one to reduce the execution time).</a:t>
            </a:r>
          </a:p>
          <a:p>
            <a:pPr marL="285750" indent="-285750">
              <a:spcAft>
                <a:spcPts val="600"/>
              </a:spcAft>
              <a:buFont typeface="Arial" panose="020B0604020202020204" pitchFamily="34" charset="0"/>
              <a:buChar char="•"/>
            </a:pPr>
            <a:r>
              <a:rPr lang="en-US" sz="1600" dirty="0" smtClean="0"/>
              <a:t>The Issue stage </a:t>
            </a:r>
            <a:r>
              <a:rPr lang="en-US" sz="1600" dirty="0" smtClean="0">
                <a:solidFill>
                  <a:srgbClr val="0070C0"/>
                </a:solidFill>
              </a:rPr>
              <a:t>forwards </a:t>
            </a:r>
            <a:r>
              <a:rPr lang="el-GR" sz="1600" dirty="0" smtClean="0">
                <a:solidFill>
                  <a:srgbClr val="FF0000"/>
                </a:solidFill>
                <a:latin typeface="Verdana" panose="020B0604030504040204" pitchFamily="34" charset="0"/>
                <a:ea typeface="Verdana" panose="020B0604030504040204" pitchFamily="34" charset="0"/>
              </a:rPr>
              <a:t>μ</a:t>
            </a:r>
            <a:r>
              <a:rPr lang="en-US" sz="1600" dirty="0" smtClean="0">
                <a:solidFill>
                  <a:srgbClr val="FF0000"/>
                </a:solidFill>
                <a:latin typeface="Verdana" panose="020B0604030504040204" pitchFamily="34" charset="0"/>
                <a:ea typeface="Verdana" panose="020B0604030504040204" pitchFamily="34" charset="0"/>
              </a:rPr>
              <a:t>Ops </a:t>
            </a:r>
            <a:r>
              <a:rPr lang="en-US" sz="1600" dirty="0" smtClean="0">
                <a:solidFill>
                  <a:srgbClr val="0070C0"/>
                </a:solidFill>
                <a:latin typeface="Verdana" panose="020B0604030504040204" pitchFamily="34" charset="0"/>
                <a:ea typeface="Verdana" panose="020B0604030504040204" pitchFamily="34" charset="0"/>
              </a:rPr>
              <a:t>to the Execution units.</a:t>
            </a:r>
          </a:p>
          <a:p>
            <a:pPr marL="285750"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rPr>
              <a:t>No details were revealed about changing the naming.</a:t>
            </a:r>
            <a:endParaRPr lang="en-US" sz="1600" dirty="0" smtClean="0"/>
          </a:p>
        </p:txBody>
      </p:sp>
      <p:pic>
        <p:nvPicPr>
          <p:cNvPr id="7" name="Kép 5" descr="A képen képernyőkép, rajz látható&#10;&#10;Automatikusan generált leírás">
            <a:extLst>
              <a:ext uri="{FF2B5EF4-FFF2-40B4-BE49-F238E27FC236}">
                <a16:creationId xmlns:a16="http://schemas.microsoft.com/office/drawing/2014/main" id="{190873B2-991A-4203-9649-6F39B86FC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 y="1114495"/>
            <a:ext cx="9108000" cy="3109141"/>
          </a:xfrm>
          <a:prstGeom prst="rect">
            <a:avLst/>
          </a:prstGeom>
        </p:spPr>
      </p:pic>
      <p:sp>
        <p:nvSpPr>
          <p:cNvPr id="3" name="Rectangle 2"/>
          <p:cNvSpPr/>
          <p:nvPr/>
        </p:nvSpPr>
        <p:spPr bwMode="auto">
          <a:xfrm>
            <a:off x="4797025" y="2612405"/>
            <a:ext cx="1080000" cy="162000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498933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4121" t="36716" r="39607" b="8876"/>
          <a:stretch/>
        </p:blipFill>
        <p:spPr>
          <a:xfrm>
            <a:off x="234343" y="953725"/>
            <a:ext cx="8523122" cy="4635515"/>
          </a:xfrm>
          <a:prstGeom prst="rect">
            <a:avLst/>
          </a:prstGeom>
        </p:spPr>
      </p:pic>
      <p:sp>
        <p:nvSpPr>
          <p:cNvPr id="6" name="TextBox 5"/>
          <p:cNvSpPr txBox="1"/>
          <p:nvPr/>
        </p:nvSpPr>
        <p:spPr>
          <a:xfrm>
            <a:off x="71438" y="513565"/>
            <a:ext cx="8513997" cy="369332"/>
          </a:xfrm>
          <a:prstGeom prst="rect">
            <a:avLst/>
          </a:prstGeom>
          <a:noFill/>
        </p:spPr>
        <p:txBody>
          <a:bodyPr wrap="none" rtlCol="0">
            <a:spAutoFit/>
          </a:bodyPr>
          <a:lstStyle/>
          <a:p>
            <a:r>
              <a:rPr lang="en-US" dirty="0" smtClean="0">
                <a:solidFill>
                  <a:schemeClr val="accent6"/>
                </a:solidFill>
              </a:rPr>
              <a:t>Number of ARM ISA-based chips shipped per quarter 2016-2019 [135] </a:t>
            </a:r>
          </a:p>
        </p:txBody>
      </p:sp>
    </p:spTree>
    <p:extLst>
      <p:ext uri="{BB962C8B-B14F-4D97-AF65-F5344CB8AC3E}">
        <p14:creationId xmlns:p14="http://schemas.microsoft.com/office/powerpoint/2010/main" val="11190341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(10)</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6" t="8178" r="1766" b="5191"/>
          <a:stretch/>
        </p:blipFill>
        <p:spPr>
          <a:xfrm>
            <a:off x="48739" y="1403775"/>
            <a:ext cx="9023761" cy="4005445"/>
          </a:xfrm>
          <a:prstGeom prst="rect">
            <a:avLst/>
          </a:prstGeom>
        </p:spPr>
      </p:pic>
      <p:sp>
        <p:nvSpPr>
          <p:cNvPr id="5" name="TextBox 4"/>
          <p:cNvSpPr txBox="1"/>
          <p:nvPr/>
        </p:nvSpPr>
        <p:spPr>
          <a:xfrm>
            <a:off x="71438" y="507060"/>
            <a:ext cx="9072562" cy="646331"/>
          </a:xfrm>
          <a:prstGeom prst="rect">
            <a:avLst/>
          </a:prstGeom>
          <a:noFill/>
        </p:spPr>
        <p:txBody>
          <a:bodyPr wrap="square" rtlCol="0">
            <a:spAutoFit/>
          </a:bodyPr>
          <a:lstStyle/>
          <a:p>
            <a:r>
              <a:rPr lang="en-US" dirty="0" smtClean="0">
                <a:solidFill>
                  <a:schemeClr val="accent6"/>
                </a:solidFill>
              </a:rPr>
              <a:t>Integer and ML (Machine learning) performance gain of the X1 over the A77</a:t>
            </a:r>
          </a:p>
          <a:p>
            <a:r>
              <a:rPr lang="en-US" dirty="0">
                <a:solidFill>
                  <a:schemeClr val="accent6"/>
                </a:solidFill>
              </a:rPr>
              <a:t> </a:t>
            </a:r>
            <a:r>
              <a:rPr lang="en-US" dirty="0" smtClean="0">
                <a:solidFill>
                  <a:schemeClr val="accent6"/>
                </a:solidFill>
              </a:rPr>
              <a:t> and A78 </a:t>
            </a:r>
            <a:r>
              <a:rPr lang="en-US" dirty="0" smtClean="0"/>
              <a:t>[</a:t>
            </a:r>
            <a:r>
              <a:rPr lang="hu-HU" dirty="0" smtClean="0"/>
              <a:t>127</a:t>
            </a:r>
            <a:r>
              <a:rPr lang="en-US" dirty="0" smtClean="0"/>
              <a:t>]</a:t>
            </a:r>
          </a:p>
        </p:txBody>
      </p:sp>
    </p:spTree>
    <p:extLst>
      <p:ext uri="{BB962C8B-B14F-4D97-AF65-F5344CB8AC3E}">
        <p14:creationId xmlns:p14="http://schemas.microsoft.com/office/powerpoint/2010/main" val="80022111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(11)</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164" t="15148" r="6688" b="7182"/>
          <a:stretch/>
        </p:blipFill>
        <p:spPr>
          <a:xfrm>
            <a:off x="88812" y="1268760"/>
            <a:ext cx="8983688" cy="4050449"/>
          </a:xfrm>
          <a:prstGeom prst="rect">
            <a:avLst/>
          </a:prstGeom>
        </p:spPr>
      </p:pic>
      <p:sp>
        <p:nvSpPr>
          <p:cNvPr id="5" name="TextBox 4"/>
          <p:cNvSpPr txBox="1"/>
          <p:nvPr/>
        </p:nvSpPr>
        <p:spPr>
          <a:xfrm>
            <a:off x="71437" y="513300"/>
            <a:ext cx="8415997" cy="369332"/>
          </a:xfrm>
          <a:prstGeom prst="rect">
            <a:avLst/>
          </a:prstGeom>
          <a:noFill/>
        </p:spPr>
        <p:txBody>
          <a:bodyPr wrap="square" rtlCol="0">
            <a:spAutoFit/>
          </a:bodyPr>
          <a:lstStyle/>
          <a:p>
            <a:r>
              <a:rPr lang="en-US" dirty="0" smtClean="0">
                <a:solidFill>
                  <a:schemeClr val="accent6"/>
                </a:solidFill>
              </a:rPr>
              <a:t>Single Thread performance gain of the X1 over the A77 and A78 </a:t>
            </a:r>
            <a:r>
              <a:rPr lang="en-US" dirty="0" smtClean="0"/>
              <a:t>[</a:t>
            </a:r>
            <a:r>
              <a:rPr lang="hu-HU" dirty="0" smtClean="0"/>
              <a:t>127</a:t>
            </a:r>
            <a:r>
              <a:rPr lang="en-US" dirty="0" smtClean="0"/>
              <a:t>] </a:t>
            </a:r>
          </a:p>
        </p:txBody>
      </p:sp>
    </p:spTree>
    <p:extLst>
      <p:ext uri="{BB962C8B-B14F-4D97-AF65-F5344CB8AC3E}">
        <p14:creationId xmlns:p14="http://schemas.microsoft.com/office/powerpoint/2010/main" val="384240260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(12)</a:t>
            </a:r>
            <a:endParaRPr lang="en-US" dirty="0"/>
          </a:p>
        </p:txBody>
      </p:sp>
      <p:sp>
        <p:nvSpPr>
          <p:cNvPr id="8" name="TextBox 7"/>
          <p:cNvSpPr txBox="1"/>
          <p:nvPr/>
        </p:nvSpPr>
        <p:spPr>
          <a:xfrm>
            <a:off x="71439" y="513300"/>
            <a:ext cx="7890302" cy="369332"/>
          </a:xfrm>
          <a:prstGeom prst="rect">
            <a:avLst/>
          </a:prstGeom>
          <a:noFill/>
        </p:spPr>
        <p:txBody>
          <a:bodyPr wrap="none" rtlCol="0">
            <a:spAutoFit/>
          </a:bodyPr>
          <a:lstStyle/>
          <a:p>
            <a:r>
              <a:rPr lang="en-US" dirty="0" smtClean="0">
                <a:solidFill>
                  <a:schemeClr val="accent6"/>
                </a:solidFill>
              </a:rPr>
              <a:t>SPECint2006 scores and related power/energy consumption </a:t>
            </a:r>
            <a:r>
              <a:rPr lang="en-US" dirty="0" smtClean="0"/>
              <a:t>[</a:t>
            </a:r>
            <a:r>
              <a:rPr lang="hu-HU" dirty="0" smtClean="0"/>
              <a:t>127</a:t>
            </a:r>
            <a:r>
              <a:rPr lang="en-US" dirty="0" smtClean="0"/>
              <a:t>]</a:t>
            </a:r>
          </a:p>
        </p:txBody>
      </p:sp>
      <p:grpSp>
        <p:nvGrpSpPr>
          <p:cNvPr id="7" name="Group 6"/>
          <p:cNvGrpSpPr/>
          <p:nvPr/>
        </p:nvGrpSpPr>
        <p:grpSpPr>
          <a:xfrm>
            <a:off x="-23805" y="1133745"/>
            <a:ext cx="9051918" cy="5625624"/>
            <a:chOff x="-23805" y="1133745"/>
            <a:chExt cx="9051918" cy="5625624"/>
          </a:xfrm>
        </p:grpSpPr>
        <p:pic>
          <p:nvPicPr>
            <p:cNvPr id="5122"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9" t="7806" r="3789" b="62359"/>
            <a:stretch/>
          </p:blipFill>
          <p:spPr bwMode="auto">
            <a:xfrm>
              <a:off x="161925" y="1133745"/>
              <a:ext cx="8866188" cy="3251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72331" b="20730"/>
            <a:stretch/>
          </p:blipFill>
          <p:spPr bwMode="auto">
            <a:xfrm>
              <a:off x="290590" y="4419110"/>
              <a:ext cx="8376864" cy="735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3805" y="5215568"/>
              <a:ext cx="8916285" cy="154380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1" name="Rectangle 10"/>
          <p:cNvSpPr/>
          <p:nvPr/>
        </p:nvSpPr>
        <p:spPr bwMode="auto">
          <a:xfrm>
            <a:off x="0" y="5949280"/>
            <a:ext cx="4211960" cy="810089"/>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5124295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(13)</a:t>
            </a:r>
            <a:endParaRPr lang="en-US" dirty="0"/>
          </a:p>
        </p:txBody>
      </p:sp>
      <p:sp>
        <p:nvSpPr>
          <p:cNvPr id="3" name="TextBox 2"/>
          <p:cNvSpPr txBox="1"/>
          <p:nvPr/>
        </p:nvSpPr>
        <p:spPr>
          <a:xfrm>
            <a:off x="75300" y="513565"/>
            <a:ext cx="665567" cy="338554"/>
          </a:xfrm>
          <a:prstGeom prst="rect">
            <a:avLst/>
          </a:prstGeom>
          <a:noFill/>
        </p:spPr>
        <p:txBody>
          <a:bodyPr wrap="none" rtlCol="0">
            <a:spAutoFit/>
          </a:bodyPr>
          <a:lstStyle/>
          <a:p>
            <a:r>
              <a:rPr lang="en-US" sz="1600" dirty="0" smtClean="0">
                <a:solidFill>
                  <a:srgbClr val="FF0000"/>
                </a:solidFill>
              </a:rPr>
              <a:t>Note</a:t>
            </a:r>
          </a:p>
        </p:txBody>
      </p:sp>
      <p:sp>
        <p:nvSpPr>
          <p:cNvPr id="4" name="TextBox 3"/>
          <p:cNvSpPr txBox="1"/>
          <p:nvPr/>
        </p:nvSpPr>
        <p:spPr>
          <a:xfrm>
            <a:off x="71500" y="818710"/>
            <a:ext cx="8967391" cy="830997"/>
          </a:xfrm>
          <a:prstGeom prst="rect">
            <a:avLst/>
          </a:prstGeom>
          <a:noFill/>
        </p:spPr>
        <p:txBody>
          <a:bodyPr wrap="none" rtlCol="0">
            <a:spAutoFit/>
          </a:bodyPr>
          <a:lstStyle/>
          <a:p>
            <a:r>
              <a:rPr lang="en-US" sz="1600" dirty="0" smtClean="0"/>
              <a:t>The Figure shows that the projected </a:t>
            </a:r>
            <a:r>
              <a:rPr lang="en-US" sz="1600" dirty="0" smtClean="0">
                <a:solidFill>
                  <a:srgbClr val="0070C0"/>
                </a:solidFill>
              </a:rPr>
              <a:t>SPECInt2006 performance of ARM’s Cortex-X1</a:t>
            </a:r>
          </a:p>
          <a:p>
            <a:r>
              <a:rPr lang="en-US" sz="1600" dirty="0">
                <a:solidFill>
                  <a:srgbClr val="0070C0"/>
                </a:solidFill>
              </a:rPr>
              <a:t> </a:t>
            </a:r>
            <a:r>
              <a:rPr lang="en-US" sz="1600" dirty="0" smtClean="0">
                <a:solidFill>
                  <a:srgbClr val="0070C0"/>
                </a:solidFill>
              </a:rPr>
              <a:t> approaches already the scores of Apple’s A13 or Intel’s and AMD’s client processors</a:t>
            </a:r>
          </a:p>
          <a:p>
            <a:r>
              <a:rPr lang="en-US" sz="1600" dirty="0"/>
              <a:t> </a:t>
            </a:r>
            <a:r>
              <a:rPr lang="en-US" sz="1600" dirty="0" smtClean="0"/>
              <a:t> (Core-based 10900K </a:t>
            </a:r>
            <a:r>
              <a:rPr lang="en-US" sz="1600" dirty="0" err="1" smtClean="0"/>
              <a:t>Skylake</a:t>
            </a:r>
            <a:r>
              <a:rPr lang="en-US" sz="1600" dirty="0" smtClean="0"/>
              <a:t>/Zen2-based Ryzen 3950X).</a:t>
            </a:r>
          </a:p>
        </p:txBody>
      </p:sp>
      <p:sp>
        <p:nvSpPr>
          <p:cNvPr id="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40976261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en-US" dirty="0" smtClean="0"/>
              <a:t>3.3.4 </a:t>
            </a:r>
            <a:r>
              <a:rPr lang="en-US" dirty="0"/>
              <a:t>The extra high performance Cortex-X1 </a:t>
            </a:r>
            <a:r>
              <a:rPr lang="en-US" dirty="0" smtClean="0"/>
              <a:t>(14)</a:t>
            </a:r>
            <a:endParaRPr lang="en-US" dirty="0"/>
          </a:p>
        </p:txBody>
      </p:sp>
      <p:pic>
        <p:nvPicPr>
          <p:cNvPr id="7170"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36599" b="20731"/>
          <a:stretch/>
        </p:blipFill>
        <p:spPr bwMode="auto">
          <a:xfrm>
            <a:off x="71439" y="998730"/>
            <a:ext cx="8956676" cy="4371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51520" y="5454225"/>
            <a:ext cx="8627745" cy="1350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9" y="513300"/>
            <a:ext cx="8768747" cy="369332"/>
          </a:xfrm>
          <a:prstGeom prst="rect">
            <a:avLst/>
          </a:prstGeom>
          <a:noFill/>
        </p:spPr>
        <p:txBody>
          <a:bodyPr wrap="none" rtlCol="0">
            <a:spAutoFit/>
          </a:bodyPr>
          <a:lstStyle/>
          <a:p>
            <a:r>
              <a:rPr lang="en-US" dirty="0" smtClean="0">
                <a:solidFill>
                  <a:schemeClr val="accent6"/>
                </a:solidFill>
              </a:rPr>
              <a:t>SPECfp2006_C/C++ scores and related power/energy consumption </a:t>
            </a:r>
            <a:r>
              <a:rPr lang="en-US" dirty="0" smtClean="0"/>
              <a:t>[</a:t>
            </a:r>
            <a:r>
              <a:rPr lang="hu-HU" dirty="0" smtClean="0"/>
              <a:t>127</a:t>
            </a:r>
            <a:r>
              <a:rPr lang="en-US" dirty="0" smtClean="0"/>
              <a:t>]</a:t>
            </a: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8" name="Rectangle 7"/>
          <p:cNvSpPr/>
          <p:nvPr/>
        </p:nvSpPr>
        <p:spPr bwMode="auto">
          <a:xfrm>
            <a:off x="135015" y="6122795"/>
            <a:ext cx="4211960" cy="675074"/>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901697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3.3.4 </a:t>
            </a:r>
            <a:r>
              <a:rPr lang="en-US" dirty="0"/>
              <a:t>The extra high performance Cortex-X1 </a:t>
            </a:r>
            <a:r>
              <a:rPr lang="en-US" dirty="0" smtClean="0"/>
              <a:t>(15)</a:t>
            </a:r>
            <a:endParaRPr lang="en-US" dirty="0"/>
          </a:p>
        </p:txBody>
      </p:sp>
      <p:sp>
        <p:nvSpPr>
          <p:cNvPr id="5" name="TextBox 4"/>
          <p:cNvSpPr txBox="1"/>
          <p:nvPr/>
        </p:nvSpPr>
        <p:spPr>
          <a:xfrm>
            <a:off x="75300" y="513565"/>
            <a:ext cx="665567" cy="338554"/>
          </a:xfrm>
          <a:prstGeom prst="rect">
            <a:avLst/>
          </a:prstGeom>
          <a:noFill/>
        </p:spPr>
        <p:txBody>
          <a:bodyPr wrap="none" rtlCol="0">
            <a:spAutoFit/>
          </a:bodyPr>
          <a:lstStyle/>
          <a:p>
            <a:r>
              <a:rPr lang="en-US" sz="1600" dirty="0" smtClean="0">
                <a:solidFill>
                  <a:srgbClr val="FF0000"/>
                </a:solidFill>
              </a:rPr>
              <a:t>Note</a:t>
            </a:r>
          </a:p>
        </p:txBody>
      </p:sp>
      <p:sp>
        <p:nvSpPr>
          <p:cNvPr id="6" name="TextBox 5"/>
          <p:cNvSpPr txBox="1"/>
          <p:nvPr/>
        </p:nvSpPr>
        <p:spPr>
          <a:xfrm>
            <a:off x="71500" y="818710"/>
            <a:ext cx="9270615" cy="1077218"/>
          </a:xfrm>
          <a:prstGeom prst="rect">
            <a:avLst/>
          </a:prstGeom>
          <a:noFill/>
        </p:spPr>
        <p:txBody>
          <a:bodyPr wrap="none" rtlCol="0">
            <a:spAutoFit/>
          </a:bodyPr>
          <a:lstStyle/>
          <a:p>
            <a:r>
              <a:rPr lang="en-US" sz="1600" dirty="0" smtClean="0"/>
              <a:t>The Figure shows that the projected </a:t>
            </a:r>
            <a:r>
              <a:rPr lang="en-US" sz="1600" dirty="0" smtClean="0">
                <a:solidFill>
                  <a:srgbClr val="0070C0"/>
                </a:solidFill>
              </a:rPr>
              <a:t>SPECInt2006 performance of ARM’s Cortex-X1</a:t>
            </a:r>
          </a:p>
          <a:p>
            <a:r>
              <a:rPr lang="en-US" sz="1600" dirty="0">
                <a:solidFill>
                  <a:srgbClr val="0070C0"/>
                </a:solidFill>
              </a:rPr>
              <a:t> </a:t>
            </a:r>
            <a:r>
              <a:rPr lang="en-US" sz="1600" dirty="0" smtClean="0">
                <a:solidFill>
                  <a:srgbClr val="0070C0"/>
                </a:solidFill>
              </a:rPr>
              <a:t> exceeds already Apple’s A13’s score and approaches the performance data of</a:t>
            </a:r>
          </a:p>
          <a:p>
            <a:r>
              <a:rPr lang="en-US" sz="1600" dirty="0" smtClean="0">
                <a:solidFill>
                  <a:srgbClr val="0070C0"/>
                </a:solidFill>
              </a:rPr>
              <a:t>  Intel’s and AMD’s client processors </a:t>
            </a:r>
            <a:r>
              <a:rPr lang="en-US" sz="1600" dirty="0" smtClean="0"/>
              <a:t>(Core-based 10900K </a:t>
            </a:r>
            <a:r>
              <a:rPr lang="en-US" sz="1600" dirty="0" err="1" smtClean="0"/>
              <a:t>Skylake</a:t>
            </a:r>
            <a:r>
              <a:rPr lang="en-US" sz="1600" dirty="0" smtClean="0"/>
              <a:t>/Zen2-based Ryzen</a:t>
            </a:r>
          </a:p>
          <a:p>
            <a:r>
              <a:rPr lang="en-US" sz="1600" dirty="0"/>
              <a:t> </a:t>
            </a:r>
            <a:r>
              <a:rPr lang="en-US" sz="1600" dirty="0" smtClean="0"/>
              <a:t> 3950X).</a:t>
            </a: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5270677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82688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4</a:t>
            </a:r>
            <a:r>
              <a:rPr lang="hu-HU" sz="1900" dirty="0" smtClean="0">
                <a:solidFill>
                  <a:srgbClr val="FFFFFF"/>
                </a:solidFill>
              </a:rPr>
              <a:t>.</a:t>
            </a:r>
            <a:r>
              <a:rPr lang="en-US" sz="1900" dirty="0" smtClean="0">
                <a:solidFill>
                  <a:srgbClr val="FFFFFF"/>
                </a:solidFill>
              </a:rPr>
              <a:t> References</a:t>
            </a:r>
            <a:endParaRPr lang="hu-HU" sz="1900" dirty="0">
              <a:solidFill>
                <a:srgbClr val="FFFFFF"/>
              </a:solidFill>
            </a:endParaRPr>
          </a:p>
        </p:txBody>
      </p:sp>
    </p:spTree>
    <p:extLst>
      <p:ext uri="{BB962C8B-B14F-4D97-AF65-F5344CB8AC3E}">
        <p14:creationId xmlns:p14="http://schemas.microsoft.com/office/powerpoint/2010/main" val="112923167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a:t>
            </a:r>
          </a:p>
        </p:txBody>
      </p:sp>
      <p:sp>
        <p:nvSpPr>
          <p:cNvPr id="138244" name="Text Box 11"/>
          <p:cNvSpPr txBox="1">
            <a:spLocks noChangeArrowheads="1"/>
          </p:cNvSpPr>
          <p:nvPr/>
        </p:nvSpPr>
        <p:spPr bwMode="auto">
          <a:xfrm>
            <a:off x="170738"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a:solidFill>
                  <a:srgbClr val="000000"/>
                </a:solidFill>
              </a:rPr>
              <a:t>2</a:t>
            </a:r>
            <a:r>
              <a:rPr lang="en-US" dirty="0" smtClean="0">
                <a:solidFill>
                  <a:srgbClr val="000000"/>
                </a:solidFill>
              </a:rPr>
              <a:t>]: </a:t>
            </a:r>
            <a:r>
              <a:rPr lang="hu-HU" dirty="0" smtClean="0">
                <a:solidFill>
                  <a:srgbClr val="000000"/>
                </a:solidFill>
              </a:rPr>
              <a:t>Shimpi A.L., </a:t>
            </a:r>
            <a:r>
              <a:rPr lang="en-US" dirty="0"/>
              <a:t>Answered by the Experts: </a:t>
            </a:r>
            <a:r>
              <a:rPr lang="en-US" dirty="0" err="1"/>
              <a:t>ARM's</a:t>
            </a:r>
            <a:r>
              <a:rPr lang="en-US" dirty="0"/>
              <a:t> Cortex </a:t>
            </a:r>
            <a:r>
              <a:rPr lang="en-US" dirty="0" err="1"/>
              <a:t>A53</a:t>
            </a:r>
            <a:r>
              <a:rPr lang="en-US" dirty="0"/>
              <a:t> Lead Architect, Peter </a:t>
            </a:r>
            <a:r>
              <a:rPr lang="en-US" dirty="0" err="1" smtClean="0"/>
              <a:t>Greenhalgh</a:t>
            </a:r>
            <a:r>
              <a:rPr lang="hu-HU" dirty="0" smtClean="0">
                <a:solidFill>
                  <a:srgbClr val="000000"/>
                </a:solidFill>
              </a:rPr>
              <a:t>,</a:t>
            </a:r>
          </a:p>
          <a:p>
            <a:pPr fontAlgn="base">
              <a:spcBef>
                <a:spcPct val="0"/>
              </a:spcBef>
              <a:spcAft>
                <a:spcPct val="0"/>
              </a:spcAft>
              <a:defRPr/>
            </a:pPr>
            <a:r>
              <a:rPr lang="hu-HU" dirty="0" smtClean="0">
                <a:solidFill>
                  <a:srgbClr val="000000"/>
                </a:solidFill>
              </a:rPr>
              <a:t>          AnandTech, Dec. </a:t>
            </a:r>
            <a:r>
              <a:rPr lang="hu-HU" dirty="0">
                <a:solidFill>
                  <a:srgbClr val="000000"/>
                </a:solidFill>
              </a:rPr>
              <a:t>17 2013, http://</a:t>
            </a:r>
            <a:r>
              <a:rPr lang="hu-HU" dirty="0" smtClean="0">
                <a:solidFill>
                  <a:srgbClr val="000000"/>
                </a:solidFill>
              </a:rPr>
              <a:t>www.anandtech.com/show/7591/answered-by-the-</a:t>
            </a:r>
          </a:p>
          <a:p>
            <a:pPr fontAlgn="base">
              <a:spcBef>
                <a:spcPct val="0"/>
              </a:spcBef>
              <a:spcAft>
                <a:spcPct val="0"/>
              </a:spcAft>
              <a:defRPr/>
            </a:pPr>
            <a:r>
              <a:rPr lang="hu-HU" dirty="0">
                <a:solidFill>
                  <a:srgbClr val="000000"/>
                </a:solidFill>
              </a:rPr>
              <a:t> </a:t>
            </a:r>
            <a:r>
              <a:rPr lang="hu-HU" dirty="0" smtClean="0">
                <a:solidFill>
                  <a:srgbClr val="000000"/>
                </a:solidFill>
              </a:rPr>
              <a:t>         experts-arms-cortex-a53-lead-architect-peter-greenhalgh</a:t>
            </a:r>
            <a:endParaRPr lang="en-US" dirty="0">
              <a:solidFill>
                <a:srgbClr val="000000"/>
              </a:solidFill>
            </a:endParaRPr>
          </a:p>
        </p:txBody>
      </p:sp>
      <p:sp>
        <p:nvSpPr>
          <p:cNvPr id="139271" name="Text Box 11"/>
          <p:cNvSpPr txBox="1">
            <a:spLocks noChangeArrowheads="1"/>
          </p:cNvSpPr>
          <p:nvPr/>
        </p:nvSpPr>
        <p:spPr bwMode="auto">
          <a:xfrm>
            <a:off x="170738"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a:t>
            </a:r>
            <a:r>
              <a:rPr lang="en-US" dirty="0" smtClean="0">
                <a:solidFill>
                  <a:srgbClr val="000000"/>
                </a:solidFill>
              </a:rPr>
              <a:t>]: </a:t>
            </a:r>
            <a:r>
              <a:rPr lang="hu-HU" dirty="0" smtClean="0">
                <a:solidFill>
                  <a:srgbClr val="000000"/>
                </a:solidFill>
              </a:rPr>
              <a:t>Hill S., Design of a Reusable 1GHz, Superscalar ARM Processor, Hot Chips-18, Aug. 22 2006,</a:t>
            </a:r>
          </a:p>
          <a:p>
            <a:r>
              <a:rPr lang="hu-HU" dirty="0">
                <a:solidFill>
                  <a:srgbClr val="000000"/>
                </a:solidFill>
              </a:rPr>
              <a:t> </a:t>
            </a:r>
            <a:r>
              <a:rPr lang="hu-HU" dirty="0" smtClean="0">
                <a:solidFill>
                  <a:srgbClr val="000000"/>
                </a:solidFill>
              </a:rPr>
              <a:t>         </a:t>
            </a:r>
            <a:r>
              <a:rPr lang="hu-HU" sz="1350" dirty="0">
                <a:solidFill>
                  <a:srgbClr val="000000"/>
                </a:solidFill>
              </a:rPr>
              <a:t>http://</a:t>
            </a:r>
            <a:r>
              <a:rPr lang="hu-HU" sz="1350" dirty="0" smtClean="0">
                <a:solidFill>
                  <a:srgbClr val="000000"/>
                </a:solidFill>
              </a:rPr>
              <a:t>www.hotchips.org/wp-content/uploads/hc_archives/hc18/3_Tues/HC18.S6/HC18.S6T3.</a:t>
            </a:r>
          </a:p>
          <a:p>
            <a:r>
              <a:rPr lang="hu-HU" sz="1350" dirty="0">
                <a:solidFill>
                  <a:srgbClr val="000000"/>
                </a:solidFill>
              </a:rPr>
              <a:t> </a:t>
            </a:r>
            <a:r>
              <a:rPr lang="hu-HU" sz="1350" dirty="0" smtClean="0">
                <a:solidFill>
                  <a:srgbClr val="000000"/>
                </a:solidFill>
              </a:rPr>
              <a:t>         pdf</a:t>
            </a:r>
            <a:endParaRPr lang="en-US" sz="1350" dirty="0" smtClean="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000000"/>
                </a:solidFill>
              </a:rPr>
              <a:t>[</a:t>
            </a:r>
            <a:r>
              <a:rPr lang="hu-HU" sz="1400" dirty="0" smtClean="0">
                <a:solidFill>
                  <a:srgbClr val="000000"/>
                </a:solidFill>
              </a:rPr>
              <a:t>1</a:t>
            </a:r>
            <a:r>
              <a:rPr lang="en-US" sz="1400" dirty="0" smtClean="0">
                <a:solidFill>
                  <a:srgbClr val="000000"/>
                </a:solidFill>
              </a:rPr>
              <a:t>]: </a:t>
            </a:r>
            <a:r>
              <a:rPr lang="en-US" sz="1400" dirty="0"/>
              <a:t>Architecture and Implementation of the ARM Cortex-A8 </a:t>
            </a:r>
            <a:r>
              <a:rPr lang="en-US" sz="1400" dirty="0" smtClean="0"/>
              <a:t>Microprocessor</a:t>
            </a:r>
            <a:r>
              <a:rPr lang="hu-HU" sz="1400" dirty="0" smtClean="0">
                <a:solidFill>
                  <a:srgbClr val="000000"/>
                </a:solidFill>
              </a:rPr>
              <a:t>, Design &amp; Reuse,</a:t>
            </a:r>
            <a:endParaRPr lang="en-US" sz="1400" dirty="0" smtClean="0">
              <a:solidFill>
                <a:srgbClr val="000000"/>
              </a:solidFill>
            </a:endParaRPr>
          </a:p>
          <a:p>
            <a:pPr fontAlgn="base">
              <a:spcBef>
                <a:spcPct val="0"/>
              </a:spcBef>
              <a:spcAft>
                <a:spcPct val="0"/>
              </a:spcAft>
            </a:pPr>
            <a:r>
              <a:rPr lang="en-US" sz="1400" dirty="0" smtClean="0">
                <a:solidFill>
                  <a:srgbClr val="000000"/>
                </a:solidFill>
              </a:rPr>
              <a:t>          </a:t>
            </a:r>
            <a:r>
              <a:rPr lang="hu-HU" sz="1400" dirty="0">
                <a:solidFill>
                  <a:srgbClr val="000000"/>
                </a:solidFill>
              </a:rPr>
              <a:t>http://</a:t>
            </a:r>
            <a:r>
              <a:rPr lang="hu-HU" sz="1400" dirty="0" smtClean="0">
                <a:solidFill>
                  <a:srgbClr val="000000"/>
                </a:solidFill>
              </a:rPr>
              <a:t>www.design-reuse.com/articles/11580/architecture-and-implementation-of-the-</a:t>
            </a:r>
          </a:p>
          <a:p>
            <a:pPr fontAlgn="base">
              <a:spcBef>
                <a:spcPct val="0"/>
              </a:spcBef>
              <a:spcAft>
                <a:spcPct val="0"/>
              </a:spcAft>
            </a:pPr>
            <a:r>
              <a:rPr lang="hu-HU" sz="1400" dirty="0">
                <a:solidFill>
                  <a:srgbClr val="000000"/>
                </a:solidFill>
              </a:rPr>
              <a:t> </a:t>
            </a:r>
            <a:r>
              <a:rPr lang="hu-HU" sz="1400" dirty="0" smtClean="0">
                <a:solidFill>
                  <a:srgbClr val="000000"/>
                </a:solidFill>
              </a:rPr>
              <a:t>         arm-cortex-a8-microprocessor.html</a:t>
            </a:r>
            <a:endParaRPr lang="en-US" sz="1400" dirty="0" smtClean="0">
              <a:solidFill>
                <a:srgbClr val="000000"/>
              </a:solidFill>
            </a:endParaRPr>
          </a:p>
        </p:txBody>
      </p:sp>
      <p:sp>
        <p:nvSpPr>
          <p:cNvPr id="13" name="Text Box 11"/>
          <p:cNvSpPr txBox="1">
            <a:spLocks noChangeArrowheads="1"/>
          </p:cNvSpPr>
          <p:nvPr/>
        </p:nvSpPr>
        <p:spPr bwMode="auto">
          <a:xfrm>
            <a:off x="171040"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a:solidFill>
                  <a:srgbClr val="000000"/>
                </a:solidFill>
              </a:rPr>
              <a:t>4</a:t>
            </a:r>
            <a:r>
              <a:rPr lang="en-US" dirty="0" smtClean="0">
                <a:solidFill>
                  <a:srgbClr val="000000"/>
                </a:solidFill>
              </a:rPr>
              <a:t>]: </a:t>
            </a:r>
            <a:r>
              <a:rPr lang="hu-HU" dirty="0" smtClean="0">
                <a:solidFill>
                  <a:srgbClr val="000000"/>
                </a:solidFill>
              </a:rPr>
              <a:t>Details of a New Cortex Processor Revealed, Cortex-A9, ARM Developers’ Conference,</a:t>
            </a:r>
          </a:p>
          <a:p>
            <a:r>
              <a:rPr lang="hu-HU" dirty="0">
                <a:solidFill>
                  <a:srgbClr val="000000"/>
                </a:solidFill>
              </a:rPr>
              <a:t> </a:t>
            </a:r>
            <a:r>
              <a:rPr lang="hu-HU" dirty="0" smtClean="0">
                <a:solidFill>
                  <a:srgbClr val="000000"/>
                </a:solidFill>
              </a:rPr>
              <a:t>         Oct. </a:t>
            </a:r>
            <a:r>
              <a:rPr lang="hu-HU" dirty="0">
                <a:solidFill>
                  <a:srgbClr val="000000"/>
                </a:solidFill>
              </a:rPr>
              <a:t>2007, http://rtcgroup.com/arm/2007/presentations/174%20-%20Details%20of</a:t>
            </a:r>
            <a:r>
              <a:rPr lang="hu-HU" dirty="0" smtClean="0">
                <a:solidFill>
                  <a:srgbClr val="000000"/>
                </a:solidFill>
              </a:rPr>
              <a:t>%</a:t>
            </a:r>
          </a:p>
          <a:p>
            <a:r>
              <a:rPr lang="hu-HU" dirty="0">
                <a:solidFill>
                  <a:srgbClr val="000000"/>
                </a:solidFill>
              </a:rPr>
              <a:t> </a:t>
            </a:r>
            <a:r>
              <a:rPr lang="hu-HU" dirty="0" smtClean="0">
                <a:solidFill>
                  <a:srgbClr val="000000"/>
                </a:solidFill>
              </a:rPr>
              <a:t>         20a%20New%20Cortex%20Processor%20Revealed%20Cortex-A9.pdf</a:t>
            </a:r>
            <a:endParaRPr lang="en-US" dirty="0" smtClean="0">
              <a:solidFill>
                <a:srgbClr val="000000"/>
              </a:solidFill>
            </a:endParaRPr>
          </a:p>
        </p:txBody>
      </p:sp>
      <p:sp>
        <p:nvSpPr>
          <p:cNvPr id="12" name="Text Box 11"/>
          <p:cNvSpPr txBox="1">
            <a:spLocks noChangeArrowheads="1"/>
          </p:cNvSpPr>
          <p:nvPr/>
        </p:nvSpPr>
        <p:spPr bwMode="auto">
          <a:xfrm>
            <a:off x="172465"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a:t>
            </a:r>
            <a:r>
              <a:rPr lang="en-US" dirty="0" smtClean="0">
                <a:solidFill>
                  <a:srgbClr val="000000"/>
                </a:solidFill>
              </a:rPr>
              <a:t>]: </a:t>
            </a:r>
            <a:r>
              <a:rPr lang="hu-HU" dirty="0">
                <a:solidFill>
                  <a:srgbClr val="000000"/>
                </a:solidFill>
              </a:rPr>
              <a:t>ARM Teaching Material,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a:t>
            </a:r>
            <a:r>
              <a:rPr lang="en-US" dirty="0" smtClean="0">
                <a:solidFill>
                  <a:srgbClr val="000000"/>
                </a:solidFill>
              </a:rPr>
              <a:t>]: </a:t>
            </a:r>
            <a:r>
              <a:rPr lang="hu-HU" dirty="0"/>
              <a:t>ARM Cortex Application Processors</a:t>
            </a:r>
            <a:r>
              <a:rPr lang="hu-HU" dirty="0">
                <a:solidFill>
                  <a:srgbClr val="000000"/>
                </a:solidFill>
              </a:rPr>
              <a:t>,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smtClean="0">
                <a:solidFill>
                  <a:srgbClr val="000000"/>
                </a:solidFill>
              </a:rPr>
              <a:t>7</a:t>
            </a:r>
            <a:r>
              <a:rPr lang="en-US" smtClean="0">
                <a:solidFill>
                  <a:srgbClr val="000000"/>
                </a:solidFill>
              </a:rPr>
              <a:t>]: </a:t>
            </a:r>
            <a:r>
              <a:rPr lang="hu-HU">
                <a:solidFill>
                  <a:srgbClr val="000000"/>
                </a:solidFill>
              </a:rPr>
              <a:t>ARM </a:t>
            </a:r>
            <a:r>
              <a:rPr lang="hu-HU" err="1">
                <a:solidFill>
                  <a:srgbClr val="000000"/>
                </a:solidFill>
              </a:rPr>
              <a:t>SecurCore</a:t>
            </a:r>
            <a:r>
              <a:rPr lang="hu-HU">
                <a:solidFill>
                  <a:srgbClr val="000000"/>
                </a:solidFill>
              </a:rPr>
              <a:t> </a:t>
            </a:r>
            <a:r>
              <a:rPr lang="hu-HU" err="1">
                <a:solidFill>
                  <a:srgbClr val="000000"/>
                </a:solidFill>
              </a:rPr>
              <a:t>Processors</a:t>
            </a:r>
            <a:r>
              <a:rPr lang="hu-HU">
                <a:solidFill>
                  <a:srgbClr val="000000"/>
                </a:solidFill>
              </a:rPr>
              <a:t>, http://www.arm.com/products/processors/securcore/index.php</a:t>
            </a:r>
            <a:endParaRPr lang="hu-HU" smtClean="0">
              <a:solidFill>
                <a:srgbClr val="000000"/>
              </a:solidFill>
            </a:endParaRPr>
          </a:p>
        </p:txBody>
      </p:sp>
      <p:sp>
        <p:nvSpPr>
          <p:cNvPr id="26" name="Text Box 11"/>
          <p:cNvSpPr txBox="1">
            <a:spLocks noChangeArrowheads="1"/>
          </p:cNvSpPr>
          <p:nvPr/>
        </p:nvSpPr>
        <p:spPr bwMode="auto">
          <a:xfrm>
            <a:off x="171040"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a:solidFill>
                  <a:srgbClr val="000000"/>
                </a:solidFill>
              </a:rPr>
              <a:t>8</a:t>
            </a:r>
            <a:r>
              <a:rPr lang="en-US" dirty="0" smtClean="0">
                <a:solidFill>
                  <a:srgbClr val="000000"/>
                </a:solidFill>
              </a:rPr>
              <a:t>]: </a:t>
            </a:r>
            <a:r>
              <a:rPr lang="hu-HU" dirty="0">
                <a:solidFill>
                  <a:srgbClr val="000000"/>
                </a:solidFill>
              </a:rPr>
              <a:t>Snyder C.D., ARM Family Expands at EPF, ARM11 Microarchitecture Stretches Pipe to Boost</a:t>
            </a:r>
          </a:p>
          <a:p>
            <a:r>
              <a:rPr lang="hu-HU" dirty="0">
                <a:solidFill>
                  <a:srgbClr val="000000"/>
                </a:solidFill>
              </a:rPr>
              <a:t>          Frequency, Microprocessor, June 3 2002</a:t>
            </a:r>
            <a:endParaRPr lang="en-US" dirty="0">
              <a:solidFill>
                <a:srgbClr val="000000"/>
              </a:solidFill>
            </a:endParaRPr>
          </a:p>
        </p:txBody>
      </p:sp>
      <p:sp>
        <p:nvSpPr>
          <p:cNvPr id="19" name="Text Box 11"/>
          <p:cNvSpPr txBox="1">
            <a:spLocks noChangeArrowheads="1"/>
          </p:cNvSpPr>
          <p:nvPr/>
        </p:nvSpPr>
        <p:spPr bwMode="auto">
          <a:xfrm>
            <a:off x="172465"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9</a:t>
            </a:r>
            <a:r>
              <a:rPr lang="en-US" dirty="0" smtClean="0">
                <a:solidFill>
                  <a:srgbClr val="000000"/>
                </a:solidFill>
              </a:rPr>
              <a:t>]: </a:t>
            </a:r>
            <a:r>
              <a:rPr lang="hu-HU" dirty="0" smtClean="0">
                <a:solidFill>
                  <a:srgbClr val="000000"/>
                </a:solidFill>
              </a:rPr>
              <a:t>Hirata K., ARM11 MPCore, </a:t>
            </a:r>
            <a:r>
              <a:rPr lang="en-US" dirty="0"/>
              <a:t>The streamlined and </a:t>
            </a:r>
            <a:r>
              <a:rPr lang="en-US" dirty="0" smtClean="0"/>
              <a:t>scalable </a:t>
            </a:r>
            <a:r>
              <a:rPr lang="en-US" dirty="0"/>
              <a:t>ARM11 processor </a:t>
            </a:r>
            <a:r>
              <a:rPr lang="en-US" dirty="0" smtClean="0"/>
              <a:t>core</a:t>
            </a:r>
            <a:r>
              <a:rPr lang="hu-HU" dirty="0" smtClean="0"/>
              <a:t>, Jan. 2007,</a:t>
            </a:r>
            <a:endParaRPr lang="hu-HU" dirty="0">
              <a:solidFill>
                <a:srgbClr val="000000"/>
              </a:solidFill>
            </a:endParaRPr>
          </a:p>
          <a:p>
            <a:r>
              <a:rPr lang="hu-HU" dirty="0">
                <a:solidFill>
                  <a:srgbClr val="000000"/>
                </a:solidFill>
              </a:rPr>
              <a:t>          http://www.aspdac.com/aspdac2007/pdf/archive/7D-2.pdf</a:t>
            </a:r>
            <a:endParaRPr lang="en-US" dirty="0">
              <a:solidFill>
                <a:srgbClr val="000000"/>
              </a:solidFill>
            </a:endParaRPr>
          </a:p>
        </p:txBody>
      </p:sp>
    </p:spTree>
    <p:extLst>
      <p:ext uri="{BB962C8B-B14F-4D97-AF65-F5344CB8AC3E}">
        <p14:creationId xmlns:p14="http://schemas.microsoft.com/office/powerpoint/2010/main" val="17295263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11</a:t>
            </a:r>
            <a:r>
              <a:rPr lang="en-US" dirty="0" smtClean="0">
                <a:solidFill>
                  <a:srgbClr val="000000"/>
                </a:solidFill>
              </a:rPr>
              <a:t>]: </a:t>
            </a:r>
            <a:r>
              <a:rPr lang="hu-HU" dirty="0" smtClean="0">
                <a:solidFill>
                  <a:srgbClr val="000000"/>
                </a:solidFill>
              </a:rPr>
              <a:t>NEON, </a:t>
            </a:r>
            <a:r>
              <a:rPr lang="hu-HU" dirty="0">
                <a:solidFill>
                  <a:srgbClr val="000000"/>
                </a:solidFill>
              </a:rPr>
              <a:t>ARM Technologies, </a:t>
            </a:r>
            <a:endParaRPr lang="hu-HU" dirty="0" smtClean="0">
              <a:solidFill>
                <a:srgbClr val="000000"/>
              </a:solidFill>
            </a:endParaRPr>
          </a:p>
          <a:p>
            <a:r>
              <a:rPr lang="hu-HU" dirty="0">
                <a:solidFill>
                  <a:srgbClr val="000000"/>
                </a:solidFill>
              </a:rPr>
              <a:t> </a:t>
            </a:r>
            <a:r>
              <a:rPr lang="hu-HU" dirty="0" smtClean="0">
                <a:solidFill>
                  <a:srgbClr val="000000"/>
                </a:solidFill>
              </a:rPr>
              <a:t>         http</a:t>
            </a:r>
            <a:r>
              <a:rPr lang="hu-HU" dirty="0">
                <a:solidFill>
                  <a:srgbClr val="000000"/>
                </a:solidFill>
              </a:rPr>
              <a:t>://</a:t>
            </a:r>
            <a:r>
              <a:rPr lang="hu-HU" dirty="0" smtClean="0">
                <a:solidFill>
                  <a:srgbClr val="000000"/>
                </a:solidFill>
              </a:rPr>
              <a:t>www.arm.com/products/processors/technologies/neon.php</a:t>
            </a:r>
          </a:p>
        </p:txBody>
      </p:sp>
      <p:sp>
        <p:nvSpPr>
          <p:cNvPr id="139271" name="Text Box 11"/>
          <p:cNvSpPr txBox="1">
            <a:spLocks noChangeArrowheads="1"/>
          </p:cNvSpPr>
          <p:nvPr/>
        </p:nvSpPr>
        <p:spPr bwMode="auto">
          <a:xfrm>
            <a:off x="170738"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12</a:t>
            </a:r>
            <a:r>
              <a:rPr lang="en-US" dirty="0" smtClean="0">
                <a:solidFill>
                  <a:srgbClr val="000000"/>
                </a:solidFill>
              </a:rPr>
              <a:t>]: </a:t>
            </a:r>
            <a:r>
              <a:rPr lang="hu-HU" dirty="0" smtClean="0">
                <a:solidFill>
                  <a:srgbClr val="000000"/>
                </a:solidFill>
              </a:rPr>
              <a:t>Goodacre J., </a:t>
            </a:r>
            <a:r>
              <a:rPr lang="en-US" dirty="0"/>
              <a:t>The Evolution of the ARM </a:t>
            </a:r>
            <a:r>
              <a:rPr lang="en-US" dirty="0" smtClean="0"/>
              <a:t>Architecture </a:t>
            </a:r>
            <a:r>
              <a:rPr lang="en-US" dirty="0"/>
              <a:t>Towards Big Data </a:t>
            </a:r>
            <a:r>
              <a:rPr lang="en-US" dirty="0" smtClean="0"/>
              <a:t>and </a:t>
            </a:r>
            <a:r>
              <a:rPr lang="en-US" dirty="0"/>
              <a:t>the </a:t>
            </a:r>
            <a:r>
              <a:rPr lang="en-US" dirty="0" smtClean="0"/>
              <a:t>Data-Centre</a:t>
            </a:r>
            <a:r>
              <a:rPr lang="hu-HU" dirty="0" smtClean="0">
                <a:solidFill>
                  <a:srgbClr val="000000"/>
                </a:solidFill>
              </a:rPr>
              <a:t>,</a:t>
            </a:r>
          </a:p>
          <a:p>
            <a:r>
              <a:rPr lang="hu-HU" dirty="0">
                <a:solidFill>
                  <a:srgbClr val="000000"/>
                </a:solidFill>
              </a:rPr>
              <a:t> </a:t>
            </a:r>
            <a:r>
              <a:rPr lang="hu-HU" dirty="0" smtClean="0">
                <a:solidFill>
                  <a:srgbClr val="000000"/>
                </a:solidFill>
              </a:rPr>
              <a:t>         </a:t>
            </a:r>
            <a:r>
              <a:rPr lang="en-US" dirty="0"/>
              <a:t>8th Workshop on Virtualization in </a:t>
            </a:r>
            <a:r>
              <a:rPr lang="en-US" dirty="0" smtClean="0"/>
              <a:t>High-Performance </a:t>
            </a:r>
            <a:r>
              <a:rPr lang="en-US" dirty="0"/>
              <a:t>Cloud </a:t>
            </a:r>
            <a:r>
              <a:rPr lang="en-US" dirty="0" smtClean="0"/>
              <a:t>Computing</a:t>
            </a:r>
            <a:r>
              <a:rPr lang="hu-HU" dirty="0" smtClean="0"/>
              <a:t> (VHPC’13),</a:t>
            </a:r>
          </a:p>
          <a:p>
            <a:r>
              <a:rPr lang="hu-HU" dirty="0"/>
              <a:t> </a:t>
            </a:r>
            <a:r>
              <a:rPr lang="hu-HU" dirty="0" smtClean="0"/>
              <a:t>         Nov. </a:t>
            </a:r>
            <a:r>
              <a:rPr lang="hu-HU" dirty="0"/>
              <a:t>17-22 2013, http://www.virtical.eu/pub/sc13.pdf</a:t>
            </a:r>
            <a:endParaRPr lang="en-US" dirty="0"/>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000000"/>
                </a:solidFill>
              </a:rPr>
              <a:t>[</a:t>
            </a:r>
            <a:r>
              <a:rPr lang="hu-HU" sz="1400" dirty="0" smtClean="0">
                <a:solidFill>
                  <a:srgbClr val="000000"/>
                </a:solidFill>
              </a:rPr>
              <a:t>10</a:t>
            </a:r>
            <a:r>
              <a:rPr lang="en-US" sz="1400" dirty="0" smtClean="0">
                <a:solidFill>
                  <a:srgbClr val="000000"/>
                </a:solidFill>
              </a:rPr>
              <a:t>]: </a:t>
            </a:r>
            <a:r>
              <a:rPr lang="en-US" sz="1400" dirty="0"/>
              <a:t>ARM Introduces The Cortex-M3 Processor To Deliver High Performance In Low-Cost </a:t>
            </a:r>
            <a:endParaRPr lang="hu-HU" sz="1400" dirty="0" smtClean="0"/>
          </a:p>
          <a:p>
            <a:pPr fontAlgn="base">
              <a:spcBef>
                <a:spcPct val="0"/>
              </a:spcBef>
              <a:spcAft>
                <a:spcPct val="0"/>
              </a:spcAft>
            </a:pPr>
            <a:r>
              <a:rPr lang="hu-HU" sz="1400" dirty="0"/>
              <a:t> </a:t>
            </a:r>
            <a:r>
              <a:rPr lang="hu-HU" sz="1400" dirty="0" smtClean="0"/>
              <a:t>         </a:t>
            </a:r>
            <a:r>
              <a:rPr lang="en-US" sz="1400" dirty="0" smtClean="0"/>
              <a:t>Applications</a:t>
            </a:r>
            <a:r>
              <a:rPr lang="hu-HU" sz="1400" dirty="0" smtClean="0">
                <a:solidFill>
                  <a:srgbClr val="000000"/>
                </a:solidFill>
              </a:rPr>
              <a:t>, Oct. 19 </a:t>
            </a:r>
            <a:r>
              <a:rPr lang="hu-HU" sz="1400" dirty="0">
                <a:solidFill>
                  <a:srgbClr val="000000"/>
                </a:solidFill>
              </a:rPr>
              <a:t>2004, http://www.arm.com/about/newsroom/6750.php</a:t>
            </a:r>
            <a:endParaRPr lang="en-US" sz="1400" dirty="0" smtClean="0">
              <a:solidFill>
                <a:srgbClr val="000000"/>
              </a:solidFill>
            </a:endParaRPr>
          </a:p>
        </p:txBody>
      </p:sp>
      <p:sp>
        <p:nvSpPr>
          <p:cNvPr id="13" name="Text Box 11"/>
          <p:cNvSpPr txBox="1">
            <a:spLocks noChangeArrowheads="1"/>
          </p:cNvSpPr>
          <p:nvPr/>
        </p:nvSpPr>
        <p:spPr bwMode="auto">
          <a:xfrm>
            <a:off x="171040"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13</a:t>
            </a:r>
            <a:r>
              <a:rPr lang="en-US" dirty="0" smtClean="0">
                <a:solidFill>
                  <a:srgbClr val="000000"/>
                </a:solidFill>
              </a:rPr>
              <a:t>]: </a:t>
            </a:r>
            <a:r>
              <a:rPr lang="hu-HU" dirty="0" smtClean="0">
                <a:solidFill>
                  <a:srgbClr val="000000"/>
                </a:solidFill>
              </a:rPr>
              <a:t>Ferguson I., </a:t>
            </a:r>
            <a:r>
              <a:rPr lang="en-US" dirty="0" smtClean="0"/>
              <a:t>Redefining</a:t>
            </a:r>
            <a:r>
              <a:rPr lang="hu-HU" dirty="0" smtClean="0"/>
              <a:t> </a:t>
            </a:r>
            <a:r>
              <a:rPr lang="en-US" dirty="0" smtClean="0"/>
              <a:t>User </a:t>
            </a:r>
            <a:r>
              <a:rPr lang="en-US" dirty="0"/>
              <a:t>Experiences, from </a:t>
            </a:r>
            <a:r>
              <a:rPr lang="en-US" dirty="0" err="1" smtClean="0"/>
              <a:t>IoT</a:t>
            </a:r>
            <a:r>
              <a:rPr lang="hu-HU" dirty="0"/>
              <a:t> </a:t>
            </a:r>
            <a:r>
              <a:rPr lang="en-US" dirty="0" smtClean="0"/>
              <a:t>to </a:t>
            </a:r>
            <a:r>
              <a:rPr lang="en-US" dirty="0"/>
              <a:t>Smart Mobile </a:t>
            </a:r>
            <a:r>
              <a:rPr lang="en-US" dirty="0" smtClean="0"/>
              <a:t>Devices</a:t>
            </a:r>
            <a:r>
              <a:rPr lang="hu-HU" dirty="0" smtClean="0">
                <a:solidFill>
                  <a:srgbClr val="000000"/>
                </a:solidFill>
              </a:rPr>
              <a:t>, June 14 2013,</a:t>
            </a:r>
          </a:p>
          <a:p>
            <a:r>
              <a:rPr lang="hu-HU" dirty="0">
                <a:solidFill>
                  <a:srgbClr val="000000"/>
                </a:solidFill>
              </a:rPr>
              <a:t> </a:t>
            </a:r>
            <a:r>
              <a:rPr lang="hu-HU" dirty="0" smtClean="0">
                <a:solidFill>
                  <a:srgbClr val="000000"/>
                </a:solidFill>
              </a:rPr>
              <a:t>         </a:t>
            </a:r>
            <a:r>
              <a:rPr lang="hu-HU" sz="1350" dirty="0">
                <a:solidFill>
                  <a:srgbClr val="000000"/>
                </a:solidFill>
              </a:rPr>
              <a:t>http://</a:t>
            </a:r>
            <a:r>
              <a:rPr lang="hu-HU" sz="1350" dirty="0" smtClean="0">
                <a:solidFill>
                  <a:srgbClr val="000000"/>
                </a:solidFill>
              </a:rPr>
              <a:t>www.arm.com/zh/files/event/arm_multimedia_seminar_shenzhen_2013_ianferguson</a:t>
            </a:r>
            <a:r>
              <a:rPr lang="hu-HU" sz="1350" dirty="0">
                <a:solidFill>
                  <a:srgbClr val="000000"/>
                </a:solidFill>
              </a:rPr>
              <a:t>.</a:t>
            </a:r>
            <a:endParaRPr lang="hu-HU" sz="1350" dirty="0" smtClean="0">
              <a:solidFill>
                <a:srgbClr val="000000"/>
              </a:solidFill>
            </a:endParaRPr>
          </a:p>
          <a:p>
            <a:r>
              <a:rPr lang="hu-HU" sz="1350" dirty="0">
                <a:solidFill>
                  <a:srgbClr val="000000"/>
                </a:solidFill>
              </a:rPr>
              <a:t> </a:t>
            </a:r>
            <a:r>
              <a:rPr lang="hu-HU" sz="1350" dirty="0" smtClean="0">
                <a:solidFill>
                  <a:srgbClr val="000000"/>
                </a:solidFill>
              </a:rPr>
              <a:t>         pdf</a:t>
            </a:r>
            <a:endParaRPr lang="en-US" sz="1350" dirty="0" smtClean="0">
              <a:solidFill>
                <a:srgbClr val="000000"/>
              </a:solidFill>
            </a:endParaRPr>
          </a:p>
        </p:txBody>
      </p:sp>
      <p:sp>
        <p:nvSpPr>
          <p:cNvPr id="12" name="Text Box 11"/>
          <p:cNvSpPr txBox="1">
            <a:spLocks noChangeArrowheads="1"/>
          </p:cNvSpPr>
          <p:nvPr/>
        </p:nvSpPr>
        <p:spPr bwMode="auto">
          <a:xfrm>
            <a:off x="172465"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14</a:t>
            </a:r>
            <a:r>
              <a:rPr lang="en-US" dirty="0" smtClean="0">
                <a:solidFill>
                  <a:srgbClr val="000000"/>
                </a:solidFill>
              </a:rPr>
              <a:t>]: </a:t>
            </a:r>
            <a:r>
              <a:rPr lang="hu-HU" dirty="0">
                <a:solidFill>
                  <a:srgbClr val="000000"/>
                </a:solidFill>
              </a:rPr>
              <a:t>Goto H., ARM Cortex – A Family Architecture, 2010,</a:t>
            </a:r>
          </a:p>
          <a:p>
            <a:r>
              <a:rPr lang="hu-HU" dirty="0">
                <a:solidFill>
                  <a:srgbClr val="000000"/>
                </a:solidFill>
              </a:rPr>
              <a:t>          </a:t>
            </a:r>
            <a:r>
              <a:rPr lang="en-US" dirty="0">
                <a:solidFill>
                  <a:srgbClr val="000000"/>
                </a:solidFill>
              </a:rPr>
              <a:t>http://</a:t>
            </a:r>
            <a:r>
              <a:rPr lang="en-US" dirty="0" smtClean="0">
                <a:solidFill>
                  <a:srgbClr val="000000"/>
                </a:solidFill>
              </a:rPr>
              <a:t>pc.watch.impress.co.jp/video/pcw/docs/423/409/p1.pdf</a:t>
            </a:r>
            <a:endParaRPr lang="en-US" dirty="0">
              <a:solidFill>
                <a:srgbClr val="000000"/>
              </a:solidFill>
            </a:endParaRPr>
          </a:p>
        </p:txBody>
      </p:sp>
      <p:sp>
        <p:nvSpPr>
          <p:cNvPr id="15" name="Text Box 11"/>
          <p:cNvSpPr txBox="1">
            <a:spLocks noChangeArrowheads="1"/>
          </p:cNvSpPr>
          <p:nvPr/>
        </p:nvSpPr>
        <p:spPr bwMode="auto">
          <a:xfrm>
            <a:off x="172465"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15</a:t>
            </a:r>
            <a:r>
              <a:rPr lang="en-US" dirty="0" smtClean="0">
                <a:solidFill>
                  <a:srgbClr val="000000"/>
                </a:solidFill>
              </a:rPr>
              <a:t>]: </a:t>
            </a:r>
            <a:r>
              <a:rPr lang="hu-HU" dirty="0" smtClean="0">
                <a:solidFill>
                  <a:srgbClr val="000000"/>
                </a:solidFill>
              </a:rPr>
              <a:t>Stevens H., </a:t>
            </a:r>
            <a:r>
              <a:rPr lang="en-US" dirty="0"/>
              <a:t>Introduction to </a:t>
            </a:r>
            <a:r>
              <a:rPr lang="en-US" dirty="0" smtClean="0"/>
              <a:t>AMBA</a:t>
            </a:r>
            <a:r>
              <a:rPr lang="hu-HU" dirty="0" smtClean="0"/>
              <a:t> </a:t>
            </a:r>
            <a:r>
              <a:rPr lang="en-US" dirty="0" smtClean="0"/>
              <a:t>4 ACE</a:t>
            </a:r>
            <a:r>
              <a:rPr lang="hu-HU" dirty="0" smtClean="0"/>
              <a:t> </a:t>
            </a:r>
            <a:r>
              <a:rPr lang="en-US" dirty="0" smtClean="0"/>
              <a:t>and </a:t>
            </a:r>
            <a:r>
              <a:rPr lang="en-US" dirty="0" err="1" smtClean="0"/>
              <a:t>big.LITTLE</a:t>
            </a:r>
            <a:r>
              <a:rPr lang="hu-HU" dirty="0"/>
              <a:t> </a:t>
            </a:r>
            <a:r>
              <a:rPr lang="en-US" dirty="0" smtClean="0"/>
              <a:t>Processing Technology</a:t>
            </a:r>
            <a:r>
              <a:rPr lang="hu-HU" dirty="0" smtClean="0">
                <a:solidFill>
                  <a:srgbClr val="000000"/>
                </a:solidFill>
              </a:rPr>
              <a:t>, White Paper,</a:t>
            </a:r>
          </a:p>
          <a:p>
            <a:r>
              <a:rPr lang="hu-HU" dirty="0">
                <a:solidFill>
                  <a:srgbClr val="000000"/>
                </a:solidFill>
              </a:rPr>
              <a:t> </a:t>
            </a:r>
            <a:r>
              <a:rPr lang="hu-HU" dirty="0" smtClean="0">
                <a:solidFill>
                  <a:srgbClr val="000000"/>
                </a:solidFill>
              </a:rPr>
              <a:t>         June</a:t>
            </a:r>
            <a:r>
              <a:rPr lang="hu-HU" dirty="0">
                <a:solidFill>
                  <a:srgbClr val="000000"/>
                </a:solidFill>
              </a:rPr>
              <a:t> 6 2011, http://www.arm.com/files/pdf/CacheCoherencyWhitepaper_6June2011.pdf</a:t>
            </a:r>
            <a:endParaRPr lang="en-US" dirty="0"/>
          </a:p>
        </p:txBody>
      </p:sp>
      <p:sp>
        <p:nvSpPr>
          <p:cNvPr id="26" name="Text Box 11"/>
          <p:cNvSpPr txBox="1">
            <a:spLocks noChangeArrowheads="1"/>
          </p:cNvSpPr>
          <p:nvPr/>
        </p:nvSpPr>
        <p:spPr bwMode="auto">
          <a:xfrm>
            <a:off x="171040"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16</a:t>
            </a:r>
            <a:r>
              <a:rPr lang="en-US" dirty="0" smtClean="0">
                <a:solidFill>
                  <a:srgbClr val="000000"/>
                </a:solidFill>
              </a:rPr>
              <a:t>]: </a:t>
            </a:r>
            <a:r>
              <a:rPr lang="hu-HU" dirty="0" smtClean="0">
                <a:solidFill>
                  <a:srgbClr val="000000"/>
                </a:solidFill>
              </a:rPr>
              <a:t>Shimpi A.L., </a:t>
            </a:r>
            <a:r>
              <a:rPr lang="en-US" dirty="0"/>
              <a:t>The ARM Diaries, Part 2: Understanding the Cortex </a:t>
            </a:r>
            <a:r>
              <a:rPr lang="en-US" dirty="0" smtClean="0"/>
              <a:t>A12</a:t>
            </a:r>
            <a:r>
              <a:rPr lang="hu-HU" dirty="0" smtClean="0"/>
              <a:t>, AnandTech,</a:t>
            </a:r>
            <a:endParaRPr lang="hu-HU" dirty="0">
              <a:solidFill>
                <a:srgbClr val="000000"/>
              </a:solidFill>
            </a:endParaRPr>
          </a:p>
          <a:p>
            <a:r>
              <a:rPr lang="hu-HU" dirty="0" smtClean="0">
                <a:solidFill>
                  <a:srgbClr val="000000"/>
                </a:solidFill>
              </a:rPr>
              <a:t>          July</a:t>
            </a:r>
            <a:r>
              <a:rPr lang="hu-HU" dirty="0">
                <a:solidFill>
                  <a:srgbClr val="000000"/>
                </a:solidFill>
              </a:rPr>
              <a:t> 17 2013, http://</a:t>
            </a:r>
            <a:r>
              <a:rPr lang="hu-HU" dirty="0" smtClean="0">
                <a:solidFill>
                  <a:srgbClr val="000000"/>
                </a:solidFill>
              </a:rPr>
              <a:t>www.anandtech.com/show/7126/the-arm-diaries-part-2-</a:t>
            </a:r>
          </a:p>
          <a:p>
            <a:r>
              <a:rPr lang="hu-HU" dirty="0">
                <a:solidFill>
                  <a:srgbClr val="000000"/>
                </a:solidFill>
              </a:rPr>
              <a:t> </a:t>
            </a:r>
            <a:r>
              <a:rPr lang="hu-HU" dirty="0" smtClean="0">
                <a:solidFill>
                  <a:srgbClr val="000000"/>
                </a:solidFill>
              </a:rPr>
              <a:t>         understanding-the-cortex-a12</a:t>
            </a:r>
            <a:endParaRPr lang="en-US" dirty="0">
              <a:solidFill>
                <a:srgbClr val="000000"/>
              </a:solidFill>
            </a:endParaRPr>
          </a:p>
        </p:txBody>
      </p:sp>
      <p:sp>
        <p:nvSpPr>
          <p:cNvPr id="19" name="Text Box 11"/>
          <p:cNvSpPr txBox="1">
            <a:spLocks noChangeArrowheads="1"/>
          </p:cNvSpPr>
          <p:nvPr/>
        </p:nvSpPr>
        <p:spPr bwMode="auto">
          <a:xfrm>
            <a:off x="172465"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17</a:t>
            </a:r>
            <a:r>
              <a:rPr lang="en-US" dirty="0" smtClean="0">
                <a:solidFill>
                  <a:srgbClr val="000000"/>
                </a:solidFill>
              </a:rPr>
              <a:t>]: </a:t>
            </a:r>
            <a:r>
              <a:rPr lang="hu-HU" dirty="0" smtClean="0">
                <a:solidFill>
                  <a:srgbClr val="000000"/>
                </a:solidFill>
              </a:rPr>
              <a:t>Shimpi A.L., </a:t>
            </a:r>
            <a:r>
              <a:rPr lang="en-US" dirty="0"/>
              <a:t>ARM Cortex </a:t>
            </a:r>
            <a:r>
              <a:rPr lang="en-US" dirty="0" err="1"/>
              <a:t>A17</a:t>
            </a:r>
            <a:r>
              <a:rPr lang="en-US" dirty="0"/>
              <a:t>: An Evolved Cortex </a:t>
            </a:r>
            <a:r>
              <a:rPr lang="en-US" dirty="0" err="1"/>
              <a:t>A12</a:t>
            </a:r>
            <a:r>
              <a:rPr lang="en-US" dirty="0"/>
              <a:t> for the Mainstream in </a:t>
            </a:r>
            <a:r>
              <a:rPr lang="en-US" dirty="0" smtClean="0"/>
              <a:t>2015</a:t>
            </a:r>
            <a:r>
              <a:rPr lang="hu-HU" dirty="0" smtClean="0">
                <a:solidFill>
                  <a:srgbClr val="000000"/>
                </a:solidFill>
              </a:rPr>
              <a:t>,</a:t>
            </a:r>
            <a:endParaRPr lang="hu-HU" dirty="0">
              <a:solidFill>
                <a:srgbClr val="000000"/>
              </a:solidFill>
            </a:endParaRPr>
          </a:p>
          <a:p>
            <a:r>
              <a:rPr lang="hu-HU" dirty="0">
                <a:solidFill>
                  <a:srgbClr val="000000"/>
                </a:solidFill>
              </a:rPr>
              <a:t>          </a:t>
            </a:r>
            <a:r>
              <a:rPr lang="hu-HU" dirty="0" smtClean="0">
                <a:solidFill>
                  <a:srgbClr val="000000"/>
                </a:solidFill>
              </a:rPr>
              <a:t>AnandTech, Febr. </a:t>
            </a:r>
            <a:r>
              <a:rPr lang="hu-HU" dirty="0">
                <a:solidFill>
                  <a:srgbClr val="000000"/>
                </a:solidFill>
              </a:rPr>
              <a:t>11 2014, http://www.anandtech.com/show/7739/arm-cortex-a17</a:t>
            </a:r>
            <a:endParaRPr lang="en-US" dirty="0">
              <a:solidFill>
                <a:srgbClr val="000000"/>
              </a:solidFill>
            </a:endParaRPr>
          </a:p>
        </p:txBody>
      </p:sp>
      <p:sp>
        <p:nvSpPr>
          <p:cNvPr id="16" name="Text Box 11"/>
          <p:cNvSpPr txBox="1">
            <a:spLocks noChangeArrowheads="1"/>
          </p:cNvSpPr>
          <p:nvPr/>
        </p:nvSpPr>
        <p:spPr bwMode="auto">
          <a:xfrm>
            <a:off x="171040"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18</a:t>
            </a:r>
            <a:r>
              <a:rPr lang="en-US" dirty="0" smtClean="0">
                <a:solidFill>
                  <a:srgbClr val="000000"/>
                </a:solidFill>
              </a:rPr>
              <a:t>]: </a:t>
            </a:r>
            <a:r>
              <a:rPr lang="hu-HU" dirty="0" smtClean="0">
                <a:solidFill>
                  <a:srgbClr val="000000"/>
                </a:solidFill>
              </a:rPr>
              <a:t>Ryan H., </a:t>
            </a:r>
            <a:r>
              <a:rPr lang="hu-HU" dirty="0"/>
              <a:t>Intel, AMD &amp; ARM </a:t>
            </a:r>
            <a:r>
              <a:rPr lang="hu-HU" dirty="0" smtClean="0"/>
              <a:t>Processors</a:t>
            </a:r>
            <a:r>
              <a:rPr lang="hu-HU" dirty="0" smtClean="0">
                <a:solidFill>
                  <a:srgbClr val="000000"/>
                </a:solidFill>
              </a:rPr>
              <a:t>, </a:t>
            </a:r>
            <a:r>
              <a:rPr lang="en-US" dirty="0"/>
              <a:t>University of Wisconsin </a:t>
            </a:r>
            <a:r>
              <a:rPr lang="en-US" dirty="0" err="1"/>
              <a:t>DoIT</a:t>
            </a:r>
            <a:r>
              <a:rPr lang="en-US" dirty="0"/>
              <a:t> </a:t>
            </a:r>
            <a:r>
              <a:rPr lang="en-US" dirty="0" err="1"/>
              <a:t>Techstore</a:t>
            </a:r>
            <a:endParaRPr lang="hu-HU" dirty="0"/>
          </a:p>
          <a:p>
            <a:r>
              <a:rPr lang="hu-HU" dirty="0">
                <a:solidFill>
                  <a:srgbClr val="000000"/>
                </a:solidFill>
              </a:rPr>
              <a:t>          https://kb.wisc.edu/showroom/page.php?id=4927</a:t>
            </a:r>
            <a:endParaRPr lang="en-US" dirty="0">
              <a:solidFill>
                <a:srgbClr val="000000"/>
              </a:solidFill>
            </a:endParaRPr>
          </a:p>
        </p:txBody>
      </p:sp>
      <p:sp>
        <p:nvSpPr>
          <p:cNvPr id="14"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(2)</a:t>
            </a:r>
          </a:p>
        </p:txBody>
      </p:sp>
    </p:spTree>
    <p:extLst>
      <p:ext uri="{BB962C8B-B14F-4D97-AF65-F5344CB8AC3E}">
        <p14:creationId xmlns:p14="http://schemas.microsoft.com/office/powerpoint/2010/main" val="29967726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20</a:t>
            </a:r>
            <a:r>
              <a:rPr lang="en-US" dirty="0" smtClean="0">
                <a:solidFill>
                  <a:srgbClr val="000000"/>
                </a:solidFill>
              </a:rPr>
              <a:t>]: </a:t>
            </a:r>
            <a:r>
              <a:rPr lang="hu-HU" dirty="0"/>
              <a:t>Mali Performance Efficient </a:t>
            </a:r>
            <a:r>
              <a:rPr lang="hu-HU" dirty="0" smtClean="0"/>
              <a:t>Graphics</a:t>
            </a:r>
            <a:r>
              <a:rPr lang="hu-HU" dirty="0" smtClean="0">
                <a:solidFill>
                  <a:srgbClr val="000000"/>
                </a:solidFill>
              </a:rPr>
              <a:t>, ARM</a:t>
            </a:r>
          </a:p>
          <a:p>
            <a:r>
              <a:rPr lang="hu-HU" dirty="0">
                <a:solidFill>
                  <a:srgbClr val="000000"/>
                </a:solidFill>
              </a:rPr>
              <a:t> </a:t>
            </a:r>
            <a:r>
              <a:rPr lang="hu-HU" dirty="0" smtClean="0">
                <a:solidFill>
                  <a:srgbClr val="000000"/>
                </a:solidFill>
              </a:rPr>
              <a:t>         </a:t>
            </a:r>
            <a:r>
              <a:rPr lang="hu-HU" dirty="0">
                <a:solidFill>
                  <a:srgbClr val="000000"/>
                </a:solidFill>
              </a:rPr>
              <a:t>http://www.arm.com/products/multimedia/mali-performance-efficient-graphics/index.php</a:t>
            </a:r>
            <a:endParaRPr lang="hu-HU" dirty="0" smtClean="0">
              <a:solidFill>
                <a:srgbClr val="000000"/>
              </a:solidFill>
            </a:endParaRPr>
          </a:p>
        </p:txBody>
      </p:sp>
      <p:sp>
        <p:nvSpPr>
          <p:cNvPr id="139271" name="Text Box 11"/>
          <p:cNvSpPr txBox="1">
            <a:spLocks noChangeArrowheads="1"/>
          </p:cNvSpPr>
          <p:nvPr/>
        </p:nvSpPr>
        <p:spPr bwMode="auto">
          <a:xfrm>
            <a:off x="170738"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21</a:t>
            </a:r>
            <a:r>
              <a:rPr lang="en-US" dirty="0" smtClean="0">
                <a:solidFill>
                  <a:srgbClr val="000000"/>
                </a:solidFill>
              </a:rPr>
              <a:t>]: </a:t>
            </a:r>
            <a:r>
              <a:rPr lang="hu-HU" dirty="0"/>
              <a:t>Cortex-A8 </a:t>
            </a:r>
            <a:r>
              <a:rPr lang="hu-HU" dirty="0" smtClean="0"/>
              <a:t>Processor</a:t>
            </a:r>
            <a:r>
              <a:rPr lang="hu-HU" dirty="0" smtClean="0">
                <a:solidFill>
                  <a:srgbClr val="000000"/>
                </a:solidFill>
              </a:rPr>
              <a:t>, ARM Cortex-A Series,</a:t>
            </a:r>
          </a:p>
          <a:p>
            <a:r>
              <a:rPr lang="hu-HU" dirty="0">
                <a:solidFill>
                  <a:srgbClr val="000000"/>
                </a:solidFill>
              </a:rPr>
              <a:t> </a:t>
            </a:r>
            <a:r>
              <a:rPr lang="hu-HU" dirty="0" smtClean="0">
                <a:solidFill>
                  <a:srgbClr val="000000"/>
                </a:solidFill>
              </a:rPr>
              <a:t>         </a:t>
            </a:r>
            <a:r>
              <a:rPr lang="en-US" dirty="0">
                <a:solidFill>
                  <a:srgbClr val="000000"/>
                </a:solidFill>
              </a:rPr>
              <a:t>http://www.arm.com/products/processors/cortex-a/cortex-a8.php</a:t>
            </a:r>
          </a:p>
        </p:txBody>
      </p:sp>
      <p:sp>
        <p:nvSpPr>
          <p:cNvPr id="139273" name="Rectangle 11"/>
          <p:cNvSpPr>
            <a:spLocks noChangeArrowheads="1"/>
          </p:cNvSpPr>
          <p:nvPr/>
        </p:nvSpPr>
        <p:spPr bwMode="auto">
          <a:xfrm>
            <a:off x="167725"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000000"/>
                </a:solidFill>
              </a:rPr>
              <a:t>[</a:t>
            </a:r>
            <a:r>
              <a:rPr lang="hu-HU" sz="1400" dirty="0" smtClean="0">
                <a:solidFill>
                  <a:srgbClr val="000000"/>
                </a:solidFill>
              </a:rPr>
              <a:t>19</a:t>
            </a:r>
            <a:r>
              <a:rPr lang="en-US" sz="1400" dirty="0" smtClean="0">
                <a:solidFill>
                  <a:srgbClr val="000000"/>
                </a:solidFill>
              </a:rPr>
              <a:t>]: </a:t>
            </a:r>
            <a:r>
              <a:rPr lang="hu-HU" sz="1400" dirty="0" smtClean="0">
                <a:solidFill>
                  <a:srgbClr val="000000"/>
                </a:solidFill>
              </a:rPr>
              <a:t>Rao A., ARM: a mandatory primer, Element14, 2014</a:t>
            </a:r>
          </a:p>
        </p:txBody>
      </p:sp>
      <p:sp>
        <p:nvSpPr>
          <p:cNvPr id="13" name="Text Box 11"/>
          <p:cNvSpPr txBox="1">
            <a:spLocks noChangeArrowheads="1"/>
          </p:cNvSpPr>
          <p:nvPr/>
        </p:nvSpPr>
        <p:spPr bwMode="auto">
          <a:xfrm>
            <a:off x="17152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22</a:t>
            </a:r>
            <a:r>
              <a:rPr lang="en-US" dirty="0" smtClean="0">
                <a:solidFill>
                  <a:srgbClr val="000000"/>
                </a:solidFill>
              </a:rPr>
              <a:t>]: </a:t>
            </a:r>
            <a:r>
              <a:rPr lang="hu-HU" dirty="0" smtClean="0">
                <a:solidFill>
                  <a:srgbClr val="000000"/>
                </a:solidFill>
              </a:rPr>
              <a:t>Architecture and Implementation of the ARM Cortex-A8 Microprocessor, White Paper,</a:t>
            </a:r>
          </a:p>
          <a:p>
            <a:r>
              <a:rPr lang="hu-HU" dirty="0">
                <a:solidFill>
                  <a:srgbClr val="000000"/>
                </a:solidFill>
              </a:rPr>
              <a:t> </a:t>
            </a:r>
            <a:r>
              <a:rPr lang="hu-HU" dirty="0" smtClean="0">
                <a:solidFill>
                  <a:srgbClr val="000000"/>
                </a:solidFill>
              </a:rPr>
              <a:t>         Oct. </a:t>
            </a:r>
            <a:r>
              <a:rPr lang="hu-HU" dirty="0">
                <a:solidFill>
                  <a:srgbClr val="000000"/>
                </a:solidFill>
              </a:rPr>
              <a:t>2005, </a:t>
            </a:r>
            <a:r>
              <a:rPr lang="hu-HU" sz="1380" dirty="0">
                <a:solidFill>
                  <a:srgbClr val="000000"/>
                </a:solidFill>
              </a:rPr>
              <a:t>https://www.pixhawk.ethz.ch/_media/software/optimization/neon_whitepaper.pdf</a:t>
            </a:r>
            <a:endParaRPr lang="en-US" sz="1380" dirty="0" smtClean="0">
              <a:solidFill>
                <a:srgbClr val="000000"/>
              </a:solidFill>
            </a:endParaRPr>
          </a:p>
        </p:txBody>
      </p:sp>
      <p:sp>
        <p:nvSpPr>
          <p:cNvPr id="12" name="Text Box 11"/>
          <p:cNvSpPr txBox="1">
            <a:spLocks noChangeArrowheads="1"/>
          </p:cNvSpPr>
          <p:nvPr/>
        </p:nvSpPr>
        <p:spPr bwMode="auto">
          <a:xfrm>
            <a:off x="172465"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23</a:t>
            </a:r>
            <a:r>
              <a:rPr lang="en-US" dirty="0" smtClean="0">
                <a:solidFill>
                  <a:srgbClr val="000000"/>
                </a:solidFill>
              </a:rPr>
              <a:t>]: </a:t>
            </a:r>
            <a:r>
              <a:rPr lang="hu-HU" dirty="0" smtClean="0">
                <a:solidFill>
                  <a:srgbClr val="000000"/>
                </a:solidFill>
              </a:rPr>
              <a:t>Shimpi A.L., </a:t>
            </a:r>
            <a:r>
              <a:rPr lang="en-US" dirty="0"/>
              <a:t>Understanding the iPhone </a:t>
            </a:r>
            <a:r>
              <a:rPr lang="en-US" dirty="0" err="1" smtClean="0"/>
              <a:t>3GS</a:t>
            </a:r>
            <a:r>
              <a:rPr lang="hu-HU" dirty="0" smtClean="0">
                <a:solidFill>
                  <a:srgbClr val="000000"/>
                </a:solidFill>
              </a:rPr>
              <a:t>, AnandTech, July 7 2009,</a:t>
            </a:r>
            <a:endParaRPr lang="hu-HU" dirty="0">
              <a:solidFill>
                <a:srgbClr val="000000"/>
              </a:solidFill>
            </a:endParaRPr>
          </a:p>
          <a:p>
            <a:r>
              <a:rPr lang="hu-HU" dirty="0">
                <a:solidFill>
                  <a:srgbClr val="000000"/>
                </a:solidFill>
              </a:rPr>
              <a:t>          </a:t>
            </a:r>
            <a:r>
              <a:rPr lang="en-US" dirty="0">
                <a:solidFill>
                  <a:srgbClr val="000000"/>
                </a:solidFill>
              </a:rPr>
              <a:t>http://</a:t>
            </a:r>
            <a:r>
              <a:rPr lang="en-US" dirty="0" err="1">
                <a:solidFill>
                  <a:srgbClr val="000000"/>
                </a:solidFill>
              </a:rPr>
              <a:t>www.anandtech.com</a:t>
            </a:r>
            <a:r>
              <a:rPr lang="en-US" dirty="0">
                <a:solidFill>
                  <a:srgbClr val="000000"/>
                </a:solidFill>
              </a:rPr>
              <a:t>/print/2798/</a:t>
            </a:r>
          </a:p>
        </p:txBody>
      </p:sp>
      <p:sp>
        <p:nvSpPr>
          <p:cNvPr id="15" name="Text Box 11"/>
          <p:cNvSpPr txBox="1">
            <a:spLocks noChangeArrowheads="1"/>
          </p:cNvSpPr>
          <p:nvPr/>
        </p:nvSpPr>
        <p:spPr bwMode="auto">
          <a:xfrm>
            <a:off x="172465"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24</a:t>
            </a:r>
            <a:r>
              <a:rPr lang="en-US" dirty="0" smtClean="0">
                <a:solidFill>
                  <a:srgbClr val="000000"/>
                </a:solidFill>
              </a:rPr>
              <a:t>]: </a:t>
            </a:r>
            <a:r>
              <a:rPr lang="hu-HU" dirty="0" smtClean="0"/>
              <a:t>The ARM Cortex-A9</a:t>
            </a:r>
            <a:r>
              <a:rPr lang="hu-HU" dirty="0"/>
              <a:t> </a:t>
            </a:r>
            <a:r>
              <a:rPr lang="hu-HU" dirty="0" smtClean="0"/>
              <a:t>Processors</a:t>
            </a:r>
            <a:r>
              <a:rPr lang="hu-HU" dirty="0" smtClean="0">
                <a:solidFill>
                  <a:srgbClr val="000000"/>
                </a:solidFill>
              </a:rPr>
              <a:t>, White Paper, Sept. 2009,</a:t>
            </a:r>
          </a:p>
          <a:p>
            <a:r>
              <a:rPr lang="hu-HU" dirty="0">
                <a:solidFill>
                  <a:srgbClr val="000000"/>
                </a:solidFill>
              </a:rPr>
              <a:t> </a:t>
            </a:r>
            <a:r>
              <a:rPr lang="hu-HU" dirty="0" smtClean="0">
                <a:solidFill>
                  <a:srgbClr val="000000"/>
                </a:solidFill>
              </a:rPr>
              <a:t>         </a:t>
            </a:r>
            <a:r>
              <a:rPr lang="hu-HU" dirty="0">
                <a:solidFill>
                  <a:srgbClr val="000000"/>
                </a:solidFill>
              </a:rPr>
              <a:t>http://www.arm.com/files/pdf/armcortexa-9processors.pdf</a:t>
            </a:r>
            <a:endParaRPr lang="en-US" dirty="0">
              <a:solidFill>
                <a:srgbClr val="000000"/>
              </a:solidFill>
            </a:endParaRPr>
          </a:p>
        </p:txBody>
      </p:sp>
      <p:sp>
        <p:nvSpPr>
          <p:cNvPr id="26" name="Text Box 11"/>
          <p:cNvSpPr txBox="1">
            <a:spLocks noChangeArrowheads="1"/>
          </p:cNvSpPr>
          <p:nvPr/>
        </p:nvSpPr>
        <p:spPr bwMode="auto">
          <a:xfrm>
            <a:off x="171040"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25</a:t>
            </a:r>
            <a:r>
              <a:rPr lang="en-US" dirty="0" smtClean="0">
                <a:solidFill>
                  <a:srgbClr val="000000"/>
                </a:solidFill>
              </a:rPr>
              <a:t>]: </a:t>
            </a:r>
            <a:r>
              <a:rPr lang="hu-HU" dirty="0" smtClean="0">
                <a:solidFill>
                  <a:srgbClr val="000000"/>
                </a:solidFill>
              </a:rPr>
              <a:t>Cortex-A9 MPCore, Technical Reference Manual, 2008-2012,</a:t>
            </a:r>
            <a:endParaRPr lang="hu-HU" dirty="0">
              <a:solidFill>
                <a:srgbClr val="000000"/>
              </a:solidFill>
            </a:endParaRPr>
          </a:p>
          <a:p>
            <a:r>
              <a:rPr lang="hu-HU" dirty="0" smtClean="0">
                <a:solidFill>
                  <a:srgbClr val="000000"/>
                </a:solidFill>
              </a:rPr>
              <a:t>          </a:t>
            </a:r>
            <a:r>
              <a:rPr lang="hu-HU" dirty="0">
                <a:solidFill>
                  <a:srgbClr val="000000"/>
                </a:solidFill>
              </a:rPr>
              <a:t>http://infocenter.arm.com/help/topic/com.arm.doc.ddi0407i/DDI0407I_cortex_a9</a:t>
            </a:r>
            <a:r>
              <a:rPr lang="hu-HU" dirty="0" smtClean="0">
                <a:solidFill>
                  <a:srgbClr val="000000"/>
                </a:solidFill>
              </a:rPr>
              <a:t>_</a:t>
            </a:r>
          </a:p>
          <a:p>
            <a:r>
              <a:rPr lang="hu-HU" dirty="0">
                <a:solidFill>
                  <a:srgbClr val="000000"/>
                </a:solidFill>
              </a:rPr>
              <a:t> </a:t>
            </a:r>
            <a:r>
              <a:rPr lang="hu-HU" dirty="0" smtClean="0">
                <a:solidFill>
                  <a:srgbClr val="000000"/>
                </a:solidFill>
              </a:rPr>
              <a:t>         mpcore_r4p1_trm.pdf</a:t>
            </a:r>
            <a:endParaRPr lang="en-US" dirty="0">
              <a:solidFill>
                <a:srgbClr val="000000"/>
              </a:solidFill>
            </a:endParaRPr>
          </a:p>
        </p:txBody>
      </p:sp>
      <p:sp>
        <p:nvSpPr>
          <p:cNvPr id="19" name="Text Box 11"/>
          <p:cNvSpPr txBox="1">
            <a:spLocks noChangeArrowheads="1"/>
          </p:cNvSpPr>
          <p:nvPr/>
        </p:nvSpPr>
        <p:spPr bwMode="auto">
          <a:xfrm>
            <a:off x="172465"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26</a:t>
            </a:r>
            <a:r>
              <a:rPr lang="en-US" dirty="0" smtClean="0">
                <a:solidFill>
                  <a:srgbClr val="000000"/>
                </a:solidFill>
              </a:rPr>
              <a:t>]: </a:t>
            </a:r>
            <a:r>
              <a:rPr lang="hu-HU" dirty="0" smtClean="0">
                <a:solidFill>
                  <a:srgbClr val="000000"/>
                </a:solidFill>
              </a:rPr>
              <a:t>Goto H., </a:t>
            </a:r>
            <a:r>
              <a:rPr lang="en-US" dirty="0">
                <a:solidFill>
                  <a:srgbClr val="000000"/>
                </a:solidFill>
              </a:rPr>
              <a:t>ARM </a:t>
            </a:r>
            <a:r>
              <a:rPr lang="en-US" dirty="0" smtClean="0">
                <a:solidFill>
                  <a:srgbClr val="000000"/>
                </a:solidFill>
              </a:rPr>
              <a:t>Cortex</a:t>
            </a:r>
            <a:r>
              <a:rPr lang="hu-HU" dirty="0" smtClean="0">
                <a:solidFill>
                  <a:srgbClr val="000000"/>
                </a:solidFill>
              </a:rPr>
              <a:t>-A9r4 Core Block Diagram,</a:t>
            </a:r>
            <a:endParaRPr lang="hu-HU" dirty="0">
              <a:solidFill>
                <a:srgbClr val="000000"/>
              </a:solidFill>
            </a:endParaRPr>
          </a:p>
          <a:p>
            <a:r>
              <a:rPr lang="hu-HU" dirty="0">
                <a:solidFill>
                  <a:srgbClr val="000000"/>
                </a:solidFill>
              </a:rPr>
              <a:t>          http://pc.watch.impress.co.jp/video/pcw/docs/614/543/08p.pdf</a:t>
            </a:r>
            <a:endParaRPr lang="en-US" dirty="0">
              <a:solidFill>
                <a:srgbClr val="000000"/>
              </a:solidFill>
            </a:endParaRPr>
          </a:p>
        </p:txBody>
      </p:sp>
      <p:sp>
        <p:nvSpPr>
          <p:cNvPr id="16" name="Text Box 11"/>
          <p:cNvSpPr txBox="1">
            <a:spLocks noChangeArrowheads="1"/>
          </p:cNvSpPr>
          <p:nvPr/>
        </p:nvSpPr>
        <p:spPr bwMode="auto">
          <a:xfrm>
            <a:off x="171040"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27</a:t>
            </a:r>
            <a:r>
              <a:rPr lang="en-US" dirty="0" smtClean="0">
                <a:solidFill>
                  <a:srgbClr val="000000"/>
                </a:solidFill>
              </a:rPr>
              <a:t>]: </a:t>
            </a:r>
            <a:r>
              <a:rPr lang="en-US" dirty="0"/>
              <a:t>ARM Unveils Cortex-A9 Processors For Scalable Performance and Low-Power </a:t>
            </a:r>
            <a:r>
              <a:rPr lang="en-US" dirty="0" smtClean="0"/>
              <a:t>Designs</a:t>
            </a:r>
            <a:r>
              <a:rPr lang="hu-HU" dirty="0" smtClean="0"/>
              <a:t>,</a:t>
            </a:r>
            <a:endParaRPr lang="hu-HU" dirty="0">
              <a:solidFill>
                <a:srgbClr val="000000"/>
              </a:solidFill>
            </a:endParaRPr>
          </a:p>
          <a:p>
            <a:r>
              <a:rPr lang="hu-HU" dirty="0">
                <a:solidFill>
                  <a:srgbClr val="000000"/>
                </a:solidFill>
              </a:rPr>
              <a:t>          </a:t>
            </a:r>
            <a:r>
              <a:rPr lang="hu-HU" dirty="0" smtClean="0">
                <a:solidFill>
                  <a:srgbClr val="000000"/>
                </a:solidFill>
              </a:rPr>
              <a:t>Oct. </a:t>
            </a:r>
            <a:r>
              <a:rPr lang="hu-HU" dirty="0">
                <a:solidFill>
                  <a:srgbClr val="000000"/>
                </a:solidFill>
              </a:rPr>
              <a:t>3 2007, http://www.arm.com/about/newsroom/18688.php</a:t>
            </a:r>
            <a:endParaRPr lang="en-US" dirty="0">
              <a:solidFill>
                <a:srgbClr val="000000"/>
              </a:solidFill>
            </a:endParaRPr>
          </a:p>
        </p:txBody>
      </p:sp>
      <p:sp>
        <p:nvSpPr>
          <p:cNvPr id="20" name="Text Box 11"/>
          <p:cNvSpPr txBox="1">
            <a:spLocks noChangeArrowheads="1"/>
          </p:cNvSpPr>
          <p:nvPr/>
        </p:nvSpPr>
        <p:spPr bwMode="auto">
          <a:xfrm>
            <a:off x="16961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28</a:t>
            </a:r>
            <a:r>
              <a:rPr lang="en-US" dirty="0" smtClean="0">
                <a:solidFill>
                  <a:srgbClr val="000000"/>
                </a:solidFill>
              </a:rPr>
              <a:t>]: </a:t>
            </a:r>
            <a:r>
              <a:rPr lang="hu-HU" dirty="0" smtClean="0"/>
              <a:t>Goodacre J., The Effect and Technique of System Coherence in ARM Multicore Technology,</a:t>
            </a:r>
            <a:endParaRPr lang="hu-HU" dirty="0">
              <a:solidFill>
                <a:srgbClr val="000000"/>
              </a:solidFill>
            </a:endParaRPr>
          </a:p>
          <a:p>
            <a:r>
              <a:rPr lang="hu-HU" dirty="0">
                <a:solidFill>
                  <a:srgbClr val="000000"/>
                </a:solidFill>
              </a:rPr>
              <a:t>          http://www.mpsoc-forum.org/previous/2008/slides/8-6%20Goodacre.pdf</a:t>
            </a:r>
            <a:endParaRPr lang="en-US" dirty="0">
              <a:solidFill>
                <a:srgbClr val="000000"/>
              </a:solidFill>
            </a:endParaRPr>
          </a:p>
        </p:txBody>
      </p:sp>
      <p:sp>
        <p:nvSpPr>
          <p:cNvPr id="14"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(3)</a:t>
            </a:r>
          </a:p>
        </p:txBody>
      </p:sp>
    </p:spTree>
    <p:extLst>
      <p:ext uri="{BB962C8B-B14F-4D97-AF65-F5344CB8AC3E}">
        <p14:creationId xmlns:p14="http://schemas.microsoft.com/office/powerpoint/2010/main" val="867374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879745"/>
            <a:ext cx="9071522" cy="275973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err="1" smtClean="0">
                <a:solidFill>
                  <a:srgbClr val="000000"/>
                </a:solidFill>
              </a:rPr>
              <a:t>ARM’s</a:t>
            </a:r>
            <a:r>
              <a:rPr lang="en-US" sz="1600" dirty="0" smtClean="0">
                <a:solidFill>
                  <a:srgbClr val="000000"/>
                </a:solidFill>
              </a:rPr>
              <a:t> parent company is </a:t>
            </a:r>
            <a:r>
              <a:rPr lang="en-US" sz="1600" dirty="0" smtClean="0">
                <a:solidFill>
                  <a:srgbClr val="FF0000"/>
                </a:solidFill>
              </a:rPr>
              <a:t>Acorn Computers </a:t>
            </a:r>
            <a:r>
              <a:rPr lang="en-US" sz="1600" dirty="0" smtClean="0">
                <a:solidFill>
                  <a:srgbClr val="000000"/>
                </a:solidFill>
              </a:rPr>
              <a:t>(UK).</a:t>
            </a:r>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Two </a:t>
            </a:r>
            <a:r>
              <a:rPr lang="en-US" sz="1600" dirty="0">
                <a:solidFill>
                  <a:srgbClr val="000000"/>
                </a:solidFill>
              </a:rPr>
              <a:t>years after the introduction of the IBM </a:t>
            </a:r>
            <a:r>
              <a:rPr lang="en-US" sz="1600" dirty="0" smtClean="0">
                <a:solidFill>
                  <a:srgbClr val="000000"/>
                </a:solidFill>
              </a:rPr>
              <a:t>PC, </a:t>
            </a:r>
            <a:r>
              <a:rPr lang="en-US" sz="1600" dirty="0">
                <a:solidFill>
                  <a:srgbClr val="000000"/>
                </a:solidFill>
              </a:rPr>
              <a:t>Acorn Computers started </a:t>
            </a:r>
            <a:r>
              <a:rPr lang="en-US" sz="1600" dirty="0" smtClean="0">
                <a:solidFill>
                  <a:srgbClr val="000000"/>
                </a:solidFill>
              </a:rPr>
              <a:t>their</a:t>
            </a:r>
          </a:p>
          <a:p>
            <a:r>
              <a:rPr lang="en-US" sz="1600" dirty="0">
                <a:solidFill>
                  <a:srgbClr val="000000"/>
                </a:solidFill>
              </a:rPr>
              <a:t> </a:t>
            </a:r>
            <a:r>
              <a:rPr lang="en-US" sz="1600" dirty="0" smtClean="0">
                <a:solidFill>
                  <a:srgbClr val="000000"/>
                </a:solidFill>
              </a:rPr>
              <a:t>     </a:t>
            </a:r>
            <a:r>
              <a:rPr lang="en-US" sz="1600" i="1" dirty="0">
                <a:solidFill>
                  <a:srgbClr val="0070C0"/>
                </a:solidFill>
              </a:rPr>
              <a:t>Acorn RISC Machine </a:t>
            </a:r>
            <a:r>
              <a:rPr lang="en-US" sz="1600" dirty="0">
                <a:solidFill>
                  <a:srgbClr val="0070C0"/>
                </a:solidFill>
              </a:rPr>
              <a:t>project in October </a:t>
            </a:r>
            <a:r>
              <a:rPr lang="en-US" sz="1600" dirty="0" smtClean="0">
                <a:solidFill>
                  <a:srgbClr val="0070C0"/>
                </a:solidFill>
              </a:rPr>
              <a:t>1983 </a:t>
            </a:r>
            <a:r>
              <a:rPr lang="en-US" sz="1600" dirty="0" smtClean="0">
                <a:solidFill>
                  <a:srgbClr val="000000"/>
                </a:solidFill>
              </a:rPr>
              <a:t>to </a:t>
            </a:r>
            <a:r>
              <a:rPr lang="en-US" sz="1600" dirty="0">
                <a:solidFill>
                  <a:srgbClr val="000000"/>
                </a:solidFill>
              </a:rPr>
              <a:t>develop </a:t>
            </a:r>
            <a:r>
              <a:rPr lang="en-US" sz="1600" dirty="0" smtClean="0">
                <a:solidFill>
                  <a:srgbClr val="000000"/>
                </a:solidFill>
              </a:rPr>
              <a:t>an </a:t>
            </a:r>
            <a:r>
              <a:rPr lang="en-US" sz="1600" dirty="0">
                <a:solidFill>
                  <a:srgbClr val="000000"/>
                </a:solidFill>
              </a:rPr>
              <a:t>own </a:t>
            </a:r>
            <a:r>
              <a:rPr lang="en-US" sz="1600" dirty="0" smtClean="0">
                <a:solidFill>
                  <a:srgbClr val="000000"/>
                </a:solidFill>
              </a:rPr>
              <a:t>powerful</a:t>
            </a:r>
            <a:endParaRPr lang="en-US" sz="1600" dirty="0">
              <a:solidFill>
                <a:srgbClr val="000000"/>
              </a:solidFill>
            </a:endParaRPr>
          </a:p>
          <a:p>
            <a:pPr>
              <a:spcAft>
                <a:spcPts val="400"/>
              </a:spcAft>
            </a:pPr>
            <a:r>
              <a:rPr lang="en-US" sz="1600" dirty="0">
                <a:solidFill>
                  <a:srgbClr val="000000"/>
                </a:solidFill>
              </a:rPr>
              <a:t> </a:t>
            </a:r>
            <a:r>
              <a:rPr lang="hu-HU" sz="1600" dirty="0" smtClean="0">
                <a:solidFill>
                  <a:srgbClr val="000000"/>
                </a:solidFill>
              </a:rPr>
              <a:t>    </a:t>
            </a:r>
            <a:r>
              <a:rPr lang="en-US" sz="1600" dirty="0" smtClean="0">
                <a:solidFill>
                  <a:srgbClr val="000000"/>
                </a:solidFill>
              </a:rPr>
              <a:t> processor for </a:t>
            </a:r>
            <a:r>
              <a:rPr lang="en-US" sz="1600" dirty="0">
                <a:solidFill>
                  <a:srgbClr val="000000"/>
                </a:solidFill>
              </a:rPr>
              <a:t>a line of business computers</a:t>
            </a:r>
            <a:r>
              <a:rPr lang="en-US" sz="1600" dirty="0" smtClean="0">
                <a:solidFill>
                  <a:srgbClr val="000000"/>
                </a:solidFill>
              </a:rPr>
              <a:t>.</a:t>
            </a:r>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The </a:t>
            </a:r>
            <a:r>
              <a:rPr lang="en-US" sz="1600" dirty="0">
                <a:solidFill>
                  <a:srgbClr val="0070C0"/>
                </a:solidFill>
              </a:rPr>
              <a:t>acronym</a:t>
            </a:r>
            <a:r>
              <a:rPr lang="en-US" sz="1600" dirty="0">
                <a:solidFill>
                  <a:srgbClr val="000000"/>
                </a:solidFill>
              </a:rPr>
              <a:t> </a:t>
            </a:r>
            <a:r>
              <a:rPr lang="en-US" sz="1600" dirty="0">
                <a:solidFill>
                  <a:srgbClr val="FF0000"/>
                </a:solidFill>
              </a:rPr>
              <a:t>ARM</a:t>
            </a:r>
            <a:r>
              <a:rPr lang="en-US" sz="1600" dirty="0">
                <a:solidFill>
                  <a:srgbClr val="000000"/>
                </a:solidFill>
              </a:rPr>
              <a:t> </a:t>
            </a:r>
            <a:r>
              <a:rPr lang="en-US" sz="1600" dirty="0" smtClean="0">
                <a:solidFill>
                  <a:srgbClr val="000000"/>
                </a:solidFill>
              </a:rPr>
              <a:t>was coined originally at this time (1983) from the designation </a:t>
            </a:r>
          </a:p>
          <a:p>
            <a:pPr>
              <a:spcAft>
                <a:spcPts val="400"/>
              </a:spcAft>
            </a:pPr>
            <a:r>
              <a:rPr lang="en-US" sz="1600" dirty="0">
                <a:solidFill>
                  <a:srgbClr val="000000"/>
                </a:solidFill>
              </a:rPr>
              <a:t> </a:t>
            </a:r>
            <a:r>
              <a:rPr lang="hu-HU" sz="1600" dirty="0" smtClean="0">
                <a:solidFill>
                  <a:srgbClr val="000000"/>
                </a:solidFill>
              </a:rPr>
              <a:t>    </a:t>
            </a:r>
            <a:r>
              <a:rPr lang="en-US" sz="1600" dirty="0" smtClean="0">
                <a:solidFill>
                  <a:srgbClr val="000000"/>
                </a:solidFill>
              </a:rPr>
              <a:t> </a:t>
            </a:r>
            <a:r>
              <a:rPr lang="en-US" sz="1600" dirty="0">
                <a:solidFill>
                  <a:srgbClr val="0070C0"/>
                </a:solidFill>
              </a:rPr>
              <a:t>Acorn RISC Machine.</a:t>
            </a:r>
          </a:p>
          <a:p>
            <a:pPr marL="285750" indent="-285750">
              <a:buClr>
                <a:schemeClr val="tx1"/>
              </a:buClr>
              <a:buFont typeface="Arial" panose="020B0604020202020204" pitchFamily="34" charset="0"/>
              <a:buChar char="•"/>
            </a:pPr>
            <a:r>
              <a:rPr lang="en-US" sz="1600" dirty="0">
                <a:solidFill>
                  <a:srgbClr val="0070C0"/>
                </a:solidFill>
              </a:rPr>
              <a:t>In 1990 </a:t>
            </a:r>
            <a:r>
              <a:rPr lang="en-US" sz="1600" dirty="0" smtClean="0">
                <a:solidFill>
                  <a:srgbClr val="000000"/>
                </a:solidFill>
              </a:rPr>
              <a:t>the company </a:t>
            </a:r>
            <a:r>
              <a:rPr lang="en-US" sz="1600" dirty="0" smtClean="0">
                <a:solidFill>
                  <a:srgbClr val="FF0000"/>
                </a:solidFill>
              </a:rPr>
              <a:t>Advanced RISC Machines Ltd. (ARM Ltd.) </a:t>
            </a:r>
            <a:r>
              <a:rPr lang="en-US" sz="1600" dirty="0" smtClean="0">
                <a:solidFill>
                  <a:srgbClr val="000000"/>
                </a:solidFill>
              </a:rPr>
              <a:t>was </a:t>
            </a:r>
            <a:r>
              <a:rPr lang="en-US" sz="1600" dirty="0">
                <a:solidFill>
                  <a:srgbClr val="0070C0"/>
                </a:solidFill>
              </a:rPr>
              <a:t>founded</a:t>
            </a:r>
            <a:r>
              <a:rPr lang="en-US" sz="1600" dirty="0" smtClean="0">
                <a:solidFill>
                  <a:srgbClr val="0070C0"/>
                </a:solidFill>
              </a:rPr>
              <a:t> </a:t>
            </a:r>
            <a:r>
              <a:rPr lang="en-US" sz="1600" dirty="0" smtClean="0">
                <a:solidFill>
                  <a:srgbClr val="000000"/>
                </a:solidFill>
              </a:rPr>
              <a:t>as a</a:t>
            </a:r>
          </a:p>
          <a:p>
            <a:pPr>
              <a:spcAft>
                <a:spcPts val="400"/>
              </a:spcAft>
            </a:pPr>
            <a:r>
              <a:rPr lang="en-US" sz="1600" dirty="0" smtClean="0">
                <a:solidFill>
                  <a:srgbClr val="000000"/>
                </a:solidFill>
              </a:rPr>
              <a:t> </a:t>
            </a:r>
            <a:r>
              <a:rPr lang="hu-HU" sz="1600" dirty="0" smtClean="0">
                <a:solidFill>
                  <a:srgbClr val="000000"/>
                </a:solidFill>
              </a:rPr>
              <a:t> </a:t>
            </a:r>
            <a:r>
              <a:rPr lang="en-US" sz="1600" dirty="0" smtClean="0">
                <a:solidFill>
                  <a:srgbClr val="000000"/>
                </a:solidFill>
              </a:rPr>
              <a:t> </a:t>
            </a:r>
            <a:r>
              <a:rPr lang="hu-HU" sz="1600" dirty="0" smtClean="0">
                <a:solidFill>
                  <a:srgbClr val="000000"/>
                </a:solidFill>
              </a:rPr>
              <a:t>   </a:t>
            </a:r>
            <a:r>
              <a:rPr lang="en-US" sz="1600" dirty="0" smtClean="0">
                <a:solidFill>
                  <a:srgbClr val="0070C0"/>
                </a:solidFill>
              </a:rPr>
              <a:t>joint venture </a:t>
            </a:r>
            <a:r>
              <a:rPr lang="en-US" sz="1600" dirty="0" smtClean="0">
                <a:solidFill>
                  <a:srgbClr val="000000"/>
                </a:solidFill>
              </a:rPr>
              <a:t>of </a:t>
            </a:r>
            <a:r>
              <a:rPr lang="en-US" sz="1600" dirty="0" smtClean="0">
                <a:solidFill>
                  <a:srgbClr val="0070C0"/>
                </a:solidFill>
              </a:rPr>
              <a:t>Acorn Computers, Apple Computers and VLSI Technology</a:t>
            </a:r>
            <a:r>
              <a:rPr lang="en-US" sz="1600" dirty="0" smtClean="0">
                <a:solidFill>
                  <a:srgbClr val="000000"/>
                </a:solidFill>
              </a:rPr>
              <a:t>.</a:t>
            </a:r>
          </a:p>
          <a:p>
            <a:pPr marL="285750" indent="-285750">
              <a:buFont typeface="Arial" panose="020B0604020202020204" pitchFamily="34" charset="0"/>
              <a:buChar char="•"/>
            </a:pPr>
            <a:r>
              <a:rPr lang="en-US" sz="1600" dirty="0" smtClean="0">
                <a:solidFill>
                  <a:srgbClr val="000000"/>
                </a:solidFill>
              </a:rPr>
              <a:t>Accordingly, also</a:t>
            </a:r>
            <a:r>
              <a:rPr lang="en-US" sz="1600" dirty="0" smtClean="0">
                <a:solidFill>
                  <a:srgbClr val="0000FF"/>
                </a:solidFill>
              </a:rPr>
              <a:t> </a:t>
            </a:r>
            <a:r>
              <a:rPr lang="en-US" sz="1600" dirty="0">
                <a:solidFill>
                  <a:srgbClr val="0070C0"/>
                </a:solidFill>
              </a:rPr>
              <a:t>the interpretation of ARM </a:t>
            </a:r>
            <a:r>
              <a:rPr lang="en-US" sz="1600" dirty="0" smtClean="0">
                <a:solidFill>
                  <a:srgbClr val="000000"/>
                </a:solidFill>
              </a:rPr>
              <a:t>was changed to “</a:t>
            </a:r>
            <a:r>
              <a:rPr lang="en-US" sz="1600" dirty="0">
                <a:solidFill>
                  <a:srgbClr val="0070C0"/>
                </a:solidFill>
              </a:rPr>
              <a:t>Advanced RISC</a:t>
            </a:r>
            <a:endParaRPr lang="hu-HU" sz="1600" dirty="0">
              <a:solidFill>
                <a:srgbClr val="0070C0"/>
              </a:solidFill>
            </a:endParaRPr>
          </a:p>
          <a:p>
            <a:r>
              <a:rPr lang="hu-HU" sz="1600" dirty="0">
                <a:solidFill>
                  <a:srgbClr val="0070C0"/>
                </a:solidFill>
              </a:rPr>
              <a:t> </a:t>
            </a:r>
            <a:r>
              <a:rPr lang="en-US" sz="1600" dirty="0">
                <a:solidFill>
                  <a:srgbClr val="0070C0"/>
                </a:solidFill>
              </a:rPr>
              <a:t> </a:t>
            </a:r>
            <a:r>
              <a:rPr lang="hu-HU" sz="1600" dirty="0">
                <a:solidFill>
                  <a:srgbClr val="0070C0"/>
                </a:solidFill>
              </a:rPr>
              <a:t>    </a:t>
            </a:r>
            <a:r>
              <a:rPr lang="en-US" sz="1600" dirty="0">
                <a:solidFill>
                  <a:srgbClr val="0070C0"/>
                </a:solidFill>
              </a:rPr>
              <a:t>Machines</a:t>
            </a:r>
            <a:r>
              <a:rPr lang="en-US" sz="1600" dirty="0" smtClean="0">
                <a:solidFill>
                  <a:srgbClr val="000000"/>
                </a:solidFill>
              </a:rPr>
              <a:t>”. </a:t>
            </a:r>
            <a:endParaRPr lang="en-US" sz="1600" dirty="0">
              <a:solidFill>
                <a:srgbClr val="000000"/>
              </a:solidFill>
            </a:endParaRPr>
          </a:p>
        </p:txBody>
      </p:sp>
      <p:sp>
        <p:nvSpPr>
          <p:cNvPr id="5" name="TextBox 4"/>
          <p:cNvSpPr txBox="1"/>
          <p:nvPr/>
        </p:nvSpPr>
        <p:spPr>
          <a:xfrm>
            <a:off x="73522" y="509804"/>
            <a:ext cx="3467616" cy="338554"/>
          </a:xfrm>
          <a:prstGeom prst="rect">
            <a:avLst/>
          </a:prstGeom>
          <a:noFill/>
        </p:spPr>
        <p:txBody>
          <a:bodyPr wrap="none" rtlCol="0">
            <a:spAutoFit/>
          </a:bodyPr>
          <a:lstStyle/>
          <a:p>
            <a:r>
              <a:rPr lang="en-US" sz="1600" dirty="0">
                <a:solidFill>
                  <a:srgbClr val="FF0000"/>
                </a:solidFill>
              </a:rPr>
              <a:t>Historical remarks </a:t>
            </a:r>
            <a:r>
              <a:rPr lang="en-US" sz="1600" dirty="0" smtClean="0"/>
              <a:t>[</a:t>
            </a:r>
            <a:r>
              <a:rPr lang="hu-HU" sz="1600" dirty="0" smtClean="0"/>
              <a:t>60</a:t>
            </a:r>
            <a:r>
              <a:rPr lang="en-US" sz="1600" dirty="0" smtClean="0"/>
              <a:t>], [</a:t>
            </a:r>
            <a:r>
              <a:rPr lang="hu-HU" sz="1600" dirty="0" smtClean="0"/>
              <a:t>61</a:t>
            </a:r>
            <a:r>
              <a:rPr lang="en-US" sz="1600" dirty="0" smtClean="0"/>
              <a:t>]</a:t>
            </a:r>
            <a:r>
              <a:rPr lang="en-US" sz="1600" dirty="0" smtClean="0">
                <a:solidFill>
                  <a:srgbClr val="FF0000"/>
                </a:solidFill>
              </a:rPr>
              <a:t> -1</a:t>
            </a:r>
            <a:endParaRPr lang="en-US" sz="1600" dirty="0">
              <a:solidFill>
                <a:srgbClr val="FF0000"/>
              </a:solidFill>
            </a:endParaRPr>
          </a:p>
        </p:txBody>
      </p:sp>
      <p:sp>
        <p:nvSpPr>
          <p:cNvPr id="6" name="Title 1"/>
          <p:cNvSpPr>
            <a:spLocks noGrp="1"/>
          </p:cNvSpPr>
          <p:nvPr>
            <p:ph type="title"/>
          </p:nvPr>
        </p:nvSpPr>
        <p:spPr>
          <a:xfrm>
            <a:off x="3175"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smtClean="0">
                <a:solidFill>
                  <a:srgbClr val="FFFFFF"/>
                </a:solidFill>
              </a:rPr>
              <a:t>10</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30</a:t>
            </a:r>
            <a:r>
              <a:rPr lang="en-US" dirty="0" smtClean="0">
                <a:solidFill>
                  <a:srgbClr val="000000"/>
                </a:solidFill>
              </a:rPr>
              <a:t>]: </a:t>
            </a:r>
            <a:r>
              <a:rPr lang="hu-HU" dirty="0" smtClean="0">
                <a:solidFill>
                  <a:srgbClr val="000000"/>
                </a:solidFill>
              </a:rPr>
              <a:t>Goto H., ARM Cortex-A12 Block Diagram, 2013,</a:t>
            </a:r>
          </a:p>
          <a:p>
            <a:r>
              <a:rPr lang="hu-HU" dirty="0">
                <a:solidFill>
                  <a:srgbClr val="000000"/>
                </a:solidFill>
              </a:rPr>
              <a:t> </a:t>
            </a:r>
            <a:r>
              <a:rPr lang="hu-HU" dirty="0" smtClean="0">
                <a:solidFill>
                  <a:srgbClr val="000000"/>
                </a:solidFill>
              </a:rPr>
              <a:t>         </a:t>
            </a:r>
            <a:r>
              <a:rPr lang="en-US" dirty="0" smtClean="0">
                <a:solidFill>
                  <a:srgbClr val="000000"/>
                </a:solidFill>
              </a:rPr>
              <a:t>http://pc.watch.impress.co.jp/video/pcw/docs/621/747/gp1.pdf</a:t>
            </a:r>
            <a:endParaRPr lang="en-US" dirty="0">
              <a:solidFill>
                <a:srgbClr val="000000"/>
              </a:solidFill>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000000"/>
                </a:solidFill>
              </a:rPr>
              <a:t>[</a:t>
            </a:r>
            <a:r>
              <a:rPr lang="hu-HU" sz="1400" dirty="0">
                <a:solidFill>
                  <a:srgbClr val="000000"/>
                </a:solidFill>
              </a:rPr>
              <a:t>2</a:t>
            </a:r>
            <a:r>
              <a:rPr lang="hu-HU" sz="1400" dirty="0" smtClean="0">
                <a:solidFill>
                  <a:srgbClr val="000000"/>
                </a:solidFill>
              </a:rPr>
              <a:t>9</a:t>
            </a:r>
            <a:r>
              <a:rPr lang="en-US" sz="1400" dirty="0" smtClean="0">
                <a:solidFill>
                  <a:srgbClr val="000000"/>
                </a:solidFill>
              </a:rPr>
              <a:t>]: </a:t>
            </a:r>
            <a:r>
              <a:rPr lang="hu-HU" sz="1400" dirty="0" smtClean="0">
                <a:solidFill>
                  <a:srgbClr val="000000"/>
                </a:solidFill>
              </a:rPr>
              <a:t>Goto H., ARM</a:t>
            </a:r>
            <a:r>
              <a:rPr lang="hu-HU" sz="1400" dirty="0">
                <a:solidFill>
                  <a:srgbClr val="000000"/>
                </a:solidFill>
              </a:rPr>
              <a:t> </a:t>
            </a:r>
            <a:r>
              <a:rPr lang="hu-HU" sz="1400" dirty="0" smtClean="0">
                <a:solidFill>
                  <a:srgbClr val="000000"/>
                </a:solidFill>
              </a:rPr>
              <a:t>Cortex-A7/A9 vs Bobcat, Atom, 2010,</a:t>
            </a:r>
          </a:p>
          <a:p>
            <a:pPr fontAlgn="base">
              <a:spcBef>
                <a:spcPct val="0"/>
              </a:spcBef>
              <a:spcAft>
                <a:spcPct val="0"/>
              </a:spcAft>
            </a:pPr>
            <a:r>
              <a:rPr lang="hu-HU" sz="1400" dirty="0">
                <a:solidFill>
                  <a:srgbClr val="000000"/>
                </a:solidFill>
              </a:rPr>
              <a:t>          http://pc.watch.impress.co.jp/img/pcw/docs/487/030/html/9.jpg.html</a:t>
            </a:r>
            <a:endParaRPr lang="hu-HU" sz="1400" dirty="0" smtClean="0">
              <a:solidFill>
                <a:srgbClr val="000000"/>
              </a:solidFill>
            </a:endParaRPr>
          </a:p>
        </p:txBody>
      </p:sp>
      <p:sp>
        <p:nvSpPr>
          <p:cNvPr id="13" name="Text Box 11"/>
          <p:cNvSpPr txBox="1">
            <a:spLocks noChangeArrowheads="1"/>
          </p:cNvSpPr>
          <p:nvPr/>
        </p:nvSpPr>
        <p:spPr bwMode="auto">
          <a:xfrm>
            <a:off x="171040"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31</a:t>
            </a:r>
            <a:r>
              <a:rPr lang="en-US" dirty="0" smtClean="0">
                <a:solidFill>
                  <a:srgbClr val="000000"/>
                </a:solidFill>
              </a:rPr>
              <a:t>]: </a:t>
            </a:r>
            <a:r>
              <a:rPr lang="hu-HU" dirty="0" smtClean="0">
                <a:solidFill>
                  <a:srgbClr val="000000"/>
                </a:solidFill>
              </a:rPr>
              <a:t>Rosinger S., </a:t>
            </a:r>
            <a:r>
              <a:rPr lang="en-US" dirty="0"/>
              <a:t>The Top 5 Things to Know about </a:t>
            </a:r>
            <a:r>
              <a:rPr lang="en-US" dirty="0" smtClean="0"/>
              <a:t>Cortex-A12</a:t>
            </a:r>
            <a:r>
              <a:rPr lang="hu-HU" dirty="0" smtClean="0">
                <a:solidFill>
                  <a:srgbClr val="000000"/>
                </a:solidFill>
              </a:rPr>
              <a:t>, ARM Connected Community,</a:t>
            </a:r>
          </a:p>
          <a:p>
            <a:r>
              <a:rPr lang="hu-HU" dirty="0">
                <a:solidFill>
                  <a:srgbClr val="000000"/>
                </a:solidFill>
              </a:rPr>
              <a:t> </a:t>
            </a:r>
            <a:r>
              <a:rPr lang="hu-HU" dirty="0" smtClean="0">
                <a:solidFill>
                  <a:srgbClr val="000000"/>
                </a:solidFill>
              </a:rPr>
              <a:t>         Oct. 26 2013</a:t>
            </a:r>
            <a:r>
              <a:rPr lang="hu-HU" dirty="0">
                <a:solidFill>
                  <a:srgbClr val="000000"/>
                </a:solidFill>
              </a:rPr>
              <a:t>, http://</a:t>
            </a:r>
            <a:r>
              <a:rPr lang="hu-HU" dirty="0" smtClean="0">
                <a:solidFill>
                  <a:srgbClr val="000000"/>
                </a:solidFill>
              </a:rPr>
              <a:t>community.arm.com/groups/processors/blog/2013/10/26/the-top-5-</a:t>
            </a:r>
          </a:p>
          <a:p>
            <a:r>
              <a:rPr lang="hu-HU" dirty="0">
                <a:solidFill>
                  <a:srgbClr val="000000"/>
                </a:solidFill>
              </a:rPr>
              <a:t> </a:t>
            </a:r>
            <a:r>
              <a:rPr lang="hu-HU" dirty="0" smtClean="0">
                <a:solidFill>
                  <a:srgbClr val="000000"/>
                </a:solidFill>
              </a:rPr>
              <a:t>         things-to-know-about-cortex-a12</a:t>
            </a:r>
            <a:endParaRPr lang="en-US" dirty="0" smtClean="0">
              <a:solidFill>
                <a:srgbClr val="000000"/>
              </a:solidFill>
            </a:endParaRPr>
          </a:p>
        </p:txBody>
      </p:sp>
      <p:sp>
        <p:nvSpPr>
          <p:cNvPr id="12" name="Text Box 11"/>
          <p:cNvSpPr txBox="1">
            <a:spLocks noChangeArrowheads="1"/>
          </p:cNvSpPr>
          <p:nvPr/>
        </p:nvSpPr>
        <p:spPr bwMode="auto">
          <a:xfrm>
            <a:off x="172465"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32</a:t>
            </a:r>
            <a:r>
              <a:rPr lang="en-US" dirty="0" smtClean="0">
                <a:solidFill>
                  <a:srgbClr val="000000"/>
                </a:solidFill>
              </a:rPr>
              <a:t>]: </a:t>
            </a:r>
            <a:r>
              <a:rPr lang="hu-HU" dirty="0" smtClean="0"/>
              <a:t>ARM Cortex-A17 </a:t>
            </a:r>
            <a:r>
              <a:rPr lang="hu-HU" dirty="0"/>
              <a:t>MPCore </a:t>
            </a:r>
            <a:r>
              <a:rPr lang="hu-HU" dirty="0" smtClean="0"/>
              <a:t>Processor</a:t>
            </a:r>
            <a:r>
              <a:rPr lang="hu-HU" dirty="0" smtClean="0">
                <a:solidFill>
                  <a:srgbClr val="000000"/>
                </a:solidFill>
              </a:rPr>
              <a:t>, Technical Reference Manual, 2014,</a:t>
            </a:r>
            <a:endParaRPr lang="hu-HU" dirty="0">
              <a:solidFill>
                <a:srgbClr val="000000"/>
              </a:solidFill>
            </a:endParaRPr>
          </a:p>
          <a:p>
            <a:r>
              <a:rPr lang="hu-HU" dirty="0">
                <a:solidFill>
                  <a:srgbClr val="000000"/>
                </a:solidFill>
              </a:rPr>
              <a:t>          </a:t>
            </a:r>
            <a:r>
              <a:rPr lang="en-US" dirty="0">
                <a:solidFill>
                  <a:srgbClr val="000000"/>
                </a:solidFill>
              </a:rPr>
              <a:t>http://infocenter.arm.com/help/topic/com.arm.doc.ddi0535b/DDI0535B_cortex_a17</a:t>
            </a:r>
            <a:r>
              <a:rPr lang="en-US" dirty="0" smtClean="0">
                <a:solidFill>
                  <a:srgbClr val="000000"/>
                </a:solidFill>
              </a:rPr>
              <a:t>_</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r1p0_trm.pdf</a:t>
            </a:r>
            <a:endParaRPr lang="en-US" dirty="0">
              <a:solidFill>
                <a:srgbClr val="000000"/>
              </a:solidFill>
            </a:endParaRPr>
          </a:p>
        </p:txBody>
      </p:sp>
      <p:sp>
        <p:nvSpPr>
          <p:cNvPr id="15" name="Text Box 11"/>
          <p:cNvSpPr txBox="1">
            <a:spLocks noChangeArrowheads="1"/>
          </p:cNvSpPr>
          <p:nvPr/>
        </p:nvSpPr>
        <p:spPr bwMode="auto">
          <a:xfrm>
            <a:off x="172465"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33</a:t>
            </a:r>
            <a:r>
              <a:rPr lang="en-US" dirty="0" smtClean="0">
                <a:solidFill>
                  <a:srgbClr val="000000"/>
                </a:solidFill>
              </a:rPr>
              <a:t>]: </a:t>
            </a:r>
            <a:r>
              <a:rPr lang="hu-HU" dirty="0"/>
              <a:t>Cortex-A17 </a:t>
            </a:r>
            <a:r>
              <a:rPr lang="hu-HU" dirty="0" smtClean="0"/>
              <a:t>Processor</a:t>
            </a:r>
            <a:r>
              <a:rPr lang="hu-HU" dirty="0" smtClean="0">
                <a:solidFill>
                  <a:srgbClr val="000000"/>
                </a:solidFill>
              </a:rPr>
              <a:t>, </a:t>
            </a:r>
            <a:r>
              <a:rPr lang="hu-HU" dirty="0">
                <a:solidFill>
                  <a:srgbClr val="000000"/>
                </a:solidFill>
              </a:rPr>
              <a:t>ARM Cortex-A </a:t>
            </a:r>
            <a:r>
              <a:rPr lang="hu-HU" dirty="0" smtClean="0">
                <a:solidFill>
                  <a:srgbClr val="000000"/>
                </a:solidFill>
              </a:rPr>
              <a:t>Series,</a:t>
            </a:r>
          </a:p>
          <a:p>
            <a:r>
              <a:rPr lang="hu-HU" dirty="0">
                <a:solidFill>
                  <a:srgbClr val="000000"/>
                </a:solidFill>
              </a:rPr>
              <a:t> </a:t>
            </a:r>
            <a:r>
              <a:rPr lang="hu-HU" dirty="0" smtClean="0">
                <a:solidFill>
                  <a:srgbClr val="000000"/>
                </a:solidFill>
              </a:rPr>
              <a:t>         http</a:t>
            </a:r>
            <a:r>
              <a:rPr lang="hu-HU" dirty="0">
                <a:solidFill>
                  <a:srgbClr val="000000"/>
                </a:solidFill>
              </a:rPr>
              <a:t>://www.arm.com/products/processors/cortex-a/cortex-a17-processor.php</a:t>
            </a:r>
            <a:endParaRPr lang="en-US" dirty="0">
              <a:solidFill>
                <a:srgbClr val="000000"/>
              </a:solidFill>
            </a:endParaRPr>
          </a:p>
        </p:txBody>
      </p:sp>
      <p:sp>
        <p:nvSpPr>
          <p:cNvPr id="19" name="Text Box 11"/>
          <p:cNvSpPr txBox="1">
            <a:spLocks noChangeArrowheads="1"/>
          </p:cNvSpPr>
          <p:nvPr/>
        </p:nvSpPr>
        <p:spPr bwMode="auto">
          <a:xfrm>
            <a:off x="172465"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34</a:t>
            </a:r>
            <a:r>
              <a:rPr lang="en-US" dirty="0" smtClean="0">
                <a:solidFill>
                  <a:srgbClr val="000000"/>
                </a:solidFill>
              </a:rPr>
              <a:t>]: </a:t>
            </a:r>
            <a:r>
              <a:rPr lang="hu-HU" dirty="0" smtClean="0">
                <a:solidFill>
                  <a:srgbClr val="000000"/>
                </a:solidFill>
              </a:rPr>
              <a:t>Rosinger S., </a:t>
            </a:r>
            <a:r>
              <a:rPr lang="pt-BR" dirty="0"/>
              <a:t>ARM </a:t>
            </a:r>
            <a:r>
              <a:rPr lang="pt-BR" dirty="0" smtClean="0"/>
              <a:t>Cortex-A17/Cortex-A12 </a:t>
            </a:r>
            <a:r>
              <a:rPr lang="pt-BR" dirty="0"/>
              <a:t>processor </a:t>
            </a:r>
            <a:r>
              <a:rPr lang="pt-BR" dirty="0" smtClean="0"/>
              <a:t>update</a:t>
            </a:r>
            <a:r>
              <a:rPr lang="hu-HU" dirty="0" smtClean="0">
                <a:solidFill>
                  <a:srgbClr val="000000"/>
                </a:solidFill>
              </a:rPr>
              <a:t>, ARM Connected Community,</a:t>
            </a:r>
            <a:endParaRPr lang="hu-HU" dirty="0">
              <a:solidFill>
                <a:srgbClr val="000000"/>
              </a:solidFill>
            </a:endParaRPr>
          </a:p>
          <a:p>
            <a:r>
              <a:rPr lang="hu-HU" dirty="0">
                <a:solidFill>
                  <a:srgbClr val="000000"/>
                </a:solidFill>
              </a:rPr>
              <a:t>          </a:t>
            </a:r>
            <a:r>
              <a:rPr lang="hu-HU" dirty="0" smtClean="0">
                <a:solidFill>
                  <a:srgbClr val="000000"/>
                </a:solidFill>
              </a:rPr>
              <a:t>Oct. </a:t>
            </a:r>
            <a:r>
              <a:rPr lang="hu-HU" dirty="0">
                <a:solidFill>
                  <a:srgbClr val="000000"/>
                </a:solidFill>
              </a:rPr>
              <a:t>1 2014, http://</a:t>
            </a:r>
            <a:r>
              <a:rPr lang="hu-HU" dirty="0" smtClean="0">
                <a:solidFill>
                  <a:srgbClr val="000000"/>
                </a:solidFill>
              </a:rPr>
              <a:t>community.arm.com/groups/processors/blog/2014/09/30/arm-</a:t>
            </a:r>
          </a:p>
          <a:p>
            <a:r>
              <a:rPr lang="hu-HU" dirty="0">
                <a:solidFill>
                  <a:srgbClr val="000000"/>
                </a:solidFill>
              </a:rPr>
              <a:t> </a:t>
            </a:r>
            <a:r>
              <a:rPr lang="hu-HU" dirty="0" smtClean="0">
                <a:solidFill>
                  <a:srgbClr val="000000"/>
                </a:solidFill>
              </a:rPr>
              <a:t>         cortex-a17-cortex-a12-processor-update</a:t>
            </a:r>
            <a:endParaRPr lang="en-US" dirty="0">
              <a:solidFill>
                <a:srgbClr val="000000"/>
              </a:solidFill>
            </a:endParaRPr>
          </a:p>
        </p:txBody>
      </p:sp>
      <p:sp>
        <p:nvSpPr>
          <p:cNvPr id="16" name="Text Box 11"/>
          <p:cNvSpPr txBox="1">
            <a:spLocks noChangeArrowheads="1"/>
          </p:cNvSpPr>
          <p:nvPr/>
        </p:nvSpPr>
        <p:spPr bwMode="auto">
          <a:xfrm>
            <a:off x="171040"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35</a:t>
            </a:r>
            <a:r>
              <a:rPr lang="en-US" dirty="0" smtClean="0">
                <a:solidFill>
                  <a:srgbClr val="000000"/>
                </a:solidFill>
              </a:rPr>
              <a:t>]: </a:t>
            </a:r>
            <a:r>
              <a:rPr lang="hu-HU" dirty="0"/>
              <a:t>Cortex-A15 </a:t>
            </a:r>
            <a:r>
              <a:rPr lang="hu-HU" dirty="0" smtClean="0"/>
              <a:t>Processor</a:t>
            </a:r>
            <a:r>
              <a:rPr lang="hu-HU" dirty="0">
                <a:solidFill>
                  <a:srgbClr val="000000"/>
                </a:solidFill>
              </a:rPr>
              <a:t>, ARM Cortex-A </a:t>
            </a:r>
            <a:r>
              <a:rPr lang="hu-HU" dirty="0" smtClean="0">
                <a:solidFill>
                  <a:srgbClr val="000000"/>
                </a:solidFill>
              </a:rPr>
              <a:t>Series,</a:t>
            </a:r>
            <a:endParaRPr lang="hu-HU" dirty="0">
              <a:solidFill>
                <a:srgbClr val="000000"/>
              </a:solidFill>
            </a:endParaRPr>
          </a:p>
          <a:p>
            <a:r>
              <a:rPr lang="hu-HU" dirty="0">
                <a:solidFill>
                  <a:srgbClr val="000000"/>
                </a:solidFill>
              </a:rPr>
              <a:t> </a:t>
            </a:r>
            <a:r>
              <a:rPr lang="hu-HU" dirty="0" smtClean="0">
                <a:solidFill>
                  <a:srgbClr val="000000"/>
                </a:solidFill>
              </a:rPr>
              <a:t>         http</a:t>
            </a:r>
            <a:r>
              <a:rPr lang="hu-HU" dirty="0">
                <a:solidFill>
                  <a:srgbClr val="000000"/>
                </a:solidFill>
              </a:rPr>
              <a:t>://www.arm.com/products/processors/cortex-a/cortex-a15.php</a:t>
            </a:r>
            <a:endParaRPr lang="en-US" dirty="0">
              <a:solidFill>
                <a:srgbClr val="000000"/>
              </a:solidFill>
            </a:endParaRPr>
          </a:p>
        </p:txBody>
      </p:sp>
      <p:sp>
        <p:nvSpPr>
          <p:cNvPr id="20" name="Text Box 11"/>
          <p:cNvSpPr txBox="1">
            <a:spLocks noChangeArrowheads="1"/>
          </p:cNvSpPr>
          <p:nvPr/>
        </p:nvSpPr>
        <p:spPr bwMode="auto">
          <a:xfrm>
            <a:off x="16961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36</a:t>
            </a:r>
            <a:r>
              <a:rPr lang="en-US" dirty="0" smtClean="0">
                <a:solidFill>
                  <a:srgbClr val="000000"/>
                </a:solidFill>
              </a:rPr>
              <a:t>]: </a:t>
            </a:r>
            <a:r>
              <a:rPr lang="hu-HU" dirty="0" smtClean="0">
                <a:solidFill>
                  <a:srgbClr val="000000"/>
                </a:solidFill>
              </a:rPr>
              <a:t>Lanier T., Exploring the Design of the Cortex-A15 Processor,</a:t>
            </a:r>
            <a:endParaRPr lang="hu-HU" dirty="0">
              <a:solidFill>
                <a:srgbClr val="000000"/>
              </a:solidFill>
            </a:endParaRPr>
          </a:p>
          <a:p>
            <a:r>
              <a:rPr lang="hu-HU" dirty="0">
                <a:solidFill>
                  <a:srgbClr val="000000"/>
                </a:solidFill>
              </a:rPr>
              <a:t>          http://www.arm.com/files/pdf/AT-Exploring_the_Design_of_the_Cortex-A15.pdf</a:t>
            </a:r>
            <a:endParaRPr lang="en-US" dirty="0">
              <a:solidFill>
                <a:srgbClr val="000000"/>
              </a:solidFill>
            </a:endParaRPr>
          </a:p>
        </p:txBody>
      </p:sp>
      <p:sp>
        <p:nvSpPr>
          <p:cNvPr id="14"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en-US" dirty="0" smtClean="0">
                <a:solidFill>
                  <a:schemeClr val="bg1"/>
                </a:solidFill>
                <a:ea typeface="+mj-ea"/>
                <a:cs typeface="+mj-cs"/>
              </a:rPr>
              <a:t>(</a:t>
            </a:r>
            <a:r>
              <a:rPr lang="hu-HU" dirty="0" smtClean="0">
                <a:solidFill>
                  <a:schemeClr val="bg1"/>
                </a:solidFill>
                <a:ea typeface="+mj-ea"/>
                <a:cs typeface="+mj-cs"/>
              </a:rPr>
              <a:t>4</a:t>
            </a:r>
            <a:r>
              <a:rPr lang="en-US" dirty="0" smtClean="0">
                <a:solidFill>
                  <a:schemeClr val="bg1"/>
                </a:solidFill>
                <a:ea typeface="+mj-ea"/>
                <a:cs typeface="+mj-cs"/>
              </a:rPr>
              <a:t>)</a:t>
            </a:r>
            <a:endParaRPr lang="en-US" dirty="0">
              <a:solidFill>
                <a:schemeClr val="bg1"/>
              </a:solidFill>
              <a:ea typeface="+mj-ea"/>
              <a:cs typeface="+mj-cs"/>
            </a:endParaRPr>
          </a:p>
        </p:txBody>
      </p:sp>
    </p:spTree>
    <p:extLst>
      <p:ext uri="{BB962C8B-B14F-4D97-AF65-F5344CB8AC3E}">
        <p14:creationId xmlns:p14="http://schemas.microsoft.com/office/powerpoint/2010/main" val="314300461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38</a:t>
            </a:r>
            <a:r>
              <a:rPr lang="en-US" dirty="0" smtClean="0">
                <a:solidFill>
                  <a:srgbClr val="000000"/>
                </a:solidFill>
              </a:rPr>
              <a:t>]: </a:t>
            </a:r>
            <a:r>
              <a:rPr lang="hu-HU" dirty="0" smtClean="0">
                <a:solidFill>
                  <a:srgbClr val="000000"/>
                </a:solidFill>
              </a:rPr>
              <a:t>Stokes J., </a:t>
            </a:r>
            <a:r>
              <a:rPr lang="en-US" dirty="0"/>
              <a:t>ARM fills out CPU lineup with Cortex </a:t>
            </a:r>
            <a:r>
              <a:rPr lang="en-US" dirty="0" smtClean="0"/>
              <a:t>A5</a:t>
            </a:r>
            <a:r>
              <a:rPr lang="hu-HU" dirty="0" smtClean="0">
                <a:solidFill>
                  <a:srgbClr val="000000"/>
                </a:solidFill>
              </a:rPr>
              <a:t>, Ars Technica, Oct. 22 2009,</a:t>
            </a:r>
          </a:p>
          <a:p>
            <a:r>
              <a:rPr lang="hu-HU" dirty="0">
                <a:solidFill>
                  <a:srgbClr val="000000"/>
                </a:solidFill>
              </a:rPr>
              <a:t> </a:t>
            </a:r>
            <a:r>
              <a:rPr lang="hu-HU" dirty="0" smtClean="0">
                <a:solidFill>
                  <a:srgbClr val="000000"/>
                </a:solidFill>
              </a:rPr>
              <a:t>         </a:t>
            </a:r>
            <a:r>
              <a:rPr lang="en-US" dirty="0">
                <a:solidFill>
                  <a:srgbClr val="000000"/>
                </a:solidFill>
              </a:rPr>
              <a:t>http://arstechnica.com/gadgets/2009/10/arm-fills-out-cpu-lineup-with-cortex-a5/</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smtClean="0">
                <a:solidFill>
                  <a:srgbClr val="000000"/>
                </a:solidFill>
              </a:rPr>
              <a:t>[</a:t>
            </a:r>
            <a:r>
              <a:rPr lang="hu-HU" sz="1400" dirty="0" smtClean="0">
                <a:solidFill>
                  <a:srgbClr val="000000"/>
                </a:solidFill>
              </a:rPr>
              <a:t>37</a:t>
            </a:r>
            <a:r>
              <a:rPr lang="en-US" sz="1400" dirty="0" smtClean="0">
                <a:solidFill>
                  <a:srgbClr val="000000"/>
                </a:solidFill>
              </a:rPr>
              <a:t>]: </a:t>
            </a:r>
            <a:r>
              <a:rPr lang="hu-HU" sz="1400" dirty="0" smtClean="0">
                <a:solidFill>
                  <a:srgbClr val="000000"/>
                </a:solidFill>
              </a:rPr>
              <a:t>Greenhalgh P., </a:t>
            </a:r>
            <a:r>
              <a:rPr lang="en-US" sz="1400" dirty="0" err="1" smtClean="0"/>
              <a:t>big.LITTLE</a:t>
            </a:r>
            <a:r>
              <a:rPr lang="hu-HU" sz="1400" dirty="0"/>
              <a:t> </a:t>
            </a:r>
            <a:r>
              <a:rPr lang="en-US" sz="1400" dirty="0" smtClean="0"/>
              <a:t>Processing</a:t>
            </a:r>
            <a:r>
              <a:rPr lang="hu-HU" sz="1400" dirty="0" smtClean="0"/>
              <a:t> </a:t>
            </a:r>
            <a:r>
              <a:rPr lang="en-US" sz="1400" dirty="0" smtClean="0"/>
              <a:t>with</a:t>
            </a:r>
            <a:r>
              <a:rPr lang="hu-HU" sz="1400" dirty="0"/>
              <a:t> </a:t>
            </a:r>
            <a:r>
              <a:rPr lang="en-US" sz="1400" dirty="0" smtClean="0"/>
              <a:t>ARM Cortex-</a:t>
            </a:r>
            <a:r>
              <a:rPr lang="en-US" sz="1400" dirty="0" err="1" smtClean="0"/>
              <a:t>A15</a:t>
            </a:r>
            <a:r>
              <a:rPr lang="hu-HU" sz="1400" dirty="0"/>
              <a:t> </a:t>
            </a:r>
            <a:r>
              <a:rPr lang="en-US" sz="1400" dirty="0" smtClean="0"/>
              <a:t>&amp; Cortex-</a:t>
            </a:r>
            <a:r>
              <a:rPr lang="en-US" sz="1400" dirty="0" err="1" smtClean="0"/>
              <a:t>A7</a:t>
            </a:r>
            <a:r>
              <a:rPr lang="hu-HU" sz="1400" dirty="0" smtClean="0"/>
              <a:t>, White Paper</a:t>
            </a:r>
            <a:r>
              <a:rPr lang="hu-HU" sz="1400" dirty="0" smtClean="0">
                <a:solidFill>
                  <a:srgbClr val="000000"/>
                </a:solidFill>
              </a:rPr>
              <a:t>,</a:t>
            </a:r>
          </a:p>
          <a:p>
            <a:pPr fontAlgn="base">
              <a:spcBef>
                <a:spcPct val="0"/>
              </a:spcBef>
              <a:spcAft>
                <a:spcPct val="0"/>
              </a:spcAft>
            </a:pPr>
            <a:r>
              <a:rPr lang="hu-HU" sz="1400" dirty="0">
                <a:solidFill>
                  <a:srgbClr val="000000"/>
                </a:solidFill>
              </a:rPr>
              <a:t>          </a:t>
            </a:r>
            <a:r>
              <a:rPr lang="hu-HU" sz="1400" dirty="0" smtClean="0">
                <a:solidFill>
                  <a:srgbClr val="000000"/>
                </a:solidFill>
              </a:rPr>
              <a:t>Sept. </a:t>
            </a:r>
            <a:r>
              <a:rPr lang="hu-HU" sz="1400" dirty="0">
                <a:solidFill>
                  <a:srgbClr val="000000"/>
                </a:solidFill>
              </a:rPr>
              <a:t>2011, http://www.arm.com/files/downloads/big_LITTLE_Final_Final.pdf</a:t>
            </a:r>
            <a:endParaRPr lang="hu-HU" sz="1400" dirty="0" smtClean="0">
              <a:solidFill>
                <a:srgbClr val="000000"/>
              </a:solidFill>
            </a:endParaRPr>
          </a:p>
        </p:txBody>
      </p:sp>
      <p:sp>
        <p:nvSpPr>
          <p:cNvPr id="13" name="Text Box 11"/>
          <p:cNvSpPr txBox="1">
            <a:spLocks noChangeArrowheads="1"/>
          </p:cNvSpPr>
          <p:nvPr/>
        </p:nvSpPr>
        <p:spPr bwMode="auto">
          <a:xfrm>
            <a:off x="171040"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39</a:t>
            </a:r>
            <a:r>
              <a:rPr lang="en-US" dirty="0" smtClean="0">
                <a:solidFill>
                  <a:srgbClr val="000000"/>
                </a:solidFill>
              </a:rPr>
              <a:t>]: </a:t>
            </a:r>
            <a:r>
              <a:rPr lang="hu-HU" dirty="0" smtClean="0">
                <a:solidFill>
                  <a:srgbClr val="000000"/>
                </a:solidFill>
              </a:rPr>
              <a:t>Hruska J., </a:t>
            </a:r>
            <a:r>
              <a:rPr lang="en-US" dirty="0"/>
              <a:t>ARM Launches New Cortex-A5 As A </a:t>
            </a:r>
            <a:r>
              <a:rPr lang="en-US" dirty="0" err="1"/>
              <a:t>Bulkward</a:t>
            </a:r>
            <a:r>
              <a:rPr lang="en-US" dirty="0"/>
              <a:t> Against Future Atom </a:t>
            </a:r>
            <a:r>
              <a:rPr lang="en-US" dirty="0" smtClean="0"/>
              <a:t>processors</a:t>
            </a:r>
            <a:r>
              <a:rPr lang="hu-HU" dirty="0" smtClean="0">
                <a:solidFill>
                  <a:srgbClr val="000000"/>
                </a:solidFill>
              </a:rPr>
              <a:t>,</a:t>
            </a:r>
          </a:p>
          <a:p>
            <a:r>
              <a:rPr lang="hu-HU" dirty="0">
                <a:solidFill>
                  <a:srgbClr val="000000"/>
                </a:solidFill>
              </a:rPr>
              <a:t> </a:t>
            </a:r>
            <a:r>
              <a:rPr lang="hu-HU" dirty="0" smtClean="0">
                <a:solidFill>
                  <a:srgbClr val="000000"/>
                </a:solidFill>
              </a:rPr>
              <a:t>         Hot Hardware, Oct. </a:t>
            </a:r>
            <a:r>
              <a:rPr lang="hu-HU" dirty="0">
                <a:solidFill>
                  <a:srgbClr val="000000"/>
                </a:solidFill>
              </a:rPr>
              <a:t>23 2009, http://</a:t>
            </a:r>
            <a:r>
              <a:rPr lang="hu-HU" dirty="0" smtClean="0">
                <a:solidFill>
                  <a:srgbClr val="000000"/>
                </a:solidFill>
              </a:rPr>
              <a:t>hothardware.com/News/ARM-Launches-New-</a:t>
            </a:r>
          </a:p>
          <a:p>
            <a:r>
              <a:rPr lang="hu-HU" dirty="0">
                <a:solidFill>
                  <a:srgbClr val="000000"/>
                </a:solidFill>
              </a:rPr>
              <a:t> </a:t>
            </a:r>
            <a:r>
              <a:rPr lang="hu-HU" dirty="0" smtClean="0">
                <a:solidFill>
                  <a:srgbClr val="000000"/>
                </a:solidFill>
              </a:rPr>
              <a:t>         CortexA5-As-A-Bulkward-Against-Future-Atom-processors</a:t>
            </a:r>
            <a:endParaRPr lang="en-US" dirty="0" smtClean="0">
              <a:solidFill>
                <a:srgbClr val="000000"/>
              </a:solidFill>
            </a:endParaRPr>
          </a:p>
        </p:txBody>
      </p:sp>
      <p:sp>
        <p:nvSpPr>
          <p:cNvPr id="12" name="Text Box 11"/>
          <p:cNvSpPr txBox="1">
            <a:spLocks noChangeArrowheads="1"/>
          </p:cNvSpPr>
          <p:nvPr/>
        </p:nvSpPr>
        <p:spPr bwMode="auto">
          <a:xfrm>
            <a:off x="172465"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40</a:t>
            </a:r>
            <a:r>
              <a:rPr lang="en-US" dirty="0" smtClean="0">
                <a:solidFill>
                  <a:srgbClr val="000000"/>
                </a:solidFill>
              </a:rPr>
              <a:t>]: </a:t>
            </a:r>
            <a:r>
              <a:rPr lang="hu-HU" dirty="0"/>
              <a:t>Cortex-A5 </a:t>
            </a:r>
            <a:r>
              <a:rPr lang="hu-HU" dirty="0" smtClean="0"/>
              <a:t>Processor</a:t>
            </a:r>
            <a:r>
              <a:rPr lang="hu-HU" dirty="0" smtClean="0">
                <a:solidFill>
                  <a:srgbClr val="000000"/>
                </a:solidFill>
              </a:rPr>
              <a:t>, </a:t>
            </a:r>
            <a:r>
              <a:rPr lang="hu-HU" dirty="0">
                <a:solidFill>
                  <a:srgbClr val="000000"/>
                </a:solidFill>
              </a:rPr>
              <a:t>ARM Cortex-A </a:t>
            </a:r>
            <a:r>
              <a:rPr lang="hu-HU" dirty="0" smtClean="0">
                <a:solidFill>
                  <a:srgbClr val="000000"/>
                </a:solidFill>
              </a:rPr>
              <a:t>Series,</a:t>
            </a:r>
            <a:endParaRPr lang="hu-HU" dirty="0">
              <a:solidFill>
                <a:srgbClr val="000000"/>
              </a:solidFill>
            </a:endParaRPr>
          </a:p>
          <a:p>
            <a:r>
              <a:rPr lang="hu-HU" dirty="0">
                <a:solidFill>
                  <a:srgbClr val="000000"/>
                </a:solidFill>
              </a:rPr>
              <a:t> </a:t>
            </a:r>
            <a:r>
              <a:rPr lang="hu-HU" dirty="0" smtClean="0">
                <a:solidFill>
                  <a:srgbClr val="000000"/>
                </a:solidFill>
              </a:rPr>
              <a:t>         http</a:t>
            </a:r>
            <a:r>
              <a:rPr lang="hu-HU" dirty="0">
                <a:solidFill>
                  <a:srgbClr val="000000"/>
                </a:solidFill>
              </a:rPr>
              <a:t>://www.arm.com/products/processors/cortex-a/cortex-a5.php</a:t>
            </a:r>
            <a:endParaRPr lang="en-US" dirty="0">
              <a:solidFill>
                <a:srgbClr val="000000"/>
              </a:solidFill>
            </a:endParaRPr>
          </a:p>
        </p:txBody>
      </p:sp>
      <p:sp>
        <p:nvSpPr>
          <p:cNvPr id="15" name="Text Box 11"/>
          <p:cNvSpPr txBox="1">
            <a:spLocks noChangeArrowheads="1"/>
          </p:cNvSpPr>
          <p:nvPr/>
        </p:nvSpPr>
        <p:spPr bwMode="auto">
          <a:xfrm>
            <a:off x="172465"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41</a:t>
            </a:r>
            <a:r>
              <a:rPr lang="en-US" dirty="0" smtClean="0">
                <a:solidFill>
                  <a:srgbClr val="000000"/>
                </a:solidFill>
              </a:rPr>
              <a:t>]: </a:t>
            </a:r>
            <a:r>
              <a:rPr lang="hu-HU" dirty="0" smtClean="0"/>
              <a:t>Bhattacharya A., </a:t>
            </a:r>
            <a:r>
              <a:rPr lang="en-US" dirty="0"/>
              <a:t>Small, Quiet, and </a:t>
            </a:r>
            <a:r>
              <a:rPr lang="en-US" dirty="0" smtClean="0"/>
              <a:t>Cool</a:t>
            </a:r>
            <a:r>
              <a:rPr lang="hu-HU" dirty="0" smtClean="0"/>
              <a:t>,</a:t>
            </a:r>
            <a:r>
              <a:rPr lang="hu-HU" dirty="0"/>
              <a:t> </a:t>
            </a:r>
            <a:r>
              <a:rPr lang="en-US" dirty="0" smtClean="0"/>
              <a:t>Power </a:t>
            </a:r>
            <a:r>
              <a:rPr lang="en-US" dirty="0"/>
              <a:t>Efficient Processing with the </a:t>
            </a:r>
            <a:r>
              <a:rPr lang="en-US" dirty="0" smtClean="0"/>
              <a:t>Cortex-A5 </a:t>
            </a:r>
            <a:endParaRPr lang="hu-HU" dirty="0" smtClean="0"/>
          </a:p>
          <a:p>
            <a:r>
              <a:rPr lang="hu-HU" dirty="0"/>
              <a:t> </a:t>
            </a:r>
            <a:r>
              <a:rPr lang="hu-HU" dirty="0" smtClean="0"/>
              <a:t>         </a:t>
            </a:r>
            <a:r>
              <a:rPr lang="en-US" dirty="0" smtClean="0"/>
              <a:t>Processor</a:t>
            </a:r>
            <a:r>
              <a:rPr lang="hu-HU" dirty="0">
                <a:solidFill>
                  <a:srgbClr val="000000"/>
                </a:solidFill>
              </a:rPr>
              <a:t>, http://www.arm.com/files/pdf/at2_-_power_efficient_processing_with_the</a:t>
            </a:r>
            <a:r>
              <a:rPr lang="hu-HU" dirty="0" smtClean="0">
                <a:solidFill>
                  <a:srgbClr val="000000"/>
                </a:solidFill>
              </a:rPr>
              <a:t>_</a:t>
            </a:r>
          </a:p>
          <a:p>
            <a:r>
              <a:rPr lang="hu-HU" dirty="0">
                <a:solidFill>
                  <a:srgbClr val="000000"/>
                </a:solidFill>
              </a:rPr>
              <a:t> </a:t>
            </a:r>
            <a:r>
              <a:rPr lang="hu-HU" dirty="0" smtClean="0">
                <a:solidFill>
                  <a:srgbClr val="000000"/>
                </a:solidFill>
              </a:rPr>
              <a:t>         cortex-a5_v1.pdf</a:t>
            </a:r>
          </a:p>
        </p:txBody>
      </p:sp>
      <p:sp>
        <p:nvSpPr>
          <p:cNvPr id="19" name="Text Box 11"/>
          <p:cNvSpPr txBox="1">
            <a:spLocks noChangeArrowheads="1"/>
          </p:cNvSpPr>
          <p:nvPr/>
        </p:nvSpPr>
        <p:spPr bwMode="auto">
          <a:xfrm>
            <a:off x="172465"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42</a:t>
            </a:r>
            <a:r>
              <a:rPr lang="en-US" dirty="0" smtClean="0">
                <a:solidFill>
                  <a:srgbClr val="000000"/>
                </a:solidFill>
              </a:rPr>
              <a:t>]: </a:t>
            </a:r>
            <a:r>
              <a:rPr lang="en-US" dirty="0" smtClean="0"/>
              <a:t>Cortex-</a:t>
            </a:r>
            <a:r>
              <a:rPr lang="en-US" dirty="0" err="1" smtClean="0"/>
              <a:t>A5</a:t>
            </a:r>
            <a:r>
              <a:rPr lang="hu-HU" dirty="0" smtClean="0"/>
              <a:t>, </a:t>
            </a:r>
            <a:r>
              <a:rPr lang="en-US" dirty="0" smtClean="0"/>
              <a:t>The </a:t>
            </a:r>
            <a:r>
              <a:rPr lang="en-US" dirty="0"/>
              <a:t>smallest, lowest power </a:t>
            </a:r>
            <a:r>
              <a:rPr lang="en-US" dirty="0" err="1"/>
              <a:t>ARMv7</a:t>
            </a:r>
            <a:r>
              <a:rPr lang="en-US" dirty="0"/>
              <a:t> application </a:t>
            </a:r>
            <a:r>
              <a:rPr lang="en-US" dirty="0" smtClean="0"/>
              <a:t>processor</a:t>
            </a:r>
            <a:r>
              <a:rPr lang="hu-HU" dirty="0" smtClean="0">
                <a:solidFill>
                  <a:srgbClr val="000000"/>
                </a:solidFill>
              </a:rPr>
              <a:t>,</a:t>
            </a:r>
            <a:endParaRPr lang="hu-HU" dirty="0">
              <a:solidFill>
                <a:srgbClr val="000000"/>
              </a:solidFill>
            </a:endParaRPr>
          </a:p>
          <a:p>
            <a:r>
              <a:rPr lang="hu-HU" dirty="0">
                <a:solidFill>
                  <a:srgbClr val="000000"/>
                </a:solidFill>
              </a:rPr>
              <a:t>          </a:t>
            </a:r>
            <a:r>
              <a:rPr lang="en-US" dirty="0">
                <a:solidFill>
                  <a:srgbClr val="000000"/>
                </a:solidFill>
              </a:rPr>
              <a:t>http://</a:t>
            </a:r>
            <a:r>
              <a:rPr lang="en-US" dirty="0" err="1" smtClean="0">
                <a:solidFill>
                  <a:srgbClr val="000000"/>
                </a:solidFill>
              </a:rPr>
              <a:t>www.hitex.co.uk</a:t>
            </a:r>
            <a:r>
              <a:rPr lang="en-US" dirty="0" smtClean="0">
                <a:solidFill>
                  <a:srgbClr val="000000"/>
                </a:solidFill>
              </a:rPr>
              <a:t>/</a:t>
            </a:r>
            <a:r>
              <a:rPr lang="en-US" dirty="0" err="1" smtClean="0">
                <a:solidFill>
                  <a:srgbClr val="000000"/>
                </a:solidFill>
              </a:rPr>
              <a:t>fileadmin</a:t>
            </a:r>
            <a:r>
              <a:rPr lang="en-US" dirty="0" smtClean="0">
                <a:solidFill>
                  <a:srgbClr val="000000"/>
                </a:solidFill>
              </a:rPr>
              <a:t>/</a:t>
            </a:r>
            <a:r>
              <a:rPr lang="en-US" dirty="0" err="1" smtClean="0">
                <a:solidFill>
                  <a:srgbClr val="000000"/>
                </a:solidFill>
              </a:rPr>
              <a:t>uk</a:t>
            </a:r>
            <a:r>
              <a:rPr lang="en-US" dirty="0" smtClean="0">
                <a:solidFill>
                  <a:srgbClr val="000000"/>
                </a:solidFill>
              </a:rPr>
              <a:t>-files/pdf/</a:t>
            </a:r>
            <a:r>
              <a:rPr lang="en-US" dirty="0" err="1" smtClean="0">
                <a:solidFill>
                  <a:srgbClr val="000000"/>
                </a:solidFill>
              </a:rPr>
              <a:t>ARM%20Seminar%20Presentations</a:t>
            </a:r>
            <a:r>
              <a:rPr lang="en-US" dirty="0" smtClean="0">
                <a:solidFill>
                  <a:srgbClr val="000000"/>
                </a:solidFill>
              </a:rPr>
              <a:t>%</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202013/</a:t>
            </a:r>
            <a:r>
              <a:rPr lang="en-US" dirty="0" err="1" smtClean="0">
                <a:solidFill>
                  <a:srgbClr val="000000"/>
                </a:solidFill>
              </a:rPr>
              <a:t>Hitex%20Cortex-A5%20Overview.pdf</a:t>
            </a:r>
            <a:endParaRPr lang="en-US" dirty="0">
              <a:solidFill>
                <a:srgbClr val="000000"/>
              </a:solidFill>
            </a:endParaRPr>
          </a:p>
        </p:txBody>
      </p:sp>
      <p:sp>
        <p:nvSpPr>
          <p:cNvPr id="16" name="Text Box 11"/>
          <p:cNvSpPr txBox="1">
            <a:spLocks noChangeArrowheads="1"/>
          </p:cNvSpPr>
          <p:nvPr/>
        </p:nvSpPr>
        <p:spPr bwMode="auto">
          <a:xfrm>
            <a:off x="171040"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43</a:t>
            </a:r>
            <a:r>
              <a:rPr lang="en-US" dirty="0" smtClean="0">
                <a:solidFill>
                  <a:srgbClr val="000000"/>
                </a:solidFill>
              </a:rPr>
              <a:t>]: </a:t>
            </a:r>
            <a:r>
              <a:rPr lang="hu-HU" dirty="0" smtClean="0">
                <a:solidFill>
                  <a:srgbClr val="000000"/>
                </a:solidFill>
              </a:rPr>
              <a:t>Flautner K., </a:t>
            </a:r>
            <a:r>
              <a:rPr lang="hu-HU" dirty="0"/>
              <a:t>Heterogeneity to the </a:t>
            </a:r>
            <a:r>
              <a:rPr lang="hu-HU" dirty="0" smtClean="0"/>
              <a:t>rescue, Nov. 2011</a:t>
            </a:r>
            <a:r>
              <a:rPr lang="hu-HU" dirty="0" smtClean="0">
                <a:solidFill>
                  <a:srgbClr val="000000"/>
                </a:solidFill>
              </a:rPr>
              <a:t>,</a:t>
            </a:r>
            <a:endParaRPr lang="hu-HU" dirty="0">
              <a:solidFill>
                <a:srgbClr val="000000"/>
              </a:solidFill>
            </a:endParaRPr>
          </a:p>
          <a:p>
            <a:r>
              <a:rPr lang="hu-HU" dirty="0">
                <a:solidFill>
                  <a:srgbClr val="000000"/>
                </a:solidFill>
              </a:rPr>
              <a:t> </a:t>
            </a:r>
            <a:r>
              <a:rPr lang="hu-HU" dirty="0" smtClean="0">
                <a:solidFill>
                  <a:srgbClr val="000000"/>
                </a:solidFill>
              </a:rPr>
              <a:t>         </a:t>
            </a:r>
            <a:r>
              <a:rPr lang="hu-HU" sz="1380" dirty="0">
                <a:solidFill>
                  <a:srgbClr val="000000"/>
                </a:solidFill>
              </a:rPr>
              <a:t>https://www.bscmsrc.eu/sites/default/files/media/arm-heterogenous-mp-november-2011</a:t>
            </a:r>
            <a:r>
              <a:rPr lang="hu-HU" sz="1380" dirty="0" smtClean="0">
                <a:solidFill>
                  <a:srgbClr val="000000"/>
                </a:solidFill>
              </a:rPr>
              <a:t>. </a:t>
            </a:r>
          </a:p>
          <a:p>
            <a:r>
              <a:rPr lang="hu-HU" sz="1380" dirty="0">
                <a:solidFill>
                  <a:srgbClr val="000000"/>
                </a:solidFill>
              </a:rPr>
              <a:t> </a:t>
            </a:r>
            <a:r>
              <a:rPr lang="hu-HU" sz="1380" dirty="0" smtClean="0">
                <a:solidFill>
                  <a:srgbClr val="000000"/>
                </a:solidFill>
              </a:rPr>
              <a:t>         pdf</a:t>
            </a:r>
            <a:endParaRPr lang="en-US" sz="1380" dirty="0">
              <a:solidFill>
                <a:srgbClr val="000000"/>
              </a:solidFill>
            </a:endParaRPr>
          </a:p>
        </p:txBody>
      </p:sp>
      <p:sp>
        <p:nvSpPr>
          <p:cNvPr id="20" name="Text Box 11"/>
          <p:cNvSpPr txBox="1">
            <a:spLocks noChangeArrowheads="1"/>
          </p:cNvSpPr>
          <p:nvPr/>
        </p:nvSpPr>
        <p:spPr bwMode="auto">
          <a:xfrm>
            <a:off x="16961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44</a:t>
            </a:r>
            <a:r>
              <a:rPr lang="en-US" dirty="0" smtClean="0">
                <a:solidFill>
                  <a:srgbClr val="000000"/>
                </a:solidFill>
              </a:rPr>
              <a:t>]: </a:t>
            </a:r>
            <a:r>
              <a:rPr lang="hu-HU" dirty="0" smtClean="0">
                <a:solidFill>
                  <a:srgbClr val="000000"/>
                </a:solidFill>
              </a:rPr>
              <a:t>Shimpi A.L., </a:t>
            </a:r>
            <a:r>
              <a:rPr lang="en-US" dirty="0" err="1"/>
              <a:t>ARM's</a:t>
            </a:r>
            <a:r>
              <a:rPr lang="en-US" dirty="0"/>
              <a:t> Cortex </a:t>
            </a:r>
            <a:r>
              <a:rPr lang="en-US" dirty="0" err="1"/>
              <a:t>A7</a:t>
            </a:r>
            <a:r>
              <a:rPr lang="en-US" dirty="0"/>
              <a:t>: Bringing Cheaper Dual-Core &amp; More Power Efficient High-End </a:t>
            </a:r>
            <a:endParaRPr lang="hu-HU" dirty="0" smtClean="0"/>
          </a:p>
          <a:p>
            <a:r>
              <a:rPr lang="hu-HU" dirty="0"/>
              <a:t> </a:t>
            </a:r>
            <a:r>
              <a:rPr lang="hu-HU" dirty="0" smtClean="0"/>
              <a:t>         </a:t>
            </a:r>
            <a:r>
              <a:rPr lang="en-US" dirty="0" smtClean="0"/>
              <a:t>Devices</a:t>
            </a:r>
            <a:r>
              <a:rPr lang="hu-HU" dirty="0" smtClean="0">
                <a:solidFill>
                  <a:srgbClr val="000000"/>
                </a:solidFill>
              </a:rPr>
              <a:t>, AnandTech, Oct. 19 </a:t>
            </a:r>
            <a:r>
              <a:rPr lang="hu-HU" dirty="0">
                <a:solidFill>
                  <a:srgbClr val="000000"/>
                </a:solidFill>
              </a:rPr>
              <a:t>2011, http://www.anandtech.com/show/4991/</a:t>
            </a:r>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(5)</a:t>
            </a:r>
          </a:p>
        </p:txBody>
      </p:sp>
    </p:spTree>
    <p:extLst>
      <p:ext uri="{BB962C8B-B14F-4D97-AF65-F5344CB8AC3E}">
        <p14:creationId xmlns:p14="http://schemas.microsoft.com/office/powerpoint/2010/main" val="211929618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46</a:t>
            </a:r>
            <a:r>
              <a:rPr lang="en-US" dirty="0" smtClean="0">
                <a:solidFill>
                  <a:srgbClr val="000000"/>
                </a:solidFill>
              </a:rPr>
              <a:t>]: </a:t>
            </a:r>
            <a:r>
              <a:rPr lang="hu-HU" dirty="0" smtClean="0">
                <a:solidFill>
                  <a:srgbClr val="000000"/>
                </a:solidFill>
              </a:rPr>
              <a:t>Goto H., </a:t>
            </a:r>
            <a:r>
              <a:rPr lang="hu-HU" dirty="0"/>
              <a:t>N</a:t>
            </a:r>
            <a:r>
              <a:rPr lang="en-US" dirty="0" err="1" smtClean="0"/>
              <a:t>ew</a:t>
            </a:r>
            <a:r>
              <a:rPr lang="en-US" dirty="0" smtClean="0"/>
              <a:t> </a:t>
            </a:r>
            <a:r>
              <a:rPr lang="en-US" dirty="0"/>
              <a:t>design of mid-range CPU that ARM has announced "Cortex-A12</a:t>
            </a:r>
            <a:r>
              <a:rPr lang="en-US" dirty="0" smtClean="0"/>
              <a:t>"</a:t>
            </a:r>
            <a:r>
              <a:rPr lang="hu-HU" dirty="0" smtClean="0">
                <a:solidFill>
                  <a:srgbClr val="000000"/>
                </a:solidFill>
              </a:rPr>
              <a:t>, PC Watch,</a:t>
            </a:r>
          </a:p>
          <a:p>
            <a:r>
              <a:rPr lang="hu-HU" dirty="0">
                <a:solidFill>
                  <a:srgbClr val="000000"/>
                </a:solidFill>
              </a:rPr>
              <a:t> </a:t>
            </a:r>
            <a:r>
              <a:rPr lang="hu-HU" dirty="0" smtClean="0">
                <a:solidFill>
                  <a:srgbClr val="000000"/>
                </a:solidFill>
              </a:rPr>
              <a:t>         June 4 2013, </a:t>
            </a:r>
            <a:r>
              <a:rPr lang="en-US" dirty="0"/>
              <a:t>http://</a:t>
            </a:r>
            <a:r>
              <a:rPr lang="en-US" dirty="0" smtClean="0"/>
              <a:t>pc.watch.impress.co.jp/docs/column/kaigai/20130604_602106.html</a:t>
            </a:r>
            <a:endParaRPr lang="en-US" dirty="0"/>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smtClean="0">
                <a:solidFill>
                  <a:srgbClr val="000000"/>
                </a:solidFill>
              </a:rPr>
              <a:t>[</a:t>
            </a:r>
            <a:r>
              <a:rPr lang="hu-HU" sz="1400" dirty="0" smtClean="0">
                <a:solidFill>
                  <a:srgbClr val="000000"/>
                </a:solidFill>
              </a:rPr>
              <a:t>45</a:t>
            </a:r>
            <a:r>
              <a:rPr lang="en-US" sz="1400" dirty="0" smtClean="0">
                <a:solidFill>
                  <a:srgbClr val="000000"/>
                </a:solidFill>
              </a:rPr>
              <a:t>]: </a:t>
            </a:r>
            <a:r>
              <a:rPr lang="hu-HU" sz="1400" dirty="0"/>
              <a:t>Cortex-A7 </a:t>
            </a:r>
            <a:r>
              <a:rPr lang="hu-HU" sz="1400" dirty="0" smtClean="0"/>
              <a:t>Processor</a:t>
            </a:r>
            <a:r>
              <a:rPr lang="hu-HU" sz="1400" dirty="0" smtClean="0">
                <a:solidFill>
                  <a:srgbClr val="000000"/>
                </a:solidFill>
              </a:rPr>
              <a:t>, </a:t>
            </a:r>
            <a:r>
              <a:rPr lang="hu-HU" sz="1400" dirty="0">
                <a:solidFill>
                  <a:srgbClr val="000000"/>
                </a:solidFill>
              </a:rPr>
              <a:t>ARM Cortex-A </a:t>
            </a:r>
            <a:r>
              <a:rPr lang="hu-HU" sz="1400" dirty="0" smtClean="0">
                <a:solidFill>
                  <a:srgbClr val="000000"/>
                </a:solidFill>
              </a:rPr>
              <a:t>Series,</a:t>
            </a:r>
          </a:p>
          <a:p>
            <a:pPr fontAlgn="base">
              <a:spcBef>
                <a:spcPct val="0"/>
              </a:spcBef>
              <a:spcAft>
                <a:spcPct val="0"/>
              </a:spcAft>
            </a:pPr>
            <a:r>
              <a:rPr lang="hu-HU" sz="1400" dirty="0">
                <a:solidFill>
                  <a:srgbClr val="000000"/>
                </a:solidFill>
              </a:rPr>
              <a:t> </a:t>
            </a:r>
            <a:r>
              <a:rPr lang="hu-HU" sz="1400" dirty="0" smtClean="0">
                <a:solidFill>
                  <a:srgbClr val="000000"/>
                </a:solidFill>
              </a:rPr>
              <a:t>         http</a:t>
            </a:r>
            <a:r>
              <a:rPr lang="hu-HU" sz="1400" dirty="0">
                <a:solidFill>
                  <a:srgbClr val="000000"/>
                </a:solidFill>
              </a:rPr>
              <a:t>://www.arm.com/products/processors/cortex-a/cortex-a7.php</a:t>
            </a:r>
            <a:endParaRPr lang="hu-HU" sz="1400" dirty="0" smtClean="0">
              <a:solidFill>
                <a:srgbClr val="000000"/>
              </a:solidFill>
            </a:endParaRPr>
          </a:p>
        </p:txBody>
      </p:sp>
      <p:sp>
        <p:nvSpPr>
          <p:cNvPr id="13" name="Text Box 11"/>
          <p:cNvSpPr txBox="1">
            <a:spLocks noChangeArrowheads="1"/>
          </p:cNvSpPr>
          <p:nvPr/>
        </p:nvSpPr>
        <p:spPr bwMode="auto">
          <a:xfrm>
            <a:off x="171040"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47</a:t>
            </a:r>
            <a:r>
              <a:rPr lang="en-US" dirty="0" smtClean="0">
                <a:solidFill>
                  <a:srgbClr val="000000"/>
                </a:solidFill>
              </a:rPr>
              <a:t>]: </a:t>
            </a:r>
            <a:r>
              <a:rPr lang="hu-HU" dirty="0" smtClean="0">
                <a:solidFill>
                  <a:srgbClr val="000000"/>
                </a:solidFill>
              </a:rPr>
              <a:t>Shimpi A.L., </a:t>
            </a:r>
            <a:r>
              <a:rPr lang="en-US" dirty="0" err="1"/>
              <a:t>ARM's</a:t>
            </a:r>
            <a:r>
              <a:rPr lang="en-US" dirty="0"/>
              <a:t> Cortex </a:t>
            </a:r>
            <a:r>
              <a:rPr lang="en-US" dirty="0" err="1"/>
              <a:t>A57</a:t>
            </a:r>
            <a:r>
              <a:rPr lang="en-US" dirty="0"/>
              <a:t> and Cortex </a:t>
            </a:r>
            <a:r>
              <a:rPr lang="en-US" dirty="0" err="1"/>
              <a:t>A53</a:t>
            </a:r>
            <a:r>
              <a:rPr lang="en-US" dirty="0"/>
              <a:t>: The First 64-bit </a:t>
            </a:r>
            <a:r>
              <a:rPr lang="en-US" dirty="0" err="1"/>
              <a:t>ARMv8</a:t>
            </a:r>
            <a:r>
              <a:rPr lang="en-US" dirty="0"/>
              <a:t> CPU </a:t>
            </a:r>
            <a:r>
              <a:rPr lang="en-US" dirty="0" smtClean="0"/>
              <a:t>Cores</a:t>
            </a:r>
            <a:r>
              <a:rPr lang="hu-HU" dirty="0" smtClean="0">
                <a:solidFill>
                  <a:srgbClr val="000000"/>
                </a:solidFill>
              </a:rPr>
              <a:t>,</a:t>
            </a:r>
          </a:p>
          <a:p>
            <a:r>
              <a:rPr lang="hu-HU" dirty="0">
                <a:solidFill>
                  <a:srgbClr val="000000"/>
                </a:solidFill>
              </a:rPr>
              <a:t> </a:t>
            </a:r>
            <a:r>
              <a:rPr lang="hu-HU" dirty="0" smtClean="0">
                <a:solidFill>
                  <a:srgbClr val="000000"/>
                </a:solidFill>
              </a:rPr>
              <a:t>         AnandTech, Oct. </a:t>
            </a:r>
            <a:r>
              <a:rPr lang="hu-HU" dirty="0">
                <a:solidFill>
                  <a:srgbClr val="000000"/>
                </a:solidFill>
              </a:rPr>
              <a:t>30 2012, http://</a:t>
            </a:r>
            <a:r>
              <a:rPr lang="hu-HU" dirty="0" smtClean="0">
                <a:solidFill>
                  <a:srgbClr val="000000"/>
                </a:solidFill>
              </a:rPr>
              <a:t>www.anandtech.com/show/6420/arms-cortex-a57-</a:t>
            </a:r>
          </a:p>
          <a:p>
            <a:r>
              <a:rPr lang="hu-HU" dirty="0">
                <a:solidFill>
                  <a:srgbClr val="000000"/>
                </a:solidFill>
              </a:rPr>
              <a:t> </a:t>
            </a:r>
            <a:r>
              <a:rPr lang="hu-HU" dirty="0" smtClean="0">
                <a:solidFill>
                  <a:srgbClr val="000000"/>
                </a:solidFill>
              </a:rPr>
              <a:t>         and-cortex-a53-the-first-64bit-armv8-cpu-cores</a:t>
            </a:r>
            <a:endParaRPr lang="en-US" dirty="0" smtClean="0">
              <a:solidFill>
                <a:srgbClr val="000000"/>
              </a:solidFill>
            </a:endParaRPr>
          </a:p>
        </p:txBody>
      </p:sp>
      <p:sp>
        <p:nvSpPr>
          <p:cNvPr id="12" name="Text Box 11"/>
          <p:cNvSpPr txBox="1">
            <a:spLocks noChangeArrowheads="1"/>
          </p:cNvSpPr>
          <p:nvPr/>
        </p:nvSpPr>
        <p:spPr bwMode="auto">
          <a:xfrm>
            <a:off x="172465"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48</a:t>
            </a:r>
            <a:r>
              <a:rPr lang="en-US" dirty="0" smtClean="0">
                <a:solidFill>
                  <a:srgbClr val="000000"/>
                </a:solidFill>
              </a:rPr>
              <a:t>]: </a:t>
            </a:r>
            <a:r>
              <a:rPr lang="hu-HU" dirty="0" smtClean="0">
                <a:solidFill>
                  <a:srgbClr val="000000"/>
                </a:solidFill>
              </a:rPr>
              <a:t>Smith K., </a:t>
            </a:r>
            <a:r>
              <a:rPr lang="en-US" dirty="0" smtClean="0"/>
              <a:t>Next-Generation</a:t>
            </a:r>
            <a:r>
              <a:rPr lang="hu-HU" dirty="0"/>
              <a:t> </a:t>
            </a:r>
            <a:r>
              <a:rPr lang="en-US" dirty="0" smtClean="0"/>
              <a:t>Solutions:</a:t>
            </a:r>
            <a:r>
              <a:rPr lang="hu-HU" dirty="0" smtClean="0"/>
              <a:t> </a:t>
            </a:r>
            <a:r>
              <a:rPr lang="en-US" dirty="0" smtClean="0"/>
              <a:t>One </a:t>
            </a:r>
            <a:r>
              <a:rPr lang="en-US" dirty="0"/>
              <a:t>Size </a:t>
            </a:r>
            <a:r>
              <a:rPr lang="en-US" dirty="0" smtClean="0"/>
              <a:t>Does</a:t>
            </a:r>
            <a:r>
              <a:rPr lang="hu-HU" dirty="0" smtClean="0"/>
              <a:t> </a:t>
            </a:r>
            <a:r>
              <a:rPr lang="en-US" dirty="0" smtClean="0"/>
              <a:t>Not </a:t>
            </a:r>
            <a:r>
              <a:rPr lang="en-US" dirty="0"/>
              <a:t>Fit </a:t>
            </a:r>
            <a:r>
              <a:rPr lang="en-US" dirty="0" smtClean="0"/>
              <a:t>All</a:t>
            </a:r>
            <a:r>
              <a:rPr lang="hu-HU" dirty="0" smtClean="0"/>
              <a:t>, Nov. 2012</a:t>
            </a:r>
            <a:r>
              <a:rPr lang="hu-HU" dirty="0" smtClean="0">
                <a:solidFill>
                  <a:srgbClr val="000000"/>
                </a:solidFill>
              </a:rPr>
              <a:t>,</a:t>
            </a:r>
            <a:endParaRPr lang="hu-HU" dirty="0">
              <a:solidFill>
                <a:srgbClr val="000000"/>
              </a:solidFill>
            </a:endParaRPr>
          </a:p>
          <a:p>
            <a:r>
              <a:rPr lang="hu-HU" dirty="0">
                <a:solidFill>
                  <a:srgbClr val="000000"/>
                </a:solidFill>
              </a:rPr>
              <a:t> </a:t>
            </a:r>
            <a:r>
              <a:rPr lang="hu-HU" dirty="0" smtClean="0">
                <a:solidFill>
                  <a:srgbClr val="000000"/>
                </a:solidFill>
              </a:rPr>
              <a:t>         </a:t>
            </a:r>
            <a:r>
              <a:rPr lang="hu-HU" dirty="0">
                <a:solidFill>
                  <a:srgbClr val="000000"/>
                </a:solidFill>
              </a:rPr>
              <a:t>http://www.armtechforum.com.cn/2012/3_Next-generation_Solutions_One_Size_does</a:t>
            </a:r>
            <a:r>
              <a:rPr lang="hu-HU" dirty="0" smtClean="0">
                <a:solidFill>
                  <a:srgbClr val="000000"/>
                </a:solidFill>
              </a:rPr>
              <a:t>_</a:t>
            </a:r>
          </a:p>
          <a:p>
            <a:r>
              <a:rPr lang="hu-HU" dirty="0">
                <a:solidFill>
                  <a:srgbClr val="000000"/>
                </a:solidFill>
              </a:rPr>
              <a:t> </a:t>
            </a:r>
            <a:r>
              <a:rPr lang="hu-HU" dirty="0" smtClean="0">
                <a:solidFill>
                  <a:srgbClr val="000000"/>
                </a:solidFill>
              </a:rPr>
              <a:t>         not_Fit_All.pdf</a:t>
            </a:r>
            <a:endParaRPr lang="en-US" dirty="0">
              <a:solidFill>
                <a:srgbClr val="000000"/>
              </a:solidFill>
            </a:endParaRPr>
          </a:p>
        </p:txBody>
      </p:sp>
      <p:sp>
        <p:nvSpPr>
          <p:cNvPr id="15" name="Text Box 11"/>
          <p:cNvSpPr txBox="1">
            <a:spLocks noChangeArrowheads="1"/>
          </p:cNvSpPr>
          <p:nvPr/>
        </p:nvSpPr>
        <p:spPr bwMode="auto">
          <a:xfrm>
            <a:off x="172465"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49</a:t>
            </a:r>
            <a:r>
              <a:rPr lang="en-US" dirty="0" smtClean="0">
                <a:solidFill>
                  <a:srgbClr val="000000"/>
                </a:solidFill>
              </a:rPr>
              <a:t>]: </a:t>
            </a:r>
            <a:r>
              <a:rPr lang="hu-HU" dirty="0" smtClean="0">
                <a:solidFill>
                  <a:srgbClr val="000000"/>
                </a:solidFill>
              </a:rPr>
              <a:t>Smythe I., Building the future of 64-bit computing with ARMv8-A, June 2014,</a:t>
            </a:r>
          </a:p>
          <a:p>
            <a:r>
              <a:rPr lang="hu-HU" dirty="0">
                <a:solidFill>
                  <a:srgbClr val="000000"/>
                </a:solidFill>
              </a:rPr>
              <a:t> </a:t>
            </a:r>
            <a:r>
              <a:rPr lang="hu-HU" dirty="0" smtClean="0">
                <a:solidFill>
                  <a:srgbClr val="000000"/>
                </a:solidFill>
              </a:rPr>
              <a:t>         </a:t>
            </a:r>
            <a:r>
              <a:rPr lang="en-US" dirty="0">
                <a:solidFill>
                  <a:srgbClr val="000000"/>
                </a:solidFill>
              </a:rPr>
              <a:t>http://www.arm.com/files/event/2014_ARM_Multimedia_Seminar_ARM_Ian_Smythe.pdf</a:t>
            </a:r>
            <a:endParaRPr lang="hu-HU" dirty="0" smtClean="0">
              <a:solidFill>
                <a:srgbClr val="000000"/>
              </a:solidFill>
            </a:endParaRPr>
          </a:p>
        </p:txBody>
      </p:sp>
      <p:sp>
        <p:nvSpPr>
          <p:cNvPr id="19" name="Text Box 11"/>
          <p:cNvSpPr txBox="1">
            <a:spLocks noChangeArrowheads="1"/>
          </p:cNvSpPr>
          <p:nvPr/>
        </p:nvSpPr>
        <p:spPr bwMode="auto">
          <a:xfrm>
            <a:off x="172465"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50</a:t>
            </a:r>
            <a:r>
              <a:rPr lang="en-US" dirty="0" smtClean="0">
                <a:solidFill>
                  <a:srgbClr val="000000"/>
                </a:solidFill>
              </a:rPr>
              <a:t>]: </a:t>
            </a:r>
            <a:r>
              <a:rPr lang="hu-HU" dirty="0" smtClean="0">
                <a:solidFill>
                  <a:srgbClr val="000000"/>
                </a:solidFill>
              </a:rPr>
              <a:t>Ferguson I., </a:t>
            </a:r>
            <a:r>
              <a:rPr lang="en-US" dirty="0"/>
              <a:t>ARM </a:t>
            </a:r>
            <a:r>
              <a:rPr lang="en-US" dirty="0" smtClean="0"/>
              <a:t>Servers</a:t>
            </a:r>
            <a:r>
              <a:rPr lang="hu-HU" dirty="0" smtClean="0"/>
              <a:t>, </a:t>
            </a:r>
            <a:r>
              <a:rPr lang="en-US" dirty="0" smtClean="0"/>
              <a:t>Why</a:t>
            </a:r>
            <a:r>
              <a:rPr lang="en-US" dirty="0"/>
              <a:t>, Where, </a:t>
            </a:r>
            <a:r>
              <a:rPr lang="en-US" dirty="0" smtClean="0"/>
              <a:t>when</a:t>
            </a:r>
            <a:r>
              <a:rPr lang="hu-HU" dirty="0" smtClean="0">
                <a:solidFill>
                  <a:srgbClr val="000000"/>
                </a:solidFill>
              </a:rPr>
              <a:t>, Nov. 27 2012,</a:t>
            </a:r>
            <a:endParaRPr lang="hu-HU" dirty="0">
              <a:solidFill>
                <a:srgbClr val="000000"/>
              </a:solidFill>
            </a:endParaRPr>
          </a:p>
          <a:p>
            <a:r>
              <a:rPr lang="hu-HU" dirty="0">
                <a:solidFill>
                  <a:srgbClr val="000000"/>
                </a:solidFill>
              </a:rPr>
              <a:t>          </a:t>
            </a:r>
            <a:r>
              <a:rPr lang="en-US" dirty="0">
                <a:solidFill>
                  <a:srgbClr val="000000"/>
                </a:solidFill>
              </a:rPr>
              <a:t>http://openserversummit.com/English/Collaterals/Proceedings/2012/20121127_SA103</a:t>
            </a:r>
            <a:r>
              <a:rPr lang="en-US" dirty="0" smtClean="0">
                <a:solidFill>
                  <a:srgbClr val="000000"/>
                </a:solidFill>
              </a:rPr>
              <a:t>_</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Ferguson.pdf</a:t>
            </a:r>
            <a:endParaRPr lang="en-US" dirty="0">
              <a:solidFill>
                <a:srgbClr val="000000"/>
              </a:solidFill>
            </a:endParaRPr>
          </a:p>
        </p:txBody>
      </p:sp>
      <p:sp>
        <p:nvSpPr>
          <p:cNvPr id="16" name="Text Box 11"/>
          <p:cNvSpPr txBox="1">
            <a:spLocks noChangeArrowheads="1"/>
          </p:cNvSpPr>
          <p:nvPr/>
        </p:nvSpPr>
        <p:spPr bwMode="auto">
          <a:xfrm>
            <a:off x="171040"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51</a:t>
            </a:r>
            <a:r>
              <a:rPr lang="en-US" dirty="0" smtClean="0">
                <a:solidFill>
                  <a:srgbClr val="000000"/>
                </a:solidFill>
              </a:rPr>
              <a:t>]: </a:t>
            </a:r>
            <a:r>
              <a:rPr lang="hu-HU" dirty="0" smtClean="0">
                <a:solidFill>
                  <a:srgbClr val="000000"/>
                </a:solidFill>
              </a:rPr>
              <a:t>Crijns K., </a:t>
            </a:r>
            <a:r>
              <a:rPr lang="en-US" dirty="0"/>
              <a:t>ARM: 20 dollar and 64-bit Android smartphones to be </a:t>
            </a:r>
            <a:r>
              <a:rPr lang="en-US" dirty="0" smtClean="0"/>
              <a:t>expected</a:t>
            </a:r>
            <a:r>
              <a:rPr lang="hu-HU" dirty="0" smtClean="0">
                <a:solidFill>
                  <a:srgbClr val="000000"/>
                </a:solidFill>
              </a:rPr>
              <a:t>, Hardware.info,</a:t>
            </a:r>
            <a:endParaRPr lang="hu-HU" dirty="0">
              <a:solidFill>
                <a:srgbClr val="000000"/>
              </a:solidFill>
            </a:endParaRPr>
          </a:p>
          <a:p>
            <a:r>
              <a:rPr lang="hu-HU" dirty="0">
                <a:solidFill>
                  <a:srgbClr val="000000"/>
                </a:solidFill>
              </a:rPr>
              <a:t> </a:t>
            </a:r>
            <a:r>
              <a:rPr lang="hu-HU" dirty="0" smtClean="0">
                <a:solidFill>
                  <a:srgbClr val="000000"/>
                </a:solidFill>
              </a:rPr>
              <a:t>         June 24 </a:t>
            </a:r>
            <a:r>
              <a:rPr lang="hu-HU" dirty="0">
                <a:solidFill>
                  <a:srgbClr val="000000"/>
                </a:solidFill>
              </a:rPr>
              <a:t>2014, http://</a:t>
            </a:r>
            <a:r>
              <a:rPr lang="hu-HU" dirty="0" smtClean="0">
                <a:solidFill>
                  <a:srgbClr val="000000"/>
                </a:solidFill>
              </a:rPr>
              <a:t>us.hardware.info/reviews/5386/2/arm-20-dollar-and-64-bit-android-</a:t>
            </a:r>
          </a:p>
          <a:p>
            <a:r>
              <a:rPr lang="hu-HU" dirty="0">
                <a:solidFill>
                  <a:srgbClr val="000000"/>
                </a:solidFill>
              </a:rPr>
              <a:t> </a:t>
            </a:r>
            <a:r>
              <a:rPr lang="hu-HU" dirty="0" smtClean="0">
                <a:solidFill>
                  <a:srgbClr val="000000"/>
                </a:solidFill>
              </a:rPr>
              <a:t>         smartphones-to-be-expected-android-64-bitn</a:t>
            </a:r>
            <a:endParaRPr lang="en-US" dirty="0">
              <a:solidFill>
                <a:srgbClr val="000000"/>
              </a:solidFill>
            </a:endParaRPr>
          </a:p>
        </p:txBody>
      </p:sp>
      <p:sp>
        <p:nvSpPr>
          <p:cNvPr id="20" name="Text Box 11"/>
          <p:cNvSpPr txBox="1">
            <a:spLocks noChangeArrowheads="1"/>
          </p:cNvSpPr>
          <p:nvPr/>
        </p:nvSpPr>
        <p:spPr bwMode="auto">
          <a:xfrm>
            <a:off x="16961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52</a:t>
            </a:r>
            <a:r>
              <a:rPr lang="en-US" dirty="0" smtClean="0">
                <a:solidFill>
                  <a:srgbClr val="000000"/>
                </a:solidFill>
              </a:rPr>
              <a:t>]: </a:t>
            </a:r>
            <a:r>
              <a:rPr lang="hu-HU" dirty="0"/>
              <a:t>Scaling Mobile Compute </a:t>
            </a:r>
            <a:r>
              <a:rPr lang="hu-HU" dirty="0" smtClean="0"/>
              <a:t>to </a:t>
            </a:r>
            <a:r>
              <a:rPr lang="hu-HU" dirty="0"/>
              <a:t>the Data </a:t>
            </a:r>
            <a:r>
              <a:rPr lang="hu-HU" dirty="0" smtClean="0"/>
              <a:t>Centre, MPSoC’13,</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a:solidFill>
                  <a:srgbClr val="000000"/>
                </a:solidFill>
              </a:rPr>
              <a:t>http://www.mpsoc-forum.org/previous/2013/slides/2-Goodacre.pdf</a:t>
            </a:r>
            <a:endParaRPr lang="hu-HU" dirty="0">
              <a:solidFill>
                <a:srgbClr val="000000"/>
              </a:solidFill>
            </a:endParaRPr>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(6)</a:t>
            </a:r>
          </a:p>
        </p:txBody>
      </p:sp>
    </p:spTree>
    <p:extLst>
      <p:ext uri="{BB962C8B-B14F-4D97-AF65-F5344CB8AC3E}">
        <p14:creationId xmlns:p14="http://schemas.microsoft.com/office/powerpoint/2010/main" val="328533162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54</a:t>
            </a:r>
            <a:r>
              <a:rPr lang="en-US" dirty="0" smtClean="0">
                <a:solidFill>
                  <a:srgbClr val="000000"/>
                </a:solidFill>
              </a:rPr>
              <a:t>]: </a:t>
            </a:r>
            <a:r>
              <a:rPr lang="hu-HU" dirty="0" smtClean="0">
                <a:solidFill>
                  <a:srgbClr val="000000"/>
                </a:solidFill>
              </a:rPr>
              <a:t>Mandyam L., </a:t>
            </a:r>
            <a:r>
              <a:rPr lang="en-US" dirty="0"/>
              <a:t>Smartphone Powered Data </a:t>
            </a:r>
            <a:r>
              <a:rPr lang="en-US" dirty="0" smtClean="0"/>
              <a:t>Centers:</a:t>
            </a:r>
            <a:r>
              <a:rPr lang="hu-HU" dirty="0" smtClean="0"/>
              <a:t> </a:t>
            </a:r>
            <a:r>
              <a:rPr lang="en-US" dirty="0" smtClean="0"/>
              <a:t>Shifting Toward </a:t>
            </a:r>
            <a:r>
              <a:rPr lang="en-US" dirty="0"/>
              <a:t>Energy </a:t>
            </a:r>
            <a:r>
              <a:rPr lang="en-US" dirty="0" smtClean="0"/>
              <a:t>Efficiency</a:t>
            </a:r>
            <a:r>
              <a:rPr lang="hu-HU" dirty="0" smtClean="0">
                <a:solidFill>
                  <a:srgbClr val="000000"/>
                </a:solidFill>
              </a:rPr>
              <a:t>,</a:t>
            </a:r>
          </a:p>
          <a:p>
            <a:r>
              <a:rPr lang="hu-HU" dirty="0">
                <a:solidFill>
                  <a:srgbClr val="000000"/>
                </a:solidFill>
              </a:rPr>
              <a:t> </a:t>
            </a:r>
            <a:r>
              <a:rPr lang="hu-HU" dirty="0" smtClean="0">
                <a:solidFill>
                  <a:srgbClr val="000000"/>
                </a:solidFill>
              </a:rPr>
              <a:t>         </a:t>
            </a:r>
            <a:r>
              <a:rPr lang="hu-HU" dirty="0">
                <a:solidFill>
                  <a:srgbClr val="000000"/>
                </a:solidFill>
              </a:rPr>
              <a:t>http://sites.ieee.org/scv-cs/files/2013/03/IEEE-event-April-slide-upload.pdf</a:t>
            </a:r>
            <a:endParaRPr lang="en-US"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smtClean="0">
                <a:solidFill>
                  <a:srgbClr val="000000"/>
                </a:solidFill>
              </a:rPr>
              <a:t>[</a:t>
            </a:r>
            <a:r>
              <a:rPr lang="hu-HU" sz="1400" dirty="0" smtClean="0">
                <a:solidFill>
                  <a:srgbClr val="000000"/>
                </a:solidFill>
              </a:rPr>
              <a:t>53</a:t>
            </a:r>
            <a:r>
              <a:rPr lang="en-US" sz="1400" dirty="0" smtClean="0">
                <a:solidFill>
                  <a:srgbClr val="000000"/>
                </a:solidFill>
              </a:rPr>
              <a:t>]: </a:t>
            </a:r>
            <a:r>
              <a:rPr lang="en-US" sz="1400" dirty="0"/>
              <a:t>ARM Launches Cortex-</a:t>
            </a:r>
            <a:r>
              <a:rPr lang="en-US" sz="1400" dirty="0" err="1"/>
              <a:t>A50</a:t>
            </a:r>
            <a:r>
              <a:rPr lang="en-US" sz="1400" dirty="0"/>
              <a:t> Series, the World's Most Energy-Efficient 64-bit </a:t>
            </a:r>
            <a:r>
              <a:rPr lang="en-US" sz="1400" dirty="0" smtClean="0"/>
              <a:t>Processors</a:t>
            </a:r>
            <a:r>
              <a:rPr lang="hu-HU" sz="1400" dirty="0" smtClean="0">
                <a:solidFill>
                  <a:srgbClr val="000000"/>
                </a:solidFill>
              </a:rPr>
              <a:t>,</a:t>
            </a:r>
          </a:p>
          <a:p>
            <a:pPr fontAlgn="base">
              <a:spcBef>
                <a:spcPct val="0"/>
              </a:spcBef>
              <a:spcAft>
                <a:spcPct val="0"/>
              </a:spcAft>
            </a:pPr>
            <a:r>
              <a:rPr lang="hu-HU" sz="1400" dirty="0">
                <a:solidFill>
                  <a:srgbClr val="000000"/>
                </a:solidFill>
              </a:rPr>
              <a:t> </a:t>
            </a:r>
            <a:r>
              <a:rPr lang="hu-HU" sz="1400" dirty="0" smtClean="0">
                <a:solidFill>
                  <a:srgbClr val="000000"/>
                </a:solidFill>
              </a:rPr>
              <a:t>         TechPowerUp, Oct. </a:t>
            </a:r>
            <a:r>
              <a:rPr lang="hu-HU" sz="1400" dirty="0">
                <a:solidFill>
                  <a:srgbClr val="000000"/>
                </a:solidFill>
              </a:rPr>
              <a:t>30 2012, http://</a:t>
            </a:r>
            <a:r>
              <a:rPr lang="hu-HU" sz="1400" dirty="0" smtClean="0">
                <a:solidFill>
                  <a:srgbClr val="000000"/>
                </a:solidFill>
              </a:rPr>
              <a:t>www.techpowerup.com/174709/arm-launches-cortex-</a:t>
            </a:r>
          </a:p>
          <a:p>
            <a:pPr fontAlgn="base">
              <a:spcBef>
                <a:spcPct val="0"/>
              </a:spcBef>
              <a:spcAft>
                <a:spcPct val="0"/>
              </a:spcAft>
            </a:pPr>
            <a:r>
              <a:rPr lang="hu-HU" sz="1400" dirty="0">
                <a:solidFill>
                  <a:srgbClr val="000000"/>
                </a:solidFill>
              </a:rPr>
              <a:t> </a:t>
            </a:r>
            <a:r>
              <a:rPr lang="hu-HU" sz="1400" dirty="0" smtClean="0">
                <a:solidFill>
                  <a:srgbClr val="000000"/>
                </a:solidFill>
              </a:rPr>
              <a:t>         a50-series-the-worlds-most-energy-efficient-64-bit-processors.html</a:t>
            </a:r>
          </a:p>
        </p:txBody>
      </p:sp>
      <p:sp>
        <p:nvSpPr>
          <p:cNvPr id="13" name="Text Box 11"/>
          <p:cNvSpPr txBox="1">
            <a:spLocks noChangeArrowheads="1"/>
          </p:cNvSpPr>
          <p:nvPr/>
        </p:nvSpPr>
        <p:spPr bwMode="auto">
          <a:xfrm>
            <a:off x="171040"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55</a:t>
            </a:r>
            <a:r>
              <a:rPr lang="en-US" dirty="0" smtClean="0">
                <a:solidFill>
                  <a:srgbClr val="000000"/>
                </a:solidFill>
              </a:rPr>
              <a:t>]: </a:t>
            </a:r>
            <a:r>
              <a:rPr lang="hu-HU" dirty="0" smtClean="0">
                <a:solidFill>
                  <a:srgbClr val="000000"/>
                </a:solidFill>
              </a:rPr>
              <a:t>Anthony S., </a:t>
            </a:r>
            <a:r>
              <a:rPr lang="en-US" dirty="0"/>
              <a:t>ARM says $20 smartphones coming this year, shows off 64-bit Cortex-A53 and </a:t>
            </a:r>
            <a:endParaRPr lang="hu-HU" dirty="0" smtClean="0"/>
          </a:p>
          <a:p>
            <a:r>
              <a:rPr lang="hu-HU" dirty="0"/>
              <a:t> </a:t>
            </a:r>
            <a:r>
              <a:rPr lang="hu-HU" dirty="0" smtClean="0"/>
              <a:t>         </a:t>
            </a:r>
            <a:r>
              <a:rPr lang="en-US" dirty="0" smtClean="0"/>
              <a:t>A57 performance</a:t>
            </a:r>
            <a:r>
              <a:rPr lang="hu-HU" dirty="0" smtClean="0">
                <a:solidFill>
                  <a:srgbClr val="000000"/>
                </a:solidFill>
              </a:rPr>
              <a:t>, Extreme Tech</a:t>
            </a:r>
            <a:r>
              <a:rPr lang="hu-HU" dirty="0">
                <a:solidFill>
                  <a:srgbClr val="000000"/>
                </a:solidFill>
              </a:rPr>
              <a:t>, May 6 2014, http://www.extremetech.com/computing</a:t>
            </a:r>
            <a:r>
              <a:rPr lang="hu-HU" dirty="0" smtClean="0">
                <a:solidFill>
                  <a:srgbClr val="000000"/>
                </a:solidFill>
              </a:rPr>
              <a:t>/</a:t>
            </a:r>
          </a:p>
          <a:p>
            <a:r>
              <a:rPr lang="hu-HU" dirty="0">
                <a:solidFill>
                  <a:srgbClr val="000000"/>
                </a:solidFill>
              </a:rPr>
              <a:t> </a:t>
            </a:r>
            <a:r>
              <a:rPr lang="hu-HU" dirty="0" smtClean="0">
                <a:solidFill>
                  <a:srgbClr val="000000"/>
                </a:solidFill>
              </a:rPr>
              <a:t>         181935-arm-says-20-smartphones-coming-this-year-shows-off-64-bit-cortex-a53-and-</a:t>
            </a:r>
          </a:p>
          <a:p>
            <a:r>
              <a:rPr lang="hu-HU" dirty="0">
                <a:solidFill>
                  <a:srgbClr val="000000"/>
                </a:solidFill>
              </a:rPr>
              <a:t> </a:t>
            </a:r>
            <a:r>
              <a:rPr lang="hu-HU" dirty="0" smtClean="0">
                <a:solidFill>
                  <a:srgbClr val="000000"/>
                </a:solidFill>
              </a:rPr>
              <a:t>         a57-performance</a:t>
            </a:r>
          </a:p>
        </p:txBody>
      </p:sp>
      <p:sp>
        <p:nvSpPr>
          <p:cNvPr id="6" name="Text Box 11"/>
          <p:cNvSpPr txBox="1">
            <a:spLocks noChangeArrowheads="1"/>
          </p:cNvSpPr>
          <p:nvPr/>
        </p:nvSpPr>
        <p:spPr bwMode="auto">
          <a:xfrm>
            <a:off x="172465"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56</a:t>
            </a:r>
            <a:r>
              <a:rPr lang="en-US" dirty="0" smtClean="0">
                <a:solidFill>
                  <a:srgbClr val="000000"/>
                </a:solidFill>
              </a:rPr>
              <a:t>]: </a:t>
            </a:r>
            <a:r>
              <a:rPr lang="hu-HU" dirty="0" smtClean="0">
                <a:solidFill>
                  <a:srgbClr val="000000"/>
                </a:solidFill>
              </a:rPr>
              <a:t>Merritt R., </a:t>
            </a:r>
            <a:r>
              <a:rPr lang="en-US" dirty="0"/>
              <a:t>ARM stretches out with A5 core, graphics, </a:t>
            </a:r>
            <a:r>
              <a:rPr lang="en-US" dirty="0" smtClean="0"/>
              <a:t>FPGAs</a:t>
            </a:r>
            <a:r>
              <a:rPr lang="hu-HU" dirty="0" smtClean="0">
                <a:solidFill>
                  <a:srgbClr val="000000"/>
                </a:solidFill>
              </a:rPr>
              <a:t>, Oct. 21 2009,</a:t>
            </a:r>
            <a:endParaRPr lang="hu-HU" dirty="0">
              <a:solidFill>
                <a:srgbClr val="000000"/>
              </a:solidFill>
            </a:endParaRPr>
          </a:p>
          <a:p>
            <a:r>
              <a:rPr lang="hu-HU" dirty="0">
                <a:solidFill>
                  <a:srgbClr val="000000"/>
                </a:solidFill>
              </a:rPr>
              <a:t>          </a:t>
            </a:r>
            <a:r>
              <a:rPr lang="en-US" dirty="0">
                <a:solidFill>
                  <a:srgbClr val="000000"/>
                </a:solidFill>
              </a:rPr>
              <a:t>http://www.embedded.com/print/4085371</a:t>
            </a:r>
          </a:p>
        </p:txBody>
      </p:sp>
      <p:sp>
        <p:nvSpPr>
          <p:cNvPr id="7" name="Text Box 11"/>
          <p:cNvSpPr txBox="1">
            <a:spLocks noChangeArrowheads="1"/>
          </p:cNvSpPr>
          <p:nvPr/>
        </p:nvSpPr>
        <p:spPr bwMode="auto">
          <a:xfrm>
            <a:off x="172465" y="3689505"/>
            <a:ext cx="5508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57</a:t>
            </a:r>
            <a:r>
              <a:rPr lang="en-US" dirty="0" smtClean="0">
                <a:solidFill>
                  <a:srgbClr val="000000"/>
                </a:solidFill>
              </a:rPr>
              <a:t>]: </a:t>
            </a:r>
            <a:r>
              <a:rPr lang="hu-HU" dirty="0" smtClean="0">
                <a:solidFill>
                  <a:srgbClr val="000000"/>
                </a:solidFill>
              </a:rPr>
              <a:t>Cormie D., </a:t>
            </a:r>
            <a:r>
              <a:rPr lang="hu-HU" dirty="0" smtClean="0"/>
              <a:t>The ARM11 Microarchitecture, April 2002</a:t>
            </a:r>
          </a:p>
        </p:txBody>
      </p:sp>
      <p:sp>
        <p:nvSpPr>
          <p:cNvPr id="8" name="Text Box 11"/>
          <p:cNvSpPr txBox="1">
            <a:spLocks noChangeArrowheads="1"/>
          </p:cNvSpPr>
          <p:nvPr/>
        </p:nvSpPr>
        <p:spPr bwMode="auto">
          <a:xfrm>
            <a:off x="172465" y="4078120"/>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58</a:t>
            </a:r>
            <a:r>
              <a:rPr lang="en-US" dirty="0" smtClean="0">
                <a:solidFill>
                  <a:srgbClr val="000000"/>
                </a:solidFill>
              </a:rPr>
              <a:t>]: </a:t>
            </a:r>
            <a:r>
              <a:rPr lang="hu-HU" dirty="0"/>
              <a:t>Exynos 5 </a:t>
            </a:r>
            <a:r>
              <a:rPr lang="hu-HU" dirty="0" smtClean="0"/>
              <a:t>Octa,</a:t>
            </a:r>
            <a:r>
              <a:rPr lang="hu-HU" dirty="0" smtClean="0">
                <a:solidFill>
                  <a:srgbClr val="000000"/>
                </a:solidFill>
              </a:rPr>
              <a:t> Block Diagram,</a:t>
            </a:r>
            <a:endParaRPr lang="hu-HU" dirty="0">
              <a:solidFill>
                <a:srgbClr val="000000"/>
              </a:solidFill>
            </a:endParaRPr>
          </a:p>
          <a:p>
            <a:r>
              <a:rPr lang="hu-HU" dirty="0">
                <a:solidFill>
                  <a:srgbClr val="000000"/>
                </a:solidFill>
              </a:rPr>
              <a:t>          </a:t>
            </a:r>
            <a:r>
              <a:rPr lang="en-US" dirty="0">
                <a:solidFill>
                  <a:srgbClr val="000000"/>
                </a:solidFill>
              </a:rPr>
              <a:t>http://www.samsung.com/global/business/semiconductor/product/application/detail</a:t>
            </a:r>
            <a:r>
              <a:rPr lang="en-US" dirty="0" smtClean="0">
                <a:solidFill>
                  <a:srgbClr val="000000"/>
                </a:solidFill>
              </a:rPr>
              <a:t>?</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err="1" smtClean="0">
                <a:solidFill>
                  <a:srgbClr val="000000"/>
                </a:solidFill>
              </a:rPr>
              <a:t>productId</a:t>
            </a:r>
            <a:r>
              <a:rPr lang="en-US" dirty="0" smtClean="0">
                <a:solidFill>
                  <a:srgbClr val="000000"/>
                </a:solidFill>
              </a:rPr>
              <a:t>=7978&amp;iaId=2341</a:t>
            </a:r>
            <a:endParaRPr lang="en-US" dirty="0">
              <a:solidFill>
                <a:srgbClr val="000000"/>
              </a:solidFill>
            </a:endParaRPr>
          </a:p>
        </p:txBody>
      </p:sp>
      <p:sp>
        <p:nvSpPr>
          <p:cNvPr id="9" name="Text Box 11"/>
          <p:cNvSpPr txBox="1">
            <a:spLocks noChangeArrowheads="1"/>
          </p:cNvSpPr>
          <p:nvPr/>
        </p:nvSpPr>
        <p:spPr bwMode="auto">
          <a:xfrm>
            <a:off x="171035" y="4892905"/>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smtClean="0">
                <a:solidFill>
                  <a:srgbClr val="000000"/>
                </a:solidFill>
              </a:rPr>
              <a:t>[</a:t>
            </a:r>
            <a:r>
              <a:rPr lang="hu-HU" dirty="0" smtClean="0">
                <a:solidFill>
                  <a:srgbClr val="000000"/>
                </a:solidFill>
              </a:rPr>
              <a:t>59</a:t>
            </a:r>
            <a:r>
              <a:rPr lang="en-US" dirty="0" smtClean="0">
                <a:solidFill>
                  <a:srgbClr val="000000"/>
                </a:solidFill>
              </a:rPr>
              <a:t>]: </a:t>
            </a:r>
            <a:r>
              <a:rPr lang="hu-HU" dirty="0">
                <a:solidFill>
                  <a:srgbClr val="000000"/>
                </a:solidFill>
              </a:rPr>
              <a:t>Grabham D</a:t>
            </a:r>
            <a:r>
              <a:rPr lang="en-US" dirty="0">
                <a:solidFill>
                  <a:srgbClr val="000000"/>
                </a:solidFill>
              </a:rPr>
              <a:t>., From a small Acorn to 37 billion chips: ARM's ascent to tech superpower,</a:t>
            </a:r>
          </a:p>
          <a:p>
            <a:pPr fontAlgn="base">
              <a:spcBef>
                <a:spcPct val="0"/>
              </a:spcBef>
              <a:spcAft>
                <a:spcPct val="0"/>
              </a:spcAft>
            </a:pPr>
            <a:r>
              <a:rPr lang="en-US" dirty="0">
                <a:solidFill>
                  <a:srgbClr val="000000"/>
                </a:solidFill>
              </a:rPr>
              <a:t>          </a:t>
            </a:r>
            <a:r>
              <a:rPr lang="hu-HU" dirty="0">
                <a:solidFill>
                  <a:srgbClr val="000000"/>
                </a:solidFill>
              </a:rPr>
              <a:t>Techradar, July 19 2013, http://www.techradar.com/news/computing/from-a-small-acorn-</a:t>
            </a:r>
          </a:p>
          <a:p>
            <a:pPr fontAlgn="base">
              <a:spcBef>
                <a:spcPct val="0"/>
              </a:spcBef>
              <a:spcAft>
                <a:spcPct val="0"/>
              </a:spcAft>
            </a:pPr>
            <a:r>
              <a:rPr lang="hu-HU" dirty="0">
                <a:solidFill>
                  <a:srgbClr val="000000"/>
                </a:solidFill>
              </a:rPr>
              <a:t>          to-37-billion-chips-arm-s-ascent-to-tech-superpower-1167034</a:t>
            </a:r>
            <a:endParaRPr lang="en-US" dirty="0">
              <a:solidFill>
                <a:srgbClr val="000000"/>
              </a:solidFill>
            </a:endParaRPr>
          </a:p>
        </p:txBody>
      </p:sp>
      <p:sp>
        <p:nvSpPr>
          <p:cNvPr id="10" name="Text Box 11"/>
          <p:cNvSpPr txBox="1">
            <a:spLocks noChangeArrowheads="1"/>
          </p:cNvSpPr>
          <p:nvPr/>
        </p:nvSpPr>
        <p:spPr bwMode="auto">
          <a:xfrm>
            <a:off x="177940" y="5707825"/>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60</a:t>
            </a:r>
            <a:r>
              <a:rPr lang="en-US" dirty="0" smtClean="0">
                <a:solidFill>
                  <a:srgbClr val="000000"/>
                </a:solidFill>
              </a:rPr>
              <a:t>]: </a:t>
            </a:r>
            <a:r>
              <a:rPr lang="hu-HU" dirty="0">
                <a:solidFill>
                  <a:srgbClr val="000000"/>
                </a:solidFill>
              </a:rPr>
              <a:t>The ARM Architecture, http://www.eng.auburn.edu/~strouce/DaTseminar/UniPres07s.pdf</a:t>
            </a:r>
            <a:endParaRPr lang="hu-HU" dirty="0" smtClean="0">
              <a:solidFill>
                <a:srgbClr val="000000"/>
              </a:solidFill>
            </a:endParaRPr>
          </a:p>
        </p:txBody>
      </p:sp>
      <p:sp>
        <p:nvSpPr>
          <p:cNvPr id="11" name="Text Box 11"/>
          <p:cNvSpPr txBox="1">
            <a:spLocks noChangeArrowheads="1"/>
          </p:cNvSpPr>
          <p:nvPr/>
        </p:nvSpPr>
        <p:spPr bwMode="auto">
          <a:xfrm>
            <a:off x="177940" y="6098515"/>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mtClean="0">
                <a:solidFill>
                  <a:srgbClr val="000000"/>
                </a:solidFill>
              </a:rPr>
              <a:t>[</a:t>
            </a:r>
            <a:r>
              <a:rPr lang="hu-HU">
                <a:solidFill>
                  <a:srgbClr val="000000"/>
                </a:solidFill>
              </a:rPr>
              <a:t>6</a:t>
            </a:r>
            <a:r>
              <a:rPr lang="hu-HU" smtClean="0">
                <a:solidFill>
                  <a:srgbClr val="000000"/>
                </a:solidFill>
              </a:rPr>
              <a:t>1</a:t>
            </a:r>
            <a:r>
              <a:rPr lang="en-US" smtClean="0">
                <a:solidFill>
                  <a:srgbClr val="000000"/>
                </a:solidFill>
              </a:rPr>
              <a:t>]: </a:t>
            </a:r>
            <a:r>
              <a:rPr lang="hu-HU" err="1">
                <a:solidFill>
                  <a:srgbClr val="000000"/>
                </a:solidFill>
              </a:rPr>
              <a:t>Wikipedia</a:t>
            </a:r>
            <a:r>
              <a:rPr lang="hu-HU">
                <a:solidFill>
                  <a:srgbClr val="000000"/>
                </a:solidFill>
              </a:rPr>
              <a:t>, ARM </a:t>
            </a:r>
            <a:r>
              <a:rPr lang="hu-HU" err="1">
                <a:solidFill>
                  <a:srgbClr val="000000"/>
                </a:solidFill>
              </a:rPr>
              <a:t>architecture</a:t>
            </a:r>
            <a:r>
              <a:rPr lang="hu-HU">
                <a:solidFill>
                  <a:srgbClr val="000000"/>
                </a:solidFill>
              </a:rPr>
              <a:t>, http://en.wikipedia.org/wiki/ARM_architecture</a:t>
            </a:r>
            <a:endParaRPr lang="hu-HU" smtClean="0">
              <a:solidFill>
                <a:srgbClr val="000000"/>
              </a:solidFill>
            </a:endParaRPr>
          </a:p>
        </p:txBody>
      </p:sp>
      <p:sp>
        <p:nvSpPr>
          <p:cNvPr id="12"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(7)</a:t>
            </a:r>
          </a:p>
        </p:txBody>
      </p:sp>
    </p:spTree>
    <p:extLst>
      <p:ext uri="{BB962C8B-B14F-4D97-AF65-F5344CB8AC3E}">
        <p14:creationId xmlns:p14="http://schemas.microsoft.com/office/powerpoint/2010/main" val="172174731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63</a:t>
            </a:r>
            <a:r>
              <a:rPr lang="en-US" dirty="0" smtClean="0">
                <a:solidFill>
                  <a:srgbClr val="000000"/>
                </a:solidFill>
              </a:rPr>
              <a:t>]: </a:t>
            </a:r>
            <a:r>
              <a:rPr lang="hu-HU" dirty="0">
                <a:solidFill>
                  <a:srgbClr val="000000"/>
                </a:solidFill>
              </a:rPr>
              <a:t>Lemieux J., Introduction to ARM thumb, Embedded, Sept. 24 2003, http://</a:t>
            </a:r>
            <a:r>
              <a:rPr lang="hu-HU" dirty="0" smtClean="0">
                <a:solidFill>
                  <a:srgbClr val="000000"/>
                </a:solidFill>
              </a:rPr>
              <a:t>www.embedded</a:t>
            </a:r>
            <a:r>
              <a:rPr lang="hu-HU" dirty="0">
                <a:solidFill>
                  <a:srgbClr val="000000"/>
                </a:solidFill>
              </a:rPr>
              <a:t>.</a:t>
            </a:r>
            <a:endParaRPr lang="hu-HU" dirty="0" smtClean="0">
              <a:solidFill>
                <a:srgbClr val="000000"/>
              </a:solidFill>
            </a:endParaRPr>
          </a:p>
          <a:p>
            <a:r>
              <a:rPr lang="hu-HU" dirty="0">
                <a:solidFill>
                  <a:srgbClr val="000000"/>
                </a:solidFill>
              </a:rPr>
              <a:t> </a:t>
            </a:r>
            <a:r>
              <a:rPr lang="hu-HU" dirty="0" smtClean="0">
                <a:solidFill>
                  <a:srgbClr val="000000"/>
                </a:solidFill>
              </a:rPr>
              <a:t>         com/electronics-blogs/beginner-s-corner/4024632/Introduction-to-ARM-thumb</a:t>
            </a:r>
            <a:endParaRPr lang="en-US" dirty="0">
              <a:solidFill>
                <a:srgbClr val="000000"/>
              </a:solidFill>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smtClean="0">
                <a:solidFill>
                  <a:srgbClr val="000000"/>
                </a:solidFill>
              </a:rPr>
              <a:t>[</a:t>
            </a:r>
            <a:r>
              <a:rPr lang="hu-HU" sz="1400" dirty="0" smtClean="0">
                <a:solidFill>
                  <a:srgbClr val="000000"/>
                </a:solidFill>
              </a:rPr>
              <a:t>62</a:t>
            </a:r>
            <a:r>
              <a:rPr lang="en-US" sz="1400" dirty="0" smtClean="0">
                <a:solidFill>
                  <a:srgbClr val="000000"/>
                </a:solidFill>
              </a:rPr>
              <a:t>]: </a:t>
            </a:r>
            <a:r>
              <a:rPr lang="hu-HU" sz="1400" dirty="0">
                <a:solidFill>
                  <a:srgbClr val="000000"/>
                </a:solidFill>
              </a:rPr>
              <a:t>Levy M., The History of The ARM Architecture: From Inception to IPO,</a:t>
            </a:r>
            <a:endParaRPr lang="en-US" sz="1400" dirty="0">
              <a:solidFill>
                <a:srgbClr val="000000"/>
              </a:solidFill>
            </a:endParaRPr>
          </a:p>
          <a:p>
            <a:pPr fontAlgn="base">
              <a:spcBef>
                <a:spcPct val="0"/>
              </a:spcBef>
              <a:spcAft>
                <a:spcPct val="0"/>
              </a:spcAft>
            </a:pPr>
            <a:r>
              <a:rPr lang="en-US" sz="1400" dirty="0">
                <a:solidFill>
                  <a:srgbClr val="000000"/>
                </a:solidFill>
              </a:rPr>
              <a:t>          http://</a:t>
            </a:r>
            <a:r>
              <a:rPr lang="en-US" sz="1400" dirty="0" err="1">
                <a:solidFill>
                  <a:srgbClr val="000000"/>
                </a:solidFill>
              </a:rPr>
              <a:t>www.reds.ch</a:t>
            </a:r>
            <a:r>
              <a:rPr lang="en-US" sz="1400" dirty="0">
                <a:solidFill>
                  <a:srgbClr val="000000"/>
                </a:solidFill>
              </a:rPr>
              <a:t>/share/</a:t>
            </a:r>
            <a:r>
              <a:rPr lang="en-US" sz="1400" dirty="0" err="1">
                <a:solidFill>
                  <a:srgbClr val="000000"/>
                </a:solidFill>
              </a:rPr>
              <a:t>cours</a:t>
            </a:r>
            <a:r>
              <a:rPr lang="en-US" sz="1400" dirty="0">
                <a:solidFill>
                  <a:srgbClr val="000000"/>
                </a:solidFill>
              </a:rPr>
              <a:t>/</a:t>
            </a:r>
            <a:r>
              <a:rPr lang="en-US" sz="1400" dirty="0" err="1">
                <a:solidFill>
                  <a:srgbClr val="000000"/>
                </a:solidFill>
              </a:rPr>
              <a:t>ReCo</a:t>
            </a:r>
            <a:r>
              <a:rPr lang="en-US" sz="1400" dirty="0">
                <a:solidFill>
                  <a:srgbClr val="000000"/>
                </a:solidFill>
              </a:rPr>
              <a:t>/documents/</a:t>
            </a:r>
            <a:r>
              <a:rPr lang="en-US" sz="1400" dirty="0" err="1">
                <a:solidFill>
                  <a:srgbClr val="000000"/>
                </a:solidFill>
              </a:rPr>
              <a:t>TheHistoryOfTheArmArchitecture.pdf</a:t>
            </a:r>
            <a:endParaRPr lang="en-US" sz="1400" dirty="0">
              <a:solidFill>
                <a:srgbClr val="000000"/>
              </a:solidFill>
            </a:endParaRPr>
          </a:p>
        </p:txBody>
      </p:sp>
      <p:sp>
        <p:nvSpPr>
          <p:cNvPr id="13" name="Text Box 11"/>
          <p:cNvSpPr txBox="1">
            <a:spLocks noChangeArrowheads="1"/>
          </p:cNvSpPr>
          <p:nvPr/>
        </p:nvSpPr>
        <p:spPr bwMode="auto">
          <a:xfrm>
            <a:off x="171040"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64</a:t>
            </a:r>
            <a:r>
              <a:rPr lang="en-US" dirty="0" smtClean="0">
                <a:solidFill>
                  <a:srgbClr val="000000"/>
                </a:solidFill>
              </a:rPr>
              <a:t>]: </a:t>
            </a:r>
            <a:r>
              <a:rPr lang="hu-HU" dirty="0">
                <a:solidFill>
                  <a:srgbClr val="000000"/>
                </a:solidFill>
              </a:rPr>
              <a:t>ARM Processor </a:t>
            </a:r>
            <a:r>
              <a:rPr lang="hu-HU" dirty="0" smtClean="0">
                <a:solidFill>
                  <a:srgbClr val="000000"/>
                </a:solidFill>
              </a:rPr>
              <a:t>Architecture</a:t>
            </a:r>
            <a:r>
              <a:rPr lang="hu-HU" dirty="0">
                <a:solidFill>
                  <a:srgbClr val="000000"/>
                </a:solidFill>
              </a:rPr>
              <a:t>, </a:t>
            </a:r>
            <a:endParaRPr lang="hu-HU" dirty="0" smtClean="0">
              <a:solidFill>
                <a:srgbClr val="000000"/>
              </a:solidFill>
            </a:endParaRPr>
          </a:p>
          <a:p>
            <a:r>
              <a:rPr lang="hu-HU" dirty="0">
                <a:solidFill>
                  <a:srgbClr val="000000"/>
                </a:solidFill>
              </a:rPr>
              <a:t> </a:t>
            </a:r>
            <a:r>
              <a:rPr lang="hu-HU" dirty="0" smtClean="0">
                <a:solidFill>
                  <a:srgbClr val="000000"/>
                </a:solidFill>
              </a:rPr>
              <a:t>         http</a:t>
            </a:r>
            <a:r>
              <a:rPr lang="hu-HU" dirty="0">
                <a:solidFill>
                  <a:srgbClr val="000000"/>
                </a:solidFill>
              </a:rPr>
              <a:t>://www.arm.com/products/processors/instruction-set-architectures/index.php</a:t>
            </a:r>
            <a:endParaRPr lang="hu-HU" dirty="0" smtClean="0">
              <a:solidFill>
                <a:srgbClr val="000000"/>
              </a:solidFill>
            </a:endParaRPr>
          </a:p>
        </p:txBody>
      </p:sp>
      <p:sp>
        <p:nvSpPr>
          <p:cNvPr id="6" name="Text Box 11"/>
          <p:cNvSpPr txBox="1">
            <a:spLocks noChangeArrowheads="1"/>
          </p:cNvSpPr>
          <p:nvPr/>
        </p:nvSpPr>
        <p:spPr bwMode="auto">
          <a:xfrm>
            <a:off x="172465"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65</a:t>
            </a:r>
            <a:r>
              <a:rPr lang="en-US" dirty="0" smtClean="0">
                <a:solidFill>
                  <a:srgbClr val="000000"/>
                </a:solidFill>
              </a:rPr>
              <a:t>]: </a:t>
            </a:r>
            <a:r>
              <a:rPr lang="en-US" dirty="0">
                <a:solidFill>
                  <a:srgbClr val="000000"/>
                </a:solidFill>
              </a:rPr>
              <a:t>ARM Architecture Reference </a:t>
            </a:r>
            <a:r>
              <a:rPr lang="en-US" dirty="0" smtClean="0">
                <a:solidFill>
                  <a:srgbClr val="000000"/>
                </a:solidFill>
              </a:rPr>
              <a:t>Manual</a:t>
            </a:r>
            <a:r>
              <a:rPr lang="hu-HU" dirty="0" smtClean="0">
                <a:solidFill>
                  <a:srgbClr val="000000"/>
                </a:solidFill>
              </a:rPr>
              <a:t>,</a:t>
            </a:r>
            <a:r>
              <a:rPr lang="en-US" dirty="0" smtClean="0">
                <a:solidFill>
                  <a:srgbClr val="000000"/>
                </a:solidFill>
              </a:rPr>
              <a:t> ARMv5</a:t>
            </a:r>
            <a:r>
              <a:rPr lang="hu-HU" dirty="0" smtClean="0">
                <a:solidFill>
                  <a:srgbClr val="000000"/>
                </a:solidFill>
              </a:rPr>
              <a:t>,</a:t>
            </a:r>
            <a:r>
              <a:rPr lang="en-US" dirty="0" smtClean="0">
                <a:solidFill>
                  <a:srgbClr val="000000"/>
                </a:solidFill>
              </a:rPr>
              <a:t> DDI0100E</a:t>
            </a:r>
            <a:r>
              <a:rPr lang="hu-HU" dirty="0" smtClean="0">
                <a:solidFill>
                  <a:srgbClr val="000000"/>
                </a:solidFill>
              </a:rPr>
              <a:t>,</a:t>
            </a:r>
            <a:r>
              <a:rPr lang="en-US" dirty="0" smtClean="0">
                <a:solidFill>
                  <a:srgbClr val="000000"/>
                </a:solidFill>
              </a:rPr>
              <a:t> </a:t>
            </a:r>
            <a:r>
              <a:rPr lang="en-US" dirty="0">
                <a:solidFill>
                  <a:srgbClr val="000000"/>
                </a:solidFill>
              </a:rPr>
              <a:t>June 2000</a:t>
            </a:r>
          </a:p>
        </p:txBody>
      </p:sp>
      <p:sp>
        <p:nvSpPr>
          <p:cNvPr id="7" name="Text Box 11"/>
          <p:cNvSpPr txBox="1">
            <a:spLocks noChangeArrowheads="1"/>
          </p:cNvSpPr>
          <p:nvPr/>
        </p:nvSpPr>
        <p:spPr bwMode="auto">
          <a:xfrm>
            <a:off x="172465"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66</a:t>
            </a:r>
            <a:r>
              <a:rPr lang="en-US" dirty="0" smtClean="0">
                <a:solidFill>
                  <a:srgbClr val="000000"/>
                </a:solidFill>
              </a:rPr>
              <a:t>]: </a:t>
            </a:r>
            <a:r>
              <a:rPr lang="hu-HU" dirty="0">
                <a:solidFill>
                  <a:srgbClr val="000000"/>
                </a:solidFill>
              </a:rPr>
              <a:t>ARM Architecture Reference Manual, ARMv8, 2013, http://www.myir-tech.com/down/arm/</a:t>
            </a:r>
          </a:p>
          <a:p>
            <a:r>
              <a:rPr lang="hu-HU" dirty="0">
                <a:solidFill>
                  <a:srgbClr val="000000"/>
                </a:solidFill>
              </a:rPr>
              <a:t>          arch/ARMv8-A_Architecture_Reference_Manual_%28Issue_A.a%29.pdf</a:t>
            </a:r>
          </a:p>
        </p:txBody>
      </p:sp>
      <p:sp>
        <p:nvSpPr>
          <p:cNvPr id="8" name="Text Box 11"/>
          <p:cNvSpPr txBox="1">
            <a:spLocks noChangeArrowheads="1"/>
          </p:cNvSpPr>
          <p:nvPr/>
        </p:nvSpPr>
        <p:spPr bwMode="auto">
          <a:xfrm>
            <a:off x="172465"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67</a:t>
            </a:r>
            <a:r>
              <a:rPr lang="en-US" dirty="0" smtClean="0">
                <a:solidFill>
                  <a:srgbClr val="000000"/>
                </a:solidFill>
              </a:rPr>
              <a:t>]: </a:t>
            </a:r>
            <a:r>
              <a:rPr lang="hu-HU" dirty="0" err="1" smtClean="0">
                <a:solidFill>
                  <a:srgbClr val="000000"/>
                </a:solidFill>
              </a:rPr>
              <a:t>Porthouse</a:t>
            </a:r>
            <a:r>
              <a:rPr lang="hu-HU" dirty="0" smtClean="0">
                <a:solidFill>
                  <a:srgbClr val="000000"/>
                </a:solidFill>
              </a:rPr>
              <a:t> C., </a:t>
            </a:r>
            <a:r>
              <a:rPr lang="en-US" dirty="0">
                <a:solidFill>
                  <a:srgbClr val="000000"/>
                </a:solidFill>
              </a:rPr>
              <a:t>Use ARM DBX hardware extensions to accelerate Java in space-constrained </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en-US" dirty="0" smtClean="0">
                <a:solidFill>
                  <a:srgbClr val="000000"/>
                </a:solidFill>
              </a:rPr>
              <a:t>embedded </a:t>
            </a:r>
            <a:r>
              <a:rPr lang="en-US" dirty="0">
                <a:solidFill>
                  <a:srgbClr val="000000"/>
                </a:solidFill>
              </a:rPr>
              <a:t>apps</a:t>
            </a:r>
            <a:r>
              <a:rPr lang="hu-HU" dirty="0" smtClean="0">
                <a:solidFill>
                  <a:srgbClr val="000000"/>
                </a:solidFill>
              </a:rPr>
              <a:t>, </a:t>
            </a:r>
            <a:r>
              <a:rPr lang="hu-HU" dirty="0" err="1" smtClean="0">
                <a:solidFill>
                  <a:srgbClr val="000000"/>
                </a:solidFill>
              </a:rPr>
              <a:t>Embedded</a:t>
            </a:r>
            <a:r>
              <a:rPr lang="hu-HU" dirty="0" smtClean="0">
                <a:solidFill>
                  <a:srgbClr val="000000"/>
                </a:solidFill>
              </a:rPr>
              <a:t>, </a:t>
            </a:r>
            <a:r>
              <a:rPr lang="hu-HU" dirty="0" err="1" smtClean="0">
                <a:solidFill>
                  <a:srgbClr val="000000"/>
                </a:solidFill>
              </a:rPr>
              <a:t>Oct</a:t>
            </a:r>
            <a:r>
              <a:rPr lang="hu-HU" dirty="0" smtClean="0">
                <a:solidFill>
                  <a:srgbClr val="000000"/>
                </a:solidFill>
              </a:rPr>
              <a:t>. </a:t>
            </a:r>
            <a:r>
              <a:rPr lang="hu-HU" dirty="0">
                <a:solidFill>
                  <a:srgbClr val="000000"/>
                </a:solidFill>
              </a:rPr>
              <a:t>18 2007, http://</a:t>
            </a:r>
            <a:r>
              <a:rPr lang="hu-HU" dirty="0" smtClean="0">
                <a:solidFill>
                  <a:srgbClr val="000000"/>
                </a:solidFill>
              </a:rPr>
              <a:t>www.embedded.com/design/prototyping-</a:t>
            </a:r>
          </a:p>
          <a:p>
            <a:r>
              <a:rPr lang="hu-HU" dirty="0">
                <a:solidFill>
                  <a:srgbClr val="000000"/>
                </a:solidFill>
              </a:rPr>
              <a:t> </a:t>
            </a:r>
            <a:r>
              <a:rPr lang="hu-HU" dirty="0" smtClean="0">
                <a:solidFill>
                  <a:srgbClr val="000000"/>
                </a:solidFill>
              </a:rPr>
              <a:t>         </a:t>
            </a:r>
            <a:r>
              <a:rPr lang="hu-HU" dirty="0" err="1" smtClean="0">
                <a:solidFill>
                  <a:srgbClr val="000000"/>
                </a:solidFill>
              </a:rPr>
              <a:t>and-development</a:t>
            </a:r>
            <a:r>
              <a:rPr lang="hu-HU" dirty="0" smtClean="0">
                <a:solidFill>
                  <a:srgbClr val="000000"/>
                </a:solidFill>
              </a:rPr>
              <a:t>/4007206/3/</a:t>
            </a:r>
            <a:r>
              <a:rPr lang="hu-HU" dirty="0" err="1" smtClean="0">
                <a:solidFill>
                  <a:srgbClr val="000000"/>
                </a:solidFill>
              </a:rPr>
              <a:t>PRODUCT-HOW-TO-Use-ARM-DBX-hardware-extensions-to-</a:t>
            </a:r>
            <a:endParaRPr lang="hu-HU" dirty="0" smtClean="0">
              <a:solidFill>
                <a:srgbClr val="000000"/>
              </a:solidFill>
            </a:endParaRPr>
          </a:p>
          <a:p>
            <a:r>
              <a:rPr lang="hu-HU" dirty="0">
                <a:solidFill>
                  <a:srgbClr val="000000"/>
                </a:solidFill>
              </a:rPr>
              <a:t> </a:t>
            </a:r>
            <a:r>
              <a:rPr lang="hu-HU" dirty="0" smtClean="0">
                <a:solidFill>
                  <a:srgbClr val="000000"/>
                </a:solidFill>
              </a:rPr>
              <a:t>         </a:t>
            </a:r>
            <a:r>
              <a:rPr lang="hu-HU" dirty="0" err="1" smtClean="0">
                <a:solidFill>
                  <a:srgbClr val="000000"/>
                </a:solidFill>
              </a:rPr>
              <a:t>accelerate-Java-in-space-constrained-embedded-apps</a:t>
            </a:r>
            <a:endParaRPr lang="hu-HU" dirty="0" smtClean="0">
              <a:solidFill>
                <a:srgbClr val="000000"/>
              </a:solidFill>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smtClean="0">
                <a:solidFill>
                  <a:srgbClr val="000000"/>
                </a:solidFill>
              </a:rPr>
              <a:t>[</a:t>
            </a:r>
            <a:r>
              <a:rPr lang="hu-HU" dirty="0" smtClean="0">
                <a:solidFill>
                  <a:srgbClr val="000000"/>
                </a:solidFill>
              </a:rPr>
              <a:t>68</a:t>
            </a:r>
            <a:r>
              <a:rPr lang="en-US" dirty="0">
                <a:solidFill>
                  <a:srgbClr val="000000"/>
                </a:solidFill>
              </a:rPr>
              <a:t>]: ARM Security </a:t>
            </a:r>
            <a:r>
              <a:rPr lang="en-US" dirty="0" smtClean="0">
                <a:solidFill>
                  <a:srgbClr val="000000"/>
                </a:solidFill>
              </a:rPr>
              <a:t>Technology</a:t>
            </a:r>
            <a:r>
              <a:rPr lang="hu-HU" dirty="0" smtClean="0">
                <a:solidFill>
                  <a:srgbClr val="000000"/>
                </a:solidFill>
              </a:rPr>
              <a:t>, </a:t>
            </a:r>
            <a:r>
              <a:rPr lang="en-US" dirty="0" smtClean="0">
                <a:solidFill>
                  <a:srgbClr val="000000"/>
                </a:solidFill>
              </a:rPr>
              <a:t>Building </a:t>
            </a:r>
            <a:r>
              <a:rPr lang="en-US" dirty="0">
                <a:solidFill>
                  <a:srgbClr val="000000"/>
                </a:solidFill>
              </a:rPr>
              <a:t>a Secure System </a:t>
            </a:r>
            <a:r>
              <a:rPr lang="en-US" dirty="0" smtClean="0">
                <a:solidFill>
                  <a:srgbClr val="000000"/>
                </a:solidFill>
              </a:rPr>
              <a:t>using</a:t>
            </a:r>
            <a:r>
              <a:rPr lang="hu-HU" dirty="0" smtClean="0">
                <a:solidFill>
                  <a:srgbClr val="000000"/>
                </a:solidFill>
              </a:rPr>
              <a:t> </a:t>
            </a:r>
            <a:r>
              <a:rPr lang="en-US" dirty="0" err="1" smtClean="0">
                <a:solidFill>
                  <a:srgbClr val="000000"/>
                </a:solidFill>
              </a:rPr>
              <a:t>TrustZone</a:t>
            </a:r>
            <a:r>
              <a:rPr lang="hu-HU" dirty="0" smtClean="0">
                <a:solidFill>
                  <a:srgbClr val="000000"/>
                </a:solidFill>
              </a:rPr>
              <a:t> </a:t>
            </a:r>
            <a:r>
              <a:rPr lang="en-US" dirty="0" smtClean="0">
                <a:solidFill>
                  <a:srgbClr val="000000"/>
                </a:solidFill>
              </a:rPr>
              <a:t>Technology</a:t>
            </a:r>
            <a:r>
              <a:rPr lang="hu-HU" dirty="0" smtClean="0">
                <a:solidFill>
                  <a:srgbClr val="000000"/>
                </a:solidFill>
              </a:rPr>
              <a:t>, 2009,</a:t>
            </a:r>
          </a:p>
          <a:p>
            <a:pPr fontAlgn="base">
              <a:spcBef>
                <a:spcPct val="0"/>
              </a:spcBef>
              <a:spcAft>
                <a:spcPct val="0"/>
              </a:spcAft>
            </a:pPr>
            <a:r>
              <a:rPr lang="hu-HU" dirty="0" smtClean="0">
                <a:solidFill>
                  <a:srgbClr val="000000"/>
                </a:solidFill>
              </a:rPr>
              <a:t>          </a:t>
            </a:r>
            <a:r>
              <a:rPr lang="en-US" dirty="0" smtClean="0">
                <a:solidFill>
                  <a:srgbClr val="000000"/>
                </a:solidFill>
              </a:rPr>
              <a:t>http</a:t>
            </a:r>
            <a:r>
              <a:rPr lang="en-US" dirty="0">
                <a:solidFill>
                  <a:srgbClr val="000000"/>
                </a:solidFill>
              </a:rPr>
              <a:t>://</a:t>
            </a:r>
            <a:r>
              <a:rPr lang="en-US" dirty="0" smtClean="0">
                <a:solidFill>
                  <a:srgbClr val="000000"/>
                </a:solidFill>
              </a:rPr>
              <a:t>infocenter.arm.com/help/topic/com.arm.doc.prd29-genc-009492c/PRD29-GENC-</a:t>
            </a:r>
            <a:endParaRPr lang="hu-HU" dirty="0" smtClean="0">
              <a:solidFill>
                <a:srgbClr val="000000"/>
              </a:solidFill>
            </a:endParaRPr>
          </a:p>
          <a:p>
            <a:pPr fontAlgn="base">
              <a:spcBef>
                <a:spcPct val="0"/>
              </a:spcBef>
              <a:spcAft>
                <a:spcPct val="0"/>
              </a:spcAft>
            </a:pPr>
            <a:r>
              <a:rPr lang="hu-HU" dirty="0">
                <a:solidFill>
                  <a:srgbClr val="000000"/>
                </a:solidFill>
              </a:rPr>
              <a:t> </a:t>
            </a:r>
            <a:r>
              <a:rPr lang="hu-HU" dirty="0" smtClean="0">
                <a:solidFill>
                  <a:srgbClr val="000000"/>
                </a:solidFill>
              </a:rPr>
              <a:t>         </a:t>
            </a:r>
            <a:r>
              <a:rPr lang="en-US" dirty="0" smtClean="0">
                <a:solidFill>
                  <a:srgbClr val="000000"/>
                </a:solidFill>
              </a:rPr>
              <a:t>009492C_trustzone_security_whitepaper.pdf</a:t>
            </a:r>
            <a:endParaRPr lang="en-US" dirty="0">
              <a:solidFill>
                <a:srgbClr val="000000"/>
              </a:solidFill>
            </a:endParaRPr>
          </a:p>
        </p:txBody>
      </p:sp>
      <p:sp>
        <p:nvSpPr>
          <p:cNvPr id="10" name="Text Box 11"/>
          <p:cNvSpPr txBox="1">
            <a:spLocks noChangeArrowheads="1"/>
          </p:cNvSpPr>
          <p:nvPr/>
        </p:nvSpPr>
        <p:spPr bwMode="auto">
          <a:xfrm>
            <a:off x="172465" y="5274205"/>
            <a:ext cx="8773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69</a:t>
            </a:r>
            <a:r>
              <a:rPr lang="en-US" dirty="0" smtClean="0">
                <a:solidFill>
                  <a:srgbClr val="000000"/>
                </a:solidFill>
              </a:rPr>
              <a:t>]: </a:t>
            </a:r>
            <a:r>
              <a:rPr lang="hu-HU" dirty="0"/>
              <a:t>ARM Cortex-A53 MPCore Processor Technical Reference Manual, Cryptography </a:t>
            </a:r>
            <a:r>
              <a:rPr lang="hu-HU" dirty="0" smtClean="0"/>
              <a:t>Extension,</a:t>
            </a:r>
          </a:p>
          <a:p>
            <a:r>
              <a:rPr lang="hu-HU" dirty="0">
                <a:solidFill>
                  <a:srgbClr val="000000"/>
                </a:solidFill>
              </a:rPr>
              <a:t>          2013-2014, http://infocenter.arm.com/help/index.jsp?topic=/com.arm.doc.ddi0500e</a:t>
            </a:r>
            <a:r>
              <a:rPr lang="hu-HU" dirty="0" smtClean="0">
                <a:solidFill>
                  <a:srgbClr val="000000"/>
                </a:solidFill>
              </a:rPr>
              <a:t>/</a:t>
            </a:r>
          </a:p>
          <a:p>
            <a:r>
              <a:rPr lang="hu-HU" dirty="0">
                <a:solidFill>
                  <a:srgbClr val="000000"/>
                </a:solidFill>
              </a:rPr>
              <a:t> </a:t>
            </a:r>
            <a:r>
              <a:rPr lang="hu-HU" dirty="0" smtClean="0">
                <a:solidFill>
                  <a:srgbClr val="000000"/>
                </a:solidFill>
              </a:rPr>
              <a:t>         CJHDEBAF.html</a:t>
            </a:r>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(8)</a:t>
            </a:r>
          </a:p>
        </p:txBody>
      </p:sp>
    </p:spTree>
    <p:extLst>
      <p:ext uri="{BB962C8B-B14F-4D97-AF65-F5344CB8AC3E}">
        <p14:creationId xmlns:p14="http://schemas.microsoft.com/office/powerpoint/2010/main" val="19063517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smtClean="0">
                <a:solidFill>
                  <a:srgbClr val="000000"/>
                </a:solidFill>
              </a:rPr>
              <a:t>[</a:t>
            </a:r>
            <a:r>
              <a:rPr lang="hu-HU" sz="1400" dirty="0" smtClean="0">
                <a:solidFill>
                  <a:srgbClr val="000000"/>
                </a:solidFill>
              </a:rPr>
              <a:t>70</a:t>
            </a:r>
            <a:r>
              <a:rPr lang="en-US" sz="1400" dirty="0" smtClean="0">
                <a:solidFill>
                  <a:srgbClr val="000000"/>
                </a:solidFill>
              </a:rPr>
              <a:t>]: </a:t>
            </a:r>
            <a:r>
              <a:rPr lang="hu-HU" sz="1400" dirty="0" smtClean="0">
                <a:solidFill>
                  <a:srgbClr val="000000"/>
                </a:solidFill>
              </a:rPr>
              <a:t>Shilov A., </a:t>
            </a:r>
            <a:r>
              <a:rPr lang="en-US" sz="1400" dirty="0"/>
              <a:t>ARM’s high-end ‘Ares’ core for 10nm </a:t>
            </a:r>
            <a:r>
              <a:rPr lang="en-US" sz="1400" dirty="0" err="1"/>
              <a:t>SoCs</a:t>
            </a:r>
            <a:r>
              <a:rPr lang="en-US" sz="1400" dirty="0"/>
              <a:t> may be unveiled next </a:t>
            </a:r>
            <a:r>
              <a:rPr lang="en-US" sz="1400" dirty="0" smtClean="0"/>
              <a:t>year</a:t>
            </a:r>
            <a:r>
              <a:rPr lang="hu-HU" sz="1400" dirty="0" smtClean="0"/>
              <a:t>, KitGuru,</a:t>
            </a:r>
          </a:p>
          <a:p>
            <a:r>
              <a:rPr lang="hu-HU" sz="1400" dirty="0"/>
              <a:t>          May 16 2015, http://</a:t>
            </a:r>
            <a:r>
              <a:rPr lang="hu-HU" sz="1400" dirty="0" smtClean="0"/>
              <a:t>www.kitguru.net/components/cpu/anton-shilov/arms-high-</a:t>
            </a:r>
          </a:p>
          <a:p>
            <a:r>
              <a:rPr lang="hu-HU" sz="1400" dirty="0"/>
              <a:t> </a:t>
            </a:r>
            <a:r>
              <a:rPr lang="hu-HU" sz="1400" dirty="0" smtClean="0"/>
              <a:t>         performance-ares-core-may-be-unleashed-next-year</a:t>
            </a:r>
            <a:r>
              <a:rPr lang="hu-HU" sz="1400" dirty="0"/>
              <a:t>/</a:t>
            </a:r>
            <a:endParaRPr lang="en-US" sz="1400" dirty="0"/>
          </a:p>
        </p:txBody>
      </p:sp>
      <p:sp>
        <p:nvSpPr>
          <p:cNvPr id="13" name="Text Box 11"/>
          <p:cNvSpPr txBox="1">
            <a:spLocks noChangeArrowheads="1"/>
          </p:cNvSpPr>
          <p:nvPr/>
        </p:nvSpPr>
        <p:spPr bwMode="auto">
          <a:xfrm>
            <a:off x="171040"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71</a:t>
            </a:r>
            <a:r>
              <a:rPr lang="en-US" dirty="0" smtClean="0">
                <a:solidFill>
                  <a:srgbClr val="000000"/>
                </a:solidFill>
              </a:rPr>
              <a:t>]: </a:t>
            </a:r>
            <a:r>
              <a:rPr lang="hu-HU" dirty="0" smtClean="0">
                <a:solidFill>
                  <a:srgbClr val="000000"/>
                </a:solidFill>
              </a:rPr>
              <a:t>Goto H., ARM Cortex-A57 Block Diagram, </a:t>
            </a:r>
          </a:p>
          <a:p>
            <a:r>
              <a:rPr lang="hu-HU" dirty="0">
                <a:solidFill>
                  <a:srgbClr val="000000"/>
                </a:solidFill>
              </a:rPr>
              <a:t> </a:t>
            </a:r>
            <a:r>
              <a:rPr lang="hu-HU" dirty="0" smtClean="0">
                <a:solidFill>
                  <a:srgbClr val="000000"/>
                </a:solidFill>
              </a:rPr>
              <a:t>         </a:t>
            </a:r>
            <a:r>
              <a:rPr lang="hu-HU" dirty="0">
                <a:solidFill>
                  <a:srgbClr val="000000"/>
                </a:solidFill>
              </a:rPr>
              <a:t>http://images.anandtech.com/doci/8718/Hiroshige.Goto.png</a:t>
            </a:r>
            <a:endParaRPr lang="hu-HU" dirty="0" smtClean="0">
              <a:solidFill>
                <a:srgbClr val="000000"/>
              </a:solidFill>
            </a:endParaRPr>
          </a:p>
        </p:txBody>
      </p:sp>
      <p:sp>
        <p:nvSpPr>
          <p:cNvPr id="7" name="Text Box 11"/>
          <p:cNvSpPr txBox="1">
            <a:spLocks noChangeArrowheads="1"/>
          </p:cNvSpPr>
          <p:nvPr/>
        </p:nvSpPr>
        <p:spPr bwMode="auto">
          <a:xfrm>
            <a:off x="172465"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72</a:t>
            </a:r>
            <a:r>
              <a:rPr lang="en-US" dirty="0" smtClean="0">
                <a:solidFill>
                  <a:srgbClr val="000000"/>
                </a:solidFill>
              </a:rPr>
              <a:t>]: </a:t>
            </a:r>
            <a:r>
              <a:rPr lang="hu-HU" dirty="0" smtClean="0">
                <a:solidFill>
                  <a:srgbClr val="000000"/>
                </a:solidFill>
              </a:rPr>
              <a:t>Wasson S., </a:t>
            </a:r>
            <a:r>
              <a:rPr lang="hu-HU" dirty="0"/>
              <a:t>Inside ARM's Cortex-A72 microarchitecture, TechReport, May </a:t>
            </a:r>
            <a:r>
              <a:rPr lang="hu-HU" dirty="0" smtClean="0"/>
              <a:t>1 </a:t>
            </a:r>
            <a:r>
              <a:rPr lang="hu-HU" dirty="0"/>
              <a:t>2015, </a:t>
            </a:r>
          </a:p>
          <a:p>
            <a:r>
              <a:rPr lang="hu-HU" dirty="0">
                <a:solidFill>
                  <a:srgbClr val="000000"/>
                </a:solidFill>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r>
              <a:rPr lang="hu-HU" sz="1400" dirty="0" smtClean="0"/>
              <a:t>[73]: </a:t>
            </a:r>
            <a:r>
              <a:rPr lang="en-US" sz="1400" dirty="0" err="1" smtClean="0"/>
              <a:t>Citizendium</a:t>
            </a:r>
            <a:r>
              <a:rPr lang="hu-HU" sz="1400" dirty="0" smtClean="0"/>
              <a:t>, </a:t>
            </a:r>
            <a:r>
              <a:rPr lang="en-US" sz="1400" dirty="0"/>
              <a:t>Java </a:t>
            </a:r>
            <a:r>
              <a:rPr lang="en-US" sz="1400" dirty="0" smtClean="0"/>
              <a:t>platform</a:t>
            </a:r>
            <a:r>
              <a:rPr lang="hu-HU" sz="1400" dirty="0"/>
              <a:t>, http://en.citizendium.org/wiki/Java_platform</a:t>
            </a:r>
            <a:endParaRPr lang="en-US" sz="1400" dirty="0"/>
          </a:p>
        </p:txBody>
      </p:sp>
      <p:sp>
        <p:nvSpPr>
          <p:cNvPr id="3" name="TextBox 2"/>
          <p:cNvSpPr txBox="1"/>
          <p:nvPr/>
        </p:nvSpPr>
        <p:spPr>
          <a:xfrm>
            <a:off x="171040" y="3111811"/>
            <a:ext cx="8482963" cy="738664"/>
          </a:xfrm>
          <a:prstGeom prst="rect">
            <a:avLst/>
          </a:prstGeom>
          <a:noFill/>
        </p:spPr>
        <p:txBody>
          <a:bodyPr wrap="none" rtlCol="0">
            <a:spAutoFit/>
          </a:bodyPr>
          <a:lstStyle/>
          <a:p>
            <a:r>
              <a:rPr lang="hu-HU" sz="1400" dirty="0" smtClean="0"/>
              <a:t>[</a:t>
            </a:r>
            <a:r>
              <a:rPr lang="hu-HU" sz="1400" dirty="0"/>
              <a:t>74]: </a:t>
            </a:r>
            <a:r>
              <a:rPr lang="hu-HU" sz="1400" dirty="0" smtClean="0"/>
              <a:t>Wasson S., </a:t>
            </a:r>
            <a:r>
              <a:rPr lang="en-US" sz="1400" dirty="0" smtClean="0"/>
              <a:t>Samsung's </a:t>
            </a:r>
            <a:r>
              <a:rPr lang="en-US" sz="1400" dirty="0"/>
              <a:t>Galaxy Note 4 with the </a:t>
            </a:r>
            <a:r>
              <a:rPr lang="en-US" sz="1400" dirty="0" err="1"/>
              <a:t>Exynos</a:t>
            </a:r>
            <a:r>
              <a:rPr lang="en-US" sz="1400" dirty="0"/>
              <a:t> 5433 </a:t>
            </a:r>
            <a:r>
              <a:rPr lang="en-US" sz="1400" dirty="0" smtClean="0"/>
              <a:t>processor</a:t>
            </a:r>
            <a:r>
              <a:rPr lang="hu-HU" sz="1400" dirty="0" smtClean="0"/>
              <a:t>, </a:t>
            </a:r>
            <a:r>
              <a:rPr lang="hu-HU" sz="1400" dirty="0" err="1" smtClean="0"/>
              <a:t>TechReport</a:t>
            </a:r>
            <a:r>
              <a:rPr lang="hu-HU" sz="1400" dirty="0" smtClean="0"/>
              <a:t>,</a:t>
            </a:r>
          </a:p>
          <a:p>
            <a:r>
              <a:rPr lang="hu-HU" sz="1400" dirty="0"/>
              <a:t> </a:t>
            </a:r>
            <a:r>
              <a:rPr lang="hu-HU" sz="1400" dirty="0" smtClean="0"/>
              <a:t>         01/31/2015, </a:t>
            </a:r>
            <a:r>
              <a:rPr lang="hu-HU" sz="1400" dirty="0"/>
              <a:t>http://</a:t>
            </a:r>
            <a:r>
              <a:rPr lang="hu-HU" sz="1400" dirty="0" smtClean="0"/>
              <a:t>techreport.com/review/27539/samsung-galaxy-note-4-with-the-</a:t>
            </a:r>
          </a:p>
          <a:p>
            <a:r>
              <a:rPr lang="hu-HU" sz="1400" dirty="0"/>
              <a:t> </a:t>
            </a:r>
            <a:r>
              <a:rPr lang="hu-HU" sz="1400" dirty="0" smtClean="0"/>
              <a:t>         exynos-5433-processor/2</a:t>
            </a:r>
            <a:endParaRPr lang="hu-HU" sz="1400" dirty="0"/>
          </a:p>
        </p:txBody>
      </p:sp>
      <p:sp>
        <p:nvSpPr>
          <p:cNvPr id="4" name="TextBox 3"/>
          <p:cNvSpPr txBox="1"/>
          <p:nvPr/>
        </p:nvSpPr>
        <p:spPr>
          <a:xfrm>
            <a:off x="171613" y="3928895"/>
            <a:ext cx="8460649" cy="738664"/>
          </a:xfrm>
          <a:prstGeom prst="rect">
            <a:avLst/>
          </a:prstGeom>
          <a:noFill/>
        </p:spPr>
        <p:txBody>
          <a:bodyPr wrap="none" rtlCol="0">
            <a:spAutoFit/>
          </a:bodyPr>
          <a:lstStyle/>
          <a:p>
            <a:r>
              <a:rPr lang="hu-HU" sz="1400" dirty="0" smtClean="0"/>
              <a:t>[75]: </a:t>
            </a:r>
            <a:r>
              <a:rPr lang="en-US" sz="1400" dirty="0" err="1"/>
              <a:t>Frumusanu</a:t>
            </a:r>
            <a:r>
              <a:rPr lang="en-US" sz="1400" dirty="0"/>
              <a:t> </a:t>
            </a:r>
            <a:r>
              <a:rPr lang="hu-HU" sz="1400" dirty="0" smtClean="0"/>
              <a:t>A. &amp; </a:t>
            </a:r>
            <a:r>
              <a:rPr lang="en-US" sz="1400" dirty="0" smtClean="0"/>
              <a:t>Smith </a:t>
            </a:r>
            <a:r>
              <a:rPr lang="hu-HU" sz="1400" dirty="0" smtClean="0"/>
              <a:t>R., </a:t>
            </a:r>
            <a:r>
              <a:rPr lang="en-US" sz="1400" dirty="0" smtClean="0"/>
              <a:t>ARM </a:t>
            </a:r>
            <a:r>
              <a:rPr lang="en-US" sz="1400" dirty="0" err="1"/>
              <a:t>A53</a:t>
            </a:r>
            <a:r>
              <a:rPr lang="en-US" sz="1400" dirty="0"/>
              <a:t>/</a:t>
            </a:r>
            <a:r>
              <a:rPr lang="en-US" sz="1400" dirty="0" err="1"/>
              <a:t>A57</a:t>
            </a:r>
            <a:r>
              <a:rPr lang="en-US" sz="1400" dirty="0"/>
              <a:t>/</a:t>
            </a:r>
            <a:r>
              <a:rPr lang="en-US" sz="1400" dirty="0" err="1"/>
              <a:t>T760</a:t>
            </a:r>
            <a:r>
              <a:rPr lang="en-US" sz="1400" dirty="0"/>
              <a:t> investigated - Samsung Galaxy Note </a:t>
            </a:r>
            <a:r>
              <a:rPr lang="en-US" sz="1400" dirty="0" smtClean="0"/>
              <a:t>4</a:t>
            </a:r>
            <a:endParaRPr lang="hu-HU" sz="1400" dirty="0" smtClean="0"/>
          </a:p>
          <a:p>
            <a:r>
              <a:rPr lang="hu-HU" sz="1400" dirty="0"/>
              <a:t> </a:t>
            </a:r>
            <a:r>
              <a:rPr lang="hu-HU" sz="1400" dirty="0" smtClean="0"/>
              <a:t>        </a:t>
            </a:r>
            <a:r>
              <a:rPr lang="en-US" sz="1400" dirty="0" smtClean="0"/>
              <a:t> </a:t>
            </a:r>
            <a:r>
              <a:rPr lang="en-US" sz="1400" dirty="0" err="1"/>
              <a:t>Exynos</a:t>
            </a:r>
            <a:r>
              <a:rPr lang="en-US" sz="1400" dirty="0"/>
              <a:t> </a:t>
            </a:r>
            <a:r>
              <a:rPr lang="en-US" sz="1400" dirty="0" smtClean="0"/>
              <a:t>Review</a:t>
            </a:r>
            <a:r>
              <a:rPr lang="hu-HU" sz="1400" dirty="0" smtClean="0"/>
              <a:t>, AnandTech, </a:t>
            </a:r>
            <a:r>
              <a:rPr lang="en-US" sz="1400" dirty="0" smtClean="0"/>
              <a:t>February </a:t>
            </a:r>
            <a:r>
              <a:rPr lang="en-US" sz="1400" dirty="0"/>
              <a:t>10, </a:t>
            </a:r>
            <a:r>
              <a:rPr lang="en-US" sz="1400" dirty="0" smtClean="0"/>
              <a:t>2015</a:t>
            </a:r>
            <a:r>
              <a:rPr lang="hu-HU" sz="1400" dirty="0" smtClean="0"/>
              <a:t>,</a:t>
            </a:r>
            <a:r>
              <a:rPr lang="en-US" sz="1400" dirty="0" smtClean="0"/>
              <a:t> </a:t>
            </a:r>
            <a:endParaRPr lang="hu-HU" sz="1400" dirty="0" smtClean="0"/>
          </a:p>
          <a:p>
            <a:r>
              <a:rPr lang="hu-HU" sz="1400" dirty="0" smtClean="0"/>
              <a:t>          </a:t>
            </a:r>
            <a:r>
              <a:rPr lang="en-US" sz="1400" dirty="0" smtClean="0"/>
              <a:t>http</a:t>
            </a:r>
            <a:r>
              <a:rPr lang="en-US" sz="1400" dirty="0"/>
              <a:t>://</a:t>
            </a:r>
            <a:r>
              <a:rPr lang="en-US" sz="1400" dirty="0" err="1" smtClean="0"/>
              <a:t>www.anandtech.com</a:t>
            </a:r>
            <a:r>
              <a:rPr lang="en-US" sz="1400" dirty="0" smtClean="0"/>
              <a:t>/show/8718/the-</a:t>
            </a:r>
            <a:r>
              <a:rPr lang="en-US" sz="1400" dirty="0" err="1" smtClean="0"/>
              <a:t>samsung</a:t>
            </a:r>
            <a:r>
              <a:rPr lang="en-US" sz="1400" dirty="0" smtClean="0"/>
              <a:t>-galaxy-note-4-</a:t>
            </a:r>
            <a:r>
              <a:rPr lang="en-US" sz="1400" dirty="0" err="1" smtClean="0"/>
              <a:t>exynos</a:t>
            </a:r>
            <a:r>
              <a:rPr lang="en-US" sz="1400" dirty="0" smtClean="0"/>
              <a:t>-review</a:t>
            </a:r>
            <a:r>
              <a:rPr lang="hu-HU" sz="1400" dirty="0" smtClean="0"/>
              <a:t> </a:t>
            </a:r>
            <a:endParaRPr lang="en-US" sz="1400" dirty="0"/>
          </a:p>
        </p:txBody>
      </p:sp>
      <p:sp>
        <p:nvSpPr>
          <p:cNvPr id="5" name="TextBox 4"/>
          <p:cNvSpPr txBox="1"/>
          <p:nvPr/>
        </p:nvSpPr>
        <p:spPr>
          <a:xfrm>
            <a:off x="168940" y="4736765"/>
            <a:ext cx="8049191" cy="738664"/>
          </a:xfrm>
          <a:prstGeom prst="rect">
            <a:avLst/>
          </a:prstGeom>
          <a:noFill/>
        </p:spPr>
        <p:txBody>
          <a:bodyPr wrap="none" rtlCol="0">
            <a:spAutoFit/>
          </a:bodyPr>
          <a:lstStyle/>
          <a:p>
            <a:r>
              <a:rPr lang="hu-HU" sz="1400" dirty="0" smtClean="0"/>
              <a:t>[76]: Riemenschneider F., </a:t>
            </a:r>
            <a:r>
              <a:rPr lang="de-DE" sz="1400" dirty="0" smtClean="0"/>
              <a:t>Intel </a:t>
            </a:r>
            <a:r>
              <a:rPr lang="de-DE" sz="1400" dirty="0"/>
              <a:t>sei dank: Programmierbare Logik mit 1 GHz </a:t>
            </a:r>
            <a:r>
              <a:rPr lang="de-DE" sz="1400" dirty="0" smtClean="0"/>
              <a:t>takten</a:t>
            </a:r>
            <a:r>
              <a:rPr lang="hu-HU" sz="1400" dirty="0" smtClean="0"/>
              <a:t>,</a:t>
            </a:r>
            <a:r>
              <a:rPr lang="de-DE" sz="1400" dirty="0" smtClean="0"/>
              <a:t> </a:t>
            </a:r>
            <a:endParaRPr lang="de-DE" sz="1400" dirty="0"/>
          </a:p>
          <a:p>
            <a:r>
              <a:rPr lang="hu-HU" sz="1400" dirty="0" smtClean="0"/>
              <a:t>          Elektroniknet, </a:t>
            </a:r>
            <a:r>
              <a:rPr lang="de-DE" sz="1400" dirty="0" smtClean="0"/>
              <a:t>29.10.2013 </a:t>
            </a:r>
            <a:r>
              <a:rPr lang="de-DE" sz="1400" dirty="0"/>
              <a:t>von Frank </a:t>
            </a:r>
            <a:r>
              <a:rPr lang="de-DE" sz="1400" dirty="0" smtClean="0"/>
              <a:t>Riemenschneider</a:t>
            </a:r>
            <a:r>
              <a:rPr lang="hu-HU" sz="1400" dirty="0" smtClean="0"/>
              <a:t>,</a:t>
            </a:r>
          </a:p>
          <a:p>
            <a:r>
              <a:rPr lang="hu-HU" sz="1400" dirty="0" smtClean="0"/>
              <a:t>          </a:t>
            </a:r>
            <a:r>
              <a:rPr lang="en-US" sz="1400" dirty="0" smtClean="0"/>
              <a:t>http</a:t>
            </a:r>
            <a:r>
              <a:rPr lang="en-US" sz="1400" dirty="0"/>
              <a:t>://www.elektroniknet.de/halbleiter/programmierbare-logik/artikel/102160/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r>
              <a:rPr lang="hu-HU" sz="1400" dirty="0" smtClean="0"/>
              <a:t>[77]: Frumusamu A., </a:t>
            </a:r>
            <a:r>
              <a:rPr lang="en-US" sz="1400" dirty="0" smtClean="0"/>
              <a:t>ARM </a:t>
            </a:r>
            <a:r>
              <a:rPr lang="en-US" sz="1400" dirty="0"/>
              <a:t>Announces New Cortex-A35 CPU - Ultra-High Efficiency For Wearables </a:t>
            </a:r>
            <a:endParaRPr lang="hu-HU" sz="1400" dirty="0" smtClean="0"/>
          </a:p>
          <a:p>
            <a:r>
              <a:rPr lang="hu-HU" sz="1400" dirty="0"/>
              <a:t> </a:t>
            </a:r>
            <a:r>
              <a:rPr lang="hu-HU" sz="1400" dirty="0" smtClean="0"/>
              <a:t>         </a:t>
            </a:r>
            <a:r>
              <a:rPr lang="en-US" sz="1400" dirty="0" smtClean="0"/>
              <a:t>&amp; </a:t>
            </a:r>
            <a:r>
              <a:rPr lang="en-US" sz="1400" dirty="0" err="1" smtClean="0"/>
              <a:t>Mor</a:t>
            </a:r>
            <a:r>
              <a:rPr lang="hu-HU" sz="1400" dirty="0" smtClean="0"/>
              <a:t>e, AnandTech, </a:t>
            </a:r>
            <a:r>
              <a:rPr lang="en-US" sz="1400" i="1" dirty="0" smtClean="0"/>
              <a:t>November </a:t>
            </a:r>
            <a:r>
              <a:rPr lang="en-US" sz="1400" i="1" dirty="0"/>
              <a:t>10, </a:t>
            </a:r>
            <a:r>
              <a:rPr lang="en-US" sz="1400" i="1" dirty="0" smtClean="0"/>
              <a:t>2015</a:t>
            </a:r>
            <a:r>
              <a:rPr lang="hu-HU" sz="1400" i="1" dirty="0" smtClean="0"/>
              <a:t>,</a:t>
            </a:r>
          </a:p>
          <a:p>
            <a:r>
              <a:rPr lang="hu-HU" sz="1400" dirty="0" smtClean="0"/>
              <a:t>          </a:t>
            </a:r>
            <a:r>
              <a:rPr lang="en-US" sz="1400" dirty="0" smtClean="0"/>
              <a:t>http</a:t>
            </a:r>
            <a:r>
              <a:rPr lang="en-US" sz="1400" dirty="0"/>
              <a:t>://anandtech.com/show/9769/arm-announces-cortex-a35</a:t>
            </a:r>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(9)</a:t>
            </a:r>
          </a:p>
        </p:txBody>
      </p:sp>
    </p:spTree>
    <p:extLst>
      <p:ext uri="{BB962C8B-B14F-4D97-AF65-F5344CB8AC3E}">
        <p14:creationId xmlns:p14="http://schemas.microsoft.com/office/powerpoint/2010/main" val="396850700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648137" cy="738664"/>
          </a:xfrm>
          <a:prstGeom prst="rect">
            <a:avLst/>
          </a:prstGeom>
          <a:noFill/>
        </p:spPr>
        <p:txBody>
          <a:bodyPr wrap="none" rtlCol="0">
            <a:spAutoFit/>
          </a:bodyPr>
          <a:lstStyle/>
          <a:p>
            <a:r>
              <a:rPr lang="hu-HU" sz="1400" dirty="0" smtClean="0"/>
              <a:t>[78]: Quested T., </a:t>
            </a:r>
            <a:r>
              <a:rPr lang="en-US" sz="1400" dirty="0" smtClean="0"/>
              <a:t>ARM </a:t>
            </a:r>
            <a:r>
              <a:rPr lang="en-US" sz="1400" dirty="0"/>
              <a:t>scales up again in </a:t>
            </a:r>
            <a:r>
              <a:rPr lang="en-US" sz="1400" dirty="0" smtClean="0"/>
              <a:t>Cambridge</a:t>
            </a:r>
            <a:r>
              <a:rPr lang="hu-HU" sz="1400" dirty="0" smtClean="0"/>
              <a:t>, </a:t>
            </a:r>
            <a:r>
              <a:rPr lang="hu-HU" sz="1400" dirty="0"/>
              <a:t>Businessweekly, </a:t>
            </a:r>
            <a:r>
              <a:rPr lang="en-US" sz="1400" dirty="0"/>
              <a:t>20 October, </a:t>
            </a:r>
            <a:r>
              <a:rPr lang="en-US" sz="1400" dirty="0" smtClean="0"/>
              <a:t>2014</a:t>
            </a:r>
            <a:r>
              <a:rPr lang="hu-HU" sz="1400" dirty="0" smtClean="0"/>
              <a:t>,</a:t>
            </a:r>
          </a:p>
          <a:p>
            <a:r>
              <a:rPr lang="en-US" sz="1400" dirty="0" smtClean="0"/>
              <a:t> </a:t>
            </a:r>
            <a:r>
              <a:rPr lang="hu-HU" sz="1400" dirty="0" smtClean="0"/>
              <a:t>         </a:t>
            </a:r>
            <a:r>
              <a:rPr lang="en-US" sz="1400" dirty="0" smtClean="0"/>
              <a:t>http</a:t>
            </a:r>
            <a:r>
              <a:rPr lang="en-US" sz="1400" dirty="0"/>
              <a:t>://</a:t>
            </a:r>
            <a:r>
              <a:rPr lang="en-US" sz="1400" dirty="0" smtClean="0"/>
              <a:t>www.businessweekly.co.uk/news/property-and-construction/17695-arm-scales-</a:t>
            </a:r>
            <a:endParaRPr lang="hu-HU" sz="1400" dirty="0" smtClean="0"/>
          </a:p>
          <a:p>
            <a:r>
              <a:rPr lang="hu-HU" sz="1400" dirty="0"/>
              <a:t> </a:t>
            </a:r>
            <a:r>
              <a:rPr lang="hu-HU" sz="1400" dirty="0" smtClean="0"/>
              <a:t>         </a:t>
            </a:r>
            <a:r>
              <a:rPr lang="en-US" sz="1400" dirty="0" smtClean="0"/>
              <a:t>again-cambridge#sthash.Pzg7jnpK.dpuf</a:t>
            </a:r>
            <a:endParaRPr lang="en-US" sz="1400" dirty="0"/>
          </a:p>
        </p:txBody>
      </p:sp>
      <p:sp>
        <p:nvSpPr>
          <p:cNvPr id="5" name="Text Box 11"/>
          <p:cNvSpPr txBox="1">
            <a:spLocks noChangeArrowheads="1"/>
          </p:cNvSpPr>
          <p:nvPr/>
        </p:nvSpPr>
        <p:spPr bwMode="auto">
          <a:xfrm>
            <a:off x="171040"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79</a:t>
            </a:r>
            <a:r>
              <a:rPr lang="en-US" dirty="0" smtClean="0">
                <a:solidFill>
                  <a:srgbClr val="000000"/>
                </a:solidFill>
              </a:rPr>
              <a:t>]: </a:t>
            </a:r>
            <a:r>
              <a:rPr lang="hu-HU" dirty="0" smtClean="0">
                <a:solidFill>
                  <a:srgbClr val="000000"/>
                </a:solidFill>
              </a:rPr>
              <a:t>ARM </a:t>
            </a:r>
            <a:r>
              <a:rPr lang="hu-HU" dirty="0" err="1" smtClean="0">
                <a:solidFill>
                  <a:srgbClr val="000000"/>
                </a:solidFill>
              </a:rPr>
              <a:t>Architecture</a:t>
            </a:r>
            <a:r>
              <a:rPr lang="hu-HU" dirty="0" smtClean="0">
                <a:solidFill>
                  <a:srgbClr val="000000"/>
                </a:solidFill>
              </a:rPr>
              <a:t> </a:t>
            </a:r>
            <a:r>
              <a:rPr lang="hu-HU" dirty="0" err="1" smtClean="0">
                <a:solidFill>
                  <a:srgbClr val="000000"/>
                </a:solidFill>
              </a:rPr>
              <a:t>Reference</a:t>
            </a:r>
            <a:r>
              <a:rPr lang="hu-HU" dirty="0" smtClean="0">
                <a:solidFill>
                  <a:srgbClr val="000000"/>
                </a:solidFill>
              </a:rPr>
              <a:t> </a:t>
            </a:r>
            <a:r>
              <a:rPr lang="hu-HU" dirty="0" err="1" smtClean="0">
                <a:solidFill>
                  <a:srgbClr val="000000"/>
                </a:solidFill>
              </a:rPr>
              <a:t>Manual</a:t>
            </a:r>
            <a:r>
              <a:rPr lang="hu-HU" dirty="0" smtClean="0">
                <a:solidFill>
                  <a:srgbClr val="000000"/>
                </a:solidFill>
              </a:rPr>
              <a:t>, Thumb-2 </a:t>
            </a:r>
            <a:r>
              <a:rPr lang="hu-HU" dirty="0" err="1" smtClean="0">
                <a:solidFill>
                  <a:srgbClr val="000000"/>
                </a:solidFill>
              </a:rPr>
              <a:t>Supplement</a:t>
            </a:r>
            <a:r>
              <a:rPr lang="hu-HU" dirty="0" smtClean="0">
                <a:solidFill>
                  <a:srgbClr val="000000"/>
                </a:solidFill>
              </a:rPr>
              <a:t>, 2004-2005, </a:t>
            </a:r>
          </a:p>
          <a:p>
            <a:r>
              <a:rPr lang="hu-HU" dirty="0">
                <a:solidFill>
                  <a:srgbClr val="000000"/>
                </a:solidFill>
              </a:rPr>
              <a:t> </a:t>
            </a:r>
            <a:r>
              <a:rPr lang="hu-HU" dirty="0" smtClean="0">
                <a:solidFill>
                  <a:srgbClr val="000000"/>
                </a:solidFill>
              </a:rPr>
              <a:t>         </a:t>
            </a:r>
            <a:r>
              <a:rPr lang="hu-HU" sz="1380" dirty="0">
                <a:solidFill>
                  <a:srgbClr val="000000"/>
                </a:solidFill>
              </a:rPr>
              <a:t>http://read.pudn.com/downloads159/doc/709030/Thumb-2SupplementReferenceManual.pdf</a:t>
            </a:r>
            <a:endParaRPr lang="hu-HU" sz="1380" dirty="0" smtClean="0">
              <a:solidFill>
                <a:srgbClr val="000000"/>
              </a:solidFill>
            </a:endParaRPr>
          </a:p>
        </p:txBody>
      </p:sp>
      <p:sp>
        <p:nvSpPr>
          <p:cNvPr id="6" name="Text Box 11"/>
          <p:cNvSpPr txBox="1">
            <a:spLocks noChangeArrowheads="1"/>
          </p:cNvSpPr>
          <p:nvPr/>
        </p:nvSpPr>
        <p:spPr bwMode="auto">
          <a:xfrm>
            <a:off x="172465"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80</a:t>
            </a:r>
            <a:r>
              <a:rPr lang="en-US" dirty="0">
                <a:solidFill>
                  <a:srgbClr val="000000"/>
                </a:solidFill>
              </a:rPr>
              <a:t>]: Wanted: Java bytecode disassembler that shows addresses, opcodes, operands, in hex</a:t>
            </a:r>
            <a:r>
              <a:rPr lang="hu-HU" dirty="0" smtClean="0"/>
              <a:t>, </a:t>
            </a:r>
          </a:p>
          <a:p>
            <a:r>
              <a:rPr lang="hu-HU" dirty="0" smtClean="0">
                <a:solidFill>
                  <a:srgbClr val="000000"/>
                </a:solidFill>
              </a:rPr>
              <a:t>          </a:t>
            </a:r>
            <a:r>
              <a:rPr lang="hu-HU" dirty="0" err="1" smtClean="0">
                <a:solidFill>
                  <a:srgbClr val="000000"/>
                </a:solidFill>
              </a:rPr>
              <a:t>Reverse</a:t>
            </a:r>
            <a:r>
              <a:rPr lang="hu-HU" dirty="0" smtClean="0">
                <a:solidFill>
                  <a:srgbClr val="000000"/>
                </a:solidFill>
              </a:rPr>
              <a:t> </a:t>
            </a:r>
            <a:r>
              <a:rPr lang="hu-HU" dirty="0" err="1" smtClean="0">
                <a:solidFill>
                  <a:srgbClr val="000000"/>
                </a:solidFill>
              </a:rPr>
              <a:t>Engineering</a:t>
            </a:r>
            <a:r>
              <a:rPr lang="hu-HU" dirty="0" smtClean="0">
                <a:solidFill>
                  <a:srgbClr val="000000"/>
                </a:solidFill>
              </a:rPr>
              <a:t>, 2013</a:t>
            </a:r>
            <a:r>
              <a:rPr lang="hu-HU" dirty="0">
                <a:solidFill>
                  <a:srgbClr val="000000"/>
                </a:solidFill>
              </a:rPr>
              <a:t>, http://reverseengineering.stackexchange.com/questions</a:t>
            </a:r>
            <a:r>
              <a:rPr lang="hu-HU" dirty="0" smtClean="0">
                <a:solidFill>
                  <a:srgbClr val="000000"/>
                </a:solidFill>
              </a:rPr>
              <a:t>/</a:t>
            </a:r>
          </a:p>
          <a:p>
            <a:r>
              <a:rPr lang="hu-HU" dirty="0">
                <a:solidFill>
                  <a:srgbClr val="000000"/>
                </a:solidFill>
              </a:rPr>
              <a:t> </a:t>
            </a:r>
            <a:r>
              <a:rPr lang="hu-HU" dirty="0" smtClean="0">
                <a:solidFill>
                  <a:srgbClr val="000000"/>
                </a:solidFill>
              </a:rPr>
              <a:t>         2036/wanted-java-bytecode-disassembler-that-shows-addresses-opcodes-operands-in-h</a:t>
            </a:r>
            <a:endParaRPr lang="hu-HU" dirty="0">
              <a:solidFill>
                <a:srgbClr val="000000"/>
              </a:solidFill>
            </a:endParaRPr>
          </a:p>
        </p:txBody>
      </p:sp>
      <p:sp>
        <p:nvSpPr>
          <p:cNvPr id="8" name="TextBox 2"/>
          <p:cNvSpPr txBox="1"/>
          <p:nvPr/>
        </p:nvSpPr>
        <p:spPr>
          <a:xfrm>
            <a:off x="171040" y="2856080"/>
            <a:ext cx="8852552" cy="523220"/>
          </a:xfrm>
          <a:prstGeom prst="rect">
            <a:avLst/>
          </a:prstGeom>
          <a:noFill/>
        </p:spPr>
        <p:txBody>
          <a:bodyPr wrap="none" rtlCol="0">
            <a:spAutoFit/>
          </a:bodyPr>
          <a:lstStyle/>
          <a:p>
            <a:r>
              <a:rPr lang="hu-HU" sz="1400" dirty="0" smtClean="0"/>
              <a:t>[81]: </a:t>
            </a:r>
            <a:r>
              <a:rPr lang="hu-HU" sz="1400" dirty="0" err="1" smtClean="0"/>
              <a:t>Barr</a:t>
            </a:r>
            <a:r>
              <a:rPr lang="hu-HU" sz="1400" dirty="0" smtClean="0"/>
              <a:t> M., </a:t>
            </a:r>
            <a:r>
              <a:rPr lang="en-US" sz="1400" dirty="0"/>
              <a:t>KVM: A Small Java Virtual Machine for </a:t>
            </a:r>
            <a:r>
              <a:rPr lang="en-US" sz="1400" dirty="0" smtClean="0"/>
              <a:t>J2ME</a:t>
            </a:r>
            <a:r>
              <a:rPr lang="hu-HU" sz="1400" dirty="0" smtClean="0"/>
              <a:t>, </a:t>
            </a:r>
            <a:r>
              <a:rPr lang="hu-HU" sz="1400" dirty="0" err="1" smtClean="0"/>
              <a:t>Barr</a:t>
            </a:r>
            <a:r>
              <a:rPr lang="hu-HU" sz="1400" dirty="0" smtClean="0"/>
              <a:t> Group, May 4 2016,</a:t>
            </a:r>
          </a:p>
          <a:p>
            <a:r>
              <a:rPr lang="hu-HU" sz="1400" dirty="0" smtClean="0"/>
              <a:t>          http</a:t>
            </a:r>
            <a:r>
              <a:rPr lang="hu-HU" sz="1400" dirty="0"/>
              <a:t>://www.barrgroup.com/Embedded-Systems/How-To/KVM-J2ME-Java-Virtual-Machine</a:t>
            </a:r>
          </a:p>
        </p:txBody>
      </p:sp>
      <p:sp>
        <p:nvSpPr>
          <p:cNvPr id="9" name="TextBox 3"/>
          <p:cNvSpPr txBox="1"/>
          <p:nvPr/>
        </p:nvSpPr>
        <p:spPr>
          <a:xfrm>
            <a:off x="171613" y="3454955"/>
            <a:ext cx="8421344" cy="523220"/>
          </a:xfrm>
          <a:prstGeom prst="rect">
            <a:avLst/>
          </a:prstGeom>
          <a:noFill/>
        </p:spPr>
        <p:txBody>
          <a:bodyPr wrap="none" rtlCol="0">
            <a:spAutoFit/>
          </a:bodyPr>
          <a:lstStyle/>
          <a:p>
            <a:r>
              <a:rPr lang="hu-HU" sz="1400" dirty="0" smtClean="0"/>
              <a:t>[82]: </a:t>
            </a:r>
            <a:r>
              <a:rPr lang="en-US" sz="1400" dirty="0"/>
              <a:t>What is Bytecode </a:t>
            </a:r>
            <a:r>
              <a:rPr lang="en-US" sz="1400" dirty="0" smtClean="0"/>
              <a:t>?</a:t>
            </a:r>
            <a:r>
              <a:rPr lang="hu-HU" sz="1400" dirty="0" smtClean="0"/>
              <a:t>, </a:t>
            </a:r>
            <a:r>
              <a:rPr lang="hu-HU" sz="1400" dirty="0" err="1" smtClean="0"/>
              <a:t>March</a:t>
            </a:r>
            <a:r>
              <a:rPr lang="hu-HU" sz="1400" dirty="0" smtClean="0"/>
              <a:t> 21 2015, </a:t>
            </a:r>
          </a:p>
          <a:p>
            <a:r>
              <a:rPr lang="hu-HU" sz="1400" dirty="0" smtClean="0"/>
              <a:t>          </a:t>
            </a:r>
            <a:r>
              <a:rPr lang="en-US" sz="1400" dirty="0" smtClean="0"/>
              <a:t>http</a:t>
            </a:r>
            <a:r>
              <a:rPr lang="en-US" sz="1400" dirty="0"/>
              <a:t>://interview-question-and-answers.blogspot.hu/2015/03/what-is-bytecode.html</a:t>
            </a:r>
          </a:p>
        </p:txBody>
      </p:sp>
      <p:sp>
        <p:nvSpPr>
          <p:cNvPr id="10" name="TextBox 4"/>
          <p:cNvSpPr txBox="1"/>
          <p:nvPr/>
        </p:nvSpPr>
        <p:spPr>
          <a:xfrm>
            <a:off x="168940" y="4049545"/>
            <a:ext cx="6584175" cy="523220"/>
          </a:xfrm>
          <a:prstGeom prst="rect">
            <a:avLst/>
          </a:prstGeom>
          <a:noFill/>
        </p:spPr>
        <p:txBody>
          <a:bodyPr wrap="none" rtlCol="0">
            <a:spAutoFit/>
          </a:bodyPr>
          <a:lstStyle/>
          <a:p>
            <a:r>
              <a:rPr lang="hu-HU" sz="1400" dirty="0" smtClean="0"/>
              <a:t>[83]: </a:t>
            </a:r>
            <a:r>
              <a:rPr lang="en-US" sz="1400" dirty="0"/>
              <a:t>The JVM – Java Virtual </a:t>
            </a:r>
            <a:r>
              <a:rPr lang="en-US" sz="1400" dirty="0" smtClean="0"/>
              <a:t>Machine</a:t>
            </a:r>
            <a:r>
              <a:rPr lang="hu-HU" sz="1400" dirty="0" smtClean="0"/>
              <a:t>, </a:t>
            </a:r>
            <a:r>
              <a:rPr lang="hu-HU" sz="1400" dirty="0" err="1" smtClean="0"/>
              <a:t>Android</a:t>
            </a:r>
            <a:r>
              <a:rPr lang="hu-HU" sz="1400" dirty="0" smtClean="0"/>
              <a:t> </a:t>
            </a:r>
            <a:r>
              <a:rPr lang="hu-HU" sz="1400" dirty="0" err="1" smtClean="0"/>
              <a:t>Developer</a:t>
            </a:r>
            <a:r>
              <a:rPr lang="hu-HU" sz="1400" dirty="0" smtClean="0"/>
              <a:t>, May 8 2015,</a:t>
            </a:r>
          </a:p>
          <a:p>
            <a:r>
              <a:rPr lang="hu-HU" sz="1400" dirty="0" smtClean="0"/>
              <a:t>          </a:t>
            </a:r>
            <a:r>
              <a:rPr lang="en-US" sz="1400" dirty="0" smtClean="0"/>
              <a:t>http</a:t>
            </a:r>
            <a:r>
              <a:rPr lang="en-US" sz="1400" dirty="0"/>
              <a:t>://androiddeveloper.co.il/the-jvm-java-virtual-machine/</a:t>
            </a:r>
          </a:p>
        </p:txBody>
      </p:sp>
      <p:sp>
        <p:nvSpPr>
          <p:cNvPr id="11" name="TextBox 4"/>
          <p:cNvSpPr txBox="1"/>
          <p:nvPr/>
        </p:nvSpPr>
        <p:spPr>
          <a:xfrm>
            <a:off x="168940" y="4660565"/>
            <a:ext cx="8148128" cy="738664"/>
          </a:xfrm>
          <a:prstGeom prst="rect">
            <a:avLst/>
          </a:prstGeom>
          <a:noFill/>
        </p:spPr>
        <p:txBody>
          <a:bodyPr wrap="none" rtlCol="0">
            <a:spAutoFit/>
          </a:bodyPr>
          <a:lstStyle/>
          <a:p>
            <a:r>
              <a:rPr lang="hu-HU" sz="1400" dirty="0" smtClean="0"/>
              <a:t>[84]: </a:t>
            </a:r>
            <a:r>
              <a:rPr lang="en-US" sz="1400" dirty="0"/>
              <a:t>Java Virtual Machine, Free Download Java Virtual Machine, How to Download </a:t>
            </a:r>
            <a:r>
              <a:rPr lang="en-US" sz="1400" dirty="0" smtClean="0"/>
              <a:t>JVM</a:t>
            </a:r>
            <a:r>
              <a:rPr lang="hu-HU" sz="1400" dirty="0" smtClean="0"/>
              <a:t>,</a:t>
            </a:r>
          </a:p>
          <a:p>
            <a:r>
              <a:rPr lang="hu-HU" sz="1400" dirty="0"/>
              <a:t> </a:t>
            </a:r>
            <a:r>
              <a:rPr lang="hu-HU" sz="1400" dirty="0" smtClean="0"/>
              <a:t>         </a:t>
            </a:r>
            <a:r>
              <a:rPr lang="hu-HU" sz="1400" dirty="0" err="1" smtClean="0"/>
              <a:t>Dev</a:t>
            </a:r>
            <a:r>
              <a:rPr lang="hu-HU" sz="1400" dirty="0" smtClean="0"/>
              <a:t> </a:t>
            </a:r>
            <a:r>
              <a:rPr lang="hu-HU" sz="1400" dirty="0" err="1" smtClean="0"/>
              <a:t>Manuals</a:t>
            </a:r>
            <a:r>
              <a:rPr lang="hu-HU" sz="1400" dirty="0" smtClean="0"/>
              <a:t>, </a:t>
            </a:r>
            <a:r>
              <a:rPr lang="hu-HU" sz="1400" dirty="0" err="1" smtClean="0"/>
              <a:t>Sept</a:t>
            </a:r>
            <a:r>
              <a:rPr lang="hu-HU" sz="1400" dirty="0" smtClean="0"/>
              <a:t>. </a:t>
            </a:r>
            <a:r>
              <a:rPr lang="hu-HU" sz="1400" dirty="0"/>
              <a:t>28 2010, </a:t>
            </a:r>
            <a:endParaRPr lang="hu-HU" sz="1400" dirty="0" smtClean="0"/>
          </a:p>
          <a:p>
            <a:r>
              <a:rPr lang="hu-HU" sz="1400" dirty="0"/>
              <a:t> </a:t>
            </a:r>
            <a:r>
              <a:rPr lang="hu-HU" sz="1400" dirty="0" smtClean="0"/>
              <a:t>         http</a:t>
            </a:r>
            <a:r>
              <a:rPr lang="hu-HU" sz="1400" dirty="0"/>
              <a:t>://www.devmanuals.com/tutorials/java/corejava/javavirtualmachine.html</a:t>
            </a:r>
            <a:endParaRPr lang="en-US" sz="1400" dirty="0"/>
          </a:p>
        </p:txBody>
      </p:sp>
      <p:sp>
        <p:nvSpPr>
          <p:cNvPr id="12" name="TextBox 5"/>
          <p:cNvSpPr txBox="1"/>
          <p:nvPr/>
        </p:nvSpPr>
        <p:spPr>
          <a:xfrm>
            <a:off x="168415" y="5468035"/>
            <a:ext cx="8906669" cy="523220"/>
          </a:xfrm>
          <a:prstGeom prst="rect">
            <a:avLst/>
          </a:prstGeom>
          <a:noFill/>
        </p:spPr>
        <p:txBody>
          <a:bodyPr wrap="none" rtlCol="0">
            <a:spAutoFit/>
          </a:bodyPr>
          <a:lstStyle/>
          <a:p>
            <a:r>
              <a:rPr lang="hu-HU" sz="1400" dirty="0" smtClean="0"/>
              <a:t>[85]: </a:t>
            </a:r>
            <a:r>
              <a:rPr lang="hu-HU" sz="1400" dirty="0" err="1" smtClean="0"/>
              <a:t>Srinivasan</a:t>
            </a:r>
            <a:r>
              <a:rPr lang="hu-HU" sz="1400" dirty="0" smtClean="0"/>
              <a:t> K., </a:t>
            </a:r>
            <a:r>
              <a:rPr lang="en-US" sz="1400" dirty="0"/>
              <a:t>What is the difference between JRE,JVM and JDK</a:t>
            </a:r>
            <a:r>
              <a:rPr lang="en-US" sz="1400" dirty="0" smtClean="0"/>
              <a:t>?</a:t>
            </a:r>
            <a:r>
              <a:rPr lang="hu-HU" sz="1400" dirty="0" smtClean="0"/>
              <a:t>, </a:t>
            </a:r>
            <a:r>
              <a:rPr lang="hu-HU" sz="1400" dirty="0" err="1" smtClean="0"/>
              <a:t>Javabeat</a:t>
            </a:r>
            <a:r>
              <a:rPr lang="hu-HU" sz="1400" dirty="0" smtClean="0"/>
              <a:t>, Febr. 21 2013,</a:t>
            </a:r>
          </a:p>
          <a:p>
            <a:r>
              <a:rPr lang="hu-HU" sz="1400" dirty="0" smtClean="0"/>
              <a:t>          </a:t>
            </a:r>
            <a:r>
              <a:rPr lang="en-US" sz="1400" dirty="0" smtClean="0"/>
              <a:t>http</a:t>
            </a:r>
            <a:r>
              <a:rPr lang="en-US" sz="1400" dirty="0"/>
              <a:t>://www.javabeat.net/what-is-the-difference-between-jrejvm-and-jdk/</a:t>
            </a:r>
          </a:p>
        </p:txBody>
      </p:sp>
      <p:sp>
        <p:nvSpPr>
          <p:cNvPr id="13" name="Rectangle 13"/>
          <p:cNvSpPr>
            <a:spLocks noChangeArrowheads="1"/>
          </p:cNvSpPr>
          <p:nvPr/>
        </p:nvSpPr>
        <p:spPr bwMode="auto">
          <a:xfrm>
            <a:off x="-9525" y="-43348"/>
            <a:ext cx="9153525" cy="405298"/>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0)</a:t>
            </a:r>
          </a:p>
        </p:txBody>
      </p:sp>
    </p:spTree>
    <p:extLst>
      <p:ext uri="{BB962C8B-B14F-4D97-AF65-F5344CB8AC3E}">
        <p14:creationId xmlns:p14="http://schemas.microsoft.com/office/powerpoint/2010/main" val="22190387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035469" cy="523220"/>
          </a:xfrm>
          <a:prstGeom prst="rect">
            <a:avLst/>
          </a:prstGeom>
          <a:noFill/>
        </p:spPr>
        <p:txBody>
          <a:bodyPr wrap="none" rtlCol="0">
            <a:spAutoFit/>
          </a:bodyPr>
          <a:lstStyle/>
          <a:p>
            <a:r>
              <a:rPr lang="hu-HU" sz="1400" dirty="0" smtClean="0">
                <a:solidFill>
                  <a:srgbClr val="000000"/>
                </a:solidFill>
              </a:rPr>
              <a:t>[86]: </a:t>
            </a:r>
            <a:r>
              <a:rPr lang="en-US" sz="1400" dirty="0">
                <a:solidFill>
                  <a:srgbClr val="000000"/>
                </a:solidFill>
              </a:rPr>
              <a:t>ARM Architecture Reference </a:t>
            </a:r>
            <a:r>
              <a:rPr lang="en-US" sz="1400" dirty="0" smtClean="0">
                <a:solidFill>
                  <a:srgbClr val="000000"/>
                </a:solidFill>
              </a:rPr>
              <a:t>Manual</a:t>
            </a:r>
            <a:r>
              <a:rPr lang="hu-HU" sz="1400" dirty="0" smtClean="0">
                <a:solidFill>
                  <a:srgbClr val="000000"/>
                </a:solidFill>
              </a:rPr>
              <a:t>, </a:t>
            </a:r>
            <a:r>
              <a:rPr lang="en-US" sz="1400" dirty="0">
                <a:solidFill>
                  <a:srgbClr val="000000"/>
                </a:solidFill>
              </a:rPr>
              <a:t>ARMv7-A and ARMv7-R </a:t>
            </a:r>
            <a:r>
              <a:rPr lang="en-US" sz="1400" dirty="0" smtClean="0">
                <a:solidFill>
                  <a:srgbClr val="000000"/>
                </a:solidFill>
              </a:rPr>
              <a:t>edition</a:t>
            </a:r>
            <a:r>
              <a:rPr lang="hu-HU" sz="1400" dirty="0" smtClean="0">
                <a:solidFill>
                  <a:srgbClr val="000000"/>
                </a:solidFill>
              </a:rPr>
              <a:t>, 2004-2012,</a:t>
            </a:r>
          </a:p>
          <a:p>
            <a:r>
              <a:rPr lang="hu-HU" sz="1400" dirty="0" smtClean="0">
                <a:solidFill>
                  <a:srgbClr val="000000"/>
                </a:solidFill>
              </a:rPr>
              <a:t>          </a:t>
            </a:r>
            <a:r>
              <a:rPr lang="en-US" sz="1400" dirty="0" smtClean="0">
                <a:solidFill>
                  <a:srgbClr val="000000"/>
                </a:solidFill>
              </a:rPr>
              <a:t>http</a:t>
            </a:r>
            <a:r>
              <a:rPr lang="en-US" sz="1400" dirty="0">
                <a:solidFill>
                  <a:srgbClr val="000000"/>
                </a:solidFill>
              </a:rPr>
              <a:t>://liris.cnrs.fr/~mmrissa/lib/exe/fetch.php?media=armv7-a-r-manual.pdf</a:t>
            </a:r>
          </a:p>
        </p:txBody>
      </p:sp>
      <p:sp>
        <p:nvSpPr>
          <p:cNvPr id="5" name="Text Box 11"/>
          <p:cNvSpPr txBox="1">
            <a:spLocks noChangeArrowheads="1"/>
          </p:cNvSpPr>
          <p:nvPr/>
        </p:nvSpPr>
        <p:spPr bwMode="auto">
          <a:xfrm>
            <a:off x="171040"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87</a:t>
            </a:r>
            <a:r>
              <a:rPr lang="en-US" dirty="0" smtClean="0">
                <a:solidFill>
                  <a:srgbClr val="000000"/>
                </a:solidFill>
              </a:rPr>
              <a:t>]: </a:t>
            </a:r>
            <a:r>
              <a:rPr lang="hu-HU" dirty="0" smtClean="0">
                <a:solidFill>
                  <a:srgbClr val="000000"/>
                </a:solidFill>
              </a:rPr>
              <a:t>Cortex-A7 </a:t>
            </a:r>
            <a:r>
              <a:rPr lang="hu-HU" dirty="0" err="1" smtClean="0">
                <a:solidFill>
                  <a:srgbClr val="000000"/>
                </a:solidFill>
              </a:rPr>
              <a:t>MPCore</a:t>
            </a:r>
            <a:r>
              <a:rPr lang="hu-HU" dirty="0" smtClean="0">
                <a:solidFill>
                  <a:srgbClr val="000000"/>
                </a:solidFill>
              </a:rPr>
              <a:t>, </a:t>
            </a:r>
            <a:r>
              <a:rPr lang="hu-HU" dirty="0" err="1" smtClean="0">
                <a:solidFill>
                  <a:srgbClr val="000000"/>
                </a:solidFill>
              </a:rPr>
              <a:t>Technical</a:t>
            </a:r>
            <a:r>
              <a:rPr lang="hu-HU" dirty="0" smtClean="0">
                <a:solidFill>
                  <a:srgbClr val="000000"/>
                </a:solidFill>
              </a:rPr>
              <a:t> </a:t>
            </a:r>
            <a:r>
              <a:rPr lang="hu-HU" dirty="0" err="1" smtClean="0">
                <a:solidFill>
                  <a:srgbClr val="000000"/>
                </a:solidFill>
              </a:rPr>
              <a:t>Reference</a:t>
            </a:r>
            <a:r>
              <a:rPr lang="hu-HU" dirty="0" smtClean="0">
                <a:solidFill>
                  <a:srgbClr val="000000"/>
                </a:solidFill>
              </a:rPr>
              <a:t> </a:t>
            </a:r>
            <a:r>
              <a:rPr lang="hu-HU" dirty="0" err="1" smtClean="0">
                <a:solidFill>
                  <a:srgbClr val="000000"/>
                </a:solidFill>
              </a:rPr>
              <a:t>Manual</a:t>
            </a:r>
            <a:r>
              <a:rPr lang="hu-HU" dirty="0" smtClean="0">
                <a:solidFill>
                  <a:srgbClr val="000000"/>
                </a:solidFill>
              </a:rPr>
              <a:t>, </a:t>
            </a:r>
            <a:r>
              <a:rPr lang="hu-HU" dirty="0" err="1" smtClean="0">
                <a:solidFill>
                  <a:srgbClr val="000000"/>
                </a:solidFill>
              </a:rPr>
              <a:t>Rev</a:t>
            </a:r>
            <a:r>
              <a:rPr lang="hu-HU" dirty="0" smtClean="0">
                <a:solidFill>
                  <a:srgbClr val="000000"/>
                </a:solidFill>
              </a:rPr>
              <a:t>. r0p3, 2011-2012,</a:t>
            </a:r>
          </a:p>
          <a:p>
            <a:r>
              <a:rPr lang="hu-HU" dirty="0" smtClean="0">
                <a:solidFill>
                  <a:srgbClr val="000000"/>
                </a:solidFill>
              </a:rPr>
              <a:t>          http</a:t>
            </a:r>
            <a:r>
              <a:rPr lang="hu-HU" dirty="0">
                <a:solidFill>
                  <a:srgbClr val="000000"/>
                </a:solidFill>
              </a:rPr>
              <a:t>://infocenter.arm.com/help/topic/com.arm.doc.ddi0464d/DDI0464D_cortex_a7</a:t>
            </a:r>
            <a:r>
              <a:rPr lang="hu-HU" dirty="0" smtClean="0">
                <a:solidFill>
                  <a:srgbClr val="000000"/>
                </a:solidFill>
              </a:rPr>
              <a:t>_</a:t>
            </a:r>
          </a:p>
          <a:p>
            <a:r>
              <a:rPr lang="hu-HU" dirty="0">
                <a:solidFill>
                  <a:srgbClr val="000000"/>
                </a:solidFill>
              </a:rPr>
              <a:t> </a:t>
            </a:r>
            <a:r>
              <a:rPr lang="hu-HU" dirty="0" smtClean="0">
                <a:solidFill>
                  <a:srgbClr val="000000"/>
                </a:solidFill>
              </a:rPr>
              <a:t>         </a:t>
            </a:r>
            <a:r>
              <a:rPr lang="hu-HU" dirty="0" err="1" smtClean="0">
                <a:solidFill>
                  <a:srgbClr val="000000"/>
                </a:solidFill>
              </a:rPr>
              <a:t>mpcore</a:t>
            </a:r>
            <a:r>
              <a:rPr lang="hu-HU" dirty="0" smtClean="0">
                <a:solidFill>
                  <a:srgbClr val="000000"/>
                </a:solidFill>
              </a:rPr>
              <a:t>_r0p3_</a:t>
            </a:r>
            <a:r>
              <a:rPr lang="hu-HU" dirty="0" err="1" smtClean="0">
                <a:solidFill>
                  <a:srgbClr val="000000"/>
                </a:solidFill>
              </a:rPr>
              <a:t>trm.pdf</a:t>
            </a:r>
            <a:r>
              <a:rPr lang="hu-HU" dirty="0" smtClean="0">
                <a:solidFill>
                  <a:srgbClr val="000000"/>
                </a:solidFill>
              </a:rPr>
              <a:t> </a:t>
            </a:r>
            <a:endParaRPr lang="hu-HU" sz="1380" dirty="0" smtClean="0">
              <a:solidFill>
                <a:srgbClr val="000000"/>
              </a:solidFill>
            </a:endParaRPr>
          </a:p>
        </p:txBody>
      </p:sp>
      <p:sp>
        <p:nvSpPr>
          <p:cNvPr id="6" name="Text Box 11"/>
          <p:cNvSpPr txBox="1">
            <a:spLocks noChangeArrowheads="1"/>
          </p:cNvSpPr>
          <p:nvPr/>
        </p:nvSpPr>
        <p:spPr bwMode="auto">
          <a:xfrm>
            <a:off x="172465"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smtClean="0">
                <a:solidFill>
                  <a:srgbClr val="000000"/>
                </a:solidFill>
              </a:rPr>
              <a:t>[</a:t>
            </a:r>
            <a:r>
              <a:rPr lang="hu-HU" dirty="0" smtClean="0">
                <a:solidFill>
                  <a:srgbClr val="000000"/>
                </a:solidFill>
              </a:rPr>
              <a:t>88</a:t>
            </a:r>
            <a:r>
              <a:rPr lang="en-US" dirty="0" smtClean="0">
                <a:solidFill>
                  <a:srgbClr val="000000"/>
                </a:solidFill>
              </a:rPr>
              <a:t>]: </a:t>
            </a:r>
            <a:r>
              <a:rPr lang="hu-HU" dirty="0" err="1" smtClean="0">
                <a:solidFill>
                  <a:srgbClr val="000000"/>
                </a:solidFill>
              </a:rPr>
              <a:t>Pardoe</a:t>
            </a:r>
            <a:r>
              <a:rPr lang="hu-HU" dirty="0" smtClean="0">
                <a:solidFill>
                  <a:srgbClr val="000000"/>
                </a:solidFill>
              </a:rPr>
              <a:t> A., </a:t>
            </a:r>
            <a:r>
              <a:rPr lang="en-US" dirty="0"/>
              <a:t>New Innovations in </a:t>
            </a:r>
            <a:r>
              <a:rPr lang="en-US" dirty="0" smtClean="0"/>
              <a:t>.</a:t>
            </a:r>
            <a:r>
              <a:rPr lang="en-US" dirty="0"/>
              <a:t>NET </a:t>
            </a:r>
            <a:r>
              <a:rPr lang="en-US" dirty="0" smtClean="0"/>
              <a:t>Runtime</a:t>
            </a:r>
            <a:r>
              <a:rPr lang="hu-HU" dirty="0" smtClean="0"/>
              <a:t>, dotnetConf, 2014, Jun. 2014, </a:t>
            </a:r>
          </a:p>
          <a:p>
            <a:r>
              <a:rPr lang="hu-HU" dirty="0" smtClean="0">
                <a:solidFill>
                  <a:srgbClr val="000000"/>
                </a:solidFill>
              </a:rPr>
              <a:t>           https</a:t>
            </a:r>
            <a:r>
              <a:rPr lang="hu-HU" dirty="0">
                <a:solidFill>
                  <a:srgbClr val="000000"/>
                </a:solidFill>
              </a:rPr>
              <a:t>://view.officeapps.live.com/op/view.aspx?src=http%3a%2f%2ffiles.channel9</a:t>
            </a:r>
            <a:r>
              <a:rPr lang="hu-HU" dirty="0" smtClean="0">
                <a:solidFill>
                  <a:srgbClr val="000000"/>
                </a:solidFill>
              </a:rPr>
              <a:t>.</a:t>
            </a:r>
          </a:p>
          <a:p>
            <a:r>
              <a:rPr lang="hu-HU" dirty="0">
                <a:solidFill>
                  <a:srgbClr val="000000"/>
                </a:solidFill>
              </a:rPr>
              <a:t> </a:t>
            </a:r>
            <a:r>
              <a:rPr lang="hu-HU" dirty="0" smtClean="0">
                <a:solidFill>
                  <a:srgbClr val="000000"/>
                </a:solidFill>
              </a:rPr>
              <a:t>          msdn.com%2fthumbnail%2f47cb5ae5-eb38-404d-80e8-7bae0a4efbaf.pptx</a:t>
            </a:r>
            <a:endParaRPr lang="hu-HU" dirty="0">
              <a:solidFill>
                <a:srgbClr val="000000"/>
              </a:solidFill>
            </a:endParaRPr>
          </a:p>
        </p:txBody>
      </p:sp>
      <p:sp>
        <p:nvSpPr>
          <p:cNvPr id="4" name="TextBox 3"/>
          <p:cNvSpPr txBox="1"/>
          <p:nvPr/>
        </p:nvSpPr>
        <p:spPr>
          <a:xfrm>
            <a:off x="167878" y="2798930"/>
            <a:ext cx="7939546" cy="523220"/>
          </a:xfrm>
          <a:prstGeom prst="rect">
            <a:avLst/>
          </a:prstGeom>
          <a:noFill/>
        </p:spPr>
        <p:txBody>
          <a:bodyPr wrap="none" rtlCol="0">
            <a:spAutoFit/>
          </a:bodyPr>
          <a:lstStyle/>
          <a:p>
            <a:r>
              <a:rPr lang="hu-HU" sz="1400" dirty="0" smtClean="0"/>
              <a:t>[</a:t>
            </a:r>
            <a:r>
              <a:rPr lang="hu-HU" sz="1400" dirty="0"/>
              <a:t>89]: </a:t>
            </a:r>
            <a:r>
              <a:rPr lang="hu-HU" sz="1400" dirty="0" smtClean="0"/>
              <a:t>Cortex-A73 Processor, ARM,</a:t>
            </a:r>
          </a:p>
          <a:p>
            <a:r>
              <a:rPr lang="hu-HU" sz="1400" dirty="0"/>
              <a:t> </a:t>
            </a:r>
            <a:r>
              <a:rPr lang="hu-HU" sz="1400" dirty="0" smtClean="0"/>
              <a:t>          https</a:t>
            </a:r>
            <a:r>
              <a:rPr lang="hu-HU" sz="1400" dirty="0"/>
              <a:t>://www.arm.com/products/processors/cortex-a/cortex-a73-processor.php</a:t>
            </a:r>
            <a:endParaRPr lang="en-US" sz="1400" dirty="0"/>
          </a:p>
        </p:txBody>
      </p:sp>
      <p:sp>
        <p:nvSpPr>
          <p:cNvPr id="9" name="TextBox 8"/>
          <p:cNvSpPr txBox="1"/>
          <p:nvPr/>
        </p:nvSpPr>
        <p:spPr>
          <a:xfrm>
            <a:off x="172460" y="3383995"/>
            <a:ext cx="8884676" cy="738664"/>
          </a:xfrm>
          <a:prstGeom prst="rect">
            <a:avLst/>
          </a:prstGeom>
          <a:noFill/>
        </p:spPr>
        <p:txBody>
          <a:bodyPr wrap="none" rtlCol="0">
            <a:spAutoFit/>
          </a:bodyPr>
          <a:lstStyle/>
          <a:p>
            <a:r>
              <a:rPr lang="hu-HU" sz="1400" dirty="0" smtClean="0"/>
              <a:t>[90]: Frumusanu A., </a:t>
            </a:r>
            <a:r>
              <a:rPr lang="en-US" sz="1400" dirty="0"/>
              <a:t>ARM Announces New Cortex-A35 CPU - Ultra-High Efficiency For </a:t>
            </a:r>
            <a:r>
              <a:rPr lang="en-US" sz="1400" dirty="0" smtClean="0"/>
              <a:t>Wearables</a:t>
            </a:r>
            <a:endParaRPr lang="hu-HU" sz="1400" dirty="0" smtClean="0"/>
          </a:p>
          <a:p>
            <a:r>
              <a:rPr lang="hu-HU" sz="1400" dirty="0"/>
              <a:t> </a:t>
            </a:r>
            <a:r>
              <a:rPr lang="hu-HU" sz="1400" dirty="0" smtClean="0"/>
              <a:t>          </a:t>
            </a:r>
            <a:r>
              <a:rPr lang="en-US" sz="1400" dirty="0" smtClean="0"/>
              <a:t>&amp; More</a:t>
            </a:r>
            <a:r>
              <a:rPr lang="hu-HU" sz="1400" dirty="0" smtClean="0"/>
              <a:t>, AnandTech,</a:t>
            </a:r>
            <a:r>
              <a:rPr lang="en-US" sz="1400" i="1" dirty="0" smtClean="0"/>
              <a:t> Nov</a:t>
            </a:r>
            <a:r>
              <a:rPr lang="hu-HU" sz="1400" i="1" dirty="0" smtClean="0"/>
              <a:t>.</a:t>
            </a:r>
            <a:r>
              <a:rPr lang="en-US" sz="1400" i="1" dirty="0" smtClean="0"/>
              <a:t> </a:t>
            </a:r>
            <a:r>
              <a:rPr lang="en-US" sz="1400" i="1" dirty="0"/>
              <a:t>10, </a:t>
            </a:r>
            <a:r>
              <a:rPr lang="en-US" sz="1400" i="1" dirty="0" smtClean="0"/>
              <a:t>2015</a:t>
            </a:r>
            <a:r>
              <a:rPr lang="hu-HU" sz="1400" i="1" dirty="0" smtClean="0"/>
              <a:t>,</a:t>
            </a:r>
            <a:r>
              <a:rPr lang="en-US" sz="1400" dirty="0" smtClean="0"/>
              <a:t> </a:t>
            </a:r>
            <a:endParaRPr lang="hu-HU" sz="1400" dirty="0" smtClean="0"/>
          </a:p>
          <a:p>
            <a:r>
              <a:rPr lang="hu-HU" sz="1400" dirty="0" smtClean="0"/>
              <a:t>           </a:t>
            </a:r>
            <a:r>
              <a:rPr lang="en-US" sz="1400" dirty="0" smtClean="0"/>
              <a:t>http</a:t>
            </a:r>
            <a:r>
              <a:rPr lang="en-US" sz="1400" dirty="0"/>
              <a:t>://www.anandtech.com/show/9769/arm-announces-cortex-a35</a:t>
            </a:r>
          </a:p>
        </p:txBody>
      </p:sp>
      <p:sp>
        <p:nvSpPr>
          <p:cNvPr id="7" name="TextBox 6"/>
          <p:cNvSpPr txBox="1"/>
          <p:nvPr/>
        </p:nvSpPr>
        <p:spPr>
          <a:xfrm>
            <a:off x="169807" y="4239090"/>
            <a:ext cx="8616205" cy="523220"/>
          </a:xfrm>
          <a:prstGeom prst="rect">
            <a:avLst/>
          </a:prstGeom>
          <a:noFill/>
        </p:spPr>
        <p:txBody>
          <a:bodyPr wrap="none" rtlCol="0">
            <a:spAutoFit/>
          </a:bodyPr>
          <a:lstStyle/>
          <a:p>
            <a:r>
              <a:rPr lang="hu-HU" sz="1400" dirty="0" smtClean="0"/>
              <a:t>[91</a:t>
            </a:r>
            <a:r>
              <a:rPr lang="hu-HU" sz="1400" dirty="0"/>
              <a:t>]: </a:t>
            </a:r>
            <a:r>
              <a:rPr lang="hu-HU" sz="1400" dirty="0" smtClean="0"/>
              <a:t>Frumusanu A., ARM Reveals Cotex-A72 Architecture Details, AnandTech, Apr. </a:t>
            </a:r>
            <a:r>
              <a:rPr lang="hu-HU" sz="1400" dirty="0"/>
              <a:t>23, </a:t>
            </a:r>
            <a:r>
              <a:rPr lang="hu-HU" sz="1400" dirty="0" smtClean="0"/>
              <a:t>2015,</a:t>
            </a:r>
          </a:p>
          <a:p>
            <a:r>
              <a:rPr lang="hu-HU" sz="1400" dirty="0" smtClean="0"/>
              <a:t>          http</a:t>
            </a:r>
            <a:r>
              <a:rPr lang="hu-HU" sz="1400" dirty="0"/>
              <a:t>://www.anandtech.com/show/9184/arm-reveals-cortex-a72-architecture-details </a:t>
            </a:r>
            <a:endParaRPr lang="en-US" sz="1400" dirty="0"/>
          </a:p>
        </p:txBody>
      </p:sp>
      <p:sp>
        <p:nvSpPr>
          <p:cNvPr id="8" name="TextBox 7"/>
          <p:cNvSpPr txBox="1"/>
          <p:nvPr/>
        </p:nvSpPr>
        <p:spPr>
          <a:xfrm>
            <a:off x="168083" y="4869160"/>
            <a:ext cx="8236357" cy="523220"/>
          </a:xfrm>
          <a:prstGeom prst="rect">
            <a:avLst/>
          </a:prstGeom>
          <a:noFill/>
        </p:spPr>
        <p:txBody>
          <a:bodyPr wrap="none" rtlCol="0">
            <a:spAutoFit/>
          </a:bodyPr>
          <a:lstStyle/>
          <a:p>
            <a:r>
              <a:rPr lang="hu-HU" sz="1400" dirty="0" smtClean="0"/>
              <a:t>[92]: </a:t>
            </a:r>
            <a:r>
              <a:rPr lang="hu-HU" sz="1400" dirty="0"/>
              <a:t>Frumusanu A., </a:t>
            </a:r>
            <a:r>
              <a:rPr lang="en-US" sz="1400" dirty="0" smtClean="0"/>
              <a:t>The </a:t>
            </a:r>
            <a:r>
              <a:rPr lang="en-US" sz="1400" dirty="0"/>
              <a:t>ARM Cortex A73 - Artemis </a:t>
            </a:r>
            <a:r>
              <a:rPr lang="en-US" sz="1400" dirty="0" smtClean="0"/>
              <a:t>Unveiled</a:t>
            </a:r>
            <a:r>
              <a:rPr lang="hu-HU" sz="1400" dirty="0" smtClean="0"/>
              <a:t>, AnandTech, </a:t>
            </a:r>
            <a:r>
              <a:rPr lang="en-US" sz="1400" dirty="0" smtClean="0"/>
              <a:t>May </a:t>
            </a:r>
            <a:r>
              <a:rPr lang="en-US" sz="1400" dirty="0"/>
              <a:t>29, </a:t>
            </a:r>
            <a:r>
              <a:rPr lang="en-US" sz="1400" dirty="0" smtClean="0"/>
              <a:t>2016</a:t>
            </a:r>
            <a:r>
              <a:rPr lang="hu-HU" sz="1400" dirty="0" smtClean="0"/>
              <a:t>,</a:t>
            </a:r>
          </a:p>
          <a:p>
            <a:r>
              <a:rPr lang="hu-HU" sz="1400" dirty="0" smtClean="0"/>
              <a:t>          </a:t>
            </a:r>
            <a:r>
              <a:rPr lang="en-US" sz="1400" dirty="0" smtClean="0"/>
              <a:t>http</a:t>
            </a:r>
            <a:r>
              <a:rPr lang="en-US" sz="1400" dirty="0"/>
              <a:t>://www.anandtech.com/show/10347/arm-cortex-a73-artemis-unveiled </a:t>
            </a:r>
          </a:p>
        </p:txBody>
      </p:sp>
      <p:sp>
        <p:nvSpPr>
          <p:cNvPr id="10" name="TextBox 9"/>
          <p:cNvSpPr txBox="1"/>
          <p:nvPr/>
        </p:nvSpPr>
        <p:spPr>
          <a:xfrm>
            <a:off x="169807" y="5499230"/>
            <a:ext cx="7033592" cy="523220"/>
          </a:xfrm>
          <a:prstGeom prst="rect">
            <a:avLst/>
          </a:prstGeom>
          <a:noFill/>
        </p:spPr>
        <p:txBody>
          <a:bodyPr wrap="none" rtlCol="0">
            <a:spAutoFit/>
          </a:bodyPr>
          <a:lstStyle/>
          <a:p>
            <a:r>
              <a:rPr lang="hu-HU" sz="1400" dirty="0" smtClean="0"/>
              <a:t>[93]: Cortex-A73 Overview, ARM Developer, 2016,</a:t>
            </a:r>
          </a:p>
          <a:p>
            <a:r>
              <a:rPr lang="hu-HU" sz="1400" dirty="0" smtClean="0"/>
              <a:t>          </a:t>
            </a:r>
            <a:r>
              <a:rPr lang="en-US" sz="1400" dirty="0" smtClean="0"/>
              <a:t>https</a:t>
            </a:r>
            <a:r>
              <a:rPr lang="en-US" sz="1400" dirty="0"/>
              <a:t>://developer.arm.com/products/processors/cortex-a/cortex-a73</a:t>
            </a:r>
          </a:p>
        </p:txBody>
      </p:sp>
      <p:sp>
        <p:nvSpPr>
          <p:cNvPr id="11" name="TextBox 10"/>
          <p:cNvSpPr txBox="1"/>
          <p:nvPr/>
        </p:nvSpPr>
        <p:spPr>
          <a:xfrm>
            <a:off x="200613" y="6084295"/>
            <a:ext cx="7721537" cy="523220"/>
          </a:xfrm>
          <a:prstGeom prst="rect">
            <a:avLst/>
          </a:prstGeom>
          <a:noFill/>
        </p:spPr>
        <p:txBody>
          <a:bodyPr wrap="none" rtlCol="0">
            <a:spAutoFit/>
          </a:bodyPr>
          <a:lstStyle/>
          <a:p>
            <a:r>
              <a:rPr lang="hu-HU" sz="1400" dirty="0" smtClean="0"/>
              <a:t>[</a:t>
            </a:r>
            <a:r>
              <a:rPr lang="hu-HU" sz="1400" dirty="0"/>
              <a:t>94]: </a:t>
            </a:r>
            <a:r>
              <a:rPr lang="hu-HU" sz="1400" dirty="0" smtClean="0"/>
              <a:t>Cortex-A35</a:t>
            </a:r>
            <a:r>
              <a:rPr lang="hu-HU" sz="1400" dirty="0"/>
              <a:t>, ARM, 2015, </a:t>
            </a:r>
            <a:endParaRPr lang="hu-HU" sz="1400" dirty="0" smtClean="0"/>
          </a:p>
          <a:p>
            <a:r>
              <a:rPr lang="hu-HU" sz="1400" dirty="0"/>
              <a:t> </a:t>
            </a:r>
            <a:r>
              <a:rPr lang="hu-HU" sz="1400" dirty="0" smtClean="0"/>
              <a:t>        http</a:t>
            </a:r>
            <a:r>
              <a:rPr lang="hu-HU" sz="1400" dirty="0"/>
              <a:t>://www.arm.com/products/processors/cortex-a/cortex-a35-processor.php</a:t>
            </a:r>
            <a:endParaRPr lang="en-US" sz="1400" dirty="0"/>
          </a:p>
        </p:txBody>
      </p:sp>
      <p:sp>
        <p:nvSpPr>
          <p:cNvPr id="12"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1)</a:t>
            </a:r>
          </a:p>
        </p:txBody>
      </p:sp>
    </p:spTree>
    <p:extLst>
      <p:ext uri="{BB962C8B-B14F-4D97-AF65-F5344CB8AC3E}">
        <p14:creationId xmlns:p14="http://schemas.microsoft.com/office/powerpoint/2010/main" val="19210000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68" y="638690"/>
            <a:ext cx="8917313" cy="738664"/>
          </a:xfrm>
          <a:prstGeom prst="rect">
            <a:avLst/>
          </a:prstGeom>
          <a:noFill/>
        </p:spPr>
        <p:txBody>
          <a:bodyPr wrap="none" rtlCol="0">
            <a:spAutoFit/>
          </a:bodyPr>
          <a:lstStyle/>
          <a:p>
            <a:r>
              <a:rPr lang="hu-HU" sz="1400" dirty="0" smtClean="0"/>
              <a:t>[95]: Wasson S., </a:t>
            </a:r>
            <a:r>
              <a:rPr lang="en-US" sz="1400" dirty="0" smtClean="0"/>
              <a:t>Inside </a:t>
            </a:r>
            <a:r>
              <a:rPr lang="en-US" sz="1400" dirty="0"/>
              <a:t>ARM's Cortex-A72 </a:t>
            </a:r>
            <a:r>
              <a:rPr lang="en-US" sz="1400" dirty="0" smtClean="0"/>
              <a:t>microarchitecture</a:t>
            </a:r>
            <a:r>
              <a:rPr lang="hu-HU" sz="1400" dirty="0" smtClean="0"/>
              <a:t> - </a:t>
            </a:r>
            <a:r>
              <a:rPr lang="en-US" sz="1400" dirty="0" smtClean="0"/>
              <a:t>The </a:t>
            </a:r>
            <a:r>
              <a:rPr lang="en-US" sz="1400" dirty="0"/>
              <a:t>next-gen CPU core for </a:t>
            </a:r>
            <a:r>
              <a:rPr lang="en-US" sz="1400" dirty="0" smtClean="0"/>
              <a:t>mobile</a:t>
            </a:r>
            <a:endParaRPr lang="hu-HU" sz="1400" dirty="0" smtClean="0"/>
          </a:p>
          <a:p>
            <a:r>
              <a:rPr lang="hu-HU" sz="1400" dirty="0"/>
              <a:t> </a:t>
            </a:r>
            <a:r>
              <a:rPr lang="hu-HU" sz="1400" dirty="0" smtClean="0"/>
              <a:t>       </a:t>
            </a:r>
            <a:r>
              <a:rPr lang="en-US" sz="1400" dirty="0" smtClean="0"/>
              <a:t>   </a:t>
            </a:r>
            <a:r>
              <a:rPr lang="en-US" sz="1400" dirty="0"/>
              <a:t>devices and </a:t>
            </a:r>
            <a:r>
              <a:rPr lang="en-US" sz="1400" dirty="0" smtClean="0"/>
              <a:t>servers</a:t>
            </a:r>
            <a:r>
              <a:rPr lang="hu-HU" sz="1400" dirty="0" smtClean="0"/>
              <a:t>, Tech Report, </a:t>
            </a:r>
            <a:r>
              <a:rPr lang="en-US" sz="1400" dirty="0" smtClean="0"/>
              <a:t>May </a:t>
            </a:r>
            <a:r>
              <a:rPr lang="en-US" sz="1400" dirty="0"/>
              <a:t>1, </a:t>
            </a:r>
            <a:r>
              <a:rPr lang="en-US" sz="1400" dirty="0" smtClean="0"/>
              <a:t>2015</a:t>
            </a:r>
            <a:r>
              <a:rPr lang="hu-HU" sz="1400" dirty="0" smtClean="0"/>
              <a:t>,</a:t>
            </a:r>
          </a:p>
          <a:p>
            <a:r>
              <a:rPr lang="hu-HU" sz="1400" dirty="0" smtClean="0"/>
              <a:t>         </a:t>
            </a:r>
            <a:r>
              <a:rPr lang="en-US" sz="1400" dirty="0" smtClean="0"/>
              <a:t>  http</a:t>
            </a:r>
            <a:r>
              <a:rPr lang="en-US" sz="1400" dirty="0"/>
              <a:t>://techreport.com/review/28189/inside-arm-cortex-a72-microarchitecture</a:t>
            </a:r>
          </a:p>
        </p:txBody>
      </p:sp>
      <p:sp>
        <p:nvSpPr>
          <p:cNvPr id="4" name="TextBox 3"/>
          <p:cNvSpPr txBox="1"/>
          <p:nvPr/>
        </p:nvSpPr>
        <p:spPr>
          <a:xfrm>
            <a:off x="168578" y="1493499"/>
            <a:ext cx="8584145" cy="738664"/>
          </a:xfrm>
          <a:prstGeom prst="rect">
            <a:avLst/>
          </a:prstGeom>
          <a:noFill/>
        </p:spPr>
        <p:txBody>
          <a:bodyPr wrap="none" rtlCol="0">
            <a:spAutoFit/>
          </a:bodyPr>
          <a:lstStyle/>
          <a:p>
            <a:r>
              <a:rPr lang="hu-HU" sz="1400" dirty="0" smtClean="0"/>
              <a:t>[96]: </a:t>
            </a:r>
            <a:r>
              <a:rPr lang="en-US" sz="1400" dirty="0"/>
              <a:t>Stephens </a:t>
            </a:r>
            <a:r>
              <a:rPr lang="hu-HU" sz="1400" dirty="0" smtClean="0"/>
              <a:t>N., </a:t>
            </a:r>
            <a:r>
              <a:rPr lang="en-US" sz="1400" dirty="0"/>
              <a:t>ARMv8-A Next-Generation Vector Architecture for </a:t>
            </a:r>
            <a:r>
              <a:rPr lang="en-US" sz="1400" dirty="0" smtClean="0"/>
              <a:t>HPC</a:t>
            </a:r>
            <a:r>
              <a:rPr lang="hu-HU" sz="1400" dirty="0" smtClean="0"/>
              <a:t>, Hot Chips 2016,</a:t>
            </a:r>
          </a:p>
          <a:p>
            <a:r>
              <a:rPr lang="hu-HU" sz="1400" dirty="0"/>
              <a:t>          https://</a:t>
            </a:r>
            <a:r>
              <a:rPr lang="hu-HU" sz="1400" dirty="0" smtClean="0"/>
              <a:t>community.arm.com/groups/processors/blog/2016/08/22/technology-update-</a:t>
            </a:r>
          </a:p>
          <a:p>
            <a:r>
              <a:rPr lang="hu-HU" sz="1400" dirty="0"/>
              <a:t> </a:t>
            </a:r>
            <a:r>
              <a:rPr lang="hu-HU" sz="1400" dirty="0" smtClean="0"/>
              <a:t>         the-scalable-vector-extension-sve-for-the-armv8-a-architecture</a:t>
            </a:r>
            <a:endParaRPr lang="en-US" sz="1400" dirty="0"/>
          </a:p>
        </p:txBody>
      </p:sp>
      <p:sp>
        <p:nvSpPr>
          <p:cNvPr id="5" name="TextBox 4"/>
          <p:cNvSpPr txBox="1"/>
          <p:nvPr/>
        </p:nvSpPr>
        <p:spPr>
          <a:xfrm>
            <a:off x="169484" y="2311133"/>
            <a:ext cx="8801833" cy="738664"/>
          </a:xfrm>
          <a:prstGeom prst="rect">
            <a:avLst/>
          </a:prstGeom>
          <a:noFill/>
        </p:spPr>
        <p:txBody>
          <a:bodyPr wrap="none" rtlCol="0">
            <a:spAutoFit/>
          </a:bodyPr>
          <a:lstStyle/>
          <a:p>
            <a:r>
              <a:rPr lang="en-US" sz="1400" dirty="0" smtClean="0"/>
              <a:t>[97</a:t>
            </a:r>
            <a:r>
              <a:rPr lang="en-US" sz="1400" dirty="0"/>
              <a:t>]: </a:t>
            </a:r>
            <a:r>
              <a:rPr lang="en-US" sz="1400" dirty="0" smtClean="0"/>
              <a:t>Brash D., The </a:t>
            </a:r>
            <a:r>
              <a:rPr lang="en-US" sz="1400" dirty="0" err="1"/>
              <a:t>ARMv8</a:t>
            </a:r>
            <a:r>
              <a:rPr lang="en-US" sz="1400" dirty="0"/>
              <a:t>-A architecture and its ongoing </a:t>
            </a:r>
            <a:r>
              <a:rPr lang="en-US" sz="1400" dirty="0" smtClean="0"/>
              <a:t>development, ARM, 2014</a:t>
            </a:r>
          </a:p>
          <a:p>
            <a:r>
              <a:rPr lang="en-US" sz="1400" dirty="0" smtClean="0"/>
              <a:t>           https</a:t>
            </a:r>
            <a:r>
              <a:rPr lang="en-US" sz="1400" dirty="0"/>
              <a:t>://</a:t>
            </a:r>
            <a:r>
              <a:rPr lang="en-US" sz="1400" dirty="0" err="1" smtClean="0"/>
              <a:t>community.arm.com</a:t>
            </a:r>
            <a:r>
              <a:rPr lang="en-US" sz="1400" dirty="0" smtClean="0"/>
              <a:t>/processors/b/blog/posts/the-</a:t>
            </a:r>
            <a:r>
              <a:rPr lang="en-US" sz="1400" dirty="0" err="1" smtClean="0"/>
              <a:t>armv8</a:t>
            </a:r>
            <a:r>
              <a:rPr lang="en-US" sz="1400" dirty="0" smtClean="0"/>
              <a:t>-a-architecture-and-its-</a:t>
            </a:r>
          </a:p>
          <a:p>
            <a:r>
              <a:rPr lang="en-US" sz="1400" dirty="0"/>
              <a:t> </a:t>
            </a:r>
            <a:r>
              <a:rPr lang="en-US" sz="1400" dirty="0" smtClean="0"/>
              <a:t>          ongoing-development</a:t>
            </a:r>
            <a:endParaRPr lang="en-US" sz="1400" dirty="0"/>
          </a:p>
        </p:txBody>
      </p:sp>
      <p:sp>
        <p:nvSpPr>
          <p:cNvPr id="6" name="TextBox 5"/>
          <p:cNvSpPr txBox="1"/>
          <p:nvPr/>
        </p:nvSpPr>
        <p:spPr>
          <a:xfrm>
            <a:off x="168922" y="3087616"/>
            <a:ext cx="8810489" cy="738664"/>
          </a:xfrm>
          <a:prstGeom prst="rect">
            <a:avLst/>
          </a:prstGeom>
          <a:noFill/>
        </p:spPr>
        <p:txBody>
          <a:bodyPr wrap="none" rtlCol="0">
            <a:spAutoFit/>
          </a:bodyPr>
          <a:lstStyle/>
          <a:p>
            <a:r>
              <a:rPr lang="en-US" sz="1400" dirty="0"/>
              <a:t>[98]: </a:t>
            </a:r>
            <a:r>
              <a:rPr lang="en-US" sz="1400" dirty="0" err="1" smtClean="0"/>
              <a:t>Humrick</a:t>
            </a:r>
            <a:r>
              <a:rPr lang="en-US" sz="1400" dirty="0" smtClean="0"/>
              <a:t> M., Exploring </a:t>
            </a:r>
            <a:r>
              <a:rPr lang="en-US" sz="1400" dirty="0" err="1"/>
              <a:t>DynamIQ</a:t>
            </a:r>
            <a:r>
              <a:rPr lang="en-US" sz="1400" dirty="0"/>
              <a:t> and </a:t>
            </a:r>
            <a:r>
              <a:rPr lang="en-US" sz="1400" dirty="0" err="1"/>
              <a:t>ARM’s</a:t>
            </a:r>
            <a:r>
              <a:rPr lang="en-US" sz="1400" dirty="0"/>
              <a:t> New CPUs: Cortex-</a:t>
            </a:r>
            <a:r>
              <a:rPr lang="en-US" sz="1400" dirty="0" err="1"/>
              <a:t>A75</a:t>
            </a:r>
            <a:r>
              <a:rPr lang="en-US" sz="1400" dirty="0"/>
              <a:t>, </a:t>
            </a:r>
            <a:r>
              <a:rPr lang="en-US" sz="1400" dirty="0" smtClean="0"/>
              <a:t>Cortex-</a:t>
            </a:r>
            <a:r>
              <a:rPr lang="en-US" sz="1400" dirty="0" err="1" smtClean="0"/>
              <a:t>A55</a:t>
            </a:r>
            <a:r>
              <a:rPr lang="en-US" sz="1400" dirty="0" smtClean="0"/>
              <a:t>, </a:t>
            </a:r>
          </a:p>
          <a:p>
            <a:r>
              <a:rPr lang="en-US" sz="1400" dirty="0"/>
              <a:t> </a:t>
            </a:r>
            <a:r>
              <a:rPr lang="en-US" sz="1400" dirty="0" smtClean="0"/>
              <a:t>         </a:t>
            </a:r>
            <a:r>
              <a:rPr lang="en-US" sz="1400" dirty="0" err="1" smtClean="0"/>
              <a:t>AnandTech</a:t>
            </a:r>
            <a:r>
              <a:rPr lang="en-US" sz="1400" dirty="0" smtClean="0"/>
              <a:t>, May </a:t>
            </a:r>
            <a:r>
              <a:rPr lang="en-US" sz="1400" dirty="0"/>
              <a:t>29, </a:t>
            </a:r>
            <a:r>
              <a:rPr lang="en-US" sz="1400" dirty="0" smtClean="0"/>
              <a:t>2017, </a:t>
            </a:r>
          </a:p>
          <a:p>
            <a:r>
              <a:rPr lang="en-US" sz="1400" dirty="0" smtClean="0"/>
              <a:t>          https</a:t>
            </a:r>
            <a:r>
              <a:rPr lang="en-US" sz="1400" dirty="0"/>
              <a:t>://</a:t>
            </a:r>
            <a:r>
              <a:rPr lang="en-US" sz="1400" dirty="0" err="1"/>
              <a:t>www.anandtech.com</a:t>
            </a:r>
            <a:r>
              <a:rPr lang="en-US" sz="1400" dirty="0"/>
              <a:t>/show/11441/</a:t>
            </a:r>
            <a:r>
              <a:rPr lang="en-US" sz="1400" dirty="0" err="1"/>
              <a:t>dynamiq</a:t>
            </a:r>
            <a:r>
              <a:rPr lang="en-US" sz="1400" dirty="0"/>
              <a:t>-and-arms-new-</a:t>
            </a:r>
            <a:r>
              <a:rPr lang="en-US" sz="1400" dirty="0" err="1"/>
              <a:t>cpus</a:t>
            </a:r>
            <a:r>
              <a:rPr lang="en-US" sz="1400" dirty="0"/>
              <a:t>-cortex-</a:t>
            </a:r>
            <a:r>
              <a:rPr lang="en-US" sz="1400" dirty="0" err="1"/>
              <a:t>a75</a:t>
            </a:r>
            <a:r>
              <a:rPr lang="en-US" sz="1400" dirty="0"/>
              <a:t>-</a:t>
            </a:r>
            <a:r>
              <a:rPr lang="en-US" sz="1400" dirty="0" err="1"/>
              <a:t>a55</a:t>
            </a:r>
            <a:endParaRPr lang="en-US" sz="1400" dirty="0"/>
          </a:p>
        </p:txBody>
      </p:sp>
      <p:sp>
        <p:nvSpPr>
          <p:cNvPr id="7" name="TextBox 6"/>
          <p:cNvSpPr txBox="1"/>
          <p:nvPr/>
        </p:nvSpPr>
        <p:spPr>
          <a:xfrm>
            <a:off x="171075" y="3924055"/>
            <a:ext cx="8236357" cy="523220"/>
          </a:xfrm>
          <a:prstGeom prst="rect">
            <a:avLst/>
          </a:prstGeom>
          <a:noFill/>
        </p:spPr>
        <p:txBody>
          <a:bodyPr wrap="none" rtlCol="0">
            <a:spAutoFit/>
          </a:bodyPr>
          <a:lstStyle/>
          <a:p>
            <a:r>
              <a:rPr lang="en-US" sz="1400" dirty="0"/>
              <a:t>[99]: </a:t>
            </a:r>
            <a:r>
              <a:rPr lang="en-US" sz="1400" dirty="0" err="1" smtClean="0"/>
              <a:t>Frumusanu</a:t>
            </a:r>
            <a:r>
              <a:rPr lang="en-US" sz="1400" dirty="0" smtClean="0"/>
              <a:t> A., The </a:t>
            </a:r>
            <a:r>
              <a:rPr lang="en-US" sz="1400" dirty="0"/>
              <a:t>ARM Cortex </a:t>
            </a:r>
            <a:r>
              <a:rPr lang="en-US" sz="1400" dirty="0" err="1"/>
              <a:t>A73</a:t>
            </a:r>
            <a:r>
              <a:rPr lang="en-US" sz="1400" dirty="0"/>
              <a:t> - Artemis </a:t>
            </a:r>
            <a:r>
              <a:rPr lang="en-US" sz="1400" dirty="0" smtClean="0"/>
              <a:t>Unveiled, </a:t>
            </a:r>
            <a:r>
              <a:rPr lang="en-US" sz="1400" dirty="0" err="1" smtClean="0"/>
              <a:t>AnandTech</a:t>
            </a:r>
            <a:r>
              <a:rPr lang="en-US" sz="1400" dirty="0" smtClean="0"/>
              <a:t>, </a:t>
            </a:r>
            <a:r>
              <a:rPr lang="en-US" sz="1400" dirty="0"/>
              <a:t>May 29, </a:t>
            </a:r>
            <a:r>
              <a:rPr lang="en-US" sz="1400" dirty="0" smtClean="0"/>
              <a:t>2016,</a:t>
            </a:r>
            <a:endParaRPr lang="en-US" sz="1400" dirty="0"/>
          </a:p>
          <a:p>
            <a:r>
              <a:rPr lang="en-US" sz="1400" dirty="0" smtClean="0"/>
              <a:t>          http</a:t>
            </a:r>
            <a:r>
              <a:rPr lang="en-US" sz="1400" dirty="0"/>
              <a:t>://</a:t>
            </a:r>
            <a:r>
              <a:rPr lang="en-US" sz="1400" dirty="0" err="1" smtClean="0"/>
              <a:t>www.anandtech.com</a:t>
            </a:r>
            <a:r>
              <a:rPr lang="en-US" sz="1400" dirty="0" smtClean="0"/>
              <a:t>/show/10347/arm-cortex-</a:t>
            </a:r>
            <a:r>
              <a:rPr lang="en-US" sz="1400" dirty="0" err="1" smtClean="0"/>
              <a:t>a73</a:t>
            </a:r>
            <a:r>
              <a:rPr lang="en-US" sz="1400" dirty="0" smtClean="0"/>
              <a:t>-</a:t>
            </a:r>
            <a:r>
              <a:rPr lang="en-US" sz="1400" dirty="0" err="1" smtClean="0"/>
              <a:t>artemis</a:t>
            </a:r>
            <a:r>
              <a:rPr lang="en-US" sz="1400" dirty="0" smtClean="0"/>
              <a:t>-unveiled</a:t>
            </a:r>
            <a:endParaRPr lang="en-US" sz="1400" dirty="0"/>
          </a:p>
        </p:txBody>
      </p:sp>
      <p:sp>
        <p:nvSpPr>
          <p:cNvPr id="8" name="TextBox 7"/>
          <p:cNvSpPr txBox="1"/>
          <p:nvPr/>
        </p:nvSpPr>
        <p:spPr>
          <a:xfrm>
            <a:off x="171663" y="4631233"/>
            <a:ext cx="8906990" cy="738664"/>
          </a:xfrm>
          <a:prstGeom prst="rect">
            <a:avLst/>
          </a:prstGeom>
          <a:noFill/>
        </p:spPr>
        <p:txBody>
          <a:bodyPr wrap="none" rtlCol="0">
            <a:spAutoFit/>
          </a:bodyPr>
          <a:lstStyle/>
          <a:p>
            <a:r>
              <a:rPr lang="en-US" sz="1400" dirty="0" smtClean="0"/>
              <a:t>[100]: Turner C., ARM instruction sets and CPUs for wide ranging applications, ARM Tech Forum,</a:t>
            </a:r>
          </a:p>
          <a:p>
            <a:r>
              <a:rPr lang="en-US" sz="1400" dirty="0" smtClean="0"/>
              <a:t>           Taipei, July 4, 2017,</a:t>
            </a:r>
          </a:p>
          <a:p>
            <a:r>
              <a:rPr lang="en-US" sz="1400" dirty="0" smtClean="0"/>
              <a:t>           https</a:t>
            </a:r>
            <a:r>
              <a:rPr lang="en-US" sz="1400" dirty="0"/>
              <a:t>://</a:t>
            </a:r>
            <a:r>
              <a:rPr lang="en-US" sz="1400" dirty="0" err="1"/>
              <a:t>www.arm.com</a:t>
            </a:r>
            <a:r>
              <a:rPr lang="en-US" sz="1400" dirty="0"/>
              <a:t>/files/event/</a:t>
            </a:r>
            <a:r>
              <a:rPr lang="en-US" sz="1400" dirty="0" err="1"/>
              <a:t>20170704_ATF_TW_A3.pdf</a:t>
            </a:r>
            <a:r>
              <a:rPr lang="en-US" sz="1400" dirty="0"/>
              <a:t> </a:t>
            </a:r>
          </a:p>
        </p:txBody>
      </p:sp>
      <p:sp>
        <p:nvSpPr>
          <p:cNvPr id="9" name="TextBox 8"/>
          <p:cNvSpPr txBox="1"/>
          <p:nvPr/>
        </p:nvSpPr>
        <p:spPr>
          <a:xfrm>
            <a:off x="169389" y="5409220"/>
            <a:ext cx="7096110" cy="523220"/>
          </a:xfrm>
          <a:prstGeom prst="rect">
            <a:avLst/>
          </a:prstGeom>
          <a:noFill/>
        </p:spPr>
        <p:txBody>
          <a:bodyPr wrap="none" rtlCol="0">
            <a:spAutoFit/>
          </a:bodyPr>
          <a:lstStyle/>
          <a:p>
            <a:r>
              <a:rPr lang="en-US" sz="1400" dirty="0" smtClean="0"/>
              <a:t>[101]:</a:t>
            </a:r>
            <a:r>
              <a:rPr lang="en-US" sz="1400" dirty="0"/>
              <a:t>Cortex-</a:t>
            </a:r>
            <a:r>
              <a:rPr lang="en-US" sz="1400" dirty="0" err="1"/>
              <a:t>A75</a:t>
            </a:r>
            <a:r>
              <a:rPr lang="en-US" sz="1400" dirty="0"/>
              <a:t>, ARM Developer,</a:t>
            </a:r>
          </a:p>
          <a:p>
            <a:r>
              <a:rPr lang="en-US" sz="1400" dirty="0" smtClean="0"/>
              <a:t>           https</a:t>
            </a:r>
            <a:r>
              <a:rPr lang="en-US" sz="1400" dirty="0"/>
              <a:t>://</a:t>
            </a:r>
            <a:r>
              <a:rPr lang="en-US" sz="1400" dirty="0" err="1" smtClean="0"/>
              <a:t>developer.arm.com</a:t>
            </a:r>
            <a:r>
              <a:rPr lang="en-US" sz="1400" dirty="0" smtClean="0"/>
              <a:t>/products/processors/cortex-a/cortex-</a:t>
            </a:r>
            <a:r>
              <a:rPr lang="en-US" sz="1400" dirty="0" err="1" smtClean="0"/>
              <a:t>a75</a:t>
            </a:r>
            <a:r>
              <a:rPr lang="en-US" sz="1400" dirty="0" smtClean="0"/>
              <a:t> </a:t>
            </a:r>
            <a:endParaRPr lang="en-US" sz="1400" dirty="0"/>
          </a:p>
        </p:txBody>
      </p:sp>
      <p:sp>
        <p:nvSpPr>
          <p:cNvPr id="11" name="TextBox 10"/>
          <p:cNvSpPr txBox="1"/>
          <p:nvPr/>
        </p:nvSpPr>
        <p:spPr>
          <a:xfrm>
            <a:off x="174870" y="5966120"/>
            <a:ext cx="7272440" cy="523220"/>
          </a:xfrm>
          <a:prstGeom prst="rect">
            <a:avLst/>
          </a:prstGeom>
          <a:noFill/>
        </p:spPr>
        <p:txBody>
          <a:bodyPr wrap="none" rtlCol="0">
            <a:spAutoFit/>
          </a:bodyPr>
          <a:lstStyle/>
          <a:p>
            <a:r>
              <a:rPr lang="en-US" sz="1400" dirty="0" smtClean="0"/>
              <a:t>[102]: Cortex-</a:t>
            </a:r>
            <a:r>
              <a:rPr lang="en-US" sz="1400" dirty="0" err="1" smtClean="0"/>
              <a:t>A73</a:t>
            </a:r>
            <a:r>
              <a:rPr lang="en-US" sz="1400" dirty="0" smtClean="0"/>
              <a:t>, ARM Developer,</a:t>
            </a:r>
            <a:endParaRPr lang="en-US" sz="1400" dirty="0"/>
          </a:p>
          <a:p>
            <a:r>
              <a:rPr lang="en-US" sz="1400" dirty="0"/>
              <a:t>            https://</a:t>
            </a:r>
            <a:r>
              <a:rPr lang="en-US" sz="1400" dirty="0" err="1" smtClean="0"/>
              <a:t>developer.arm.com</a:t>
            </a:r>
            <a:r>
              <a:rPr lang="en-US" sz="1400" dirty="0" smtClean="0"/>
              <a:t>/products/processors/cortex-a/cortex-</a:t>
            </a:r>
            <a:r>
              <a:rPr lang="en-US" sz="1400" dirty="0" err="1" smtClean="0"/>
              <a:t>a73</a:t>
            </a:r>
            <a:endParaRPr lang="en-US" sz="1400" dirty="0"/>
          </a:p>
        </p:txBody>
      </p:sp>
      <p:sp>
        <p:nvSpPr>
          <p:cNvPr id="12"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2)</a:t>
            </a:r>
          </a:p>
        </p:txBody>
      </p:sp>
    </p:spTree>
    <p:extLst>
      <p:ext uri="{BB962C8B-B14F-4D97-AF65-F5344CB8AC3E}">
        <p14:creationId xmlns:p14="http://schemas.microsoft.com/office/powerpoint/2010/main" val="91103586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80" y="639387"/>
            <a:ext cx="8596520" cy="738664"/>
          </a:xfrm>
          <a:prstGeom prst="rect">
            <a:avLst/>
          </a:prstGeom>
          <a:noFill/>
        </p:spPr>
        <p:txBody>
          <a:bodyPr wrap="none" rtlCol="0">
            <a:spAutoFit/>
          </a:bodyPr>
          <a:lstStyle/>
          <a:p>
            <a:r>
              <a:rPr lang="en-US" sz="1400" dirty="0" smtClean="0"/>
              <a:t>[103</a:t>
            </a:r>
            <a:r>
              <a:rPr lang="en-US" sz="1400" dirty="0"/>
              <a:t>]: ARM Unveils Cortex-</a:t>
            </a:r>
            <a:r>
              <a:rPr lang="en-US" sz="1400" dirty="0" err="1"/>
              <a:t>A75</a:t>
            </a:r>
            <a:r>
              <a:rPr lang="en-US" sz="1400" dirty="0"/>
              <a:t>, </a:t>
            </a:r>
            <a:r>
              <a:rPr lang="en-US" sz="1400" dirty="0" err="1"/>
              <a:t>A55</a:t>
            </a:r>
            <a:r>
              <a:rPr lang="en-US" sz="1400" dirty="0"/>
              <a:t> Processors And Mali-</a:t>
            </a:r>
            <a:r>
              <a:rPr lang="en-US" sz="1400" dirty="0" err="1"/>
              <a:t>G72</a:t>
            </a:r>
            <a:r>
              <a:rPr lang="en-US" sz="1400" dirty="0"/>
              <a:t> </a:t>
            </a:r>
            <a:r>
              <a:rPr lang="en-US" sz="1400" dirty="0" smtClean="0"/>
              <a:t>GPU, ARM Developer,</a:t>
            </a:r>
          </a:p>
          <a:p>
            <a:r>
              <a:rPr lang="en-US" sz="1400" dirty="0" smtClean="0"/>
              <a:t>            https</a:t>
            </a:r>
            <a:r>
              <a:rPr lang="en-US" sz="1400" dirty="0"/>
              <a:t>://</a:t>
            </a:r>
            <a:r>
              <a:rPr lang="en-US" sz="1400" dirty="0" err="1" smtClean="0"/>
              <a:t>www.xda-developers.com</a:t>
            </a:r>
            <a:r>
              <a:rPr lang="en-US" sz="1400" dirty="0" smtClean="0"/>
              <a:t>/arm-unveils-cortex-</a:t>
            </a:r>
            <a:r>
              <a:rPr lang="en-US" sz="1400" dirty="0" err="1" smtClean="0"/>
              <a:t>a75</a:t>
            </a:r>
            <a:r>
              <a:rPr lang="en-US" sz="1400" dirty="0" smtClean="0"/>
              <a:t>-</a:t>
            </a:r>
            <a:r>
              <a:rPr lang="en-US" sz="1400" dirty="0" err="1" smtClean="0"/>
              <a:t>a55</a:t>
            </a:r>
            <a:r>
              <a:rPr lang="en-US" sz="1400" dirty="0" smtClean="0"/>
              <a:t>-processors-and-</a:t>
            </a:r>
            <a:r>
              <a:rPr lang="en-US" sz="1400" dirty="0" err="1" smtClean="0"/>
              <a:t>mali</a:t>
            </a:r>
            <a:r>
              <a:rPr lang="en-US" sz="1400" dirty="0" smtClean="0"/>
              <a:t>-</a:t>
            </a:r>
          </a:p>
          <a:p>
            <a:r>
              <a:rPr lang="en-US" sz="1400" dirty="0"/>
              <a:t> </a:t>
            </a:r>
            <a:r>
              <a:rPr lang="en-US" sz="1400" dirty="0" smtClean="0"/>
              <a:t>           </a:t>
            </a:r>
            <a:r>
              <a:rPr lang="en-US" sz="1400" dirty="0" err="1" smtClean="0"/>
              <a:t>g72-gpu</a:t>
            </a:r>
            <a:r>
              <a:rPr lang="en-US" sz="1400" dirty="0"/>
              <a:t>/</a:t>
            </a:r>
          </a:p>
        </p:txBody>
      </p:sp>
      <p:sp>
        <p:nvSpPr>
          <p:cNvPr id="4" name="TextBox 3"/>
          <p:cNvSpPr txBox="1"/>
          <p:nvPr/>
        </p:nvSpPr>
        <p:spPr>
          <a:xfrm>
            <a:off x="171395" y="1448780"/>
            <a:ext cx="8328755" cy="307777"/>
          </a:xfrm>
          <a:prstGeom prst="rect">
            <a:avLst/>
          </a:prstGeom>
          <a:noFill/>
        </p:spPr>
        <p:txBody>
          <a:bodyPr wrap="none" rtlCol="0">
            <a:spAutoFit/>
          </a:bodyPr>
          <a:lstStyle/>
          <a:p>
            <a:r>
              <a:rPr lang="en-US" sz="1400" dirty="0" smtClean="0"/>
              <a:t>[104]: </a:t>
            </a:r>
            <a:r>
              <a:rPr lang="en-US" sz="1400" dirty="0" err="1" smtClean="0"/>
              <a:t>DynamIQ</a:t>
            </a:r>
            <a:r>
              <a:rPr lang="en-US" sz="1400" dirty="0" smtClean="0"/>
              <a:t> power management support, </a:t>
            </a:r>
            <a:r>
              <a:rPr lang="en-US" sz="1400" dirty="0" err="1" smtClean="0"/>
              <a:t>Vers</a:t>
            </a:r>
            <a:r>
              <a:rPr lang="en-US" sz="1400" dirty="0" smtClean="0"/>
              <a:t>. 1.1, ARM ECM 0640541 Oct. 30 2017</a:t>
            </a:r>
            <a:endParaRPr lang="en-US" sz="1400" dirty="0"/>
          </a:p>
        </p:txBody>
      </p:sp>
      <p:sp>
        <p:nvSpPr>
          <p:cNvPr id="7" name="TextBox 6"/>
          <p:cNvSpPr txBox="1"/>
          <p:nvPr/>
        </p:nvSpPr>
        <p:spPr>
          <a:xfrm>
            <a:off x="170683" y="1853924"/>
            <a:ext cx="8480398" cy="954107"/>
          </a:xfrm>
          <a:prstGeom prst="rect">
            <a:avLst/>
          </a:prstGeom>
          <a:noFill/>
        </p:spPr>
        <p:txBody>
          <a:bodyPr wrap="none" rtlCol="0">
            <a:spAutoFit/>
          </a:bodyPr>
          <a:lstStyle/>
          <a:p>
            <a:r>
              <a:rPr lang="en-US" sz="1400" dirty="0" smtClean="0"/>
              <a:t>[105]: Parris N., Boost </a:t>
            </a:r>
            <a:r>
              <a:rPr lang="en-US" sz="1400" dirty="0" err="1" smtClean="0"/>
              <a:t>SoC</a:t>
            </a:r>
            <a:r>
              <a:rPr lang="en-US" sz="1400" dirty="0" smtClean="0"/>
              <a:t> performance from edge to cloud ARM </a:t>
            </a:r>
            <a:r>
              <a:rPr lang="en-US" sz="1400" dirty="0" err="1" smtClean="0"/>
              <a:t>CoreLink</a:t>
            </a:r>
            <a:r>
              <a:rPr lang="en-US" sz="1400" dirty="0" smtClean="0"/>
              <a:t> System IP, ARM,</a:t>
            </a:r>
          </a:p>
          <a:p>
            <a:r>
              <a:rPr lang="en-US" sz="1400" dirty="0"/>
              <a:t> </a:t>
            </a:r>
            <a:r>
              <a:rPr lang="en-US" sz="1400" dirty="0" smtClean="0"/>
              <a:t>           Nov. 2016,</a:t>
            </a:r>
          </a:p>
          <a:p>
            <a:r>
              <a:rPr lang="en-US" sz="1400" dirty="0" smtClean="0"/>
              <a:t>            http</a:t>
            </a:r>
            <a:r>
              <a:rPr lang="en-US" sz="1400" dirty="0"/>
              <a:t>://</a:t>
            </a:r>
            <a:r>
              <a:rPr lang="en-US" sz="1400" dirty="0" err="1" smtClean="0"/>
              <a:t>www.armtechforum.com.cn</a:t>
            </a:r>
            <a:r>
              <a:rPr lang="en-US" sz="1400" dirty="0" smtClean="0"/>
              <a:t>/attached/article/</a:t>
            </a:r>
            <a:r>
              <a:rPr lang="en-US" sz="1400" dirty="0" err="1" smtClean="0"/>
              <a:t>2016ATS_C1_Neil_Parris</a:t>
            </a:r>
            <a:endParaRPr lang="en-US" sz="1400" dirty="0" smtClean="0"/>
          </a:p>
          <a:p>
            <a:r>
              <a:rPr lang="en-US" sz="1400" dirty="0"/>
              <a:t> </a:t>
            </a:r>
            <a:r>
              <a:rPr lang="en-US" sz="1400" dirty="0" smtClean="0"/>
              <a:t>           </a:t>
            </a:r>
            <a:r>
              <a:rPr lang="en-US" sz="1400" dirty="0" err="1" smtClean="0"/>
              <a:t>20161206151154.pdf</a:t>
            </a:r>
            <a:endParaRPr lang="en-US" sz="1400" dirty="0"/>
          </a:p>
        </p:txBody>
      </p:sp>
      <p:sp>
        <p:nvSpPr>
          <p:cNvPr id="9" name="TextBox 8"/>
          <p:cNvSpPr txBox="1"/>
          <p:nvPr/>
        </p:nvSpPr>
        <p:spPr>
          <a:xfrm>
            <a:off x="172110" y="2957816"/>
            <a:ext cx="8980087" cy="954107"/>
          </a:xfrm>
          <a:prstGeom prst="rect">
            <a:avLst/>
          </a:prstGeom>
          <a:noFill/>
        </p:spPr>
        <p:txBody>
          <a:bodyPr wrap="none" rtlCol="0">
            <a:spAutoFit/>
          </a:bodyPr>
          <a:lstStyle/>
          <a:p>
            <a:r>
              <a:rPr lang="en-US" sz="1400" dirty="0" smtClean="0"/>
              <a:t>[106]: </a:t>
            </a:r>
            <a:r>
              <a:rPr lang="en-US" sz="1400" dirty="0" err="1" smtClean="0"/>
              <a:t>Greenhalgh</a:t>
            </a:r>
            <a:r>
              <a:rPr lang="en-US" sz="1400" dirty="0" smtClean="0"/>
              <a:t> P., ARM </a:t>
            </a:r>
            <a:r>
              <a:rPr lang="en-US" sz="1400" dirty="0" err="1" smtClean="0"/>
              <a:t>DynamIQ</a:t>
            </a:r>
            <a:r>
              <a:rPr lang="en-US" sz="1400" dirty="0" smtClean="0"/>
              <a:t>. Intelligent Solutions Using Cluster Based Multiprocessing, </a:t>
            </a:r>
          </a:p>
          <a:p>
            <a:r>
              <a:rPr lang="en-US" sz="1400" dirty="0" smtClean="0"/>
              <a:t>            Hot Chips 29, 2017 Aug. 12,  </a:t>
            </a:r>
          </a:p>
          <a:p>
            <a:r>
              <a:rPr lang="en-US" sz="1400" dirty="0" smtClean="0"/>
              <a:t>            https</a:t>
            </a:r>
            <a:r>
              <a:rPr lang="en-US" sz="1400" dirty="0"/>
              <a:t>://</a:t>
            </a:r>
            <a:r>
              <a:rPr lang="en-US" sz="1400" dirty="0" err="1" smtClean="0"/>
              <a:t>www.slideshare.net</a:t>
            </a:r>
            <a:r>
              <a:rPr lang="en-US" sz="1400" dirty="0" smtClean="0"/>
              <a:t>/</a:t>
            </a:r>
            <a:r>
              <a:rPr lang="en-US" sz="1400" dirty="0" err="1" smtClean="0"/>
              <a:t>ARMHoldings</a:t>
            </a:r>
            <a:r>
              <a:rPr lang="en-US" sz="1400" dirty="0" smtClean="0"/>
              <a:t>/arm-</a:t>
            </a:r>
            <a:r>
              <a:rPr lang="en-US" sz="1400" dirty="0" err="1" smtClean="0"/>
              <a:t>dynamiq</a:t>
            </a:r>
            <a:r>
              <a:rPr lang="en-US" sz="1400" dirty="0" smtClean="0"/>
              <a:t>-intelligent-solutions-using-</a:t>
            </a:r>
          </a:p>
          <a:p>
            <a:r>
              <a:rPr lang="en-US" sz="1400" dirty="0"/>
              <a:t> </a:t>
            </a:r>
            <a:r>
              <a:rPr lang="en-US" sz="1400" dirty="0" smtClean="0"/>
              <a:t>           cluster-based-multiprocessing </a:t>
            </a:r>
            <a:endParaRPr lang="en-US" sz="1400" dirty="0"/>
          </a:p>
        </p:txBody>
      </p:sp>
      <p:sp>
        <p:nvSpPr>
          <p:cNvPr id="11" name="TextBox 10"/>
          <p:cNvSpPr txBox="1"/>
          <p:nvPr/>
        </p:nvSpPr>
        <p:spPr>
          <a:xfrm>
            <a:off x="167098" y="3979810"/>
            <a:ext cx="8724761" cy="738664"/>
          </a:xfrm>
          <a:prstGeom prst="rect">
            <a:avLst/>
          </a:prstGeom>
          <a:noFill/>
        </p:spPr>
        <p:txBody>
          <a:bodyPr wrap="none" rtlCol="0">
            <a:spAutoFit/>
          </a:bodyPr>
          <a:lstStyle/>
          <a:p>
            <a:r>
              <a:rPr lang="en-US" sz="1400" dirty="0" smtClean="0"/>
              <a:t>[107]: </a:t>
            </a:r>
            <a:r>
              <a:rPr lang="en-US" sz="1400" dirty="0" err="1" smtClean="0"/>
              <a:t>Wathan</a:t>
            </a:r>
            <a:r>
              <a:rPr lang="en-US" sz="1400" dirty="0" smtClean="0"/>
              <a:t> G. : </a:t>
            </a:r>
            <a:r>
              <a:rPr lang="en-US" sz="1400" dirty="0"/>
              <a:t>Arm </a:t>
            </a:r>
            <a:r>
              <a:rPr lang="en-US" sz="1400" dirty="0" err="1"/>
              <a:t>DynamIQ</a:t>
            </a:r>
            <a:r>
              <a:rPr lang="en-US" sz="1400" dirty="0"/>
              <a:t>: Technology for the next era of </a:t>
            </a:r>
            <a:r>
              <a:rPr lang="en-US" sz="1400" dirty="0" smtClean="0"/>
              <a:t>compute, ARM Community, </a:t>
            </a:r>
            <a:endParaRPr lang="en-US" sz="1400" dirty="0"/>
          </a:p>
          <a:p>
            <a:r>
              <a:rPr lang="en-US" sz="1400" dirty="0" smtClean="0"/>
              <a:t>             https</a:t>
            </a:r>
            <a:r>
              <a:rPr lang="en-US" sz="1400" dirty="0"/>
              <a:t>://</a:t>
            </a:r>
            <a:r>
              <a:rPr lang="en-US" sz="1400" dirty="0" err="1" smtClean="0"/>
              <a:t>community.arm.com</a:t>
            </a:r>
            <a:r>
              <a:rPr lang="en-US" sz="1400" dirty="0" smtClean="0"/>
              <a:t>/processors/b/blog/posts/arm-</a:t>
            </a:r>
            <a:r>
              <a:rPr lang="en-US" sz="1400" dirty="0" err="1" smtClean="0"/>
              <a:t>dynamiq</a:t>
            </a:r>
            <a:r>
              <a:rPr lang="en-US" sz="1400" dirty="0" smtClean="0"/>
              <a:t>-technology-for-</a:t>
            </a:r>
          </a:p>
          <a:p>
            <a:r>
              <a:rPr lang="en-US" sz="1400" dirty="0"/>
              <a:t> </a:t>
            </a:r>
            <a:r>
              <a:rPr lang="en-US" sz="1400" dirty="0" smtClean="0"/>
              <a:t>            the-next-era-of-compute</a:t>
            </a:r>
            <a:endParaRPr lang="en-US" sz="1400" dirty="0"/>
          </a:p>
        </p:txBody>
      </p:sp>
      <p:sp>
        <p:nvSpPr>
          <p:cNvPr id="12" name="TextBox 11"/>
          <p:cNvSpPr txBox="1"/>
          <p:nvPr/>
        </p:nvSpPr>
        <p:spPr>
          <a:xfrm>
            <a:off x="172107" y="4776453"/>
            <a:ext cx="8024633" cy="954107"/>
          </a:xfrm>
          <a:prstGeom prst="rect">
            <a:avLst/>
          </a:prstGeom>
          <a:noFill/>
        </p:spPr>
        <p:txBody>
          <a:bodyPr wrap="none" rtlCol="0">
            <a:spAutoFit/>
          </a:bodyPr>
          <a:lstStyle/>
          <a:p>
            <a:r>
              <a:rPr lang="en-US" sz="1400" dirty="0" smtClean="0"/>
              <a:t>[108</a:t>
            </a:r>
            <a:r>
              <a:rPr lang="en-US" sz="1400" dirty="0"/>
              <a:t>]: </a:t>
            </a:r>
            <a:r>
              <a:rPr lang="en-US" sz="1400" dirty="0" err="1" smtClean="0"/>
              <a:t>Walrath</a:t>
            </a:r>
            <a:r>
              <a:rPr lang="en-US" sz="1400" dirty="0" smtClean="0"/>
              <a:t> J., ARM </a:t>
            </a:r>
            <a:r>
              <a:rPr lang="en-US" sz="1400" dirty="0"/>
              <a:t>Tech Day 2017: </a:t>
            </a:r>
            <a:r>
              <a:rPr lang="en-US" sz="1400" dirty="0" err="1"/>
              <a:t>DynamIQ</a:t>
            </a:r>
            <a:r>
              <a:rPr lang="en-US" sz="1400" dirty="0"/>
              <a:t>, Cortex-</a:t>
            </a:r>
            <a:r>
              <a:rPr lang="en-US" sz="1400" dirty="0" err="1"/>
              <a:t>A55</a:t>
            </a:r>
            <a:r>
              <a:rPr lang="en-US" sz="1400" dirty="0"/>
              <a:t>, </a:t>
            </a:r>
            <a:r>
              <a:rPr lang="en-US" sz="1400" dirty="0" err="1"/>
              <a:t>A75</a:t>
            </a:r>
            <a:r>
              <a:rPr lang="en-US" sz="1400" dirty="0"/>
              <a:t>, and </a:t>
            </a:r>
            <a:r>
              <a:rPr lang="en-US" sz="1400" dirty="0" smtClean="0"/>
              <a:t>Mali-</a:t>
            </a:r>
            <a:r>
              <a:rPr lang="en-US" sz="1400" dirty="0" err="1" smtClean="0"/>
              <a:t>G72</a:t>
            </a:r>
            <a:r>
              <a:rPr lang="en-US" sz="1400" dirty="0" smtClean="0"/>
              <a:t>, </a:t>
            </a:r>
          </a:p>
          <a:p>
            <a:r>
              <a:rPr lang="en-US" sz="1400" dirty="0"/>
              <a:t> </a:t>
            </a:r>
            <a:r>
              <a:rPr lang="en-US" sz="1400" dirty="0" smtClean="0"/>
              <a:t>           </a:t>
            </a:r>
            <a:r>
              <a:rPr lang="en-US" sz="1400" dirty="0"/>
              <a:t>PC Perspective, May 29, </a:t>
            </a:r>
            <a:r>
              <a:rPr lang="en-US" sz="1400" dirty="0" smtClean="0"/>
              <a:t>2017, </a:t>
            </a:r>
          </a:p>
          <a:p>
            <a:r>
              <a:rPr lang="en-US" sz="1400" dirty="0" smtClean="0"/>
              <a:t>            https</a:t>
            </a:r>
            <a:r>
              <a:rPr lang="en-US" sz="1400" dirty="0"/>
              <a:t>://</a:t>
            </a:r>
            <a:r>
              <a:rPr lang="en-US" sz="1400" dirty="0" err="1" smtClean="0"/>
              <a:t>www.pcper.com</a:t>
            </a:r>
            <a:r>
              <a:rPr lang="en-US" sz="1400" dirty="0" smtClean="0"/>
              <a:t>/reviews/General-Tech/ARM-Tech-Day-2017-</a:t>
            </a:r>
            <a:r>
              <a:rPr lang="en-US" sz="1400" dirty="0" err="1" smtClean="0"/>
              <a:t>DynamIQ</a:t>
            </a:r>
            <a:r>
              <a:rPr lang="en-US" sz="1400" dirty="0" smtClean="0"/>
              <a:t>-</a:t>
            </a:r>
          </a:p>
          <a:p>
            <a:r>
              <a:rPr lang="en-US" sz="1400" dirty="0"/>
              <a:t> </a:t>
            </a:r>
            <a:r>
              <a:rPr lang="en-US" sz="1400" dirty="0" smtClean="0"/>
              <a:t>           Cortex-</a:t>
            </a:r>
            <a:r>
              <a:rPr lang="en-US" sz="1400" dirty="0" err="1" smtClean="0"/>
              <a:t>A55</a:t>
            </a:r>
            <a:r>
              <a:rPr lang="en-US" sz="1400" dirty="0" smtClean="0"/>
              <a:t>-</a:t>
            </a:r>
            <a:r>
              <a:rPr lang="en-US" sz="1400" dirty="0" err="1" smtClean="0"/>
              <a:t>A75</a:t>
            </a:r>
            <a:r>
              <a:rPr lang="en-US" sz="1400" dirty="0" smtClean="0"/>
              <a:t>-and-Mali-</a:t>
            </a:r>
            <a:r>
              <a:rPr lang="en-US" sz="1400" dirty="0" err="1" smtClean="0"/>
              <a:t>G72</a:t>
            </a:r>
            <a:r>
              <a:rPr lang="en-US" sz="1400" dirty="0" smtClean="0"/>
              <a:t>/Cortex-</a:t>
            </a:r>
            <a:r>
              <a:rPr lang="en-US" sz="1400" dirty="0" err="1" smtClean="0"/>
              <a:t>A75</a:t>
            </a:r>
            <a:r>
              <a:rPr lang="en-US" sz="1400" dirty="0" smtClean="0"/>
              <a:t>-and-Mali-</a:t>
            </a:r>
            <a:r>
              <a:rPr lang="en-US" sz="1400" dirty="0" err="1" smtClean="0"/>
              <a:t>G72</a:t>
            </a:r>
            <a:endParaRPr lang="en-US" sz="1400" dirty="0"/>
          </a:p>
        </p:txBody>
      </p:sp>
      <p:sp>
        <p:nvSpPr>
          <p:cNvPr id="13" name="TextBox 12"/>
          <p:cNvSpPr txBox="1"/>
          <p:nvPr/>
        </p:nvSpPr>
        <p:spPr>
          <a:xfrm>
            <a:off x="171752" y="5784129"/>
            <a:ext cx="8850756" cy="738664"/>
          </a:xfrm>
          <a:prstGeom prst="rect">
            <a:avLst/>
          </a:prstGeom>
          <a:noFill/>
        </p:spPr>
        <p:txBody>
          <a:bodyPr wrap="none" rtlCol="0">
            <a:spAutoFit/>
          </a:bodyPr>
          <a:lstStyle/>
          <a:p>
            <a:r>
              <a:rPr lang="en-US" sz="1400" dirty="0"/>
              <a:t>[109]: </a:t>
            </a:r>
            <a:r>
              <a:rPr lang="en-US" sz="1400" dirty="0" smtClean="0"/>
              <a:t>Rickards I. and </a:t>
            </a:r>
            <a:r>
              <a:rPr lang="en-US" sz="1400" dirty="0" err="1" smtClean="0"/>
              <a:t>Kucheria</a:t>
            </a:r>
            <a:r>
              <a:rPr lang="en-US" sz="1400" dirty="0" smtClean="0"/>
              <a:t> A., Energy </a:t>
            </a:r>
            <a:r>
              <a:rPr lang="en-US" sz="1400" dirty="0"/>
              <a:t>Aware Scheduling (</a:t>
            </a:r>
            <a:r>
              <a:rPr lang="en-US" sz="1400" dirty="0" err="1"/>
              <a:t>EAS</a:t>
            </a:r>
            <a:r>
              <a:rPr lang="en-US" sz="1400" dirty="0"/>
              <a:t>) progress </a:t>
            </a:r>
            <a:r>
              <a:rPr lang="en-US" sz="1400" dirty="0" smtClean="0"/>
              <a:t>update, </a:t>
            </a:r>
            <a:r>
              <a:rPr lang="en-US" sz="1400" dirty="0" err="1" smtClean="0"/>
              <a:t>Linaro</a:t>
            </a:r>
            <a:endParaRPr lang="en-US" sz="1400" dirty="0" smtClean="0"/>
          </a:p>
          <a:p>
            <a:r>
              <a:rPr lang="en-US" sz="1400" dirty="0"/>
              <a:t> </a:t>
            </a:r>
            <a:r>
              <a:rPr lang="en-US" sz="1400" dirty="0" smtClean="0"/>
              <a:t>           Company, Sept. 18, 2015,</a:t>
            </a:r>
          </a:p>
          <a:p>
            <a:r>
              <a:rPr lang="en-US" sz="1400" dirty="0" smtClean="0"/>
              <a:t>            http</a:t>
            </a:r>
            <a:r>
              <a:rPr lang="en-US" sz="1400" dirty="0"/>
              <a:t>://</a:t>
            </a:r>
            <a:r>
              <a:rPr lang="en-US" sz="1400" dirty="0" err="1"/>
              <a:t>www.linaro.org</a:t>
            </a:r>
            <a:r>
              <a:rPr lang="en-US" sz="1400" dirty="0"/>
              <a:t>/blog/core-dump/energy-aware-scheduling-</a:t>
            </a:r>
            <a:r>
              <a:rPr lang="en-US" sz="1400" dirty="0" err="1"/>
              <a:t>eas</a:t>
            </a:r>
            <a:r>
              <a:rPr lang="en-US" sz="1400" dirty="0"/>
              <a:t>-progress-update/</a:t>
            </a:r>
          </a:p>
        </p:txBody>
      </p:sp>
      <p:sp>
        <p:nvSpPr>
          <p:cNvPr id="14"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3)</a:t>
            </a:r>
          </a:p>
        </p:txBody>
      </p:sp>
    </p:spTree>
    <p:extLst>
      <p:ext uri="{BB962C8B-B14F-4D97-AF65-F5344CB8AC3E}">
        <p14:creationId xmlns:p14="http://schemas.microsoft.com/office/powerpoint/2010/main" val="25643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297635"/>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1670" y="4530606"/>
            <a:ext cx="5849678" cy="338554"/>
          </a:xfrm>
          <a:prstGeom prst="rect">
            <a:avLst/>
          </a:prstGeom>
          <a:noFill/>
        </p:spPr>
        <p:txBody>
          <a:bodyPr wrap="none" rtlCol="0">
            <a:spAutoFit/>
          </a:bodyPr>
          <a:lstStyle/>
          <a:p>
            <a:r>
              <a:rPr lang="hu-HU" sz="1600" dirty="0" smtClean="0">
                <a:solidFill>
                  <a:srgbClr val="000000"/>
                </a:solidFill>
              </a:rPr>
              <a:t>Figure: </a:t>
            </a:r>
            <a:r>
              <a:rPr lang="en-US" sz="1600" dirty="0" smtClean="0">
                <a:solidFill>
                  <a:srgbClr val="000000"/>
                </a:solidFill>
              </a:rPr>
              <a:t>The </a:t>
            </a:r>
            <a:r>
              <a:rPr lang="en-US" sz="1600" dirty="0">
                <a:solidFill>
                  <a:srgbClr val="000000"/>
                </a:solidFill>
              </a:rPr>
              <a:t>headquarters of ARM </a:t>
            </a:r>
            <a:r>
              <a:rPr lang="en-US" sz="1600" dirty="0" smtClean="0">
                <a:solidFill>
                  <a:srgbClr val="000000"/>
                </a:solidFill>
              </a:rPr>
              <a:t>Ltd. about 1990</a:t>
            </a:r>
            <a:r>
              <a:rPr lang="hu-HU" sz="1600" dirty="0" smtClean="0">
                <a:solidFill>
                  <a:srgbClr val="000000"/>
                </a:solidFill>
              </a:rPr>
              <a:t> </a:t>
            </a:r>
            <a:r>
              <a:rPr lang="en-US" sz="1600" dirty="0" smtClean="0">
                <a:solidFill>
                  <a:srgbClr val="000000"/>
                </a:solidFill>
              </a:rPr>
              <a:t>[</a:t>
            </a:r>
            <a:r>
              <a:rPr lang="hu-HU" sz="1600" dirty="0" smtClean="0">
                <a:solidFill>
                  <a:srgbClr val="000000"/>
                </a:solidFill>
              </a:rPr>
              <a:t>62</a:t>
            </a:r>
            <a:r>
              <a:rPr lang="en-US" sz="1600" dirty="0" smtClean="0">
                <a:solidFill>
                  <a:srgbClr val="000000"/>
                </a:solidFill>
              </a:rPr>
              <a:t>]</a:t>
            </a:r>
            <a:endParaRPr lang="en-US" sz="1600" dirty="0">
              <a:solidFill>
                <a:srgbClr val="000000"/>
              </a:solidFill>
            </a:endParaRPr>
          </a:p>
        </p:txBody>
      </p:sp>
      <p:sp>
        <p:nvSpPr>
          <p:cNvPr id="5" name="TextBox 4"/>
          <p:cNvSpPr txBox="1"/>
          <p:nvPr/>
        </p:nvSpPr>
        <p:spPr>
          <a:xfrm>
            <a:off x="75056" y="508122"/>
            <a:ext cx="2449710" cy="338554"/>
          </a:xfrm>
          <a:prstGeom prst="rect">
            <a:avLst/>
          </a:prstGeom>
          <a:noFill/>
        </p:spPr>
        <p:txBody>
          <a:bodyPr wrap="none" rtlCol="0">
            <a:spAutoFit/>
          </a:bodyPr>
          <a:lstStyle/>
          <a:p>
            <a:r>
              <a:rPr lang="en-US" sz="1600" dirty="0">
                <a:solidFill>
                  <a:srgbClr val="FF0000"/>
                </a:solidFill>
              </a:rPr>
              <a:t>Historical </a:t>
            </a:r>
            <a:r>
              <a:rPr lang="en-US" sz="1600" dirty="0" smtClean="0">
                <a:solidFill>
                  <a:srgbClr val="FF0000"/>
                </a:solidFill>
              </a:rPr>
              <a:t>remarks</a:t>
            </a:r>
            <a:r>
              <a:rPr lang="en-US" sz="1600" dirty="0" smtClean="0">
                <a:solidFill>
                  <a:srgbClr val="000000"/>
                </a:solidFill>
              </a:rPr>
              <a:t> </a:t>
            </a:r>
            <a:r>
              <a:rPr lang="en-US" sz="1600" dirty="0" smtClean="0">
                <a:solidFill>
                  <a:srgbClr val="FF0000"/>
                </a:solidFill>
              </a:rPr>
              <a:t>-2</a:t>
            </a:r>
            <a:endParaRPr lang="en-US" sz="1600" dirty="0">
              <a:solidFill>
                <a:srgbClr val="FF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smtClean="0">
                <a:solidFill>
                  <a:srgbClr val="FFFFFF"/>
                </a:solidFill>
              </a:rPr>
              <a:t>11</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3448009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02" y="642931"/>
            <a:ext cx="9008748" cy="738664"/>
          </a:xfrm>
          <a:prstGeom prst="rect">
            <a:avLst/>
          </a:prstGeom>
          <a:noFill/>
        </p:spPr>
        <p:txBody>
          <a:bodyPr wrap="none" rtlCol="0">
            <a:spAutoFit/>
          </a:bodyPr>
          <a:lstStyle/>
          <a:p>
            <a:r>
              <a:rPr lang="en-US" sz="1400" dirty="0"/>
              <a:t>[110</a:t>
            </a:r>
            <a:r>
              <a:rPr lang="en-US" sz="1400" dirty="0" smtClean="0"/>
              <a:t>]: </a:t>
            </a:r>
            <a:r>
              <a:rPr lang="en-US" sz="1400" dirty="0" err="1"/>
              <a:t>Triggs</a:t>
            </a:r>
            <a:r>
              <a:rPr lang="en-US" sz="1400" dirty="0"/>
              <a:t> R., A closer look at </a:t>
            </a:r>
            <a:r>
              <a:rPr lang="en-US" sz="1400" dirty="0" err="1"/>
              <a:t>ARM’s</a:t>
            </a:r>
            <a:r>
              <a:rPr lang="en-US" sz="1400" dirty="0"/>
              <a:t> new Cortex-</a:t>
            </a:r>
            <a:r>
              <a:rPr lang="en-US" sz="1400" dirty="0" err="1"/>
              <a:t>A75</a:t>
            </a:r>
            <a:r>
              <a:rPr lang="en-US" sz="1400" dirty="0"/>
              <a:t> and Cortex-</a:t>
            </a:r>
            <a:r>
              <a:rPr lang="en-US" sz="1400" dirty="0" err="1"/>
              <a:t>A55</a:t>
            </a:r>
            <a:r>
              <a:rPr lang="en-US" sz="1400" dirty="0"/>
              <a:t> CPUs, Android Authority</a:t>
            </a:r>
            <a:r>
              <a:rPr lang="en-US" sz="1400" dirty="0" smtClean="0"/>
              <a:t>,</a:t>
            </a:r>
          </a:p>
          <a:p>
            <a:r>
              <a:rPr lang="en-US" sz="1400" dirty="0"/>
              <a:t> </a:t>
            </a:r>
            <a:r>
              <a:rPr lang="en-US" sz="1400" dirty="0" smtClean="0"/>
              <a:t>           </a:t>
            </a:r>
            <a:r>
              <a:rPr lang="en-US" sz="1400" dirty="0"/>
              <a:t>May 31, 2017</a:t>
            </a:r>
          </a:p>
          <a:p>
            <a:r>
              <a:rPr lang="en-US" sz="1400" dirty="0" smtClean="0"/>
              <a:t>            https</a:t>
            </a:r>
            <a:r>
              <a:rPr lang="en-US" sz="1400" dirty="0"/>
              <a:t>://</a:t>
            </a:r>
            <a:r>
              <a:rPr lang="en-US" sz="1400" dirty="0" err="1"/>
              <a:t>www.androidauthority.com</a:t>
            </a:r>
            <a:r>
              <a:rPr lang="en-US" sz="1400" dirty="0"/>
              <a:t>/arm-cortex-</a:t>
            </a:r>
            <a:r>
              <a:rPr lang="en-US" sz="1400" dirty="0" err="1"/>
              <a:t>a75</a:t>
            </a:r>
            <a:r>
              <a:rPr lang="en-US" sz="1400" dirty="0"/>
              <a:t>-cortex-</a:t>
            </a:r>
            <a:r>
              <a:rPr lang="en-US" sz="1400" dirty="0" err="1"/>
              <a:t>a55</a:t>
            </a:r>
            <a:r>
              <a:rPr lang="en-US" sz="1400" dirty="0"/>
              <a:t>-breakdown-770380/</a:t>
            </a:r>
          </a:p>
        </p:txBody>
      </p:sp>
      <p:sp>
        <p:nvSpPr>
          <p:cNvPr id="5" name="TextBox 4"/>
          <p:cNvSpPr txBox="1"/>
          <p:nvPr/>
        </p:nvSpPr>
        <p:spPr>
          <a:xfrm>
            <a:off x="172464" y="1460990"/>
            <a:ext cx="8068299" cy="954107"/>
          </a:xfrm>
          <a:prstGeom prst="rect">
            <a:avLst/>
          </a:prstGeom>
          <a:noFill/>
        </p:spPr>
        <p:txBody>
          <a:bodyPr wrap="none" rtlCol="0">
            <a:spAutoFit/>
          </a:bodyPr>
          <a:lstStyle/>
          <a:p>
            <a:r>
              <a:rPr lang="en-US" sz="1400" dirty="0" smtClean="0"/>
              <a:t>[111]: </a:t>
            </a:r>
            <a:r>
              <a:rPr lang="en-US" sz="1400" dirty="0"/>
              <a:t>Arm Cortex-</a:t>
            </a:r>
            <a:r>
              <a:rPr lang="en-US" sz="1400" dirty="0" err="1"/>
              <a:t>A55</a:t>
            </a:r>
            <a:r>
              <a:rPr lang="en-US" sz="1400" dirty="0"/>
              <a:t>: Efficient performance from edge to cloud, ARM Community,</a:t>
            </a:r>
          </a:p>
          <a:p>
            <a:r>
              <a:rPr lang="en-US" sz="1400" dirty="0" smtClean="0"/>
              <a:t>            https</a:t>
            </a:r>
            <a:r>
              <a:rPr lang="en-US" sz="1400" dirty="0"/>
              <a:t>://</a:t>
            </a:r>
            <a:r>
              <a:rPr lang="en-US" sz="1400" dirty="0" err="1" smtClean="0"/>
              <a:t>community.arm.com</a:t>
            </a:r>
            <a:r>
              <a:rPr lang="en-US" sz="1400" dirty="0" smtClean="0"/>
              <a:t>/processors/b/blog/posts/arm-cortex-</a:t>
            </a:r>
            <a:r>
              <a:rPr lang="en-US" sz="1400" dirty="0" err="1" smtClean="0"/>
              <a:t>a55</a:t>
            </a:r>
            <a:r>
              <a:rPr lang="en-US" sz="1400" dirty="0" smtClean="0"/>
              <a:t>-efficient-</a:t>
            </a:r>
          </a:p>
          <a:p>
            <a:r>
              <a:rPr lang="en-US" sz="1400" dirty="0"/>
              <a:t> </a:t>
            </a:r>
            <a:r>
              <a:rPr lang="en-US" sz="1400" dirty="0" smtClean="0"/>
              <a:t>           performance-from-edge-to-cloud</a:t>
            </a:r>
            <a:endParaRPr lang="en-US" sz="1400" dirty="0"/>
          </a:p>
          <a:p>
            <a:r>
              <a:rPr lang="en-US" sz="1400" dirty="0" smtClean="0"/>
              <a:t> </a:t>
            </a:r>
            <a:endParaRPr lang="en-US" sz="1400" dirty="0"/>
          </a:p>
        </p:txBody>
      </p:sp>
      <p:sp>
        <p:nvSpPr>
          <p:cNvPr id="7" name="TextBox 6"/>
          <p:cNvSpPr txBox="1"/>
          <p:nvPr/>
        </p:nvSpPr>
        <p:spPr>
          <a:xfrm>
            <a:off x="170683" y="2271080"/>
            <a:ext cx="8943730" cy="738664"/>
          </a:xfrm>
          <a:prstGeom prst="rect">
            <a:avLst/>
          </a:prstGeom>
          <a:noFill/>
        </p:spPr>
        <p:txBody>
          <a:bodyPr wrap="none" rtlCol="0">
            <a:spAutoFit/>
          </a:bodyPr>
          <a:lstStyle/>
          <a:p>
            <a:r>
              <a:rPr lang="en-US" sz="1400" dirty="0" smtClean="0"/>
              <a:t>[112</a:t>
            </a:r>
            <a:r>
              <a:rPr lang="en-US" sz="1400" dirty="0"/>
              <a:t>]: System Guidance for </a:t>
            </a:r>
            <a:r>
              <a:rPr lang="en-US" sz="1400" dirty="0" smtClean="0"/>
              <a:t>Infrastructure, ARM Developer, </a:t>
            </a:r>
          </a:p>
          <a:p>
            <a:r>
              <a:rPr lang="en-US" sz="1400" dirty="0" smtClean="0"/>
              <a:t>            https</a:t>
            </a:r>
            <a:r>
              <a:rPr lang="en-US" sz="1400" dirty="0"/>
              <a:t>://</a:t>
            </a:r>
            <a:r>
              <a:rPr lang="en-US" sz="1400" dirty="0" err="1" smtClean="0"/>
              <a:t>developer.arm.com</a:t>
            </a:r>
            <a:r>
              <a:rPr lang="en-US" sz="1400" dirty="0" smtClean="0"/>
              <a:t>/products/system-design/system-guidance/system-guidance-</a:t>
            </a:r>
          </a:p>
          <a:p>
            <a:r>
              <a:rPr lang="en-US" sz="1400" dirty="0"/>
              <a:t> </a:t>
            </a:r>
            <a:r>
              <a:rPr lang="en-US" sz="1400" dirty="0" smtClean="0"/>
              <a:t>           for-infrastructure </a:t>
            </a:r>
            <a:endParaRPr lang="en-US" sz="1400" dirty="0"/>
          </a:p>
        </p:txBody>
      </p:sp>
      <p:sp>
        <p:nvSpPr>
          <p:cNvPr id="8" name="TextBox 7"/>
          <p:cNvSpPr txBox="1"/>
          <p:nvPr/>
        </p:nvSpPr>
        <p:spPr>
          <a:xfrm>
            <a:off x="169465" y="3009744"/>
            <a:ext cx="8920134" cy="954107"/>
          </a:xfrm>
          <a:prstGeom prst="rect">
            <a:avLst/>
          </a:prstGeom>
          <a:noFill/>
        </p:spPr>
        <p:txBody>
          <a:bodyPr wrap="none" rtlCol="0">
            <a:spAutoFit/>
          </a:bodyPr>
          <a:lstStyle/>
          <a:p>
            <a:r>
              <a:rPr lang="en-US" sz="1400" dirty="0" smtClean="0"/>
              <a:t>[113]: </a:t>
            </a:r>
            <a:r>
              <a:rPr lang="en-US" sz="1400" dirty="0"/>
              <a:t>ARM® Architecture Reference Manual </a:t>
            </a:r>
            <a:r>
              <a:rPr lang="en-US" sz="1400" dirty="0" err="1"/>
              <a:t>ARMv8</a:t>
            </a:r>
            <a:r>
              <a:rPr lang="en-US" sz="1400" dirty="0"/>
              <a:t>, for </a:t>
            </a:r>
            <a:r>
              <a:rPr lang="en-US" sz="1400" dirty="0" err="1"/>
              <a:t>ARMv8</a:t>
            </a:r>
            <a:r>
              <a:rPr lang="en-US" sz="1400" dirty="0"/>
              <a:t>-A architecture profile, </a:t>
            </a:r>
            <a:endParaRPr lang="en-US" sz="1400" dirty="0" smtClean="0"/>
          </a:p>
          <a:p>
            <a:r>
              <a:rPr lang="en-US" sz="1400" dirty="0"/>
              <a:t> </a:t>
            </a:r>
            <a:r>
              <a:rPr lang="en-US" sz="1400" dirty="0" smtClean="0"/>
              <a:t>           ARM </a:t>
            </a:r>
            <a:r>
              <a:rPr lang="en-US" sz="1400" dirty="0" err="1"/>
              <a:t>DDI</a:t>
            </a:r>
            <a:r>
              <a:rPr lang="en-US" sz="1400" dirty="0"/>
              <a:t> </a:t>
            </a:r>
            <a:r>
              <a:rPr lang="en-US" sz="1400" dirty="0" err="1"/>
              <a:t>0487A.k_iss10775</a:t>
            </a:r>
            <a:r>
              <a:rPr lang="en-US" sz="1400" dirty="0"/>
              <a:t> (</a:t>
            </a:r>
            <a:r>
              <a:rPr lang="en-US" sz="1400" dirty="0" err="1"/>
              <a:t>ID092916</a:t>
            </a:r>
            <a:r>
              <a:rPr lang="en-US" sz="1400" dirty="0"/>
              <a:t>),2013-2016</a:t>
            </a:r>
          </a:p>
          <a:p>
            <a:r>
              <a:rPr lang="en-US" sz="1400" dirty="0" smtClean="0"/>
              <a:t>            https</a:t>
            </a:r>
            <a:r>
              <a:rPr lang="en-US" sz="1400" dirty="0"/>
              <a:t>://</a:t>
            </a:r>
            <a:r>
              <a:rPr lang="en-US" sz="1400" dirty="0" err="1" smtClean="0"/>
              <a:t>silver.arm.com</a:t>
            </a:r>
            <a:r>
              <a:rPr lang="en-US" sz="1400" dirty="0" smtClean="0"/>
              <a:t>/download/</a:t>
            </a:r>
            <a:r>
              <a:rPr lang="en-US" sz="1400" dirty="0" err="1" smtClean="0"/>
              <a:t>ARM_and_AMBA_Architecture</a:t>
            </a:r>
            <a:r>
              <a:rPr lang="en-US" sz="1400" dirty="0" smtClean="0"/>
              <a:t>/</a:t>
            </a:r>
            <a:r>
              <a:rPr lang="en-US" sz="1400" dirty="0" err="1" smtClean="0"/>
              <a:t>AR150</a:t>
            </a:r>
            <a:r>
              <a:rPr lang="en-US" sz="1400" dirty="0" smtClean="0"/>
              <a:t>-DA-70000-</a:t>
            </a:r>
            <a:r>
              <a:rPr lang="en-US" sz="1400" dirty="0" err="1" smtClean="0"/>
              <a:t>r0p0</a:t>
            </a:r>
            <a:r>
              <a:rPr lang="en-US" sz="1400" dirty="0" smtClean="0"/>
              <a:t>-</a:t>
            </a:r>
          </a:p>
          <a:p>
            <a:r>
              <a:rPr lang="en-US" sz="1400" dirty="0"/>
              <a:t> </a:t>
            </a:r>
            <a:r>
              <a:rPr lang="en-US" sz="1400" dirty="0" smtClean="0"/>
              <a:t>           </a:t>
            </a:r>
            <a:r>
              <a:rPr lang="en-US" sz="1400" dirty="0" err="1" smtClean="0"/>
              <a:t>01eac1</a:t>
            </a:r>
            <a:r>
              <a:rPr lang="en-US" sz="1400" dirty="0" smtClean="0"/>
              <a:t>/</a:t>
            </a:r>
            <a:r>
              <a:rPr lang="en-US" sz="1400" dirty="0" err="1" smtClean="0"/>
              <a:t>DDI0487A_k_armv8_arm_iss10775.pdf</a:t>
            </a:r>
            <a:r>
              <a:rPr lang="en-US" sz="1400" dirty="0" smtClean="0"/>
              <a:t> </a:t>
            </a:r>
            <a:endParaRPr lang="en-US" sz="1400" dirty="0"/>
          </a:p>
        </p:txBody>
      </p:sp>
      <p:sp>
        <p:nvSpPr>
          <p:cNvPr id="10" name="TextBox 9"/>
          <p:cNvSpPr txBox="1"/>
          <p:nvPr/>
        </p:nvSpPr>
        <p:spPr>
          <a:xfrm>
            <a:off x="167152" y="4116285"/>
            <a:ext cx="8903015" cy="738664"/>
          </a:xfrm>
          <a:prstGeom prst="rect">
            <a:avLst/>
          </a:prstGeom>
          <a:noFill/>
        </p:spPr>
        <p:txBody>
          <a:bodyPr wrap="none" rtlCol="0">
            <a:spAutoFit/>
          </a:bodyPr>
          <a:lstStyle/>
          <a:p>
            <a:r>
              <a:rPr lang="en-US" sz="1400" dirty="0" smtClean="0"/>
              <a:t>[114</a:t>
            </a:r>
            <a:r>
              <a:rPr lang="en-US" sz="1400" dirty="0"/>
              <a:t>]: Arm </a:t>
            </a:r>
            <a:r>
              <a:rPr lang="en-US" sz="1400" dirty="0" err="1"/>
              <a:t>DynamIQ</a:t>
            </a:r>
            <a:r>
              <a:rPr lang="en-US" sz="1400" dirty="0"/>
              <a:t>: Technology for the next era of </a:t>
            </a:r>
            <a:r>
              <a:rPr lang="en-US" sz="1400" dirty="0" smtClean="0"/>
              <a:t>compute, ARM Community,</a:t>
            </a:r>
          </a:p>
          <a:p>
            <a:r>
              <a:rPr lang="en-US" sz="1400" dirty="0" smtClean="0"/>
              <a:t>            https</a:t>
            </a:r>
            <a:r>
              <a:rPr lang="en-US" sz="1400" dirty="0"/>
              <a:t>://</a:t>
            </a:r>
            <a:r>
              <a:rPr lang="en-US" sz="1400" dirty="0" err="1" smtClean="0"/>
              <a:t>community.arm.com</a:t>
            </a:r>
            <a:r>
              <a:rPr lang="en-US" sz="1400" dirty="0" smtClean="0"/>
              <a:t>/processors/b/blog/posts/arm-</a:t>
            </a:r>
            <a:r>
              <a:rPr lang="en-US" sz="1400" dirty="0" err="1" smtClean="0"/>
              <a:t>dynamiq</a:t>
            </a:r>
            <a:r>
              <a:rPr lang="en-US" sz="1400" dirty="0" smtClean="0"/>
              <a:t>-technology-for-the-</a:t>
            </a:r>
          </a:p>
          <a:p>
            <a:r>
              <a:rPr lang="en-US" sz="1400" dirty="0"/>
              <a:t> </a:t>
            </a:r>
            <a:r>
              <a:rPr lang="en-US" sz="1400" dirty="0" smtClean="0"/>
              <a:t>           next-era-of-compute</a:t>
            </a:r>
            <a:endParaRPr lang="en-US" sz="1400" dirty="0"/>
          </a:p>
        </p:txBody>
      </p:sp>
      <p:sp>
        <p:nvSpPr>
          <p:cNvPr id="11" name="TextBox 10"/>
          <p:cNvSpPr txBox="1"/>
          <p:nvPr/>
        </p:nvSpPr>
        <p:spPr>
          <a:xfrm>
            <a:off x="167152" y="4886579"/>
            <a:ext cx="8909683" cy="738664"/>
          </a:xfrm>
          <a:prstGeom prst="rect">
            <a:avLst/>
          </a:prstGeom>
          <a:noFill/>
        </p:spPr>
        <p:txBody>
          <a:bodyPr wrap="none" rtlCol="0">
            <a:spAutoFit/>
          </a:bodyPr>
          <a:lstStyle/>
          <a:p>
            <a:r>
              <a:rPr lang="en-US" sz="1400" dirty="0" smtClean="0"/>
              <a:t>[115</a:t>
            </a:r>
            <a:r>
              <a:rPr lang="en-US" sz="1400" dirty="0"/>
              <a:t>]: ARM unveils multi-processor core with Linux </a:t>
            </a:r>
            <a:r>
              <a:rPr lang="en-US" sz="1400" dirty="0" err="1"/>
              <a:t>SMP</a:t>
            </a:r>
            <a:r>
              <a:rPr lang="en-US" sz="1400" dirty="0"/>
              <a:t> </a:t>
            </a:r>
            <a:r>
              <a:rPr lang="en-US" sz="1400" dirty="0" smtClean="0"/>
              <a:t>support, </a:t>
            </a:r>
            <a:r>
              <a:rPr lang="en-US" sz="1400" dirty="0" err="1" smtClean="0"/>
              <a:t>LinuxDevices</a:t>
            </a:r>
            <a:r>
              <a:rPr lang="en-US" sz="1400" dirty="0" smtClean="0"/>
              <a:t>, May 17, 2004, </a:t>
            </a:r>
          </a:p>
          <a:p>
            <a:r>
              <a:rPr lang="en-US" sz="1400" dirty="0" smtClean="0"/>
              <a:t>            http</a:t>
            </a:r>
            <a:r>
              <a:rPr lang="en-US" sz="1400" dirty="0"/>
              <a:t>://</a:t>
            </a:r>
            <a:r>
              <a:rPr lang="en-US" sz="1400" dirty="0" err="1" smtClean="0"/>
              <a:t>linuxdevices.linuxgizmos.com</a:t>
            </a:r>
            <a:r>
              <a:rPr lang="en-US" sz="1400" dirty="0" smtClean="0"/>
              <a:t>/arm-unveils-multi-processor-core-with-</a:t>
            </a:r>
            <a:r>
              <a:rPr lang="en-US" sz="1400" dirty="0" err="1" smtClean="0"/>
              <a:t>linux</a:t>
            </a:r>
            <a:r>
              <a:rPr lang="en-US" sz="1400" dirty="0" smtClean="0"/>
              <a:t>-</a:t>
            </a:r>
            <a:r>
              <a:rPr lang="en-US" sz="1400" dirty="0" err="1" smtClean="0"/>
              <a:t>smp</a:t>
            </a:r>
            <a:r>
              <a:rPr lang="en-US" sz="1400" dirty="0" smtClean="0"/>
              <a:t>-</a:t>
            </a:r>
          </a:p>
          <a:p>
            <a:r>
              <a:rPr lang="en-US" sz="1400" dirty="0"/>
              <a:t> </a:t>
            </a:r>
            <a:r>
              <a:rPr lang="en-US" sz="1400" dirty="0" smtClean="0"/>
              <a:t>           support</a:t>
            </a:r>
            <a:r>
              <a:rPr lang="en-US" sz="1400" dirty="0"/>
              <a:t>/</a:t>
            </a:r>
          </a:p>
        </p:txBody>
      </p:sp>
      <p:sp>
        <p:nvSpPr>
          <p:cNvPr id="3" name="TextBox 2"/>
          <p:cNvSpPr txBox="1"/>
          <p:nvPr/>
        </p:nvSpPr>
        <p:spPr>
          <a:xfrm>
            <a:off x="167633" y="5625243"/>
            <a:ext cx="8867812" cy="954107"/>
          </a:xfrm>
          <a:prstGeom prst="rect">
            <a:avLst/>
          </a:prstGeom>
          <a:noFill/>
        </p:spPr>
        <p:txBody>
          <a:bodyPr wrap="none" rtlCol="0">
            <a:spAutoFit/>
          </a:bodyPr>
          <a:lstStyle/>
          <a:p>
            <a:r>
              <a:rPr lang="en-US" sz="1400" dirty="0" smtClean="0"/>
              <a:t>[116]: ARM Architecture Reference manual Supplement - The Scalable Vector Extension (</a:t>
            </a:r>
            <a:r>
              <a:rPr lang="en-US" sz="1400" dirty="0" err="1" smtClean="0"/>
              <a:t>SVE</a:t>
            </a:r>
            <a:r>
              <a:rPr lang="en-US" sz="1400" dirty="0" smtClean="0"/>
              <a:t>), </a:t>
            </a:r>
          </a:p>
          <a:p>
            <a:r>
              <a:rPr lang="en-US" sz="1400" dirty="0"/>
              <a:t> </a:t>
            </a:r>
            <a:r>
              <a:rPr lang="en-US" sz="1400" dirty="0" smtClean="0"/>
              <a:t>            for </a:t>
            </a:r>
            <a:r>
              <a:rPr lang="en-US" sz="1400" dirty="0" err="1" smtClean="0"/>
              <a:t>ARMv8</a:t>
            </a:r>
            <a:r>
              <a:rPr lang="en-US" sz="1400" dirty="0" smtClean="0"/>
              <a:t>-A, ARM </a:t>
            </a:r>
            <a:r>
              <a:rPr lang="en-US" sz="1400" dirty="0" err="1" smtClean="0"/>
              <a:t>DDI</a:t>
            </a:r>
            <a:r>
              <a:rPr lang="en-US" sz="1400" dirty="0" smtClean="0"/>
              <a:t> </a:t>
            </a:r>
            <a:r>
              <a:rPr lang="en-US" sz="1400" dirty="0" err="1" smtClean="0"/>
              <a:t>0584Ab</a:t>
            </a:r>
            <a:r>
              <a:rPr lang="en-US" sz="1400" dirty="0" smtClean="0"/>
              <a:t> (</a:t>
            </a:r>
            <a:r>
              <a:rPr lang="en-US" sz="1400" dirty="0" err="1" smtClean="0"/>
              <a:t>ID081717</a:t>
            </a:r>
            <a:r>
              <a:rPr lang="en-US" sz="1400" dirty="0" smtClean="0"/>
              <a:t>), 21 Aug. 2017,</a:t>
            </a:r>
          </a:p>
          <a:p>
            <a:r>
              <a:rPr lang="en-US" sz="1400" dirty="0" smtClean="0"/>
              <a:t>             https</a:t>
            </a:r>
            <a:r>
              <a:rPr lang="en-US" sz="1400" dirty="0"/>
              <a:t>://</a:t>
            </a:r>
            <a:r>
              <a:rPr lang="en-US" sz="1400" dirty="0" err="1" smtClean="0"/>
              <a:t>developer.arm.com</a:t>
            </a:r>
            <a:r>
              <a:rPr lang="en-US" sz="1400" dirty="0" smtClean="0"/>
              <a:t>/docs/</a:t>
            </a:r>
            <a:r>
              <a:rPr lang="en-US" sz="1400" dirty="0" err="1" smtClean="0"/>
              <a:t>ddi0584</a:t>
            </a:r>
            <a:r>
              <a:rPr lang="en-US" sz="1400" dirty="0" smtClean="0"/>
              <a:t>/latest/arm-architecture-reference-manual-</a:t>
            </a:r>
          </a:p>
          <a:p>
            <a:r>
              <a:rPr lang="en-US" sz="1400" dirty="0"/>
              <a:t> </a:t>
            </a:r>
            <a:r>
              <a:rPr lang="en-US" sz="1400" dirty="0" smtClean="0"/>
              <a:t>            supplement-the-scalable-vector-extension-</a:t>
            </a:r>
            <a:r>
              <a:rPr lang="en-US" sz="1400" dirty="0" err="1" smtClean="0"/>
              <a:t>sve</a:t>
            </a:r>
            <a:r>
              <a:rPr lang="en-US" sz="1400" dirty="0" smtClean="0"/>
              <a:t>-for-</a:t>
            </a:r>
            <a:r>
              <a:rPr lang="en-US" sz="1400" dirty="0" err="1" smtClean="0"/>
              <a:t>armv8</a:t>
            </a:r>
            <a:r>
              <a:rPr lang="en-US" sz="1400" dirty="0" smtClean="0"/>
              <a:t>-a</a:t>
            </a:r>
            <a:endParaRPr lang="en-US" sz="1400" dirty="0"/>
          </a:p>
        </p:txBody>
      </p:sp>
      <p:sp>
        <p:nvSpPr>
          <p:cNvPr id="12"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4)</a:t>
            </a:r>
          </a:p>
        </p:txBody>
      </p:sp>
    </p:spTree>
    <p:extLst>
      <p:ext uri="{BB962C8B-B14F-4D97-AF65-F5344CB8AC3E}">
        <p14:creationId xmlns:p14="http://schemas.microsoft.com/office/powerpoint/2010/main" val="341106496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90" y="651796"/>
            <a:ext cx="8283486" cy="523220"/>
          </a:xfrm>
          <a:prstGeom prst="rect">
            <a:avLst/>
          </a:prstGeom>
          <a:noFill/>
        </p:spPr>
        <p:txBody>
          <a:bodyPr wrap="square" rtlCol="0">
            <a:spAutoFit/>
          </a:bodyPr>
          <a:lstStyle/>
          <a:p>
            <a:r>
              <a:rPr lang="en-US" sz="1400" dirty="0"/>
              <a:t>[117]: ARM </a:t>
            </a:r>
            <a:r>
              <a:rPr lang="en-US" sz="1400" dirty="0" err="1"/>
              <a:t>Q4</a:t>
            </a:r>
            <a:r>
              <a:rPr lang="en-US" sz="1400" dirty="0"/>
              <a:t> 2016 Roadshow </a:t>
            </a:r>
            <a:r>
              <a:rPr lang="en-US" sz="1400" dirty="0" smtClean="0"/>
              <a:t>Slides, ARM Holdings, 2017</a:t>
            </a:r>
          </a:p>
          <a:p>
            <a:r>
              <a:rPr lang="en-US" sz="1400" dirty="0" smtClean="0"/>
              <a:t>            file</a:t>
            </a:r>
            <a:r>
              <a:rPr lang="en-US" sz="1400" dirty="0"/>
              <a:t>:///C:/Users/sima/Downloads/</a:t>
            </a:r>
            <a:r>
              <a:rPr lang="en-US" sz="1400" dirty="0" err="1"/>
              <a:t>ARM_SB_Q4_2016_Roadshow_Slides_FINAL.pdf</a:t>
            </a:r>
            <a:endParaRPr lang="en-US" sz="1400" dirty="0"/>
          </a:p>
        </p:txBody>
      </p:sp>
      <p:sp>
        <p:nvSpPr>
          <p:cNvPr id="5"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a:solidFill>
                  <a:schemeClr val="bg1"/>
                </a:solidFill>
                <a:ea typeface="+mj-ea"/>
                <a:cs typeface="+mj-cs"/>
              </a:rPr>
              <a:t>1</a:t>
            </a:r>
            <a:r>
              <a:rPr lang="en-US" dirty="0">
                <a:solidFill>
                  <a:schemeClr val="bg1"/>
                </a:solidFill>
                <a:ea typeface="+mj-ea"/>
                <a:cs typeface="+mj-cs"/>
              </a:rPr>
              <a:t>5)</a:t>
            </a:r>
          </a:p>
        </p:txBody>
      </p:sp>
      <p:sp>
        <p:nvSpPr>
          <p:cNvPr id="6" name="TextBox 5"/>
          <p:cNvSpPr txBox="1"/>
          <p:nvPr/>
        </p:nvSpPr>
        <p:spPr>
          <a:xfrm>
            <a:off x="168190" y="1163728"/>
            <a:ext cx="8283486" cy="738664"/>
          </a:xfrm>
          <a:prstGeom prst="rect">
            <a:avLst/>
          </a:prstGeom>
          <a:noFill/>
        </p:spPr>
        <p:txBody>
          <a:bodyPr wrap="square" rtlCol="0">
            <a:spAutoFit/>
          </a:bodyPr>
          <a:lstStyle/>
          <a:p>
            <a:r>
              <a:rPr lang="en-US" sz="1400" dirty="0" smtClean="0"/>
              <a:t>[118]: </a:t>
            </a:r>
            <a:r>
              <a:rPr lang="en-US" sz="1400" dirty="0" err="1" smtClean="0"/>
              <a:t>Triggs</a:t>
            </a:r>
            <a:r>
              <a:rPr lang="en-US" sz="1400" dirty="0" smtClean="0"/>
              <a:t> R., </a:t>
            </a:r>
            <a:r>
              <a:rPr lang="en-GB" sz="1400" dirty="0"/>
              <a:t>Everything you need to know about ARM’s </a:t>
            </a:r>
            <a:r>
              <a:rPr lang="en-GB" sz="1400" dirty="0" err="1" smtClean="0"/>
              <a:t>DynamIQ</a:t>
            </a:r>
            <a:r>
              <a:rPr lang="en-GB" sz="1400" dirty="0" smtClean="0"/>
              <a:t>, Android Authority, </a:t>
            </a:r>
          </a:p>
          <a:p>
            <a:r>
              <a:rPr lang="en-GB" sz="1400" dirty="0"/>
              <a:t> </a:t>
            </a:r>
            <a:r>
              <a:rPr lang="en-GB" sz="1400" dirty="0" smtClean="0"/>
              <a:t>           May 29, 2017,</a:t>
            </a:r>
          </a:p>
          <a:p>
            <a:r>
              <a:rPr lang="en-US" sz="1400" dirty="0" smtClean="0"/>
              <a:t>            https</a:t>
            </a:r>
            <a:r>
              <a:rPr lang="en-US" sz="1400" dirty="0"/>
              <a:t>://www.androidauthority.com/arm-dynamiq-need-to-know-770349/</a:t>
            </a:r>
          </a:p>
        </p:txBody>
      </p:sp>
      <p:sp>
        <p:nvSpPr>
          <p:cNvPr id="2" name="Szövegdoboz 1"/>
          <p:cNvSpPr txBox="1"/>
          <p:nvPr/>
        </p:nvSpPr>
        <p:spPr>
          <a:xfrm>
            <a:off x="171538" y="1950736"/>
            <a:ext cx="9048118" cy="738664"/>
          </a:xfrm>
          <a:prstGeom prst="rect">
            <a:avLst/>
          </a:prstGeom>
          <a:noFill/>
        </p:spPr>
        <p:txBody>
          <a:bodyPr wrap="none" rtlCol="0">
            <a:spAutoFit/>
          </a:bodyPr>
          <a:lstStyle/>
          <a:p>
            <a:r>
              <a:rPr lang="en-US" sz="1400" dirty="0"/>
              <a:t>[119]: </a:t>
            </a:r>
            <a:r>
              <a:rPr lang="en-US" sz="1400" dirty="0" err="1" smtClean="0"/>
              <a:t>Frumusanu</a:t>
            </a:r>
            <a:r>
              <a:rPr lang="en-US" sz="1400" dirty="0" smtClean="0"/>
              <a:t> A., Arm's </a:t>
            </a:r>
            <a:r>
              <a:rPr lang="en-US" sz="1400" dirty="0"/>
              <a:t>Cortex-A76 CPU Unveiled: Taking Aim at the Top for </a:t>
            </a:r>
            <a:r>
              <a:rPr lang="en-US" sz="1400" dirty="0" smtClean="0"/>
              <a:t>7nm, </a:t>
            </a:r>
          </a:p>
          <a:p>
            <a:r>
              <a:rPr lang="en-US" sz="1400" dirty="0"/>
              <a:t> </a:t>
            </a:r>
            <a:r>
              <a:rPr lang="en-US" sz="1400" dirty="0" smtClean="0"/>
              <a:t>           </a:t>
            </a:r>
            <a:r>
              <a:rPr lang="en-US" sz="1400" dirty="0" err="1" smtClean="0"/>
              <a:t>AnandTech</a:t>
            </a:r>
            <a:r>
              <a:rPr lang="en-US" sz="1400" dirty="0" smtClean="0"/>
              <a:t>, May 31, 2018,</a:t>
            </a:r>
          </a:p>
          <a:p>
            <a:r>
              <a:rPr lang="en-US" sz="1400" dirty="0"/>
              <a:t>           https://www.anandtech.com/show/12785/arm-cortex-a76-cpu-unveiled-7nm-powerhouse</a:t>
            </a:r>
          </a:p>
        </p:txBody>
      </p:sp>
      <p:sp>
        <p:nvSpPr>
          <p:cNvPr id="4" name="Szövegdoboz 3"/>
          <p:cNvSpPr txBox="1"/>
          <p:nvPr/>
        </p:nvSpPr>
        <p:spPr>
          <a:xfrm>
            <a:off x="161510" y="2757703"/>
            <a:ext cx="8748229" cy="738664"/>
          </a:xfrm>
          <a:prstGeom prst="rect">
            <a:avLst/>
          </a:prstGeom>
          <a:noFill/>
        </p:spPr>
        <p:txBody>
          <a:bodyPr wrap="none" rtlCol="0">
            <a:spAutoFit/>
          </a:bodyPr>
          <a:lstStyle/>
          <a:p>
            <a:r>
              <a:rPr lang="en-US" sz="1400" dirty="0"/>
              <a:t>[120]: </a:t>
            </a:r>
            <a:r>
              <a:rPr lang="en-US" sz="1400" dirty="0" err="1" smtClean="0"/>
              <a:t>Hruska</a:t>
            </a:r>
            <a:r>
              <a:rPr lang="en-US" sz="1400" dirty="0" smtClean="0"/>
              <a:t> J., ARM’s </a:t>
            </a:r>
            <a:r>
              <a:rPr lang="en-US" sz="1400" dirty="0"/>
              <a:t>New Cortex-A76 </a:t>
            </a:r>
            <a:r>
              <a:rPr lang="en-US" sz="1400" dirty="0" err="1"/>
              <a:t>SoC</a:t>
            </a:r>
            <a:r>
              <a:rPr lang="en-US" sz="1400" dirty="0"/>
              <a:t> Targets Windows Laptop </a:t>
            </a:r>
            <a:r>
              <a:rPr lang="en-US" sz="1400" dirty="0" smtClean="0"/>
              <a:t>Market, </a:t>
            </a:r>
            <a:r>
              <a:rPr lang="en-US" sz="1400" dirty="0" err="1" smtClean="0"/>
              <a:t>ExtremeTech</a:t>
            </a:r>
            <a:r>
              <a:rPr lang="en-US" sz="1400" dirty="0" smtClean="0"/>
              <a:t>, </a:t>
            </a:r>
          </a:p>
          <a:p>
            <a:r>
              <a:rPr lang="en-US" sz="1400" dirty="0"/>
              <a:t> </a:t>
            </a:r>
            <a:r>
              <a:rPr lang="en-US" sz="1400" dirty="0" smtClean="0"/>
              <a:t>           May </a:t>
            </a:r>
            <a:r>
              <a:rPr lang="en-US" sz="1400" dirty="0"/>
              <a:t>31, </a:t>
            </a:r>
            <a:r>
              <a:rPr lang="en-US" sz="1400" dirty="0" smtClean="0"/>
              <a:t>2018,</a:t>
            </a:r>
          </a:p>
          <a:p>
            <a:r>
              <a:rPr lang="en-US" sz="1400" dirty="0"/>
              <a:t>            https://www.extremetech.com/mobile/270362-arm-cortex-a76-targets-laptop-market</a:t>
            </a:r>
          </a:p>
        </p:txBody>
      </p:sp>
      <p:sp>
        <p:nvSpPr>
          <p:cNvPr id="7" name="Szövegdoboz 6"/>
          <p:cNvSpPr txBox="1"/>
          <p:nvPr/>
        </p:nvSpPr>
        <p:spPr>
          <a:xfrm>
            <a:off x="171537" y="3577158"/>
            <a:ext cx="8602227" cy="954107"/>
          </a:xfrm>
          <a:prstGeom prst="rect">
            <a:avLst/>
          </a:prstGeom>
          <a:noFill/>
        </p:spPr>
        <p:txBody>
          <a:bodyPr wrap="none" rtlCol="0">
            <a:spAutoFit/>
          </a:bodyPr>
          <a:lstStyle/>
          <a:p>
            <a:r>
              <a:rPr lang="en-US" sz="1400" dirty="0"/>
              <a:t>[121]: </a:t>
            </a:r>
            <a:r>
              <a:rPr lang="en-US" sz="1400" dirty="0" err="1" smtClean="0"/>
              <a:t>Humrick</a:t>
            </a:r>
            <a:r>
              <a:rPr lang="en-US" sz="1400" dirty="0" smtClean="0"/>
              <a:t> M., Exploring </a:t>
            </a:r>
            <a:r>
              <a:rPr lang="en-US" sz="1400" dirty="0" err="1"/>
              <a:t>DynamIQ</a:t>
            </a:r>
            <a:r>
              <a:rPr lang="en-US" sz="1400" dirty="0"/>
              <a:t> and ARM’s New CPUs: Cortex-A75, </a:t>
            </a:r>
            <a:r>
              <a:rPr lang="en-US" sz="1400" dirty="0" smtClean="0"/>
              <a:t>Cortex-A55,</a:t>
            </a:r>
            <a:endParaRPr lang="en-US" sz="1400" dirty="0"/>
          </a:p>
          <a:p>
            <a:r>
              <a:rPr lang="en-US" sz="1400" dirty="0" smtClean="0"/>
              <a:t>            </a:t>
            </a:r>
            <a:r>
              <a:rPr lang="en-US" sz="1400" dirty="0" err="1" smtClean="0"/>
              <a:t>AnandTech</a:t>
            </a:r>
            <a:r>
              <a:rPr lang="en-US" sz="1400" dirty="0" smtClean="0"/>
              <a:t>, May </a:t>
            </a:r>
            <a:r>
              <a:rPr lang="en-US" sz="1400" dirty="0"/>
              <a:t>29, </a:t>
            </a:r>
            <a:r>
              <a:rPr lang="en-US" sz="1400" dirty="0" smtClean="0"/>
              <a:t>2017,</a:t>
            </a:r>
          </a:p>
          <a:p>
            <a:r>
              <a:rPr lang="en-US" sz="1400" dirty="0"/>
              <a:t>            https://</a:t>
            </a:r>
            <a:r>
              <a:rPr lang="en-US" sz="1400" dirty="0" smtClean="0"/>
              <a:t>www.anandtech.com/show/11441/dynamiq-and-arms-new-cpus-cortex-a75-</a:t>
            </a:r>
          </a:p>
          <a:p>
            <a:r>
              <a:rPr lang="en-US" sz="1400" dirty="0"/>
              <a:t> </a:t>
            </a:r>
            <a:r>
              <a:rPr lang="en-US" sz="1400" dirty="0" smtClean="0"/>
              <a:t>           a55/3</a:t>
            </a:r>
            <a:endParaRPr lang="en-US" dirty="0"/>
          </a:p>
        </p:txBody>
      </p:sp>
      <p:sp>
        <p:nvSpPr>
          <p:cNvPr id="8" name="Szövegdoboz 7"/>
          <p:cNvSpPr txBox="1"/>
          <p:nvPr/>
        </p:nvSpPr>
        <p:spPr>
          <a:xfrm>
            <a:off x="170775" y="4577158"/>
            <a:ext cx="8677504" cy="738664"/>
          </a:xfrm>
          <a:prstGeom prst="rect">
            <a:avLst/>
          </a:prstGeom>
          <a:noFill/>
        </p:spPr>
        <p:txBody>
          <a:bodyPr wrap="none" rtlCol="0">
            <a:spAutoFit/>
          </a:bodyPr>
          <a:lstStyle/>
          <a:p>
            <a:r>
              <a:rPr lang="en-US" sz="1400" dirty="0" smtClean="0"/>
              <a:t>[122]: </a:t>
            </a:r>
            <a:r>
              <a:rPr lang="en-US" sz="1400" dirty="0"/>
              <a:t>Cortex-A57 Software Optimization Guide, ARM, UAN 0015B, 2016,</a:t>
            </a:r>
          </a:p>
          <a:p>
            <a:r>
              <a:rPr lang="en-US" sz="1400" dirty="0" smtClean="0"/>
              <a:t>            http</a:t>
            </a:r>
            <a:r>
              <a:rPr lang="en-US" sz="1400" dirty="0"/>
              <a:t>://infocenter.arm.com/help/topic/com.arm.doc.uan0015b/Cortex_A57_Software</a:t>
            </a:r>
            <a:r>
              <a:rPr lang="en-US" sz="1400" dirty="0" smtClean="0"/>
              <a:t>_</a:t>
            </a:r>
          </a:p>
          <a:p>
            <a:r>
              <a:rPr lang="en-US" sz="1400" dirty="0"/>
              <a:t> </a:t>
            </a:r>
            <a:r>
              <a:rPr lang="en-US" sz="1400" dirty="0" smtClean="0"/>
              <a:t>           Optimization_Guide_external.pdf</a:t>
            </a:r>
            <a:endParaRPr lang="en-US" sz="1400" dirty="0"/>
          </a:p>
        </p:txBody>
      </p:sp>
      <p:sp>
        <p:nvSpPr>
          <p:cNvPr id="9" name="Szövegdoboz 8"/>
          <p:cNvSpPr txBox="1"/>
          <p:nvPr/>
        </p:nvSpPr>
        <p:spPr>
          <a:xfrm>
            <a:off x="170207" y="5416123"/>
            <a:ext cx="8931869" cy="738664"/>
          </a:xfrm>
          <a:prstGeom prst="rect">
            <a:avLst/>
          </a:prstGeom>
          <a:noFill/>
        </p:spPr>
        <p:txBody>
          <a:bodyPr wrap="none" rtlCol="0">
            <a:spAutoFit/>
          </a:bodyPr>
          <a:lstStyle/>
          <a:p>
            <a:r>
              <a:rPr lang="en-US" sz="1400" dirty="0"/>
              <a:t>[123]: ASIMD multiply-accumulate </a:t>
            </a:r>
            <a:r>
              <a:rPr lang="en-US" sz="1400" dirty="0" smtClean="0"/>
              <a:t>instruction, ARM Community, 2016,</a:t>
            </a:r>
          </a:p>
          <a:p>
            <a:r>
              <a:rPr lang="en-US" sz="1400" dirty="0"/>
              <a:t>            https://</a:t>
            </a:r>
            <a:r>
              <a:rPr lang="en-US" sz="1400" dirty="0" smtClean="0"/>
              <a:t>community.arm.com/processors/f/discussions/7028/asimd-multiply-accumulate-</a:t>
            </a:r>
          </a:p>
          <a:p>
            <a:r>
              <a:rPr lang="en-US" sz="1400" dirty="0"/>
              <a:t> </a:t>
            </a:r>
            <a:r>
              <a:rPr lang="en-US" sz="1400" dirty="0" smtClean="0"/>
              <a:t>           instruction</a:t>
            </a:r>
            <a:endParaRPr lang="en-US" sz="1400" dirty="0"/>
          </a:p>
        </p:txBody>
      </p:sp>
    </p:spTree>
    <p:extLst>
      <p:ext uri="{BB962C8B-B14F-4D97-AF65-F5344CB8AC3E}">
        <p14:creationId xmlns:p14="http://schemas.microsoft.com/office/powerpoint/2010/main" val="271549102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409931" cy="523220"/>
          </a:xfrm>
          <a:prstGeom prst="rect">
            <a:avLst/>
          </a:prstGeom>
          <a:noFill/>
        </p:spPr>
        <p:txBody>
          <a:bodyPr wrap="none" rtlCol="0">
            <a:spAutoFit/>
          </a:bodyPr>
          <a:lstStyle/>
          <a:p>
            <a:r>
              <a:rPr lang="en-US" sz="1400" dirty="0"/>
              <a:t>[</a:t>
            </a:r>
            <a:r>
              <a:rPr lang="en-US" sz="1400" dirty="0" smtClean="0"/>
              <a:t>124]: </a:t>
            </a:r>
            <a:r>
              <a:rPr lang="en-US" sz="1400" dirty="0" err="1"/>
              <a:t>Gianos</a:t>
            </a:r>
            <a:r>
              <a:rPr lang="en-US" sz="1400" dirty="0"/>
              <a:t> C., Intel Xeon Processor E5-2600 v3 Product Family Architectural Overview ,</a:t>
            </a:r>
          </a:p>
          <a:p>
            <a:r>
              <a:rPr lang="en-US" sz="1400" dirty="0"/>
              <a:t>            HPCC'14, Nov. 16 2014</a:t>
            </a:r>
          </a:p>
        </p:txBody>
      </p:sp>
      <p:sp>
        <p:nvSpPr>
          <p:cNvPr id="3" name="TextBox 2"/>
          <p:cNvSpPr txBox="1"/>
          <p:nvPr/>
        </p:nvSpPr>
        <p:spPr>
          <a:xfrm>
            <a:off x="172388" y="1242567"/>
            <a:ext cx="9002593" cy="738664"/>
          </a:xfrm>
          <a:prstGeom prst="rect">
            <a:avLst/>
          </a:prstGeom>
          <a:noFill/>
        </p:spPr>
        <p:txBody>
          <a:bodyPr wrap="none" rtlCol="0">
            <a:spAutoFit/>
          </a:bodyPr>
          <a:lstStyle/>
          <a:p>
            <a:r>
              <a:rPr lang="en-US" sz="1400" dirty="0"/>
              <a:t>[125]: </a:t>
            </a:r>
            <a:r>
              <a:rPr lang="en-US" sz="1400" dirty="0" err="1" smtClean="0"/>
              <a:t>Frumusanu</a:t>
            </a:r>
            <a:r>
              <a:rPr lang="en-US" sz="1400" dirty="0" smtClean="0"/>
              <a:t> A., ARM </a:t>
            </a:r>
            <a:r>
              <a:rPr lang="en-US" sz="1400" dirty="0"/>
              <a:t>Unveils Client CPU Performance Roadmap Through 2020 </a:t>
            </a:r>
            <a:r>
              <a:rPr lang="en-US" sz="1400" dirty="0" smtClean="0"/>
              <a:t>– Taking</a:t>
            </a:r>
          </a:p>
          <a:p>
            <a:r>
              <a:rPr lang="en-US" sz="1400" dirty="0"/>
              <a:t> </a:t>
            </a:r>
            <a:r>
              <a:rPr lang="en-US" sz="1400" dirty="0" smtClean="0"/>
              <a:t>           </a:t>
            </a:r>
            <a:r>
              <a:rPr lang="en-US" sz="1400" dirty="0"/>
              <a:t>Intel Head </a:t>
            </a:r>
            <a:r>
              <a:rPr lang="en-US" sz="1400" dirty="0" smtClean="0"/>
              <a:t>On, </a:t>
            </a:r>
            <a:r>
              <a:rPr lang="en-US" sz="1400" dirty="0" err="1" smtClean="0"/>
              <a:t>AnandTech</a:t>
            </a:r>
            <a:r>
              <a:rPr lang="en-US" sz="1400" dirty="0" smtClean="0"/>
              <a:t>, Aug. </a:t>
            </a:r>
            <a:r>
              <a:rPr lang="en-US" sz="1400" dirty="0"/>
              <a:t>16, </a:t>
            </a:r>
            <a:r>
              <a:rPr lang="en-US" sz="1400" dirty="0" smtClean="0"/>
              <a:t>2018,</a:t>
            </a:r>
          </a:p>
          <a:p>
            <a:r>
              <a:rPr lang="en-US" sz="1400" dirty="0"/>
              <a:t> </a:t>
            </a:r>
            <a:r>
              <a:rPr lang="en-US" sz="1400" dirty="0" smtClean="0"/>
              <a:t>           </a:t>
            </a:r>
            <a:r>
              <a:rPr lang="en-US" sz="1400" dirty="0"/>
              <a:t>https://www.anandtech.com/show/13226/arm-unveils-client-cpu-performance-roadmap</a:t>
            </a:r>
            <a:r>
              <a:rPr lang="en-US" sz="1400" dirty="0" smtClean="0"/>
              <a:t> </a:t>
            </a:r>
            <a:endParaRPr lang="en-US" sz="1400" dirty="0"/>
          </a:p>
        </p:txBody>
      </p:sp>
      <p:sp>
        <p:nvSpPr>
          <p:cNvPr id="5" name="TextBox 4"/>
          <p:cNvSpPr txBox="1"/>
          <p:nvPr/>
        </p:nvSpPr>
        <p:spPr>
          <a:xfrm>
            <a:off x="168190" y="2028918"/>
            <a:ext cx="8580619" cy="738664"/>
          </a:xfrm>
          <a:prstGeom prst="rect">
            <a:avLst/>
          </a:prstGeom>
          <a:noFill/>
        </p:spPr>
        <p:txBody>
          <a:bodyPr wrap="none" rtlCol="0">
            <a:spAutoFit/>
          </a:bodyPr>
          <a:lstStyle/>
          <a:p>
            <a:r>
              <a:rPr lang="en-US" sz="1400" dirty="0"/>
              <a:t>[126]: </a:t>
            </a:r>
            <a:r>
              <a:rPr lang="en-US" sz="1400" dirty="0" err="1" smtClean="0"/>
              <a:t>Frumusanu</a:t>
            </a:r>
            <a:r>
              <a:rPr lang="en-US" sz="1400" dirty="0" smtClean="0"/>
              <a:t> A., ARM's </a:t>
            </a:r>
            <a:r>
              <a:rPr lang="en-US" sz="1400" dirty="0"/>
              <a:t>New Cortex-A77 CPU Micro-architecture: Evolving </a:t>
            </a:r>
            <a:r>
              <a:rPr lang="en-US" sz="1400" dirty="0" smtClean="0"/>
              <a:t>Performance,</a:t>
            </a:r>
          </a:p>
          <a:p>
            <a:r>
              <a:rPr lang="en-US" sz="1400" dirty="0"/>
              <a:t> </a:t>
            </a:r>
            <a:r>
              <a:rPr lang="en-US" sz="1400" dirty="0" smtClean="0"/>
              <a:t>           </a:t>
            </a:r>
            <a:r>
              <a:rPr lang="en-US" sz="1400" dirty="0" err="1" smtClean="0"/>
              <a:t>AnandTech</a:t>
            </a:r>
            <a:r>
              <a:rPr lang="en-US" sz="1400" dirty="0" smtClean="0"/>
              <a:t>, May </a:t>
            </a:r>
            <a:r>
              <a:rPr lang="en-US" sz="1400" dirty="0"/>
              <a:t>27, </a:t>
            </a:r>
            <a:r>
              <a:rPr lang="en-US" sz="1400" dirty="0" smtClean="0"/>
              <a:t>2019, </a:t>
            </a:r>
          </a:p>
          <a:p>
            <a:r>
              <a:rPr lang="en-US" sz="1400" dirty="0"/>
              <a:t> </a:t>
            </a:r>
            <a:r>
              <a:rPr lang="en-US" sz="1400" dirty="0" smtClean="0"/>
              <a:t>           </a:t>
            </a:r>
            <a:r>
              <a:rPr lang="en-US" sz="1400" dirty="0"/>
              <a:t>https://www.anandtech.com/show/14384/arm-announces-cortexa77-cpu-ip</a:t>
            </a:r>
            <a:endParaRPr lang="en-US" sz="1400" dirty="0" smtClean="0"/>
          </a:p>
        </p:txBody>
      </p:sp>
      <p:sp>
        <p:nvSpPr>
          <p:cNvPr id="6" name="Szövegdoboz 5"/>
          <p:cNvSpPr txBox="1"/>
          <p:nvPr/>
        </p:nvSpPr>
        <p:spPr>
          <a:xfrm>
            <a:off x="165517" y="2853382"/>
            <a:ext cx="9091528" cy="738664"/>
          </a:xfrm>
          <a:prstGeom prst="rect">
            <a:avLst/>
          </a:prstGeom>
          <a:noFill/>
        </p:spPr>
        <p:txBody>
          <a:bodyPr wrap="none" rtlCol="0">
            <a:spAutoFit/>
          </a:bodyPr>
          <a:lstStyle/>
          <a:p>
            <a:r>
              <a:rPr lang="en-US" sz="1400" dirty="0" smtClean="0"/>
              <a:t>[12</a:t>
            </a:r>
            <a:r>
              <a:rPr lang="hu-HU" sz="1400" dirty="0" smtClean="0"/>
              <a:t>7</a:t>
            </a:r>
            <a:r>
              <a:rPr lang="en-US" sz="1400" dirty="0" smtClean="0"/>
              <a:t>]: </a:t>
            </a:r>
            <a:r>
              <a:rPr lang="hu-HU" sz="1400" dirty="0" err="1" smtClean="0"/>
              <a:t>Frumusanu</a:t>
            </a:r>
            <a:r>
              <a:rPr lang="hu-HU" sz="1400" dirty="0" smtClean="0"/>
              <a:t> A., </a:t>
            </a:r>
            <a:r>
              <a:rPr lang="en-US" sz="1400" dirty="0"/>
              <a:t>Arm's New Cortex-A78 and Cortex-X1 Microarchitectures: An Efficiency and </a:t>
            </a:r>
            <a:endParaRPr lang="hu-HU" sz="1400" dirty="0" smtClean="0"/>
          </a:p>
          <a:p>
            <a:r>
              <a:rPr lang="hu-HU" sz="1400" dirty="0"/>
              <a:t> </a:t>
            </a:r>
            <a:r>
              <a:rPr lang="hu-HU" sz="1400" dirty="0" smtClean="0"/>
              <a:t>           </a:t>
            </a:r>
            <a:r>
              <a:rPr lang="en-US" sz="1400" dirty="0" smtClean="0"/>
              <a:t>Performance Divergence</a:t>
            </a:r>
            <a:r>
              <a:rPr lang="hu-HU" sz="1400" dirty="0" smtClean="0"/>
              <a:t>, </a:t>
            </a:r>
            <a:r>
              <a:rPr lang="hu-HU" sz="1400" dirty="0" err="1" smtClean="0"/>
              <a:t>AnandTech</a:t>
            </a:r>
            <a:r>
              <a:rPr lang="hu-HU" sz="1400" dirty="0" smtClean="0"/>
              <a:t>, May 26 2020,</a:t>
            </a:r>
          </a:p>
          <a:p>
            <a:r>
              <a:rPr lang="hu-HU" sz="1400" dirty="0" smtClean="0"/>
              <a:t>            </a:t>
            </a:r>
            <a:r>
              <a:rPr lang="en-US" sz="1400" dirty="0" smtClean="0"/>
              <a:t>https</a:t>
            </a:r>
            <a:r>
              <a:rPr lang="en-US" sz="1400" dirty="0"/>
              <a:t>://www.anandtech.com/show/15813/arm-cortex-a78-cortex-x1-cpu-ip-diverging</a:t>
            </a:r>
          </a:p>
        </p:txBody>
      </p:sp>
      <p:sp>
        <p:nvSpPr>
          <p:cNvPr id="7" name="Szövegdoboz 6"/>
          <p:cNvSpPr txBox="1"/>
          <p:nvPr/>
        </p:nvSpPr>
        <p:spPr>
          <a:xfrm>
            <a:off x="171537" y="3672837"/>
            <a:ext cx="8538941" cy="738664"/>
          </a:xfrm>
          <a:prstGeom prst="rect">
            <a:avLst/>
          </a:prstGeom>
          <a:noFill/>
        </p:spPr>
        <p:txBody>
          <a:bodyPr wrap="none" rtlCol="0">
            <a:spAutoFit/>
          </a:bodyPr>
          <a:lstStyle/>
          <a:p>
            <a:r>
              <a:rPr lang="en-US" sz="1400" dirty="0"/>
              <a:t>[</a:t>
            </a:r>
            <a:r>
              <a:rPr lang="en-US" sz="1400" dirty="0" smtClean="0"/>
              <a:t>12</a:t>
            </a:r>
            <a:r>
              <a:rPr lang="hu-HU" sz="1400" dirty="0" smtClean="0"/>
              <a:t>8</a:t>
            </a:r>
            <a:r>
              <a:rPr lang="en-US" sz="1400" dirty="0" smtClean="0"/>
              <a:t>]: </a:t>
            </a:r>
            <a:r>
              <a:rPr lang="hu-HU" sz="1400" dirty="0" smtClean="0"/>
              <a:t>Williamson P., </a:t>
            </a:r>
            <a:r>
              <a:rPr lang="en-US" sz="1400" dirty="0"/>
              <a:t>Bringing the </a:t>
            </a:r>
            <a:r>
              <a:rPr lang="en-US" sz="1400" dirty="0" smtClean="0"/>
              <a:t>Digital</a:t>
            </a:r>
            <a:r>
              <a:rPr lang="hu-HU" sz="1400" dirty="0" smtClean="0"/>
              <a:t> </a:t>
            </a:r>
            <a:r>
              <a:rPr lang="en-US" sz="1400" dirty="0" smtClean="0"/>
              <a:t>World </a:t>
            </a:r>
            <a:r>
              <a:rPr lang="en-US" sz="1400" dirty="0"/>
              <a:t>into </a:t>
            </a:r>
            <a:r>
              <a:rPr lang="en-US" sz="1400" dirty="0" smtClean="0"/>
              <a:t>Our</a:t>
            </a:r>
            <a:r>
              <a:rPr lang="hu-HU" sz="1400" dirty="0" smtClean="0"/>
              <a:t> </a:t>
            </a:r>
            <a:r>
              <a:rPr lang="en-US" sz="1400" dirty="0" smtClean="0"/>
              <a:t>New Reality</a:t>
            </a:r>
            <a:r>
              <a:rPr lang="hu-HU" sz="1400" dirty="0" smtClean="0"/>
              <a:t>, May 2020,</a:t>
            </a:r>
          </a:p>
          <a:p>
            <a:r>
              <a:rPr lang="hu-HU" sz="1400" dirty="0" smtClean="0"/>
              <a:t>            </a:t>
            </a:r>
            <a:r>
              <a:rPr lang="en-US" sz="1400" dirty="0" smtClean="0"/>
              <a:t>https</a:t>
            </a:r>
            <a:r>
              <a:rPr lang="en-US" sz="1400" dirty="0"/>
              <a:t>://</a:t>
            </a:r>
            <a:r>
              <a:rPr lang="en-US" sz="1400" dirty="0" smtClean="0"/>
              <a:t>armkeil.blob.core.windows.net/developer/Files/pdf/news/arm-client-mobile-</a:t>
            </a:r>
            <a:endParaRPr lang="hu-HU" sz="1400" dirty="0" smtClean="0"/>
          </a:p>
          <a:p>
            <a:r>
              <a:rPr lang="hu-HU" sz="1400" dirty="0"/>
              <a:t> </a:t>
            </a:r>
            <a:r>
              <a:rPr lang="hu-HU" sz="1400" dirty="0" smtClean="0"/>
              <a:t>           </a:t>
            </a:r>
            <a:r>
              <a:rPr lang="en-US" sz="1400" dirty="0" smtClean="0"/>
              <a:t>launch-2020-deck.pdf</a:t>
            </a:r>
            <a:endParaRPr lang="en-US" sz="1400" dirty="0"/>
          </a:p>
        </p:txBody>
      </p:sp>
      <p:sp>
        <p:nvSpPr>
          <p:cNvPr id="8" name="Szövegdoboz 7"/>
          <p:cNvSpPr txBox="1"/>
          <p:nvPr/>
        </p:nvSpPr>
        <p:spPr>
          <a:xfrm>
            <a:off x="170775" y="4485400"/>
            <a:ext cx="8947449" cy="738664"/>
          </a:xfrm>
          <a:prstGeom prst="rect">
            <a:avLst/>
          </a:prstGeom>
          <a:noFill/>
        </p:spPr>
        <p:txBody>
          <a:bodyPr wrap="none" rtlCol="0">
            <a:spAutoFit/>
          </a:bodyPr>
          <a:lstStyle/>
          <a:p>
            <a:r>
              <a:rPr lang="en-US" sz="1400" dirty="0" smtClean="0"/>
              <a:t>[12</a:t>
            </a:r>
            <a:r>
              <a:rPr lang="hu-HU" sz="1400" dirty="0" smtClean="0"/>
              <a:t>9</a:t>
            </a:r>
            <a:r>
              <a:rPr lang="en-US" sz="1400" dirty="0" smtClean="0"/>
              <a:t>]: </a:t>
            </a:r>
            <a:r>
              <a:rPr lang="hu-HU" sz="1400" dirty="0" smtClean="0"/>
              <a:t>Hill B., </a:t>
            </a:r>
            <a:r>
              <a:rPr lang="en-US" sz="1400" dirty="0"/>
              <a:t>Arm Unveils Cortex-A78, Cortex-X1 Architectures: Efficiency And Big Performance </a:t>
            </a:r>
            <a:endParaRPr lang="hu-HU" sz="1400" dirty="0" smtClean="0"/>
          </a:p>
          <a:p>
            <a:r>
              <a:rPr lang="hu-HU" sz="1400" dirty="0"/>
              <a:t> </a:t>
            </a:r>
            <a:r>
              <a:rPr lang="hu-HU" sz="1400" dirty="0" smtClean="0"/>
              <a:t>           </a:t>
            </a:r>
            <a:r>
              <a:rPr lang="en-US" sz="1400" dirty="0" smtClean="0"/>
              <a:t>Gains </a:t>
            </a:r>
            <a:r>
              <a:rPr lang="en-US" sz="1400" dirty="0"/>
              <a:t>For Next-Gen Mobile </a:t>
            </a:r>
            <a:r>
              <a:rPr lang="en-US" sz="1400" dirty="0" smtClean="0"/>
              <a:t>Devices</a:t>
            </a:r>
            <a:r>
              <a:rPr lang="hu-HU" sz="1400" dirty="0" smtClean="0"/>
              <a:t>, Hot Hardware, May 26 2020,</a:t>
            </a:r>
          </a:p>
          <a:p>
            <a:r>
              <a:rPr lang="hu-HU" sz="1400" dirty="0" smtClean="0"/>
              <a:t>            </a:t>
            </a:r>
            <a:r>
              <a:rPr lang="en-US" sz="1400" dirty="0" smtClean="0"/>
              <a:t>https</a:t>
            </a:r>
            <a:r>
              <a:rPr lang="en-US" sz="1400" dirty="0"/>
              <a:t>://hothardware.com/news/arm-cortex-a78-cortex-x1-mali-g78-snapdragon-875</a:t>
            </a:r>
          </a:p>
        </p:txBody>
      </p:sp>
      <p:sp>
        <p:nvSpPr>
          <p:cNvPr id="9" name="Szövegdoboz 8"/>
          <p:cNvSpPr txBox="1"/>
          <p:nvPr/>
        </p:nvSpPr>
        <p:spPr>
          <a:xfrm>
            <a:off x="170207" y="5324365"/>
            <a:ext cx="8770414" cy="738664"/>
          </a:xfrm>
          <a:prstGeom prst="rect">
            <a:avLst/>
          </a:prstGeom>
          <a:noFill/>
        </p:spPr>
        <p:txBody>
          <a:bodyPr wrap="none" rtlCol="0">
            <a:spAutoFit/>
          </a:bodyPr>
          <a:lstStyle/>
          <a:p>
            <a:r>
              <a:rPr lang="en-US" sz="1400" dirty="0" smtClean="0"/>
              <a:t>[1</a:t>
            </a:r>
            <a:r>
              <a:rPr lang="hu-HU" sz="1400" dirty="0" smtClean="0"/>
              <a:t>30</a:t>
            </a:r>
            <a:r>
              <a:rPr lang="en-US" sz="1400" dirty="0" smtClean="0"/>
              <a:t>]: </a:t>
            </a:r>
            <a:r>
              <a:rPr lang="hu-HU" sz="1400" dirty="0" err="1" smtClean="0"/>
              <a:t>Schor</a:t>
            </a:r>
            <a:r>
              <a:rPr lang="hu-HU" sz="1400" dirty="0" smtClean="0"/>
              <a:t> D., </a:t>
            </a:r>
            <a:r>
              <a:rPr lang="en-US" sz="1400" dirty="0"/>
              <a:t>Arm Cortex-X1: The First From The Cortex-X Custom </a:t>
            </a:r>
            <a:r>
              <a:rPr lang="en-US" sz="1400" dirty="0" smtClean="0"/>
              <a:t>Program</a:t>
            </a:r>
            <a:r>
              <a:rPr lang="hu-HU" sz="1400" dirty="0" smtClean="0"/>
              <a:t>, </a:t>
            </a:r>
            <a:r>
              <a:rPr lang="hu-HU" sz="1400" dirty="0" err="1" smtClean="0"/>
              <a:t>Wikichip</a:t>
            </a:r>
            <a:r>
              <a:rPr lang="hu-HU" sz="1400" dirty="0" smtClean="0"/>
              <a:t> </a:t>
            </a:r>
            <a:r>
              <a:rPr lang="hu-HU" sz="1400" dirty="0" err="1" smtClean="0"/>
              <a:t>Fuse</a:t>
            </a:r>
            <a:r>
              <a:rPr lang="hu-HU" sz="1400" dirty="0" smtClean="0"/>
              <a:t>,</a:t>
            </a:r>
          </a:p>
          <a:p>
            <a:r>
              <a:rPr lang="hu-HU" sz="1400" dirty="0"/>
              <a:t>            May 26 2020, https://</a:t>
            </a:r>
            <a:r>
              <a:rPr lang="hu-HU" sz="1400" dirty="0" smtClean="0"/>
              <a:t>fuse.wikichip.org/news/3543/arm-cortex-x1-the-first-from-the-</a:t>
            </a:r>
          </a:p>
          <a:p>
            <a:r>
              <a:rPr lang="hu-HU" sz="1400" dirty="0"/>
              <a:t> </a:t>
            </a:r>
            <a:r>
              <a:rPr lang="hu-HU" sz="1400" dirty="0" smtClean="0"/>
              <a:t>           </a:t>
            </a:r>
            <a:r>
              <a:rPr lang="hu-HU" sz="1400" dirty="0" err="1" smtClean="0"/>
              <a:t>cortex</a:t>
            </a:r>
            <a:r>
              <a:rPr lang="hu-HU" sz="1400" dirty="0" smtClean="0"/>
              <a:t>-x-</a:t>
            </a:r>
            <a:r>
              <a:rPr lang="hu-HU" sz="1400" dirty="0" err="1" smtClean="0"/>
              <a:t>custom</a:t>
            </a:r>
            <a:r>
              <a:rPr lang="hu-HU" sz="1400" dirty="0" smtClean="0"/>
              <a:t>-program</a:t>
            </a:r>
            <a:r>
              <a:rPr lang="hu-HU" sz="1400" dirty="0"/>
              <a:t>/</a:t>
            </a:r>
            <a:endParaRPr lang="en-US" sz="1400" dirty="0"/>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dirty="0">
                <a:solidFill>
                  <a:schemeClr val="bg1"/>
                </a:solidFill>
                <a:ea typeface="+mj-ea"/>
                <a:cs typeface="+mj-cs"/>
              </a:rPr>
              <a:t> </a:t>
            </a:r>
            <a:r>
              <a:rPr lang="en-US" dirty="0" smtClean="0">
                <a:solidFill>
                  <a:schemeClr val="bg1"/>
                </a:solidFill>
                <a:ea typeface="+mj-ea"/>
                <a:cs typeface="+mj-cs"/>
              </a:rPr>
              <a:t>4.</a:t>
            </a:r>
            <a:r>
              <a:rPr lang="hu-HU" dirty="0" smtClean="0">
                <a:solidFill>
                  <a:schemeClr val="bg1"/>
                </a:solidFill>
                <a:ea typeface="+mj-ea"/>
                <a:cs typeface="+mj-cs"/>
              </a:rPr>
              <a:t> </a:t>
            </a:r>
            <a:r>
              <a:rPr lang="en-US" dirty="0">
                <a:solidFill>
                  <a:schemeClr val="bg1"/>
                </a:solidFill>
                <a:ea typeface="+mj-ea"/>
                <a:cs typeface="+mj-cs"/>
              </a:rPr>
              <a:t>References (</a:t>
            </a:r>
            <a:r>
              <a:rPr lang="hu-HU" dirty="0" smtClean="0">
                <a:solidFill>
                  <a:schemeClr val="bg1"/>
                </a:solidFill>
                <a:ea typeface="+mj-ea"/>
                <a:cs typeface="+mj-cs"/>
              </a:rPr>
              <a:t>1</a:t>
            </a:r>
            <a:r>
              <a:rPr lang="hu-HU" dirty="0">
                <a:solidFill>
                  <a:schemeClr val="bg1"/>
                </a:solidFill>
                <a:ea typeface="+mj-ea"/>
                <a:cs typeface="+mj-cs"/>
              </a:rPr>
              <a:t>6</a:t>
            </a:r>
            <a:r>
              <a:rPr lang="en-US" dirty="0" smtClean="0">
                <a:solidFill>
                  <a:schemeClr val="bg1"/>
                </a:solidFill>
                <a:ea typeface="+mj-ea"/>
                <a:cs typeface="+mj-cs"/>
              </a:rPr>
              <a:t>)</a:t>
            </a:r>
            <a:endParaRPr lang="en-US" dirty="0">
              <a:solidFill>
                <a:schemeClr val="bg1"/>
              </a:solidFill>
              <a:ea typeface="+mj-ea"/>
              <a:cs typeface="+mj-cs"/>
            </a:endParaRPr>
          </a:p>
        </p:txBody>
      </p:sp>
    </p:spTree>
    <p:extLst>
      <p:ext uri="{BB962C8B-B14F-4D97-AF65-F5344CB8AC3E}">
        <p14:creationId xmlns:p14="http://schemas.microsoft.com/office/powerpoint/2010/main" val="87640113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573757" cy="523220"/>
          </a:xfrm>
          <a:prstGeom prst="rect">
            <a:avLst/>
          </a:prstGeom>
          <a:noFill/>
        </p:spPr>
        <p:txBody>
          <a:bodyPr wrap="none" rtlCol="0">
            <a:spAutoFit/>
          </a:bodyPr>
          <a:lstStyle/>
          <a:p>
            <a:pPr lvl="0"/>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[1</a:t>
            </a:r>
            <a:r>
              <a:rPr kumimoji="0" lang="hu-HU" sz="1400" b="0" i="0" u="none" strike="noStrike" kern="1200" cap="none" spc="0" normalizeH="0" baseline="0" noProof="0" dirty="0" smtClean="0">
                <a:ln>
                  <a:noFill/>
                </a:ln>
                <a:solidFill>
                  <a:srgbClr val="000000"/>
                </a:solidFill>
                <a:effectLst/>
                <a:uLnTx/>
                <a:uFillTx/>
                <a:latin typeface="Verdana"/>
                <a:ea typeface="+mn-ea"/>
                <a:cs typeface="+mn-cs"/>
              </a:rPr>
              <a:t>31</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smtClean="0">
                <a:ln>
                  <a:noFill/>
                </a:ln>
                <a:solidFill>
                  <a:srgbClr val="000000"/>
                </a:solidFill>
                <a:effectLst/>
                <a:uLnTx/>
                <a:uFillTx/>
                <a:latin typeface="Verdana"/>
                <a:ea typeface="+mn-ea"/>
                <a:cs typeface="+mn-cs"/>
              </a:rPr>
              <a:t>Frumusanu</a:t>
            </a:r>
            <a:r>
              <a:rPr kumimoji="0" lang="hu-HU" sz="1400" b="0" i="0" u="none" strike="noStrike" kern="1200" cap="none" spc="0" normalizeH="0" baseline="0" noProof="0" dirty="0" smtClean="0">
                <a:ln>
                  <a:noFill/>
                </a:ln>
                <a:solidFill>
                  <a:srgbClr val="000000"/>
                </a:solidFill>
                <a:effectLst/>
                <a:uLnTx/>
                <a:uFillTx/>
                <a:latin typeface="Verdana"/>
                <a:ea typeface="+mn-ea"/>
                <a:cs typeface="+mn-cs"/>
              </a:rPr>
              <a:t> A., </a:t>
            </a:r>
            <a:r>
              <a:rPr lang="en-US" sz="1400" dirty="0">
                <a:solidFill>
                  <a:srgbClr val="000000"/>
                </a:solidFill>
              </a:rPr>
              <a:t>ARM Details Built on ARM Cortex Technology </a:t>
            </a:r>
            <a:r>
              <a:rPr lang="en-US" sz="1400" dirty="0" smtClean="0">
                <a:solidFill>
                  <a:srgbClr val="000000"/>
                </a:solidFill>
              </a:rPr>
              <a:t>License</a:t>
            </a:r>
            <a:r>
              <a:rPr lang="hu-HU" sz="1400" dirty="0" smtClean="0">
                <a:solidFill>
                  <a:srgbClr val="000000"/>
                </a:solidFill>
              </a:rPr>
              <a:t>, </a:t>
            </a:r>
            <a:r>
              <a:rPr lang="hu-HU" sz="1400" dirty="0" err="1" smtClean="0">
                <a:solidFill>
                  <a:srgbClr val="000000"/>
                </a:solidFill>
              </a:rPr>
              <a:t>AnandTech</a:t>
            </a:r>
            <a:r>
              <a:rPr lang="hu-HU" sz="1400" dirty="0" smtClean="0">
                <a:solidFill>
                  <a:srgbClr val="000000"/>
                </a:solidFill>
              </a:rPr>
              <a:t>, </a:t>
            </a:r>
          </a:p>
          <a:p>
            <a:pPr lvl="0"/>
            <a:r>
              <a:rPr lang="hu-HU" sz="1400" dirty="0">
                <a:solidFill>
                  <a:srgbClr val="000000"/>
                </a:solidFill>
              </a:rPr>
              <a:t> </a:t>
            </a:r>
            <a:r>
              <a:rPr lang="hu-HU" sz="1400" dirty="0" smtClean="0">
                <a:solidFill>
                  <a:srgbClr val="000000"/>
                </a:solidFill>
              </a:rPr>
              <a:t>           May 29 2016</a:t>
            </a:r>
            <a:r>
              <a:rPr lang="hu-HU" sz="1400" dirty="0">
                <a:solidFill>
                  <a:srgbClr val="000000"/>
                </a:solidFill>
              </a:rPr>
              <a:t>, https://www.anandtech.com/show/10366/arm-built-on-cortex-license</a:t>
            </a:r>
            <a:endParaRPr lang="en-US" sz="1400" dirty="0">
              <a:solidFill>
                <a:srgbClr val="000000"/>
              </a:solidFill>
            </a:endParaRPr>
          </a:p>
        </p:txBody>
      </p:sp>
      <p:sp>
        <p:nvSpPr>
          <p:cNvPr id="3" name="TextBox 2"/>
          <p:cNvSpPr txBox="1"/>
          <p:nvPr/>
        </p:nvSpPr>
        <p:spPr>
          <a:xfrm>
            <a:off x="172388" y="1178750"/>
            <a:ext cx="8656729" cy="523220"/>
          </a:xfrm>
          <a:prstGeom prst="rect">
            <a:avLst/>
          </a:prstGeom>
          <a:noFill/>
        </p:spPr>
        <p:txBody>
          <a:bodyPr wrap="none" rtlCol="0">
            <a:spAutoFit/>
          </a:bodyPr>
          <a:lstStyle/>
          <a:p>
            <a:pPr lvl="0"/>
            <a:r>
              <a:rPr kumimoji="0" lang="en-US" sz="1400" b="0" i="0" u="none" strike="noStrike" kern="1200" cap="none" spc="0" normalizeH="0" baseline="0" noProof="0" dirty="0" smtClean="0">
                <a:ln>
                  <a:noFill/>
                </a:ln>
                <a:effectLst/>
                <a:uLnTx/>
                <a:uFillTx/>
                <a:latin typeface="Verdana"/>
                <a:ea typeface="+mn-ea"/>
                <a:cs typeface="+mn-cs"/>
              </a:rPr>
              <a:t>[1</a:t>
            </a:r>
            <a:r>
              <a:rPr kumimoji="0" lang="hu-HU" sz="1400" b="0" i="0" u="none" strike="noStrike" kern="1200" cap="none" spc="0" normalizeH="0" baseline="0" noProof="0" dirty="0" smtClean="0">
                <a:ln>
                  <a:noFill/>
                </a:ln>
                <a:effectLst/>
                <a:uLnTx/>
                <a:uFillTx/>
                <a:latin typeface="Verdana"/>
                <a:ea typeface="+mn-ea"/>
                <a:cs typeface="+mn-cs"/>
              </a:rPr>
              <a:t>32</a:t>
            </a:r>
            <a:r>
              <a:rPr kumimoji="0" lang="en-US" sz="1400" b="0" i="0" u="none" strike="noStrike" kern="1200" cap="none" spc="0" normalizeH="0" baseline="0" noProof="0" dirty="0" smtClean="0">
                <a:ln>
                  <a:noFill/>
                </a:ln>
                <a:effectLst/>
                <a:uLnTx/>
                <a:uFillTx/>
                <a:latin typeface="Verdana"/>
                <a:ea typeface="+mn-ea"/>
                <a:cs typeface="+mn-cs"/>
              </a:rPr>
              <a:t>]: </a:t>
            </a:r>
            <a:r>
              <a:rPr kumimoji="0" lang="hu-HU" sz="1400" b="0" i="0" u="none" strike="noStrike" kern="1200" cap="none" spc="0" normalizeH="0" baseline="0" noProof="0" dirty="0" err="1" smtClean="0">
                <a:ln>
                  <a:noFill/>
                </a:ln>
                <a:effectLst/>
                <a:uLnTx/>
                <a:uFillTx/>
                <a:latin typeface="Verdana"/>
                <a:ea typeface="+mn-ea"/>
                <a:cs typeface="+mn-cs"/>
              </a:rPr>
              <a:t>Caulfield</a:t>
            </a:r>
            <a:r>
              <a:rPr kumimoji="0" lang="hu-HU" sz="1400" b="0" i="0" u="none" strike="noStrike" kern="1200" cap="none" spc="0" normalizeH="0" baseline="0" noProof="0" dirty="0" smtClean="0">
                <a:ln>
                  <a:noFill/>
                </a:ln>
                <a:effectLst/>
                <a:uLnTx/>
                <a:uFillTx/>
                <a:latin typeface="Verdana"/>
                <a:ea typeface="+mn-ea"/>
                <a:cs typeface="+mn-cs"/>
              </a:rPr>
              <a:t> I.M., </a:t>
            </a:r>
            <a:r>
              <a:rPr kumimoji="0" lang="hu-HU" sz="1400" b="0" i="0" u="none" strike="noStrike" kern="1200" cap="none" spc="0" normalizeH="0" baseline="0" noProof="0" dirty="0" err="1" smtClean="0">
                <a:ln>
                  <a:noFill/>
                </a:ln>
                <a:effectLst/>
                <a:uLnTx/>
                <a:uFillTx/>
                <a:latin typeface="Verdana"/>
                <a:ea typeface="+mn-ea"/>
                <a:cs typeface="+mn-cs"/>
              </a:rPr>
              <a:t>Pathirane</a:t>
            </a:r>
            <a:r>
              <a:rPr kumimoji="0" lang="hu-HU" sz="1400" b="0" i="0" u="none" strike="noStrike" kern="1200" cap="none" spc="0" normalizeH="0" baseline="0" noProof="0" dirty="0" smtClean="0">
                <a:ln>
                  <a:noFill/>
                </a:ln>
                <a:effectLst/>
                <a:uLnTx/>
                <a:uFillTx/>
                <a:latin typeface="Verdana"/>
                <a:ea typeface="+mn-ea"/>
                <a:cs typeface="+mn-cs"/>
              </a:rPr>
              <a:t> C.A.S.,</a:t>
            </a:r>
            <a:r>
              <a:rPr lang="hu-HU" sz="1400" dirty="0"/>
              <a:t> </a:t>
            </a:r>
            <a:r>
              <a:rPr lang="hu-HU" sz="1400" dirty="0" err="1"/>
              <a:t>Instruction</a:t>
            </a:r>
            <a:r>
              <a:rPr lang="hu-HU" sz="1400" dirty="0"/>
              <a:t> </a:t>
            </a:r>
            <a:r>
              <a:rPr lang="hu-HU" sz="1400" dirty="0" err="1" smtClean="0"/>
              <a:t>fusion</a:t>
            </a:r>
            <a:r>
              <a:rPr lang="hu-HU" sz="1400" dirty="0"/>
              <a:t>, US 2017/0123808 </a:t>
            </a:r>
            <a:r>
              <a:rPr lang="hu-HU" sz="1400" dirty="0" smtClean="0"/>
              <a:t>A1, May 4 2017,</a:t>
            </a:r>
          </a:p>
          <a:p>
            <a:pPr lvl="0"/>
            <a:r>
              <a:rPr lang="hu-HU" sz="1400" dirty="0" smtClean="0"/>
              <a:t>            </a:t>
            </a:r>
            <a:r>
              <a:rPr lang="en-US" sz="1400" dirty="0" smtClean="0"/>
              <a:t>https</a:t>
            </a:r>
            <a:r>
              <a:rPr lang="en-US" sz="1400" dirty="0"/>
              <a:t>://patents.google.com/patent/US20170123808</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28575" y="-43348"/>
            <a:ext cx="9172575" cy="395773"/>
          </a:xfrm>
          <a:prstGeom prst="rect">
            <a:avLst/>
          </a:prstGeom>
          <a:solidFill>
            <a:srgbClr val="005A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FFFFFF"/>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FFFFFF"/>
                </a:solidFill>
                <a:effectLst/>
                <a:uLnTx/>
                <a:uFillTx/>
                <a:latin typeface="Verdana"/>
                <a:ea typeface="+mn-ea"/>
                <a:cs typeface="+mn-cs"/>
              </a:rPr>
              <a:t>4.</a:t>
            </a:r>
            <a:r>
              <a:rPr kumimoji="0" lang="hu-HU" sz="1800" b="0" i="0" u="none" strike="noStrike" kern="1200" cap="none" spc="0" normalizeH="0" baseline="0" noProof="0" dirty="0" smtClean="0">
                <a:ln>
                  <a:noFill/>
                </a:ln>
                <a:solidFill>
                  <a:srgbClr val="FFFFFF"/>
                </a:solidFill>
                <a:effectLst/>
                <a:uLnTx/>
                <a:uFillTx/>
                <a:latin typeface="Verdana"/>
                <a:ea typeface="+mn-ea"/>
                <a:cs typeface="+mn-cs"/>
              </a:rPr>
              <a:t> </a:t>
            </a:r>
            <a:r>
              <a:rPr kumimoji="0" lang="en-US" sz="1800" b="0" i="0" u="none" strike="noStrike" kern="1200" cap="none" spc="0" normalizeH="0" baseline="0" noProof="0" dirty="0">
                <a:ln>
                  <a:noFill/>
                </a:ln>
                <a:solidFill>
                  <a:srgbClr val="FFFFFF"/>
                </a:solidFill>
                <a:effectLst/>
                <a:uLnTx/>
                <a:uFillTx/>
                <a:latin typeface="Verdana"/>
                <a:ea typeface="+mn-ea"/>
                <a:cs typeface="+mn-cs"/>
              </a:rPr>
              <a:t>References (</a:t>
            </a:r>
            <a:r>
              <a:rPr kumimoji="0" lang="hu-HU" sz="1800" b="0" i="0" u="none" strike="noStrike" kern="1200" cap="none" spc="0" normalizeH="0" baseline="0" noProof="0" dirty="0" smtClean="0">
                <a:ln>
                  <a:noFill/>
                </a:ln>
                <a:solidFill>
                  <a:srgbClr val="FFFFFF"/>
                </a:solidFill>
                <a:effectLst/>
                <a:uLnTx/>
                <a:uFillTx/>
                <a:latin typeface="Verdana"/>
                <a:ea typeface="+mn-ea"/>
                <a:cs typeface="+mn-cs"/>
              </a:rPr>
              <a:t>1</a:t>
            </a:r>
            <a:r>
              <a:rPr lang="hu-HU" dirty="0">
                <a:solidFill>
                  <a:srgbClr val="FFFFFF"/>
                </a:solidFill>
                <a:latin typeface="Verdana"/>
              </a:rPr>
              <a:t>7</a:t>
            </a:r>
            <a:r>
              <a:rPr kumimoji="0" lang="en-US" sz="1800" b="0" i="0" u="none" strike="noStrike" kern="1200" cap="none" spc="0" normalizeH="0" baseline="0" noProof="0" dirty="0" smtClean="0">
                <a:ln>
                  <a:noFill/>
                </a:ln>
                <a:solidFill>
                  <a:srgbClr val="FFFFFF"/>
                </a:solidFill>
                <a:effectLst/>
                <a:uLnTx/>
                <a:uFillTx/>
                <a:latin typeface="Verdana"/>
                <a:ea typeface="+mn-ea"/>
                <a:cs typeface="+mn-cs"/>
              </a:rPr>
              <a:t>)</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extBox 4"/>
          <p:cNvSpPr txBox="1"/>
          <p:nvPr/>
        </p:nvSpPr>
        <p:spPr>
          <a:xfrm>
            <a:off x="168190" y="1763815"/>
            <a:ext cx="8800166" cy="738664"/>
          </a:xfrm>
          <a:prstGeom prst="rect">
            <a:avLst/>
          </a:prstGeom>
          <a:noFill/>
        </p:spPr>
        <p:txBody>
          <a:bodyPr wrap="none" rtlCol="0">
            <a:spAutoFit/>
          </a:bodyPr>
          <a:lstStyle/>
          <a:p>
            <a:r>
              <a:rPr lang="en-US" sz="1400" dirty="0"/>
              <a:t>[133]: </a:t>
            </a:r>
            <a:r>
              <a:rPr lang="en-US" sz="1400" dirty="0" err="1"/>
              <a:t>Hachman</a:t>
            </a:r>
            <a:r>
              <a:rPr lang="en-US" sz="1400" dirty="0"/>
              <a:t> M., ARM challenges Intel in PCs with Deimos and Hercules </a:t>
            </a:r>
            <a:r>
              <a:rPr lang="en-US" sz="1400" dirty="0" smtClean="0"/>
              <a:t>chips, PC World,</a:t>
            </a:r>
          </a:p>
          <a:p>
            <a:r>
              <a:rPr lang="en-US" sz="1400" dirty="0"/>
              <a:t> </a:t>
            </a:r>
            <a:r>
              <a:rPr lang="en-US" sz="1400" dirty="0" smtClean="0"/>
              <a:t>           Aug. </a:t>
            </a:r>
            <a:r>
              <a:rPr lang="en-US" sz="1400" dirty="0"/>
              <a:t>16 2018, https://</a:t>
            </a:r>
            <a:r>
              <a:rPr lang="en-US" sz="1400" dirty="0" smtClean="0"/>
              <a:t>www.pcworld.com/article/3297941/arm-challenges-intel-in-pcs-</a:t>
            </a:r>
          </a:p>
          <a:p>
            <a:r>
              <a:rPr lang="en-US" sz="1400" dirty="0"/>
              <a:t> </a:t>
            </a:r>
            <a:r>
              <a:rPr lang="en-US" sz="1400" dirty="0" smtClean="0"/>
              <a:t>           with-deimos-and-hercules-chips.html</a:t>
            </a:r>
          </a:p>
        </p:txBody>
      </p:sp>
      <p:sp>
        <p:nvSpPr>
          <p:cNvPr id="2" name="TextBox 1"/>
          <p:cNvSpPr txBox="1"/>
          <p:nvPr/>
        </p:nvSpPr>
        <p:spPr>
          <a:xfrm>
            <a:off x="144950" y="2526039"/>
            <a:ext cx="7821180" cy="523220"/>
          </a:xfrm>
          <a:prstGeom prst="rect">
            <a:avLst/>
          </a:prstGeom>
          <a:noFill/>
        </p:spPr>
        <p:txBody>
          <a:bodyPr wrap="none" rtlCol="0">
            <a:spAutoFit/>
          </a:bodyPr>
          <a:lstStyle/>
          <a:p>
            <a:r>
              <a:rPr lang="en-US" sz="1400" dirty="0"/>
              <a:t>[134]: Merritt R., </a:t>
            </a:r>
            <a:r>
              <a:rPr lang="en-US" sz="1400" dirty="0" err="1"/>
              <a:t>Nvidia</a:t>
            </a:r>
            <a:r>
              <a:rPr lang="en-US" sz="1400" dirty="0"/>
              <a:t>: ARM smartphones will bury x86 </a:t>
            </a:r>
            <a:r>
              <a:rPr lang="en-US" sz="1400" dirty="0" smtClean="0"/>
              <a:t>PCs, EDN, Sept. 23, 2020,</a:t>
            </a:r>
          </a:p>
          <a:p>
            <a:r>
              <a:rPr lang="en-US" sz="1400" dirty="0" smtClean="0"/>
              <a:t>            https</a:t>
            </a:r>
            <a:r>
              <a:rPr lang="en-US" sz="1400" dirty="0"/>
              <a:t>://www.edn.com/nvidia-arm-smartphones-will-bury-x86-pcs/</a:t>
            </a:r>
            <a:endParaRPr lang="en-US" sz="1400" dirty="0" smtClean="0"/>
          </a:p>
        </p:txBody>
      </p:sp>
      <p:sp>
        <p:nvSpPr>
          <p:cNvPr id="7" name="TextBox 6"/>
          <p:cNvSpPr txBox="1"/>
          <p:nvPr/>
        </p:nvSpPr>
        <p:spPr>
          <a:xfrm>
            <a:off x="125697" y="3023955"/>
            <a:ext cx="8791381" cy="954107"/>
          </a:xfrm>
          <a:prstGeom prst="rect">
            <a:avLst/>
          </a:prstGeom>
          <a:noFill/>
        </p:spPr>
        <p:txBody>
          <a:bodyPr wrap="none" rtlCol="0">
            <a:spAutoFit/>
          </a:bodyPr>
          <a:lstStyle/>
          <a:p>
            <a:r>
              <a:rPr lang="en-US" sz="1400" dirty="0" smtClean="0"/>
              <a:t>[135</a:t>
            </a:r>
            <a:r>
              <a:rPr lang="en-US" sz="1400" dirty="0"/>
              <a:t>]: Arm's quarterly royalty unit shipments as reported by licensees worldwide from 2016 </a:t>
            </a:r>
            <a:r>
              <a:rPr lang="en-US" sz="1400" dirty="0" smtClean="0"/>
              <a:t>to</a:t>
            </a:r>
          </a:p>
          <a:p>
            <a:r>
              <a:rPr lang="en-US" sz="1400" dirty="0"/>
              <a:t> </a:t>
            </a:r>
            <a:r>
              <a:rPr lang="en-US" sz="1400" dirty="0" smtClean="0"/>
              <a:t>            2019, Statista, 2020,</a:t>
            </a:r>
          </a:p>
          <a:p>
            <a:r>
              <a:rPr lang="en-US" sz="1400" dirty="0" smtClean="0"/>
              <a:t>             https</a:t>
            </a:r>
            <a:r>
              <a:rPr lang="en-US" sz="1400" dirty="0"/>
              <a:t>://</a:t>
            </a:r>
            <a:r>
              <a:rPr lang="en-US" sz="1400" dirty="0" smtClean="0"/>
              <a:t>www.statista.com/statistics/1131983/arm-based-chip-unit-shipments-as-</a:t>
            </a:r>
          </a:p>
          <a:p>
            <a:r>
              <a:rPr lang="en-US" sz="1400" dirty="0"/>
              <a:t> </a:t>
            </a:r>
            <a:r>
              <a:rPr lang="en-US" sz="1400" dirty="0" smtClean="0"/>
              <a:t>            reported-by-licensees-worldwide</a:t>
            </a:r>
            <a:r>
              <a:rPr lang="en-US" sz="1400" dirty="0"/>
              <a:t>/</a:t>
            </a:r>
            <a:endParaRPr lang="en-US" sz="1400" dirty="0" smtClean="0"/>
          </a:p>
        </p:txBody>
      </p:sp>
      <p:sp>
        <p:nvSpPr>
          <p:cNvPr id="8" name="TextBox 7"/>
          <p:cNvSpPr txBox="1"/>
          <p:nvPr/>
        </p:nvSpPr>
        <p:spPr>
          <a:xfrm>
            <a:off x="125700" y="3972186"/>
            <a:ext cx="5920980" cy="523220"/>
          </a:xfrm>
          <a:prstGeom prst="rect">
            <a:avLst/>
          </a:prstGeom>
          <a:noFill/>
        </p:spPr>
        <p:txBody>
          <a:bodyPr wrap="none" rtlCol="0">
            <a:spAutoFit/>
          </a:bodyPr>
          <a:lstStyle/>
          <a:p>
            <a:pPr fontAlgn="base">
              <a:spcBef>
                <a:spcPct val="0"/>
              </a:spcBef>
              <a:spcAft>
                <a:spcPct val="0"/>
              </a:spcAft>
            </a:pPr>
            <a:r>
              <a:rPr lang="en-US" sz="1400" dirty="0" smtClean="0"/>
              <a:t>[136]: </a:t>
            </a:r>
            <a:r>
              <a:rPr lang="en-US" sz="1400" dirty="0" smtClean="0">
                <a:solidFill>
                  <a:srgbClr val="000000"/>
                </a:solidFill>
              </a:rPr>
              <a:t>What </a:t>
            </a:r>
            <a:r>
              <a:rPr lang="en-US" sz="1400" dirty="0">
                <a:solidFill>
                  <a:srgbClr val="000000"/>
                </a:solidFill>
              </a:rPr>
              <a:t>is Intel AVX-512?</a:t>
            </a:r>
            <a:r>
              <a:rPr lang="hu-HU" sz="1400" dirty="0">
                <a:solidFill>
                  <a:srgbClr val="000000"/>
                </a:solidFill>
              </a:rPr>
              <a:t>, URTech, Nov. 2 2017,</a:t>
            </a:r>
          </a:p>
          <a:p>
            <a:pPr fontAlgn="base">
              <a:spcBef>
                <a:spcPct val="0"/>
              </a:spcBef>
              <a:spcAft>
                <a:spcPct val="0"/>
              </a:spcAft>
            </a:pPr>
            <a:r>
              <a:rPr lang="hu-HU" sz="1400" dirty="0">
                <a:solidFill>
                  <a:srgbClr val="000000"/>
                </a:solidFill>
              </a:rPr>
              <a:t>           </a:t>
            </a:r>
            <a:r>
              <a:rPr lang="en-US" sz="1400" dirty="0" smtClean="0">
                <a:solidFill>
                  <a:srgbClr val="000000"/>
                </a:solidFill>
              </a:rPr>
              <a:t> </a:t>
            </a:r>
            <a:r>
              <a:rPr lang="hu-HU" sz="1400" dirty="0" smtClean="0">
                <a:solidFill>
                  <a:srgbClr val="000000"/>
                </a:solidFill>
              </a:rPr>
              <a:t> </a:t>
            </a:r>
            <a:r>
              <a:rPr lang="en-US" sz="1400" dirty="0">
                <a:solidFill>
                  <a:srgbClr val="000000"/>
                </a:solidFill>
              </a:rPr>
              <a:t>https://</a:t>
            </a:r>
            <a:r>
              <a:rPr lang="en-US" sz="1400" dirty="0" smtClean="0">
                <a:solidFill>
                  <a:srgbClr val="000000"/>
                </a:solidFill>
              </a:rPr>
              <a:t>www.urtech.ca/2017/11/solved-intel-avx-512/</a:t>
            </a:r>
            <a:endParaRPr lang="en-US" sz="1400" dirty="0" smtClean="0"/>
          </a:p>
        </p:txBody>
      </p:sp>
      <p:sp>
        <p:nvSpPr>
          <p:cNvPr id="9" name="TextBox 8"/>
          <p:cNvSpPr txBox="1"/>
          <p:nvPr/>
        </p:nvSpPr>
        <p:spPr>
          <a:xfrm>
            <a:off x="116505" y="4502356"/>
            <a:ext cx="8255080" cy="523220"/>
          </a:xfrm>
          <a:prstGeom prst="rect">
            <a:avLst/>
          </a:prstGeom>
          <a:noFill/>
        </p:spPr>
        <p:txBody>
          <a:bodyPr wrap="none" rtlCol="0">
            <a:spAutoFit/>
          </a:bodyPr>
          <a:lstStyle/>
          <a:p>
            <a:r>
              <a:rPr lang="en-US" sz="1400" dirty="0"/>
              <a:t>[</a:t>
            </a:r>
            <a:r>
              <a:rPr lang="en-US" sz="1400" dirty="0" smtClean="0"/>
              <a:t>137</a:t>
            </a:r>
            <a:r>
              <a:rPr lang="en-US" sz="1400" dirty="0"/>
              <a:t>]: Weber F., AMD’s Next Generation Microprocessor Architecture, Oct. 2001,</a:t>
            </a:r>
          </a:p>
          <a:p>
            <a:r>
              <a:rPr lang="en-US" sz="1400" dirty="0"/>
              <a:t>            http://www.datasheetcatalog.org/datasheet/AdvancedMicroDevices/mXsutyv.pdf</a:t>
            </a:r>
          </a:p>
        </p:txBody>
      </p:sp>
      <p:sp>
        <p:nvSpPr>
          <p:cNvPr id="10" name="TextBox 9"/>
          <p:cNvSpPr txBox="1"/>
          <p:nvPr/>
        </p:nvSpPr>
        <p:spPr>
          <a:xfrm>
            <a:off x="125699" y="5123066"/>
            <a:ext cx="8838573" cy="954107"/>
          </a:xfrm>
          <a:prstGeom prst="rect">
            <a:avLst/>
          </a:prstGeom>
          <a:noFill/>
        </p:spPr>
        <p:txBody>
          <a:bodyPr wrap="none" rtlCol="0">
            <a:spAutoFit/>
          </a:bodyPr>
          <a:lstStyle/>
          <a:p>
            <a:r>
              <a:rPr lang="en-US" sz="1400" dirty="0"/>
              <a:t>[138]: </a:t>
            </a:r>
            <a:r>
              <a:rPr lang="en-US" sz="1400" dirty="0" err="1"/>
              <a:t>Cutress</a:t>
            </a:r>
            <a:r>
              <a:rPr lang="en-US" sz="1400" dirty="0"/>
              <a:t> I., The Intel </a:t>
            </a:r>
            <a:r>
              <a:rPr lang="en-US" sz="1400" dirty="0" err="1"/>
              <a:t>Skylake</a:t>
            </a:r>
            <a:r>
              <a:rPr lang="en-US" sz="1400" dirty="0"/>
              <a:t>-X Review: Core i9 7900X, i7 7820X and i7 7800X </a:t>
            </a:r>
            <a:r>
              <a:rPr lang="en-US" sz="1400" dirty="0" smtClean="0"/>
              <a:t>Tested,</a:t>
            </a:r>
          </a:p>
          <a:p>
            <a:r>
              <a:rPr lang="en-US" sz="1400" dirty="0"/>
              <a:t> </a:t>
            </a:r>
            <a:r>
              <a:rPr lang="en-US" sz="1400" dirty="0" smtClean="0"/>
              <a:t>            </a:t>
            </a:r>
            <a:r>
              <a:rPr lang="en-US" sz="1400" dirty="0" err="1" smtClean="0"/>
              <a:t>AnandTech</a:t>
            </a:r>
            <a:r>
              <a:rPr lang="en-US" sz="1400" dirty="0"/>
              <a:t>, June 19, </a:t>
            </a:r>
            <a:r>
              <a:rPr lang="en-US" sz="1400" dirty="0" smtClean="0"/>
              <a:t>2017,</a:t>
            </a:r>
          </a:p>
          <a:p>
            <a:r>
              <a:rPr lang="en-US" sz="1400" dirty="0"/>
              <a:t> </a:t>
            </a:r>
            <a:r>
              <a:rPr lang="en-US" sz="1400" dirty="0" smtClean="0"/>
              <a:t>            https</a:t>
            </a:r>
            <a:r>
              <a:rPr lang="en-US" sz="1400" dirty="0"/>
              <a:t>://</a:t>
            </a:r>
            <a:r>
              <a:rPr lang="en-US" sz="1400" dirty="0" smtClean="0"/>
              <a:t>www.anandtech.com/show/11550/the-intel-skylakex-review-core-i9-7900x-i7-</a:t>
            </a:r>
          </a:p>
          <a:p>
            <a:r>
              <a:rPr lang="en-US" sz="1400" dirty="0"/>
              <a:t> </a:t>
            </a:r>
            <a:r>
              <a:rPr lang="en-US" sz="1400" dirty="0" smtClean="0"/>
              <a:t>           7820x-and-i7-7800x-tested/3</a:t>
            </a:r>
          </a:p>
        </p:txBody>
      </p:sp>
    </p:spTree>
    <p:extLst>
      <p:ext uri="{BB962C8B-B14F-4D97-AF65-F5344CB8AC3E}">
        <p14:creationId xmlns:p14="http://schemas.microsoft.com/office/powerpoint/2010/main" val="264316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7" y="877125"/>
            <a:ext cx="8847137" cy="584775"/>
          </a:xfrm>
          <a:prstGeom prst="rect">
            <a:avLst/>
          </a:prstGeom>
          <a:noFill/>
        </p:spPr>
        <p:txBody>
          <a:bodyPr wrap="square" rtlCol="0">
            <a:spAutoFit/>
          </a:bodyPr>
          <a:lstStyle/>
          <a:p>
            <a:r>
              <a:rPr lang="en-US" sz="1600" dirty="0" smtClean="0">
                <a:solidFill>
                  <a:srgbClr val="000000"/>
                </a:solidFill>
              </a:rPr>
              <a:t>Finally, in </a:t>
            </a:r>
            <a:r>
              <a:rPr lang="en-US" sz="1600" dirty="0">
                <a:solidFill>
                  <a:srgbClr val="000000"/>
                </a:solidFill>
              </a:rPr>
              <a:t>1998 the company </a:t>
            </a:r>
            <a:r>
              <a:rPr lang="en-US" sz="1600" dirty="0">
                <a:solidFill>
                  <a:srgbClr val="0070C0"/>
                </a:solidFill>
              </a:rPr>
              <a:t>went to the </a:t>
            </a:r>
            <a:r>
              <a:rPr lang="hu-HU" sz="1600" dirty="0" smtClean="0">
                <a:solidFill>
                  <a:srgbClr val="0070C0"/>
                </a:solidFill>
              </a:rPr>
              <a:t>stock exchange</a:t>
            </a:r>
            <a:r>
              <a:rPr lang="en-US" sz="1600" dirty="0" smtClean="0">
                <a:solidFill>
                  <a:srgbClr val="0070C0"/>
                </a:solidFill>
              </a:rPr>
              <a:t> </a:t>
            </a:r>
            <a:r>
              <a:rPr lang="en-US" sz="1600" dirty="0"/>
              <a:t>and </a:t>
            </a:r>
            <a:r>
              <a:rPr lang="en-US" sz="1600" dirty="0">
                <a:solidFill>
                  <a:srgbClr val="000000"/>
                </a:solidFill>
              </a:rPr>
              <a:t>its name </a:t>
            </a:r>
            <a:r>
              <a:rPr lang="en-US" sz="1600" dirty="0" smtClean="0">
                <a:solidFill>
                  <a:srgbClr val="000000"/>
                </a:solidFill>
              </a:rPr>
              <a:t>was changed</a:t>
            </a:r>
            <a:endParaRPr lang="hu-HU" sz="1600" dirty="0" smtClean="0">
              <a:solidFill>
                <a:srgbClr val="000000"/>
              </a:solidFill>
            </a:endParaRPr>
          </a:p>
          <a:p>
            <a:r>
              <a:rPr lang="en-US" sz="1600" dirty="0" smtClean="0">
                <a:solidFill>
                  <a:srgbClr val="000000"/>
                </a:solidFill>
              </a:rPr>
              <a:t> </a:t>
            </a:r>
            <a:r>
              <a:rPr lang="hu-HU" sz="1600" dirty="0" smtClean="0">
                <a:solidFill>
                  <a:srgbClr val="000000"/>
                </a:solidFill>
              </a:rPr>
              <a:t> </a:t>
            </a:r>
            <a:r>
              <a:rPr lang="en-US" sz="1600" dirty="0" smtClean="0">
                <a:solidFill>
                  <a:srgbClr val="000000"/>
                </a:solidFill>
              </a:rPr>
              <a:t>to</a:t>
            </a:r>
            <a:r>
              <a:rPr lang="hu-HU" sz="1600" dirty="0" smtClean="0">
                <a:solidFill>
                  <a:srgbClr val="000000"/>
                </a:solidFill>
              </a:rPr>
              <a:t> </a:t>
            </a:r>
            <a:r>
              <a:rPr lang="en-US" sz="1600" dirty="0" smtClean="0">
                <a:solidFill>
                  <a:srgbClr val="FF0000"/>
                </a:solidFill>
              </a:rPr>
              <a:t>ARM Holdings plc</a:t>
            </a:r>
            <a:r>
              <a:rPr lang="en-US" sz="1600" dirty="0" smtClean="0"/>
              <a:t>, to its current designation</a:t>
            </a:r>
            <a:r>
              <a:rPr lang="en-US" sz="1600" dirty="0" smtClean="0">
                <a:solidFill>
                  <a:srgbClr val="000000"/>
                </a:solidFill>
              </a:rPr>
              <a:t>.</a:t>
            </a:r>
            <a:endParaRPr lang="en-US" sz="1600" dirty="0"/>
          </a:p>
        </p:txBody>
      </p:sp>
      <p:sp>
        <p:nvSpPr>
          <p:cNvPr id="5" name="TextBox 4"/>
          <p:cNvSpPr txBox="1"/>
          <p:nvPr/>
        </p:nvSpPr>
        <p:spPr>
          <a:xfrm>
            <a:off x="74869" y="509805"/>
            <a:ext cx="2356735" cy="338554"/>
          </a:xfrm>
          <a:prstGeom prst="rect">
            <a:avLst/>
          </a:prstGeom>
          <a:noFill/>
        </p:spPr>
        <p:txBody>
          <a:bodyPr wrap="none" rtlCol="0">
            <a:spAutoFit/>
          </a:bodyPr>
          <a:lstStyle/>
          <a:p>
            <a:r>
              <a:rPr lang="en-US" sz="1600" dirty="0">
                <a:solidFill>
                  <a:srgbClr val="FF0000"/>
                </a:solidFill>
              </a:rPr>
              <a:t>Historical remarks </a:t>
            </a:r>
            <a:r>
              <a:rPr lang="en-US" sz="1600" dirty="0" smtClean="0">
                <a:solidFill>
                  <a:srgbClr val="FF0000"/>
                </a:solidFill>
              </a:rPr>
              <a:t>-</a:t>
            </a:r>
            <a:r>
              <a:rPr lang="hu-HU" sz="1600" dirty="0">
                <a:solidFill>
                  <a:srgbClr val="FF0000"/>
                </a:solidFill>
              </a:rPr>
              <a:t>3</a:t>
            </a:r>
            <a:endParaRPr lang="en-US" sz="1600" dirty="0">
              <a:solidFill>
                <a:srgbClr val="000000"/>
              </a:solidFill>
            </a:endParaRPr>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smtClean="0">
                <a:solidFill>
                  <a:srgbClr val="FFFFFF"/>
                </a:solidFill>
              </a:rPr>
              <a:t>12</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51246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300603"/>
            <a:ext cx="8280582" cy="4973984"/>
          </a:xfrm>
          <a:prstGeom prst="rect">
            <a:avLst/>
          </a:prstGeom>
        </p:spPr>
      </p:pic>
      <p:sp>
        <p:nvSpPr>
          <p:cNvPr id="4" name="TextBox 3"/>
          <p:cNvSpPr txBox="1"/>
          <p:nvPr/>
        </p:nvSpPr>
        <p:spPr>
          <a:xfrm>
            <a:off x="73802" y="509391"/>
            <a:ext cx="2356735" cy="338554"/>
          </a:xfrm>
          <a:prstGeom prst="rect">
            <a:avLst/>
          </a:prstGeom>
          <a:noFill/>
        </p:spPr>
        <p:txBody>
          <a:bodyPr wrap="none" rtlCol="0">
            <a:spAutoFit/>
          </a:bodyPr>
          <a:lstStyle/>
          <a:p>
            <a:r>
              <a:rPr lang="en-US" sz="1600" dirty="0">
                <a:solidFill>
                  <a:srgbClr val="FF0000"/>
                </a:solidFill>
              </a:rPr>
              <a:t>Historical </a:t>
            </a:r>
            <a:r>
              <a:rPr lang="en-US" sz="1600" dirty="0" smtClean="0">
                <a:solidFill>
                  <a:srgbClr val="FF0000"/>
                </a:solidFill>
              </a:rPr>
              <a:t>remarks</a:t>
            </a:r>
            <a:r>
              <a:rPr lang="en-US" sz="1600" dirty="0" smtClean="0">
                <a:solidFill>
                  <a:srgbClr val="000000"/>
                </a:solidFill>
              </a:rPr>
              <a:t> </a:t>
            </a:r>
            <a:r>
              <a:rPr lang="en-US" sz="1600" dirty="0" smtClean="0">
                <a:solidFill>
                  <a:srgbClr val="FF0000"/>
                </a:solidFill>
              </a:rPr>
              <a:t>-</a:t>
            </a:r>
            <a:r>
              <a:rPr lang="hu-HU" sz="1600" dirty="0">
                <a:solidFill>
                  <a:srgbClr val="FF0000"/>
                </a:solidFill>
              </a:rPr>
              <a:t>4</a:t>
            </a:r>
            <a:endParaRPr lang="en-US" sz="1600" dirty="0">
              <a:solidFill>
                <a:srgbClr val="FF0000"/>
              </a:solidFill>
            </a:endParaRPr>
          </a:p>
        </p:txBody>
      </p:sp>
      <p:sp>
        <p:nvSpPr>
          <p:cNvPr id="5" name="TextBox 4"/>
          <p:cNvSpPr txBox="1"/>
          <p:nvPr/>
        </p:nvSpPr>
        <p:spPr>
          <a:xfrm>
            <a:off x="2000727" y="6396857"/>
            <a:ext cx="6292107" cy="338554"/>
          </a:xfrm>
          <a:prstGeom prst="rect">
            <a:avLst/>
          </a:prstGeom>
          <a:noFill/>
        </p:spPr>
        <p:txBody>
          <a:bodyPr wrap="none" rtlCol="0">
            <a:spAutoFit/>
          </a:bodyPr>
          <a:lstStyle/>
          <a:p>
            <a:r>
              <a:rPr lang="hu-HU" sz="1600" dirty="0" smtClean="0">
                <a:solidFill>
                  <a:srgbClr val="000000"/>
                </a:solidFill>
              </a:rPr>
              <a:t>Figure: ARM's</a:t>
            </a:r>
            <a:r>
              <a:rPr lang="en-US" sz="1600" dirty="0" smtClean="0">
                <a:solidFill>
                  <a:srgbClr val="000000"/>
                </a:solidFill>
              </a:rPr>
              <a:t> </a:t>
            </a:r>
            <a:r>
              <a:rPr lang="hu-HU" sz="1600" dirty="0" smtClean="0">
                <a:solidFill>
                  <a:srgbClr val="000000"/>
                </a:solidFill>
              </a:rPr>
              <a:t>recent </a:t>
            </a:r>
            <a:r>
              <a:rPr lang="en-US" sz="1600" dirty="0" smtClean="0">
                <a:solidFill>
                  <a:srgbClr val="000000"/>
                </a:solidFill>
              </a:rPr>
              <a:t>headquarter </a:t>
            </a:r>
            <a:r>
              <a:rPr lang="hu-HU" sz="1600" dirty="0" smtClean="0">
                <a:solidFill>
                  <a:srgbClr val="000000"/>
                </a:solidFill>
              </a:rPr>
              <a:t>in Cambridge (UK) [78]</a:t>
            </a:r>
            <a:endParaRPr lang="en-US" sz="1600" dirty="0">
              <a:solidFill>
                <a:srgbClr val="00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smtClean="0">
                <a:solidFill>
                  <a:srgbClr val="FFFFFF"/>
                </a:solidFill>
              </a:rPr>
              <a:t>13</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815602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605" y="6039290"/>
            <a:ext cx="184731" cy="369332"/>
          </a:xfrm>
          <a:prstGeom prst="rect">
            <a:avLst/>
          </a:prstGeom>
          <a:noFill/>
        </p:spPr>
        <p:txBody>
          <a:bodyPr wrap="none" rtlCol="0">
            <a:spAutoFit/>
          </a:bodyPr>
          <a:lstStyle/>
          <a:p>
            <a:endParaRPr lang="en-US" dirty="0"/>
          </a:p>
        </p:txBody>
      </p:sp>
      <p:sp>
        <p:nvSpPr>
          <p:cNvPr id="5" name="TextBox 4"/>
          <p:cNvSpPr txBox="1"/>
          <p:nvPr/>
        </p:nvSpPr>
        <p:spPr>
          <a:xfrm>
            <a:off x="73662" y="507393"/>
            <a:ext cx="4856842" cy="369332"/>
          </a:xfrm>
          <a:prstGeom prst="rect">
            <a:avLst/>
          </a:prstGeom>
          <a:noFill/>
        </p:spPr>
        <p:txBody>
          <a:bodyPr wrap="none" rtlCol="0">
            <a:spAutoFit/>
          </a:bodyPr>
          <a:lstStyle/>
          <a:p>
            <a:r>
              <a:rPr lang="en-US" dirty="0" smtClean="0">
                <a:solidFill>
                  <a:schemeClr val="accent6"/>
                </a:solidFill>
              </a:rPr>
              <a:t>Acquisition of ARM by Softbank (Japan) </a:t>
            </a:r>
            <a:endParaRPr lang="en-US" dirty="0">
              <a:solidFill>
                <a:schemeClr val="accent6"/>
              </a:solidFill>
            </a:endParaRPr>
          </a:p>
        </p:txBody>
      </p:sp>
      <p:sp>
        <p:nvSpPr>
          <p:cNvPr id="6" name="TextBox 5"/>
          <p:cNvSpPr txBox="1"/>
          <p:nvPr/>
        </p:nvSpPr>
        <p:spPr>
          <a:xfrm>
            <a:off x="274324" y="879845"/>
            <a:ext cx="6303136"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t>Announced in 07/2016</a:t>
            </a:r>
          </a:p>
          <a:p>
            <a:pPr marL="285750" indent="-285750">
              <a:spcAft>
                <a:spcPts val="600"/>
              </a:spcAft>
              <a:buFont typeface="Arial" panose="020B0604020202020204" pitchFamily="34" charset="0"/>
              <a:buChar char="•"/>
            </a:pPr>
            <a:r>
              <a:rPr lang="en-US" sz="1600" dirty="0" smtClean="0"/>
              <a:t>Completed in 09/2016</a:t>
            </a:r>
          </a:p>
          <a:p>
            <a:pPr>
              <a:spcAft>
                <a:spcPts val="600"/>
              </a:spcAft>
            </a:pPr>
            <a:r>
              <a:rPr lang="en-US" sz="1600" dirty="0" smtClean="0"/>
              <a:t>      Price: 31 </a:t>
            </a:r>
            <a:r>
              <a:rPr lang="en-US" sz="1600" dirty="0" err="1" smtClean="0"/>
              <a:t>bUSD</a:t>
            </a:r>
            <a:r>
              <a:rPr lang="en-US" sz="1600" dirty="0" smtClean="0"/>
              <a:t> (ARM's revenues in 2015 ≈ 1.5 </a:t>
            </a:r>
            <a:r>
              <a:rPr lang="en-US" sz="1600" dirty="0" err="1" smtClean="0"/>
              <a:t>bUSD</a:t>
            </a:r>
            <a:r>
              <a:rPr lang="en-US" sz="1600" dirty="0" smtClean="0"/>
              <a:t>).</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smtClean="0">
                <a:solidFill>
                  <a:srgbClr val="FFFFFF"/>
                </a:solidFill>
              </a:rPr>
              <a:t>14</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Box 3"/>
          <p:cNvSpPr txBox="1"/>
          <p:nvPr/>
        </p:nvSpPr>
        <p:spPr>
          <a:xfrm>
            <a:off x="71438" y="510180"/>
            <a:ext cx="1257845" cy="369332"/>
          </a:xfrm>
          <a:prstGeom prst="rect">
            <a:avLst/>
          </a:prstGeom>
          <a:noFill/>
        </p:spPr>
        <p:txBody>
          <a:bodyPr wrap="none" rtlCol="0">
            <a:spAutoFit/>
          </a:bodyPr>
          <a:lstStyle/>
          <a:p>
            <a:r>
              <a:rPr lang="en-US" dirty="0" smtClean="0">
                <a:solidFill>
                  <a:schemeClr val="accent6"/>
                </a:solidFill>
              </a:rPr>
              <a:t>Foreword</a:t>
            </a:r>
          </a:p>
        </p:txBody>
      </p:sp>
      <p:sp>
        <p:nvSpPr>
          <p:cNvPr id="5" name="TextBox 4"/>
          <p:cNvSpPr txBox="1"/>
          <p:nvPr/>
        </p:nvSpPr>
        <p:spPr>
          <a:xfrm>
            <a:off x="73662" y="872670"/>
            <a:ext cx="6826934" cy="369332"/>
          </a:xfrm>
          <a:prstGeom prst="rect">
            <a:avLst/>
          </a:prstGeom>
          <a:noFill/>
        </p:spPr>
        <p:txBody>
          <a:bodyPr wrap="none" rtlCol="0">
            <a:spAutoFit/>
          </a:bodyPr>
          <a:lstStyle/>
          <a:p>
            <a:r>
              <a:rPr lang="en-US" dirty="0" smtClean="0">
                <a:solidFill>
                  <a:schemeClr val="accent6"/>
                </a:solidFill>
              </a:rPr>
              <a:t>Acquisition of ARM by NVIDIA from Softbank in 09/2020 </a:t>
            </a:r>
            <a:endParaRPr lang="en-US" dirty="0">
              <a:solidFill>
                <a:schemeClr val="accent6"/>
              </a:solidFill>
            </a:endParaRPr>
          </a:p>
        </p:txBody>
      </p:sp>
      <p:sp>
        <p:nvSpPr>
          <p:cNvPr id="6" name="TextBox 5"/>
          <p:cNvSpPr txBox="1"/>
          <p:nvPr/>
        </p:nvSpPr>
        <p:spPr>
          <a:xfrm>
            <a:off x="274324" y="1248242"/>
            <a:ext cx="8737777" cy="90794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t>Price: 40 </a:t>
            </a:r>
            <a:r>
              <a:rPr lang="en-US" sz="1600" dirty="0" err="1" smtClean="0"/>
              <a:t>bUSD</a:t>
            </a:r>
            <a:r>
              <a:rPr lang="en-US" sz="1600" dirty="0" smtClean="0"/>
              <a:t> </a:t>
            </a:r>
          </a:p>
          <a:p>
            <a:pPr marL="285750" indent="-285750">
              <a:buFont typeface="Arial" panose="020B0604020202020204" pitchFamily="34" charset="0"/>
              <a:buChar char="•"/>
            </a:pPr>
            <a:r>
              <a:rPr lang="en-US" sz="1600" dirty="0" smtClean="0"/>
              <a:t>NVIDIA aims at “</a:t>
            </a:r>
            <a:r>
              <a:rPr lang="en-US" sz="1600" dirty="0" smtClean="0">
                <a:solidFill>
                  <a:srgbClr val="FF0000"/>
                </a:solidFill>
              </a:rPr>
              <a:t>burying x86 PCs</a:t>
            </a:r>
            <a:r>
              <a:rPr lang="en-US" sz="1600" dirty="0" smtClean="0"/>
              <a:t>” as stated by their CEO (Jen-</a:t>
            </a:r>
            <a:r>
              <a:rPr lang="en-US" sz="1600" dirty="0" err="1" smtClean="0"/>
              <a:t>Hsun</a:t>
            </a:r>
            <a:r>
              <a:rPr lang="en-US" sz="1600" dirty="0" smtClean="0"/>
              <a:t> in 09/2020</a:t>
            </a:r>
          </a:p>
          <a:p>
            <a:pPr>
              <a:spcAft>
                <a:spcPts val="600"/>
              </a:spcAft>
            </a:pPr>
            <a:r>
              <a:rPr lang="en-US" sz="1600" dirty="0" smtClean="0"/>
              <a:t>      [134]: </a:t>
            </a:r>
          </a:p>
        </p:txBody>
      </p:sp>
      <p:sp>
        <p:nvSpPr>
          <p:cNvPr id="7" name="TextBox 6"/>
          <p:cNvSpPr txBox="1"/>
          <p:nvPr/>
        </p:nvSpPr>
        <p:spPr>
          <a:xfrm>
            <a:off x="610247" y="2123855"/>
            <a:ext cx="8777288" cy="1277273"/>
          </a:xfrm>
          <a:prstGeom prst="rect">
            <a:avLst/>
          </a:prstGeom>
          <a:noFill/>
        </p:spPr>
        <p:txBody>
          <a:bodyPr wrap="square" rtlCol="0">
            <a:spAutoFit/>
          </a:bodyPr>
          <a:lstStyle/>
          <a:p>
            <a:r>
              <a:rPr lang="en-US" dirty="0"/>
              <a:t>"The PC of the future will be made by new OEMs, sold through new </a:t>
            </a:r>
            <a:endParaRPr lang="en-US" dirty="0" smtClean="0"/>
          </a:p>
          <a:p>
            <a:pPr>
              <a:spcAft>
                <a:spcPts val="600"/>
              </a:spcAft>
            </a:pPr>
            <a:r>
              <a:rPr lang="en-US" dirty="0"/>
              <a:t> </a:t>
            </a:r>
            <a:r>
              <a:rPr lang="en-US" dirty="0" smtClean="0"/>
              <a:t>  distributors </a:t>
            </a:r>
            <a:r>
              <a:rPr lang="en-US" dirty="0"/>
              <a:t>and use a new instruction-set </a:t>
            </a:r>
            <a:r>
              <a:rPr lang="en-US" dirty="0" smtClean="0"/>
              <a:t>architecture.</a:t>
            </a:r>
          </a:p>
          <a:p>
            <a:r>
              <a:rPr lang="en-US" dirty="0" smtClean="0">
                <a:solidFill>
                  <a:srgbClr val="0070C0"/>
                </a:solidFill>
              </a:rPr>
              <a:t>ARM </a:t>
            </a:r>
            <a:r>
              <a:rPr lang="en-US" dirty="0">
                <a:solidFill>
                  <a:srgbClr val="0070C0"/>
                </a:solidFill>
              </a:rPr>
              <a:t>will be the most important CPU architecture of the future</a:t>
            </a:r>
            <a:r>
              <a:rPr lang="en-US" dirty="0"/>
              <a:t>, and </a:t>
            </a:r>
            <a:r>
              <a:rPr lang="en-US" dirty="0" smtClean="0"/>
              <a:t>it</a:t>
            </a:r>
          </a:p>
          <a:p>
            <a:r>
              <a:rPr lang="en-US" dirty="0"/>
              <a:t> </a:t>
            </a:r>
            <a:r>
              <a:rPr lang="en-US" dirty="0" smtClean="0"/>
              <a:t> </a:t>
            </a:r>
            <a:r>
              <a:rPr lang="en-US" dirty="0"/>
              <a:t>already is the fastest growing processor </a:t>
            </a:r>
            <a:r>
              <a:rPr lang="en-US" dirty="0" smtClean="0"/>
              <a:t>architecture.”</a:t>
            </a:r>
            <a:endParaRPr lang="en-US" sz="1600" dirty="0" smtClean="0"/>
          </a:p>
        </p:txBody>
      </p:sp>
      <p:sp>
        <p:nvSpPr>
          <p:cNvPr id="2" name="TextBox 1"/>
          <p:cNvSpPr txBox="1"/>
          <p:nvPr/>
        </p:nvSpPr>
        <p:spPr>
          <a:xfrm>
            <a:off x="250825" y="6444335"/>
            <a:ext cx="5779146" cy="338554"/>
          </a:xfrm>
          <a:prstGeom prst="rect">
            <a:avLst/>
          </a:prstGeom>
          <a:noFill/>
        </p:spPr>
        <p:txBody>
          <a:bodyPr wrap="none" rtlCol="0">
            <a:spAutoFit/>
          </a:bodyPr>
          <a:lstStyle/>
          <a:p>
            <a:r>
              <a:rPr lang="en-US" sz="1600" dirty="0" smtClean="0"/>
              <a:t>OEM: Original Equipment Manufacturer (e.g. Dell, HP)</a:t>
            </a:r>
          </a:p>
        </p:txBody>
      </p:sp>
      <p:sp>
        <p:nvSpPr>
          <p:cNvPr id="9" name="TextBox 8"/>
          <p:cNvSpPr txBox="1"/>
          <p:nvPr/>
        </p:nvSpPr>
        <p:spPr>
          <a:xfrm>
            <a:off x="251520" y="6135805"/>
            <a:ext cx="3133358" cy="338554"/>
          </a:xfrm>
          <a:prstGeom prst="rect">
            <a:avLst/>
          </a:prstGeom>
          <a:noFill/>
        </p:spPr>
        <p:txBody>
          <a:bodyPr wrap="none" rtlCol="0">
            <a:spAutoFit/>
          </a:bodyPr>
          <a:lstStyle/>
          <a:p>
            <a:r>
              <a:rPr lang="en-US" sz="1600" dirty="0"/>
              <a:t>CEO: Chief Executing Officer</a:t>
            </a:r>
          </a:p>
        </p:txBody>
      </p:sp>
    </p:spTree>
    <p:extLst>
      <p:ext uri="{BB962C8B-B14F-4D97-AF65-F5344CB8AC3E}">
        <p14:creationId xmlns:p14="http://schemas.microsoft.com/office/powerpoint/2010/main" val="3101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1. Introduction to </a:t>
            </a:r>
            <a:r>
              <a:rPr lang="en-US" dirty="0">
                <a:solidFill>
                  <a:srgbClr val="FFFFFF"/>
                </a:solidFill>
              </a:rPr>
              <a:t>ARM </a:t>
            </a:r>
            <a:r>
              <a:rPr lang="hu-HU" dirty="0">
                <a:solidFill>
                  <a:srgbClr val="FFFFFF"/>
                </a:solidFill>
              </a:rPr>
              <a:t>(</a:t>
            </a:r>
            <a:r>
              <a:rPr lang="en-US" dirty="0" smtClean="0">
                <a:solidFill>
                  <a:srgbClr val="FFFFFF"/>
                </a:solidFill>
              </a:rPr>
              <a:t>15</a:t>
            </a:r>
            <a:r>
              <a:rPr lang="hu-HU" dirty="0" smtClean="0">
                <a:solidFill>
                  <a:srgbClr val="FFFFFF"/>
                </a:solidFill>
              </a:rPr>
              <a:t>)</a:t>
            </a:r>
            <a:endParaRPr lang="en-US" dirty="0"/>
          </a:p>
        </p:txBody>
      </p:sp>
      <p:sp>
        <p:nvSpPr>
          <p:cNvPr id="3" name="TextBox 2"/>
          <p:cNvSpPr txBox="1"/>
          <p:nvPr/>
        </p:nvSpPr>
        <p:spPr>
          <a:xfrm>
            <a:off x="73662" y="507393"/>
            <a:ext cx="5568576" cy="369332"/>
          </a:xfrm>
          <a:prstGeom prst="rect">
            <a:avLst/>
          </a:prstGeom>
          <a:noFill/>
        </p:spPr>
        <p:txBody>
          <a:bodyPr wrap="none" rtlCol="0">
            <a:spAutoFit/>
          </a:bodyPr>
          <a:lstStyle/>
          <a:p>
            <a:r>
              <a:rPr lang="en-US" dirty="0" smtClean="0">
                <a:solidFill>
                  <a:schemeClr val="accent6"/>
                </a:solidFill>
              </a:rPr>
              <a:t>Acquisition of ARM by NVIDIA from Softbank </a:t>
            </a:r>
            <a:endParaRPr lang="en-US" dirty="0">
              <a:solidFill>
                <a:schemeClr val="accent6"/>
              </a:solidFill>
            </a:endParaRPr>
          </a:p>
        </p:txBody>
      </p:sp>
      <p:sp>
        <p:nvSpPr>
          <p:cNvPr id="4" name="TextBox 3"/>
          <p:cNvSpPr txBox="1"/>
          <p:nvPr/>
        </p:nvSpPr>
        <p:spPr>
          <a:xfrm>
            <a:off x="274324" y="873340"/>
            <a:ext cx="8809912" cy="123110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smtClean="0"/>
              <a:t>Completed in </a:t>
            </a:r>
            <a:r>
              <a:rPr lang="en-US" sz="1600" dirty="0" smtClean="0">
                <a:solidFill>
                  <a:srgbClr val="0070C0"/>
                </a:solidFill>
              </a:rPr>
              <a:t>09/2020</a:t>
            </a:r>
          </a:p>
          <a:p>
            <a:pPr>
              <a:spcAft>
                <a:spcPts val="600"/>
              </a:spcAft>
            </a:pPr>
            <a:r>
              <a:rPr lang="en-US" sz="1600" dirty="0" smtClean="0"/>
              <a:t>      Price: 40 </a:t>
            </a:r>
            <a:r>
              <a:rPr lang="en-US" sz="1600" dirty="0" err="1" smtClean="0"/>
              <a:t>bUSD</a:t>
            </a:r>
            <a:r>
              <a:rPr lang="en-US" sz="1600" dirty="0" smtClean="0"/>
              <a:t> </a:t>
            </a:r>
          </a:p>
          <a:p>
            <a:pPr marL="285750" indent="-285750">
              <a:buFont typeface="Arial" panose="020B0604020202020204" pitchFamily="34" charset="0"/>
              <a:buChar char="•"/>
            </a:pPr>
            <a:r>
              <a:rPr lang="en-US" sz="1600" dirty="0" smtClean="0"/>
              <a:t>NVIDIA aims at “</a:t>
            </a:r>
            <a:r>
              <a:rPr lang="en-US" sz="1600" dirty="0" smtClean="0">
                <a:solidFill>
                  <a:srgbClr val="FF0000"/>
                </a:solidFill>
              </a:rPr>
              <a:t>burying x86 PCs</a:t>
            </a:r>
            <a:r>
              <a:rPr lang="en-US" sz="1600" dirty="0" smtClean="0"/>
              <a:t>” as stated by their CEO (Jen-</a:t>
            </a:r>
            <a:r>
              <a:rPr lang="en-US" sz="1600" dirty="0" err="1" smtClean="0"/>
              <a:t>Hsun</a:t>
            </a:r>
            <a:r>
              <a:rPr lang="en-US" sz="1600" dirty="0" smtClean="0"/>
              <a:t>  in 09/2020</a:t>
            </a:r>
          </a:p>
          <a:p>
            <a:pPr>
              <a:spcAft>
                <a:spcPts val="600"/>
              </a:spcAft>
            </a:pPr>
            <a:r>
              <a:rPr lang="en-US" sz="1600" dirty="0" smtClean="0"/>
              <a:t>      [134]: </a:t>
            </a:r>
          </a:p>
        </p:txBody>
      </p:sp>
      <p:sp>
        <p:nvSpPr>
          <p:cNvPr id="5" name="TextBox 4"/>
          <p:cNvSpPr txBox="1"/>
          <p:nvPr/>
        </p:nvSpPr>
        <p:spPr>
          <a:xfrm>
            <a:off x="610247" y="2101485"/>
            <a:ext cx="8777288" cy="1277273"/>
          </a:xfrm>
          <a:prstGeom prst="rect">
            <a:avLst/>
          </a:prstGeom>
          <a:noFill/>
        </p:spPr>
        <p:txBody>
          <a:bodyPr wrap="square" rtlCol="0">
            <a:spAutoFit/>
          </a:bodyPr>
          <a:lstStyle/>
          <a:p>
            <a:r>
              <a:rPr lang="en-US" dirty="0"/>
              <a:t>"The PC of the future will be made by new OEMs, sold through new </a:t>
            </a:r>
            <a:endParaRPr lang="en-US" dirty="0" smtClean="0"/>
          </a:p>
          <a:p>
            <a:pPr>
              <a:spcAft>
                <a:spcPts val="600"/>
              </a:spcAft>
            </a:pPr>
            <a:r>
              <a:rPr lang="en-US" dirty="0"/>
              <a:t> </a:t>
            </a:r>
            <a:r>
              <a:rPr lang="en-US" dirty="0" smtClean="0"/>
              <a:t>  distributors </a:t>
            </a:r>
            <a:r>
              <a:rPr lang="en-US" dirty="0"/>
              <a:t>and use a new instruction-set </a:t>
            </a:r>
            <a:r>
              <a:rPr lang="en-US" dirty="0" smtClean="0"/>
              <a:t>architecture.</a:t>
            </a:r>
          </a:p>
          <a:p>
            <a:r>
              <a:rPr lang="en-US" dirty="0" smtClean="0"/>
              <a:t>ARM </a:t>
            </a:r>
            <a:r>
              <a:rPr lang="en-US" dirty="0"/>
              <a:t>will be the most important CPU architecture of the future, and </a:t>
            </a:r>
            <a:r>
              <a:rPr lang="en-US" dirty="0" smtClean="0"/>
              <a:t>it</a:t>
            </a:r>
          </a:p>
          <a:p>
            <a:r>
              <a:rPr lang="en-US" dirty="0"/>
              <a:t> </a:t>
            </a:r>
            <a:r>
              <a:rPr lang="en-US" dirty="0" smtClean="0"/>
              <a:t> </a:t>
            </a:r>
            <a:r>
              <a:rPr lang="en-US" dirty="0"/>
              <a:t>already is the fastest growing processor </a:t>
            </a:r>
            <a:r>
              <a:rPr lang="en-US" dirty="0" smtClean="0"/>
              <a:t>architecture.”</a:t>
            </a:r>
            <a:endParaRPr lang="en-US" sz="1600" dirty="0" smtClean="0"/>
          </a:p>
        </p:txBody>
      </p:sp>
    </p:spTree>
    <p:extLst>
      <p:ext uri="{BB962C8B-B14F-4D97-AF65-F5344CB8AC3E}">
        <p14:creationId xmlns:p14="http://schemas.microsoft.com/office/powerpoint/2010/main" val="3291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1356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566555" y="1826880"/>
            <a:ext cx="7695855"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2. Evolution of </a:t>
            </a:r>
            <a:r>
              <a:rPr lang="hu-HU" sz="1900" dirty="0" smtClean="0">
                <a:solidFill>
                  <a:srgbClr val="FFFFFF"/>
                </a:solidFill>
              </a:rPr>
              <a:t>the </a:t>
            </a:r>
            <a:r>
              <a:rPr lang="en-US" sz="1900" dirty="0" smtClean="0">
                <a:solidFill>
                  <a:srgbClr val="FFFFFF"/>
                </a:solidFill>
              </a:rPr>
              <a:t>ARM ISA</a:t>
            </a:r>
            <a:endParaRPr lang="en-US" sz="1900" dirty="0">
              <a:solidFill>
                <a:srgbClr val="FFFFFF"/>
              </a:solidFill>
            </a:endParaRPr>
          </a:p>
        </p:txBody>
      </p:sp>
      <p:sp>
        <p:nvSpPr>
          <p:cNvPr id="4" name="Rectangle 2"/>
          <p:cNvSpPr>
            <a:spLocks noChangeArrowheads="1"/>
          </p:cNvSpPr>
          <p:nvPr/>
        </p:nvSpPr>
        <p:spPr bwMode="auto">
          <a:xfrm>
            <a:off x="-513565"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spTree>
    <p:extLst>
      <p:ext uri="{BB962C8B-B14F-4D97-AF65-F5344CB8AC3E}">
        <p14:creationId xmlns:p14="http://schemas.microsoft.com/office/powerpoint/2010/main" val="409318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505057"/>
            <a:ext cx="3412024" cy="369332"/>
          </a:xfrm>
          <a:prstGeom prst="rect">
            <a:avLst/>
          </a:prstGeom>
          <a:noFill/>
        </p:spPr>
        <p:txBody>
          <a:bodyPr wrap="none" rtlCol="0">
            <a:spAutoFit/>
          </a:bodyPr>
          <a:lstStyle/>
          <a:p>
            <a:r>
              <a:rPr lang="en-US" dirty="0">
                <a:solidFill>
                  <a:srgbClr val="333399"/>
                </a:solidFill>
              </a:rPr>
              <a:t>2. Evolution of the ARM </a:t>
            </a:r>
            <a:r>
              <a:rPr lang="en-US" dirty="0" smtClean="0">
                <a:solidFill>
                  <a:srgbClr val="333399"/>
                </a:solidFill>
              </a:rPr>
              <a:t>ISA</a:t>
            </a:r>
            <a:endParaRPr lang="en-US" dirty="0">
              <a:solidFill>
                <a:srgbClr val="333399"/>
              </a:solidFill>
            </a:endParaRPr>
          </a:p>
        </p:txBody>
      </p:sp>
      <p:sp>
        <p:nvSpPr>
          <p:cNvPr id="6"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defRPr/>
            </a:pPr>
            <a:r>
              <a:rPr lang="en-US" dirty="0">
                <a:solidFill>
                  <a:srgbClr val="FFFFFF"/>
                </a:solidFill>
              </a:rPr>
              <a:t>2. Evolution of </a:t>
            </a:r>
            <a:r>
              <a:rPr lang="hu-HU" dirty="0">
                <a:solidFill>
                  <a:srgbClr val="FFFFFF"/>
                </a:solidFill>
              </a:rPr>
              <a:t>the </a:t>
            </a:r>
            <a:r>
              <a:rPr lang="en-US" dirty="0">
                <a:solidFill>
                  <a:srgbClr val="FFFFFF"/>
                </a:solidFill>
              </a:rPr>
              <a:t>ARM </a:t>
            </a:r>
            <a:r>
              <a:rPr lang="en-US" dirty="0" smtClean="0">
                <a:solidFill>
                  <a:srgbClr val="FFFFFF"/>
                </a:solidFill>
              </a:rPr>
              <a:t>ISA (1)</a:t>
            </a:r>
            <a:endParaRPr lang="en-US" dirty="0">
              <a:solidFill>
                <a:srgbClr val="FFFFFF"/>
              </a:solidFill>
            </a:endParaRPr>
          </a:p>
        </p:txBody>
      </p:sp>
      <p:sp>
        <p:nvSpPr>
          <p:cNvPr id="2" name="TextBox 1"/>
          <p:cNvSpPr txBox="1"/>
          <p:nvPr/>
        </p:nvSpPr>
        <p:spPr>
          <a:xfrm>
            <a:off x="400160" y="879845"/>
            <a:ext cx="8852360" cy="1995418"/>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smtClean="0">
                <a:solidFill>
                  <a:srgbClr val="000000"/>
                </a:solidFill>
              </a:rPr>
              <a:t>There are </a:t>
            </a:r>
            <a:r>
              <a:rPr lang="hu-HU" sz="1600" dirty="0" smtClean="0">
                <a:solidFill>
                  <a:srgbClr val="0070C0"/>
                </a:solidFill>
              </a:rPr>
              <a:t>eight</a:t>
            </a:r>
            <a:r>
              <a:rPr lang="en-US" sz="1600" dirty="0" smtClean="0">
                <a:solidFill>
                  <a:srgbClr val="0070C0"/>
                </a:solidFill>
              </a:rPr>
              <a:t> ARM ISA versions</a:t>
            </a:r>
            <a:r>
              <a:rPr lang="en-US" sz="1600" dirty="0" smtClean="0">
                <a:solidFill>
                  <a:srgbClr val="000000"/>
                </a:solidFill>
              </a:rPr>
              <a:t>, designated as </a:t>
            </a:r>
            <a:r>
              <a:rPr lang="en-US" sz="1600" dirty="0" smtClean="0">
                <a:solidFill>
                  <a:srgbClr val="FF0000"/>
                </a:solidFill>
              </a:rPr>
              <a:t>ARMv1 to ARMv8</a:t>
            </a:r>
            <a:r>
              <a:rPr lang="en-US" sz="1600" dirty="0" smtClean="0">
                <a:solidFill>
                  <a:srgbClr val="000000"/>
                </a:solidFill>
              </a:rPr>
              <a:t>. </a:t>
            </a:r>
          </a:p>
          <a:p>
            <a:pPr marL="285750" indent="-285750">
              <a:buFont typeface="Arial" panose="020B0604020202020204" pitchFamily="34" charset="0"/>
              <a:buChar char="•"/>
            </a:pPr>
            <a:r>
              <a:rPr lang="en-US" sz="1600" dirty="0" smtClean="0">
                <a:solidFill>
                  <a:srgbClr val="000000"/>
                </a:solidFill>
              </a:rPr>
              <a:t>The </a:t>
            </a:r>
            <a:r>
              <a:rPr lang="en-US" sz="1600" dirty="0" smtClean="0">
                <a:solidFill>
                  <a:srgbClr val="0070C0"/>
                </a:solidFill>
              </a:rPr>
              <a:t>earliest versions </a:t>
            </a:r>
            <a:r>
              <a:rPr lang="en-US" sz="1600" dirty="0" smtClean="0">
                <a:solidFill>
                  <a:srgbClr val="000000"/>
                </a:solidFill>
              </a:rPr>
              <a:t>(ARMv1 and ARMv2) provided an </a:t>
            </a:r>
            <a:r>
              <a:rPr lang="en-US" sz="1600" dirty="0" smtClean="0">
                <a:solidFill>
                  <a:srgbClr val="0070C0"/>
                </a:solidFill>
              </a:rPr>
              <a:t>address range of only </a:t>
            </a:r>
          </a:p>
          <a:p>
            <a:pPr>
              <a:spcAft>
                <a:spcPts val="400"/>
              </a:spcAft>
            </a:pPr>
            <a:r>
              <a:rPr lang="en-US" sz="1600" dirty="0">
                <a:solidFill>
                  <a:srgbClr val="0070C0"/>
                </a:solidFill>
              </a:rPr>
              <a:t> </a:t>
            </a:r>
            <a:r>
              <a:rPr lang="en-US" sz="1600" dirty="0" smtClean="0">
                <a:solidFill>
                  <a:srgbClr val="0070C0"/>
                </a:solidFill>
              </a:rPr>
              <a:t>     26 bits</a:t>
            </a:r>
            <a:r>
              <a:rPr lang="en-US" sz="1600" dirty="0" smtClean="0">
                <a:solidFill>
                  <a:srgbClr val="000000"/>
                </a:solidFill>
              </a:rPr>
              <a:t>, the </a:t>
            </a:r>
            <a:r>
              <a:rPr lang="en-US" sz="1600" dirty="0" smtClean="0">
                <a:solidFill>
                  <a:srgbClr val="0070C0"/>
                </a:solidFill>
              </a:rPr>
              <a:t>first ISA version with 32 bit address range was the ARMv3.</a:t>
            </a:r>
          </a:p>
          <a:p>
            <a:pPr marL="285750" indent="-285750">
              <a:buFont typeface="Arial" panose="020B0604020202020204" pitchFamily="34" charset="0"/>
              <a:buChar char="•"/>
            </a:pPr>
            <a:r>
              <a:rPr lang="en-US" sz="1600" dirty="0" smtClean="0">
                <a:solidFill>
                  <a:srgbClr val="000000"/>
                </a:solidFill>
              </a:rPr>
              <a:t>We consider the </a:t>
            </a:r>
            <a:r>
              <a:rPr lang="en-US" sz="1600" dirty="0">
                <a:solidFill>
                  <a:srgbClr val="000000"/>
                </a:solidFill>
              </a:rPr>
              <a:t>I</a:t>
            </a:r>
            <a:r>
              <a:rPr lang="en-US" sz="1600" dirty="0" smtClean="0">
                <a:solidFill>
                  <a:srgbClr val="000000"/>
                </a:solidFill>
              </a:rPr>
              <a:t>SA version </a:t>
            </a:r>
            <a:r>
              <a:rPr lang="en-US" sz="1600" dirty="0" smtClean="0">
                <a:solidFill>
                  <a:srgbClr val="0070C0"/>
                </a:solidFill>
              </a:rPr>
              <a:t>ARMv3</a:t>
            </a:r>
            <a:r>
              <a:rPr lang="en-US" sz="1600" dirty="0" smtClean="0">
                <a:solidFill>
                  <a:srgbClr val="000000"/>
                </a:solidFill>
              </a:rPr>
              <a:t> as </a:t>
            </a:r>
            <a:r>
              <a:rPr lang="en-US" sz="1600" dirty="0" smtClean="0">
                <a:solidFill>
                  <a:srgbClr val="FF0000"/>
                </a:solidFill>
              </a:rPr>
              <a:t>ARM’s basic ISA</a:t>
            </a:r>
            <a:r>
              <a:rPr lang="en-US" sz="1600" dirty="0" smtClean="0">
                <a:solidFill>
                  <a:srgbClr val="000000"/>
                </a:solidFill>
              </a:rPr>
              <a:t> and discuss </a:t>
            </a:r>
          </a:p>
          <a:p>
            <a:pPr>
              <a:spcAft>
                <a:spcPts val="600"/>
              </a:spcAft>
            </a:pPr>
            <a:r>
              <a:rPr lang="en-US" sz="1600" dirty="0">
                <a:solidFill>
                  <a:srgbClr val="000000"/>
                </a:solidFill>
              </a:rPr>
              <a:t> </a:t>
            </a:r>
            <a:r>
              <a:rPr lang="en-US" sz="1600" dirty="0" smtClean="0">
                <a:solidFill>
                  <a:srgbClr val="000000"/>
                </a:solidFill>
              </a:rPr>
              <a:t>     </a:t>
            </a:r>
            <a:r>
              <a:rPr lang="hu-HU" sz="1600" dirty="0" smtClean="0">
                <a:solidFill>
                  <a:srgbClr val="000000"/>
                </a:solidFill>
              </a:rPr>
              <a:t> its </a:t>
            </a:r>
            <a:r>
              <a:rPr lang="en-US" sz="1600" dirty="0" smtClean="0">
                <a:solidFill>
                  <a:srgbClr val="000000"/>
                </a:solidFill>
              </a:rPr>
              <a:t>evolution </a:t>
            </a:r>
            <a:r>
              <a:rPr lang="hu-HU" sz="1600" dirty="0" smtClean="0">
                <a:solidFill>
                  <a:srgbClr val="000000"/>
                </a:solidFill>
              </a:rPr>
              <a:t>subsequently.</a:t>
            </a:r>
            <a:endParaRPr lang="en-US" sz="1600" dirty="0" smtClean="0">
              <a:solidFill>
                <a:srgbClr val="000000"/>
              </a:solidFill>
            </a:endParaRPr>
          </a:p>
          <a:p>
            <a:pPr marL="285750" indent="-285750">
              <a:buFont typeface="Arial" panose="020B0604020202020204" pitchFamily="34" charset="0"/>
              <a:buChar char="•"/>
            </a:pPr>
            <a:r>
              <a:rPr lang="en-US" sz="1600" dirty="0">
                <a:solidFill>
                  <a:srgbClr val="000000"/>
                </a:solidFill>
              </a:rPr>
              <a:t> </a:t>
            </a:r>
            <a:r>
              <a:rPr lang="en-US" sz="1600" dirty="0" smtClean="0">
                <a:solidFill>
                  <a:srgbClr val="000000"/>
                </a:solidFill>
              </a:rPr>
              <a:t>ARM’s ISA versions are </a:t>
            </a:r>
            <a:r>
              <a:rPr lang="en-US" sz="1600" dirty="0">
                <a:solidFill>
                  <a:srgbClr val="000000"/>
                </a:solidFill>
              </a:rPr>
              <a:t>described in the related Architecture Reference </a:t>
            </a:r>
            <a:r>
              <a:rPr lang="en-US" sz="1600" dirty="0" smtClean="0">
                <a:solidFill>
                  <a:srgbClr val="000000"/>
                </a:solidFill>
              </a:rPr>
              <a:t>Manuals,</a:t>
            </a:r>
          </a:p>
          <a:p>
            <a:r>
              <a:rPr lang="en-US" sz="1600" dirty="0">
                <a:solidFill>
                  <a:srgbClr val="000000"/>
                </a:solidFill>
              </a:rPr>
              <a:t> </a:t>
            </a:r>
            <a:r>
              <a:rPr lang="en-US" sz="1600" dirty="0" smtClean="0">
                <a:solidFill>
                  <a:srgbClr val="000000"/>
                </a:solidFill>
              </a:rPr>
              <a:t>       as illustrated in the next Figure.</a:t>
            </a:r>
            <a:endParaRPr lang="en-US" sz="1600" dirty="0">
              <a:solidFill>
                <a:srgbClr val="000000"/>
              </a:solidFill>
            </a:endParaRPr>
          </a:p>
        </p:txBody>
      </p:sp>
      <p:sp>
        <p:nvSpPr>
          <p:cNvPr id="8"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8827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a:t>
            </a:r>
            <a:endParaRPr lang="en-US" dirty="0">
              <a:solidFill>
                <a:srgbClr val="FFFFFF"/>
              </a:solidFill>
            </a:endParaRPr>
          </a:p>
        </p:txBody>
      </p:sp>
      <p:pic>
        <p:nvPicPr>
          <p:cNvPr id="6" name="Picture 5"/>
          <p:cNvPicPr>
            <a:picLocks noChangeAspect="1"/>
          </p:cNvPicPr>
          <p:nvPr/>
        </p:nvPicPr>
        <p:blipFill rotWithShape="1">
          <a:blip r:embed="rId2"/>
          <a:srcRect b="16406"/>
          <a:stretch/>
        </p:blipFill>
        <p:spPr>
          <a:xfrm>
            <a:off x="437801" y="1071500"/>
            <a:ext cx="8268398" cy="5732875"/>
          </a:xfrm>
          <a:prstGeom prst="rect">
            <a:avLst/>
          </a:prstGeom>
        </p:spPr>
      </p:pic>
      <p:sp>
        <p:nvSpPr>
          <p:cNvPr id="7" name="TextBox 6"/>
          <p:cNvSpPr txBox="1"/>
          <p:nvPr/>
        </p:nvSpPr>
        <p:spPr>
          <a:xfrm>
            <a:off x="73290" y="504877"/>
            <a:ext cx="8020914" cy="369332"/>
          </a:xfrm>
          <a:prstGeom prst="rect">
            <a:avLst/>
          </a:prstGeom>
          <a:noFill/>
        </p:spPr>
        <p:txBody>
          <a:bodyPr wrap="none" rtlCol="0">
            <a:spAutoFit/>
          </a:bodyPr>
          <a:lstStyle/>
          <a:p>
            <a:r>
              <a:rPr lang="en-US" dirty="0" smtClean="0">
                <a:solidFill>
                  <a:schemeClr val="accent6"/>
                </a:solidFill>
              </a:rPr>
              <a:t>Example: Half page of the ARMv8 Architecture Reference Manual</a:t>
            </a:r>
            <a:endParaRPr lang="en-US" dirty="0">
              <a:solidFill>
                <a:schemeClr val="accent6"/>
              </a:solidFill>
            </a:endParaRPr>
          </a:p>
        </p:txBody>
      </p:sp>
      <p:sp>
        <p:nvSpPr>
          <p:cNvPr id="8" name="TextBox 7"/>
          <p:cNvSpPr txBox="1"/>
          <p:nvPr/>
        </p:nvSpPr>
        <p:spPr>
          <a:xfrm>
            <a:off x="4211960" y="908720"/>
            <a:ext cx="2089033" cy="369332"/>
          </a:xfrm>
          <a:prstGeom prst="rect">
            <a:avLst/>
          </a:prstGeom>
          <a:noFill/>
        </p:spPr>
        <p:txBody>
          <a:bodyPr wrap="none" rtlCol="0">
            <a:spAutoFit/>
          </a:bodyPr>
          <a:lstStyle/>
          <a:p>
            <a:r>
              <a:rPr lang="en-US" dirty="0" smtClean="0">
                <a:solidFill>
                  <a:schemeClr val="accent6"/>
                </a:solidFill>
              </a:rPr>
              <a:t>(1/2 from 6354)</a:t>
            </a:r>
            <a:endParaRPr lang="en-US" dirty="0">
              <a:solidFill>
                <a:schemeClr val="accent6"/>
              </a:solidFill>
            </a:endParaRPr>
          </a:p>
        </p:txBody>
      </p:sp>
      <p:cxnSp>
        <p:nvCxnSpPr>
          <p:cNvPr id="4" name="Straight Connector 3"/>
          <p:cNvCxnSpPr/>
          <p:nvPr/>
        </p:nvCxnSpPr>
        <p:spPr bwMode="auto">
          <a:xfrm>
            <a:off x="1826695" y="1628800"/>
            <a:ext cx="2385265"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884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08" y="505570"/>
            <a:ext cx="3956148" cy="369332"/>
          </a:xfrm>
          <a:prstGeom prst="rect">
            <a:avLst/>
          </a:prstGeom>
          <a:noFill/>
        </p:spPr>
        <p:txBody>
          <a:bodyPr wrap="none" rtlCol="0">
            <a:spAutoFit/>
          </a:bodyPr>
          <a:lstStyle/>
          <a:p>
            <a:r>
              <a:rPr lang="en-US" dirty="0" smtClean="0">
                <a:solidFill>
                  <a:srgbClr val="333399"/>
                </a:solidFill>
              </a:rPr>
              <a:t>Key features of </a:t>
            </a:r>
            <a:r>
              <a:rPr lang="en-US" dirty="0" err="1" smtClean="0">
                <a:solidFill>
                  <a:srgbClr val="333399"/>
                </a:solidFill>
              </a:rPr>
              <a:t>ARM’s</a:t>
            </a:r>
            <a:r>
              <a:rPr lang="en-US" dirty="0" smtClean="0">
                <a:solidFill>
                  <a:srgbClr val="333399"/>
                </a:solidFill>
              </a:rPr>
              <a:t> basic ISA </a:t>
            </a:r>
            <a:endParaRPr lang="en-US" dirty="0">
              <a:solidFill>
                <a:srgbClr val="333399"/>
              </a:solidFill>
            </a:endParaRPr>
          </a:p>
        </p:txBody>
      </p:sp>
      <p:sp>
        <p:nvSpPr>
          <p:cNvPr id="8" name="TextBox 7"/>
          <p:cNvSpPr txBox="1"/>
          <p:nvPr/>
        </p:nvSpPr>
        <p:spPr>
          <a:xfrm>
            <a:off x="269489" y="873340"/>
            <a:ext cx="9276642" cy="882293"/>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It is a </a:t>
            </a:r>
            <a:r>
              <a:rPr lang="en-US" sz="1600" dirty="0">
                <a:solidFill>
                  <a:srgbClr val="FF0000"/>
                </a:solidFill>
              </a:rPr>
              <a:t>32-bit RISC ISA </a:t>
            </a:r>
            <a:r>
              <a:rPr lang="en-US" sz="1600" dirty="0" smtClean="0"/>
              <a:t>that provides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marL="285750" indent="-285750">
              <a:buClr>
                <a:schemeClr val="tx1"/>
              </a:buClr>
              <a:buFont typeface="Arial" panose="020B0604020202020204" pitchFamily="34" charset="0"/>
              <a:buChar char="•"/>
            </a:pPr>
            <a:r>
              <a:rPr lang="en-US" sz="1600" dirty="0">
                <a:solidFill>
                  <a:srgbClr val="0070C0"/>
                </a:solidFill>
              </a:rPr>
              <a:t>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smtClean="0">
                <a:solidFill>
                  <a:srgbClr val="0070C0"/>
                </a:solidFill>
              </a:rPr>
              <a:t>th</a:t>
            </a:r>
            <a:r>
              <a:rPr lang="hu-HU" sz="1600" dirty="0" smtClean="0">
                <a:solidFill>
                  <a:srgbClr val="0070C0"/>
                </a:solidFill>
              </a:rPr>
              <a:t>e remaining three</a:t>
            </a:r>
          </a:p>
          <a:p>
            <a:pPr>
              <a:buClr>
                <a:schemeClr val="tx1"/>
              </a:buClr>
            </a:pPr>
            <a:r>
              <a:rPr lang="hu-HU" sz="1600" dirty="0">
                <a:solidFill>
                  <a:srgbClr val="0070C0"/>
                </a:solidFill>
              </a:rPr>
              <a:t> </a:t>
            </a:r>
            <a:r>
              <a:rPr lang="hu-HU" sz="1600" dirty="0" smtClean="0">
                <a:solidFill>
                  <a:srgbClr val="0070C0"/>
                </a:solidFill>
              </a:rPr>
              <a:t>    </a:t>
            </a:r>
            <a:r>
              <a:rPr lang="en-US" sz="1600" dirty="0" smtClean="0">
                <a:solidFill>
                  <a:srgbClr val="0070C0"/>
                </a:solidFill>
              </a:rPr>
              <a:t> </a:t>
            </a:r>
            <a:r>
              <a:rPr lang="en-US" sz="1600" dirty="0">
                <a:solidFill>
                  <a:srgbClr val="0070C0"/>
                </a:solidFill>
              </a:rPr>
              <a:t>are </a:t>
            </a:r>
            <a:r>
              <a:rPr lang="en-US" sz="1600" dirty="0" smtClean="0">
                <a:solidFill>
                  <a:srgbClr val="0070C0"/>
                </a:solidFill>
              </a:rPr>
              <a:t>dedicated</a:t>
            </a:r>
            <a:r>
              <a:rPr lang="hu-HU" sz="1600" dirty="0" smtClean="0">
                <a:solidFill>
                  <a:srgbClr val="0070C0"/>
                </a:solidFill>
              </a:rPr>
              <a:t> </a:t>
            </a:r>
            <a:r>
              <a:rPr lang="en-US" sz="1600" dirty="0" smtClean="0">
                <a:solidFill>
                  <a:srgbClr val="0070C0"/>
                </a:solidFill>
              </a:rPr>
              <a:t>registers</a:t>
            </a:r>
            <a:r>
              <a:rPr lang="en-US" sz="1600" dirty="0">
                <a:solidFill>
                  <a:srgbClr val="0070C0"/>
                </a:solidFill>
              </a:rPr>
              <a:t>, </a:t>
            </a:r>
            <a:r>
              <a:rPr lang="en-US" sz="1600" dirty="0">
                <a:solidFill>
                  <a:srgbClr val="000000"/>
                </a:solidFill>
              </a:rPr>
              <a:t>as shown below.</a:t>
            </a:r>
          </a:p>
        </p:txBody>
      </p:sp>
      <p:sp>
        <p:nvSpPr>
          <p:cNvPr id="10" name="TextBox 9"/>
          <p:cNvSpPr txBox="1"/>
          <p:nvPr/>
        </p:nvSpPr>
        <p:spPr>
          <a:xfrm>
            <a:off x="5247075" y="4689047"/>
            <a:ext cx="1130438" cy="677108"/>
          </a:xfrm>
          <a:prstGeom prst="rect">
            <a:avLst/>
          </a:prstGeom>
          <a:noFill/>
        </p:spPr>
        <p:txBody>
          <a:bodyPr wrap="none" rtlCol="0">
            <a:spAutoFit/>
          </a:bodyPr>
          <a:lstStyle/>
          <a:p>
            <a:pPr>
              <a:spcAft>
                <a:spcPts val="300"/>
              </a:spcAft>
            </a:pPr>
            <a:r>
              <a:rPr lang="en-US" sz="1100" dirty="0">
                <a:solidFill>
                  <a:srgbClr val="000000"/>
                </a:solidFill>
              </a:rPr>
              <a:t>Stack pointer</a:t>
            </a:r>
          </a:p>
          <a:p>
            <a:pPr>
              <a:spcAft>
                <a:spcPts val="300"/>
              </a:spcAft>
            </a:pPr>
            <a:r>
              <a:rPr lang="en-US" sz="1100" dirty="0">
                <a:solidFill>
                  <a:srgbClr val="000000"/>
                </a:solidFill>
              </a:rPr>
              <a:t>Link register</a:t>
            </a:r>
          </a:p>
          <a:p>
            <a:pPr>
              <a:spcAft>
                <a:spcPts val="300"/>
              </a:spcAft>
            </a:pPr>
            <a:r>
              <a:rPr lang="en-US" sz="1100" dirty="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4076701" y="1991560"/>
            <a:ext cx="1114845" cy="3465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510" y="5613446"/>
            <a:ext cx="8807668" cy="338554"/>
          </a:xfrm>
          <a:prstGeom prst="rect">
            <a:avLst/>
          </a:prstGeom>
          <a:noFill/>
        </p:spPr>
        <p:txBody>
          <a:bodyPr wrap="none" rtlCol="0">
            <a:spAutoFit/>
          </a:bodyPr>
          <a:lstStyle/>
          <a:p>
            <a:r>
              <a:rPr lang="en-US" sz="1600" dirty="0">
                <a:solidFill>
                  <a:srgbClr val="000000"/>
                </a:solidFill>
              </a:rPr>
              <a:t>Figure: The core registers of the ARM ISA (in the ISA versions </a:t>
            </a:r>
            <a:r>
              <a:rPr lang="en-US" sz="1600" dirty="0" smtClean="0">
                <a:solidFill>
                  <a:srgbClr val="000000"/>
                </a:solidFill>
              </a:rPr>
              <a:t>ARMv3-ARMv7</a:t>
            </a:r>
            <a:r>
              <a:rPr lang="en-US" sz="1600" dirty="0">
                <a:solidFill>
                  <a:srgbClr val="000000"/>
                </a:solidFill>
              </a:rPr>
              <a:t>) </a:t>
            </a:r>
            <a:r>
              <a:rPr lang="en-US" sz="1600" dirty="0" smtClean="0">
                <a:solidFill>
                  <a:srgbClr val="000000"/>
                </a:solidFill>
              </a:rPr>
              <a:t>[</a:t>
            </a:r>
            <a:r>
              <a:rPr lang="hu-HU" sz="1600" dirty="0" smtClean="0">
                <a:solidFill>
                  <a:srgbClr val="000000"/>
                </a:solidFill>
              </a:rPr>
              <a:t>63</a:t>
            </a:r>
            <a:r>
              <a:rPr lang="en-US" sz="1600" dirty="0" smtClean="0">
                <a:solidFill>
                  <a:srgbClr val="000000"/>
                </a:solidFill>
              </a:rPr>
              <a:t>]</a:t>
            </a:r>
            <a:endParaRPr lang="en-US" sz="1600" dirty="0">
              <a:solidFill>
                <a:srgbClr val="000000"/>
              </a:solidFill>
            </a:endParaRPr>
          </a:p>
        </p:txBody>
      </p:sp>
      <p:sp>
        <p:nvSpPr>
          <p:cNvPr id="1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(3)</a:t>
            </a:r>
            <a:endParaRPr lang="en-US" dirty="0">
              <a:solidFill>
                <a:srgbClr val="FFFFFF"/>
              </a:solidFill>
            </a:endParaRPr>
          </a:p>
        </p:txBody>
      </p:sp>
      <p:sp>
        <p:nvSpPr>
          <p:cNvPr id="2" name="TextBox 1"/>
          <p:cNvSpPr txBox="1"/>
          <p:nvPr/>
        </p:nvSpPr>
        <p:spPr>
          <a:xfrm>
            <a:off x="271594" y="6025396"/>
            <a:ext cx="8927059" cy="338554"/>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smtClean="0"/>
              <a:t>The </a:t>
            </a:r>
            <a:r>
              <a:rPr lang="en-US" sz="1600" dirty="0" smtClean="0">
                <a:solidFill>
                  <a:srgbClr val="FF0000"/>
                </a:solidFill>
              </a:rPr>
              <a:t>original ISA </a:t>
            </a:r>
            <a:r>
              <a:rPr lang="en-US" sz="1600" dirty="0" smtClean="0"/>
              <a:t>is </a:t>
            </a:r>
            <a:r>
              <a:rPr lang="hu-HU" sz="1600" dirty="0" smtClean="0"/>
              <a:t>capable </a:t>
            </a:r>
            <a:r>
              <a:rPr lang="en-US" sz="1600" dirty="0" smtClean="0"/>
              <a:t>of</a:t>
            </a:r>
            <a:r>
              <a:rPr lang="hu-HU" sz="1600" dirty="0" smtClean="0"/>
              <a:t> process</a:t>
            </a:r>
            <a:r>
              <a:rPr lang="en-US" sz="1600" dirty="0" err="1" smtClean="0"/>
              <a:t>ing</a:t>
            </a:r>
            <a:r>
              <a:rPr lang="hu-HU" sz="1600" dirty="0" smtClean="0"/>
              <a:t> </a:t>
            </a:r>
            <a:r>
              <a:rPr lang="en-US" sz="1600" dirty="0"/>
              <a:t>b</a:t>
            </a:r>
            <a:r>
              <a:rPr lang="en-US" sz="1600" dirty="0">
                <a:solidFill>
                  <a:srgbClr val="000000"/>
                </a:solidFill>
              </a:rPr>
              <a:t>asically </a:t>
            </a:r>
            <a:r>
              <a:rPr lang="en-US" sz="1600" dirty="0">
                <a:solidFill>
                  <a:srgbClr val="FF0000"/>
                </a:solidFill>
              </a:rPr>
              <a:t>32-bit scalar FX </a:t>
            </a:r>
            <a:r>
              <a:rPr lang="hu-HU" sz="1600" dirty="0">
                <a:solidFill>
                  <a:srgbClr val="FF0000"/>
                </a:solidFill>
              </a:rPr>
              <a:t>or</a:t>
            </a:r>
            <a:r>
              <a:rPr lang="en-US" sz="1600" dirty="0">
                <a:solidFill>
                  <a:srgbClr val="FF0000"/>
                </a:solidFill>
              </a:rPr>
              <a:t> logical</a:t>
            </a:r>
            <a:r>
              <a:rPr lang="hu-HU" sz="1600" dirty="0">
                <a:solidFill>
                  <a:srgbClr val="FF0000"/>
                </a:solidFill>
              </a:rPr>
              <a:t> </a:t>
            </a:r>
            <a:r>
              <a:rPr lang="en-US" sz="1600" dirty="0">
                <a:solidFill>
                  <a:srgbClr val="FF0000"/>
                </a:solidFill>
              </a:rPr>
              <a:t>data.</a:t>
            </a:r>
          </a:p>
        </p:txBody>
      </p:sp>
      <p:sp>
        <p:nvSpPr>
          <p:cNvPr id="14"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(4)</a:t>
            </a:r>
            <a:endParaRPr lang="hu-HU" dirty="0">
              <a:solidFill>
                <a:srgbClr val="FFFFFF"/>
              </a:solidFill>
            </a:endParaRPr>
          </a:p>
        </p:txBody>
      </p:sp>
      <p:sp>
        <p:nvSpPr>
          <p:cNvPr id="21" name="TextBox 20"/>
          <p:cNvSpPr txBox="1"/>
          <p:nvPr/>
        </p:nvSpPr>
        <p:spPr>
          <a:xfrm>
            <a:off x="72903" y="504060"/>
            <a:ext cx="7541936" cy="369332"/>
          </a:xfrm>
          <a:prstGeom prst="rect">
            <a:avLst/>
          </a:prstGeom>
          <a:noFill/>
        </p:spPr>
        <p:txBody>
          <a:bodyPr wrap="none" rtlCol="0">
            <a:spAutoFit/>
          </a:bodyPr>
          <a:lstStyle/>
          <a:p>
            <a:r>
              <a:rPr lang="en-US" dirty="0">
                <a:solidFill>
                  <a:srgbClr val="333399"/>
                </a:solidFill>
              </a:rPr>
              <a:t>Main extensions introduced </a:t>
            </a:r>
            <a:r>
              <a:rPr lang="hu-HU" dirty="0" smtClean="0">
                <a:solidFill>
                  <a:srgbClr val="333399"/>
                </a:solidFill>
              </a:rPr>
              <a:t>in</a:t>
            </a:r>
            <a:r>
              <a:rPr lang="en-US" dirty="0" smtClean="0">
                <a:solidFill>
                  <a:srgbClr val="333399"/>
                </a:solidFill>
              </a:rPr>
              <a:t> ARM’s basic ISA (simplified) -1</a:t>
            </a:r>
            <a:endParaRPr lang="en-US" dirty="0">
              <a:solidFill>
                <a:srgbClr val="333399"/>
              </a:solidFill>
            </a:endParaRPr>
          </a:p>
        </p:txBody>
      </p:sp>
      <p:grpSp>
        <p:nvGrpSpPr>
          <p:cNvPr id="13" name="Group 12"/>
          <p:cNvGrpSpPr/>
          <p:nvPr/>
        </p:nvGrpSpPr>
        <p:grpSpPr>
          <a:xfrm>
            <a:off x="29701" y="1159503"/>
            <a:ext cx="9132809" cy="1954462"/>
            <a:chOff x="29701" y="1384528"/>
            <a:chExt cx="9132809" cy="1954462"/>
          </a:xfrm>
        </p:grpSpPr>
        <p:sp>
          <p:nvSpPr>
            <p:cNvPr id="3" name="Text Box 7"/>
            <p:cNvSpPr txBox="1">
              <a:spLocks noChangeArrowheads="1"/>
            </p:cNvSpPr>
            <p:nvPr/>
          </p:nvSpPr>
          <p:spPr bwMode="auto">
            <a:xfrm>
              <a:off x="29701" y="2185972"/>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a:t>
              </a:r>
              <a:r>
                <a:rPr lang="en-US" altLang="en-US" sz="1300" b="1" dirty="0" smtClean="0">
                  <a:solidFill>
                    <a:srgbClr val="000000"/>
                  </a:solidFill>
                </a:rPr>
                <a:t>extensions</a:t>
              </a:r>
              <a:endParaRPr lang="hu-HU" altLang="en-US" sz="1300" b="1" dirty="0" smtClean="0">
                <a:solidFill>
                  <a:srgbClr val="000000"/>
                </a:solidFill>
              </a:endParaRPr>
            </a:p>
            <a:p>
              <a:pPr algn="ctr">
                <a:spcBef>
                  <a:spcPct val="0"/>
                </a:spcBef>
                <a:buClrTx/>
                <a:buSzTx/>
                <a:buFontTx/>
                <a:buNone/>
              </a:pPr>
              <a:r>
                <a:rPr lang="en-US" altLang="en-US" sz="1300" b="1" dirty="0" smtClean="0">
                  <a:solidFill>
                    <a:srgbClr val="000000"/>
                  </a:solidFill>
                </a:rPr>
                <a:t> </a:t>
              </a:r>
              <a:r>
                <a:rPr lang="hu-HU" altLang="en-US" sz="1300" b="1" dirty="0" smtClean="0">
                  <a:solidFill>
                    <a:srgbClr val="000000"/>
                  </a:solidFill>
                </a:rPr>
                <a:t>to</a:t>
              </a:r>
              <a:r>
                <a:rPr lang="en-US" altLang="en-US" sz="1300" b="1" dirty="0" smtClean="0">
                  <a:solidFill>
                    <a:srgbClr val="000000"/>
                  </a:solidFill>
                </a:rPr>
                <a:t> </a:t>
              </a:r>
              <a:r>
                <a:rPr lang="hu-HU" altLang="en-US" sz="1300" b="1" dirty="0" smtClean="0">
                  <a:solidFill>
                    <a:srgbClr val="000000"/>
                  </a:solidFill>
                </a:rPr>
                <a:t>enhance</a:t>
              </a:r>
            </a:p>
            <a:p>
              <a:pPr algn="ctr">
                <a:spcBef>
                  <a:spcPct val="0"/>
                </a:spcBef>
                <a:buClrTx/>
                <a:buSzTx/>
                <a:buFontTx/>
                <a:buNone/>
              </a:pPr>
              <a:r>
                <a:rPr lang="hu-HU" altLang="en-US" sz="1300" b="1" dirty="0" smtClean="0">
                  <a:solidFill>
                    <a:srgbClr val="000000"/>
                  </a:solidFill>
                </a:rPr>
                <a:t> </a:t>
              </a:r>
              <a:r>
                <a:rPr lang="en-US" altLang="en-US" sz="1300" b="1" dirty="0" smtClean="0">
                  <a:solidFill>
                    <a:srgbClr val="000000"/>
                  </a:solidFill>
                </a:rPr>
                <a:t>compute capabilities</a:t>
              </a:r>
              <a:endParaRPr lang="en-US" altLang="en-US" sz="1300" b="1" dirty="0">
                <a:solidFill>
                  <a:srgbClr val="000000"/>
                </a:solidFill>
              </a:endParaRPr>
            </a:p>
          </p:txBody>
        </p:sp>
        <p:sp>
          <p:nvSpPr>
            <p:cNvPr id="4" name="Text Box 16"/>
            <p:cNvSpPr txBox="1">
              <a:spLocks noChangeArrowheads="1"/>
            </p:cNvSpPr>
            <p:nvPr/>
          </p:nvSpPr>
          <p:spPr bwMode="auto">
            <a:xfrm>
              <a:off x="3446875" y="1384528"/>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 ISA extensions </a:t>
              </a:r>
              <a:endParaRPr lang="en-US" altLang="en-US" sz="1300" b="1" dirty="0">
                <a:solidFill>
                  <a:srgbClr val="000000"/>
                </a:solidFill>
              </a:endParaRPr>
            </a:p>
          </p:txBody>
        </p:sp>
        <p:sp>
          <p:nvSpPr>
            <p:cNvPr id="5" name="Line 17"/>
            <p:cNvSpPr>
              <a:spLocks noChangeShapeType="1"/>
            </p:cNvSpPr>
            <p:nvPr/>
          </p:nvSpPr>
          <p:spPr bwMode="auto">
            <a:xfrm flipV="1">
              <a:off x="1161329" y="1953043"/>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481990" y="1681979"/>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152307" y="195304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94667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Text Box 7"/>
            <p:cNvSpPr txBox="1">
              <a:spLocks noChangeArrowheads="1"/>
            </p:cNvSpPr>
            <p:nvPr/>
          </p:nvSpPr>
          <p:spPr bwMode="auto">
            <a:xfrm>
              <a:off x="4166955" y="2187694"/>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speed up </a:t>
              </a:r>
            </a:p>
            <a:p>
              <a:pPr algn="ctr">
                <a:spcBef>
                  <a:spcPct val="0"/>
                </a:spcBef>
                <a:buClrTx/>
                <a:buSzTx/>
                <a:buFontTx/>
                <a:buNone/>
              </a:pPr>
              <a:r>
                <a:rPr lang="hu-HU" altLang="en-US" sz="1300" b="1" dirty="0" smtClean="0">
                  <a:solidFill>
                    <a:srgbClr val="000000"/>
                  </a:solidFill>
                </a:rPr>
                <a:t>the execution of bytecodes</a:t>
              </a:r>
              <a:endParaRPr lang="en-US" altLang="en-US" sz="1300" b="1" dirty="0">
                <a:solidFill>
                  <a:srgbClr val="000000"/>
                </a:solidFill>
              </a:endParaRPr>
            </a:p>
          </p:txBody>
        </p:sp>
        <p:sp>
          <p:nvSpPr>
            <p:cNvPr id="11" name="Oval 13"/>
            <p:cNvSpPr>
              <a:spLocks noChangeArrowheads="1"/>
            </p:cNvSpPr>
            <p:nvPr/>
          </p:nvSpPr>
          <p:spPr bwMode="auto">
            <a:xfrm>
              <a:off x="5530359" y="21292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564967" y="195787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4" name="Text Box 7"/>
            <p:cNvSpPr txBox="1">
              <a:spLocks noChangeArrowheads="1"/>
            </p:cNvSpPr>
            <p:nvPr/>
          </p:nvSpPr>
          <p:spPr bwMode="auto">
            <a:xfrm>
              <a:off x="6735446" y="2216804"/>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enhance</a:t>
              </a:r>
            </a:p>
            <a:p>
              <a:pPr algn="ctr">
                <a:spcBef>
                  <a:spcPct val="0"/>
                </a:spcBef>
                <a:buClrTx/>
                <a:buSzTx/>
                <a:buFontTx/>
                <a:buNone/>
              </a:pPr>
              <a:r>
                <a:rPr lang="hu-HU" altLang="en-US" sz="1300" b="1" dirty="0" smtClean="0">
                  <a:solidFill>
                    <a:srgbClr val="000000"/>
                  </a:solidFill>
                </a:rPr>
                <a:t> security</a:t>
              </a:r>
              <a:endParaRPr lang="en-US" altLang="en-US" sz="1300" b="1" dirty="0">
                <a:solidFill>
                  <a:srgbClr val="000000"/>
                </a:solidFill>
              </a:endParaRPr>
            </a:p>
          </p:txBody>
        </p:sp>
        <p:sp>
          <p:nvSpPr>
            <p:cNvPr id="16" name="Oval 13"/>
            <p:cNvSpPr>
              <a:spLocks noChangeArrowheads="1"/>
            </p:cNvSpPr>
            <p:nvPr/>
          </p:nvSpPr>
          <p:spPr bwMode="auto">
            <a:xfrm>
              <a:off x="1111488" y="210539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210063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8" name="Text Box 7"/>
            <p:cNvSpPr txBox="1">
              <a:spLocks noChangeArrowheads="1"/>
            </p:cNvSpPr>
            <p:nvPr/>
          </p:nvSpPr>
          <p:spPr bwMode="auto">
            <a:xfrm>
              <a:off x="2321750" y="2176408"/>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ISA extensions</a:t>
              </a:r>
            </a:p>
            <a:p>
              <a:pPr algn="ctr">
                <a:spcBef>
                  <a:spcPct val="0"/>
                </a:spcBef>
                <a:buClrTx/>
                <a:buSzTx/>
                <a:buFontTx/>
                <a:buNone/>
              </a:pPr>
              <a:r>
                <a:rPr lang="hu-HU" altLang="en-US" sz="1300" b="1" dirty="0" smtClean="0">
                  <a:solidFill>
                    <a:srgbClr val="000000"/>
                  </a:solidFill>
                </a:rPr>
                <a:t> to reduce</a:t>
              </a:r>
            </a:p>
            <a:p>
              <a:pPr algn="ctr">
                <a:spcBef>
                  <a:spcPct val="0"/>
                </a:spcBef>
                <a:buClrTx/>
                <a:buSzTx/>
                <a:buFontTx/>
                <a:buNone/>
              </a:pPr>
              <a:r>
                <a:rPr lang="hu-HU" altLang="en-US" sz="1300" b="1" dirty="0" smtClean="0">
                  <a:solidFill>
                    <a:srgbClr val="000000"/>
                  </a:solidFill>
                </a:rPr>
                <a:t> code size</a:t>
              </a:r>
              <a:endParaRPr lang="en-US" altLang="en-US" sz="1300" b="1" dirty="0">
                <a:solidFill>
                  <a:srgbClr val="000000"/>
                </a:solidFill>
              </a:endParaRPr>
            </a:p>
          </p:txBody>
        </p:sp>
        <p:sp>
          <p:nvSpPr>
            <p:cNvPr id="19" name="Oval 13"/>
            <p:cNvSpPr>
              <a:spLocks noChangeArrowheads="1"/>
            </p:cNvSpPr>
            <p:nvPr/>
          </p:nvSpPr>
          <p:spPr bwMode="auto">
            <a:xfrm>
              <a:off x="3197015" y="212908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231623" y="195212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Box 8"/>
            <p:cNvSpPr txBox="1"/>
            <p:nvPr/>
          </p:nvSpPr>
          <p:spPr>
            <a:xfrm>
              <a:off x="566555" y="3046602"/>
              <a:ext cx="184731" cy="292388"/>
            </a:xfrm>
            <a:prstGeom prst="rect">
              <a:avLst/>
            </a:prstGeom>
            <a:noFill/>
          </p:spPr>
          <p:txBody>
            <a:bodyPr wrap="none" rtlCol="0">
              <a:spAutoFit/>
            </a:bodyPr>
            <a:lstStyle/>
            <a:p>
              <a:endParaRPr lang="en-US" sz="1300" i="1" dirty="0"/>
            </a:p>
          </p:txBody>
        </p:sp>
      </p:grpSp>
      <p:sp>
        <p:nvSpPr>
          <p:cNvPr id="22"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427137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(5)</a:t>
            </a:r>
            <a:endParaRPr lang="en-US" dirty="0">
              <a:solidFill>
                <a:srgbClr val="FFFFFF"/>
              </a:solidFill>
            </a:endParaRPr>
          </a:p>
        </p:txBody>
      </p:sp>
      <p:grpSp>
        <p:nvGrpSpPr>
          <p:cNvPr id="3" name="Group 2"/>
          <p:cNvGrpSpPr/>
          <p:nvPr/>
        </p:nvGrpSpPr>
        <p:grpSpPr>
          <a:xfrm>
            <a:off x="216166" y="1138843"/>
            <a:ext cx="8604799" cy="5392652"/>
            <a:chOff x="64897" y="1138843"/>
            <a:chExt cx="8604799" cy="5392652"/>
          </a:xfrm>
        </p:grpSpPr>
        <p:grpSp>
          <p:nvGrpSpPr>
            <p:cNvPr id="4" name="Group 3"/>
            <p:cNvGrpSpPr/>
            <p:nvPr/>
          </p:nvGrpSpPr>
          <p:grpSpPr>
            <a:xfrm>
              <a:off x="64897" y="1138844"/>
              <a:ext cx="8604799" cy="5392651"/>
              <a:chOff x="64897" y="1332224"/>
              <a:chExt cx="8604799" cy="5392651"/>
            </a:xfrm>
          </p:grpSpPr>
          <p:sp>
            <p:nvSpPr>
              <p:cNvPr id="11"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2"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14"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15"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16"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17"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8"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20"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21"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2"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23"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24"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25"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26"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27"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8"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30"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1"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2"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3"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4" name="TextBox 33"/>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35" name="TextBox 34"/>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36" name="TextBox 35"/>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37" name="TextBox 36"/>
              <p:cNvSpPr txBox="1"/>
              <p:nvPr/>
            </p:nvSpPr>
            <p:spPr>
              <a:xfrm>
                <a:off x="5017359" y="6263210"/>
                <a:ext cx="1441870" cy="461665"/>
              </a:xfrm>
              <a:prstGeom prst="rect">
                <a:avLst/>
              </a:prstGeom>
              <a:noFill/>
            </p:spPr>
            <p:txBody>
              <a:bodyPr wrap="none" rtlCol="0">
                <a:spAutoFit/>
              </a:bodyPr>
              <a:lstStyle/>
              <a:p>
                <a:pPr algn="ctr"/>
                <a:r>
                  <a:rPr lang="en-US" sz="1200" dirty="0" smtClean="0">
                    <a:solidFill>
                      <a:srgbClr val="000000"/>
                    </a:solidFill>
                  </a:rPr>
                  <a:t>Cortex-</a:t>
                </a:r>
                <a:r>
                  <a:rPr lang="en-US" sz="1200" dirty="0" err="1" smtClean="0">
                    <a:solidFill>
                      <a:srgbClr val="000000"/>
                    </a:solidFill>
                  </a:rPr>
                  <a:t>A5</a:t>
                </a:r>
                <a:r>
                  <a:rPr lang="en-US" sz="1200" dirty="0" smtClean="0">
                    <a:solidFill>
                      <a:srgbClr val="000000"/>
                    </a:solidFill>
                  </a:rPr>
                  <a:t> - </a:t>
                </a:r>
                <a:r>
                  <a:rPr lang="en-US" sz="1200" dirty="0" err="1" smtClean="0">
                    <a:solidFill>
                      <a:srgbClr val="000000"/>
                    </a:solidFill>
                  </a:rPr>
                  <a:t>A15</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38" name="TextBox 37"/>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(2014)</a:t>
                </a:r>
              </a:p>
            </p:txBody>
          </p:sp>
          <p:sp>
            <p:nvSpPr>
              <p:cNvPr id="39" name="TextBox 38"/>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40" name="Rounded Rectangle 39"/>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2" name="Rounded Rectangle 41"/>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3" name="TextBox 42"/>
              <p:cNvSpPr txBox="1"/>
              <p:nvPr/>
            </p:nvSpPr>
            <p:spPr>
              <a:xfrm>
                <a:off x="249511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44" name="TextBox 43"/>
              <p:cNvSpPr txBox="1"/>
              <p:nvPr/>
            </p:nvSpPr>
            <p:spPr>
              <a:xfrm>
                <a:off x="836585" y="4374105"/>
                <a:ext cx="1520151" cy="646331"/>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45" name="Rounded Rectangle 4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6" name="TextBox 45"/>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47"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48"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0"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1"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2"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3"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4"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5"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6"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7"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8"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59"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1"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 name="TextBox 6"/>
            <p:cNvSpPr txBox="1"/>
            <p:nvPr/>
          </p:nvSpPr>
          <p:spPr>
            <a:xfrm>
              <a:off x="1086662"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8" name="TextBox 7"/>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9" name="TextBox 8"/>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10" name="Straight Connector 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 name="TextBox 65"/>
          <p:cNvSpPr txBox="1"/>
          <p:nvPr/>
        </p:nvSpPr>
        <p:spPr>
          <a:xfrm>
            <a:off x="73902" y="505236"/>
            <a:ext cx="9484776" cy="369332"/>
          </a:xfrm>
          <a:prstGeom prst="rect">
            <a:avLst/>
          </a:prstGeom>
          <a:noFill/>
        </p:spPr>
        <p:txBody>
          <a:bodyPr wrap="none" rtlCol="0">
            <a:spAutoFit/>
          </a:bodyPr>
          <a:lstStyle/>
          <a:p>
            <a:r>
              <a:rPr lang="en-US" dirty="0">
                <a:solidFill>
                  <a:srgbClr val="333399"/>
                </a:solidFill>
              </a:rPr>
              <a:t>Main extensions introduced </a:t>
            </a:r>
            <a:r>
              <a:rPr lang="hu-HU" dirty="0" smtClean="0">
                <a:solidFill>
                  <a:srgbClr val="333399"/>
                </a:solidFill>
              </a:rPr>
              <a:t>in</a:t>
            </a:r>
            <a:r>
              <a:rPr lang="en-US" dirty="0" smtClean="0">
                <a:solidFill>
                  <a:srgbClr val="333399"/>
                </a:solidFill>
              </a:rPr>
              <a:t> ARM’s basic ISA (simplified) -</a:t>
            </a:r>
            <a:r>
              <a:rPr lang="hu-HU" dirty="0" smtClean="0">
                <a:solidFill>
                  <a:srgbClr val="333399"/>
                </a:solidFill>
              </a:rPr>
              <a:t>2 </a:t>
            </a:r>
            <a:r>
              <a:rPr lang="hu-HU" dirty="0" smtClean="0">
                <a:solidFill>
                  <a:schemeClr val="accent6"/>
                </a:solidFill>
              </a:rPr>
              <a:t>(Based on </a:t>
            </a:r>
            <a:r>
              <a:rPr lang="hu-HU" dirty="0" smtClean="0"/>
              <a:t>[64]</a:t>
            </a:r>
            <a:r>
              <a:rPr lang="hu-HU" dirty="0" smtClean="0">
                <a:solidFill>
                  <a:schemeClr val="accent6"/>
                </a:solidFill>
              </a:rPr>
              <a:t>)</a:t>
            </a:r>
            <a:endParaRPr lang="en-US" dirty="0">
              <a:solidFill>
                <a:schemeClr val="accent6"/>
              </a:solidFill>
            </a:endParaRPr>
          </a:p>
        </p:txBody>
      </p:sp>
      <p:sp>
        <p:nvSpPr>
          <p:cNvPr id="67" name="TextBox 66"/>
          <p:cNvSpPr txBox="1"/>
          <p:nvPr/>
        </p:nvSpPr>
        <p:spPr>
          <a:xfrm>
            <a:off x="448132" y="6551527"/>
            <a:ext cx="5448095" cy="292388"/>
          </a:xfrm>
          <a:prstGeom prst="rect">
            <a:avLst/>
          </a:prstGeom>
          <a:noFill/>
        </p:spPr>
        <p:txBody>
          <a:bodyPr wrap="none" rtlCol="0">
            <a:spAutoFit/>
          </a:bodyPr>
          <a:lstStyle/>
          <a:p>
            <a:pPr lvl="0"/>
            <a:r>
              <a:rPr lang="hu-HU" sz="1300" dirty="0">
                <a:solidFill>
                  <a:srgbClr val="000000"/>
                </a:solidFill>
              </a:rPr>
              <a:t>Remarks: </a:t>
            </a:r>
            <a:r>
              <a:rPr lang="en-US" sz="1300" dirty="0" smtClean="0">
                <a:solidFill>
                  <a:srgbClr val="000000"/>
                </a:solidFill>
              </a:rPr>
              <a:t>These extensions will not be detailed in the lecture.</a:t>
            </a:r>
            <a:endParaRPr lang="en-US" dirty="0"/>
          </a:p>
        </p:txBody>
      </p:sp>
      <p:grpSp>
        <p:nvGrpSpPr>
          <p:cNvPr id="68" name="Group 67"/>
          <p:cNvGrpSpPr/>
          <p:nvPr/>
        </p:nvGrpSpPr>
        <p:grpSpPr>
          <a:xfrm>
            <a:off x="6445763" y="3293985"/>
            <a:ext cx="2358120" cy="360000"/>
            <a:chOff x="6291215" y="3293985"/>
            <a:chExt cx="2358120" cy="360000"/>
          </a:xfrm>
        </p:grpSpPr>
        <p:sp>
          <p:nvSpPr>
            <p:cNvPr id="69"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0"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71" name="Jobbra nyíl 30"/>
            <p:cNvSpPr/>
            <p:nvPr/>
          </p:nvSpPr>
          <p:spPr>
            <a:xfrm>
              <a:off x="6291215" y="340194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grpSp>
    </p:spTree>
    <p:extLst>
      <p:ext uri="{BB962C8B-B14F-4D97-AF65-F5344CB8AC3E}">
        <p14:creationId xmlns:p14="http://schemas.microsoft.com/office/powerpoint/2010/main" val="555402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48126" y="-28875"/>
            <a:ext cx="9192126" cy="422576"/>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2. Evolution of </a:t>
            </a:r>
            <a:r>
              <a:rPr lang="hu-HU" dirty="0" smtClean="0">
                <a:solidFill>
                  <a:srgbClr val="FFFFFF"/>
                </a:solidFill>
              </a:rPr>
              <a:t>the </a:t>
            </a:r>
            <a:r>
              <a:rPr lang="en-US" dirty="0" smtClean="0">
                <a:solidFill>
                  <a:srgbClr val="FFFFFF"/>
                </a:solidFill>
              </a:rPr>
              <a:t>ARM ISA (6)</a:t>
            </a:r>
            <a:endParaRPr lang="en-US" dirty="0">
              <a:solidFill>
                <a:srgbClr val="FFFFFF"/>
              </a:solidFill>
            </a:endParaRPr>
          </a:p>
        </p:txBody>
      </p:sp>
      <p:sp>
        <p:nvSpPr>
          <p:cNvPr id="85" name="TextBox 84"/>
          <p:cNvSpPr txBox="1"/>
          <p:nvPr/>
        </p:nvSpPr>
        <p:spPr>
          <a:xfrm>
            <a:off x="75214" y="506688"/>
            <a:ext cx="9306843" cy="369332"/>
          </a:xfrm>
          <a:prstGeom prst="rect">
            <a:avLst/>
          </a:prstGeom>
          <a:noFill/>
        </p:spPr>
        <p:txBody>
          <a:bodyPr wrap="none" rtlCol="0">
            <a:spAutoFit/>
          </a:bodyPr>
          <a:lstStyle/>
          <a:p>
            <a:r>
              <a:rPr lang="en-US" dirty="0">
                <a:solidFill>
                  <a:srgbClr val="333399"/>
                </a:solidFill>
              </a:rPr>
              <a:t>Main extensions introduced </a:t>
            </a:r>
            <a:r>
              <a:rPr lang="hu-HU" dirty="0">
                <a:solidFill>
                  <a:srgbClr val="333399"/>
                </a:solidFill>
              </a:rPr>
              <a:t>in</a:t>
            </a:r>
            <a:r>
              <a:rPr lang="en-US" dirty="0">
                <a:solidFill>
                  <a:srgbClr val="333399"/>
                </a:solidFill>
              </a:rPr>
              <a:t> ARM’s basic ISA </a:t>
            </a:r>
            <a:r>
              <a:rPr lang="en-US" dirty="0" smtClean="0">
                <a:solidFill>
                  <a:srgbClr val="333399"/>
                </a:solidFill>
              </a:rPr>
              <a:t>to extend compute capabilities </a:t>
            </a:r>
            <a:endParaRPr lang="en-US" dirty="0">
              <a:solidFill>
                <a:srgbClr val="333399"/>
              </a:solidFill>
            </a:endParaRPr>
          </a:p>
        </p:txBody>
      </p:sp>
      <p:grpSp>
        <p:nvGrpSpPr>
          <p:cNvPr id="34" name="Group 33"/>
          <p:cNvGrpSpPr/>
          <p:nvPr/>
        </p:nvGrpSpPr>
        <p:grpSpPr>
          <a:xfrm>
            <a:off x="64897" y="1138843"/>
            <a:ext cx="8604799" cy="5392652"/>
            <a:chOff x="64897" y="1138843"/>
            <a:chExt cx="8604799" cy="5392652"/>
          </a:xfrm>
        </p:grpSpPr>
        <p:grpSp>
          <p:nvGrpSpPr>
            <p:cNvPr id="25" name="Group 24"/>
            <p:cNvGrpSpPr/>
            <p:nvPr/>
          </p:nvGrpSpPr>
          <p:grpSpPr>
            <a:xfrm>
              <a:off x="64897" y="1138844"/>
              <a:ext cx="8604799" cy="5392651"/>
              <a:chOff x="64897" y="1332224"/>
              <a:chExt cx="8604799" cy="5392651"/>
            </a:xfrm>
          </p:grpSpPr>
          <p:sp>
            <p:nvSpPr>
              <p:cNvPr id="3"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4"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5"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ARMv4</a:t>
                </a:r>
              </a:p>
            </p:txBody>
          </p:sp>
          <p:sp>
            <p:nvSpPr>
              <p:cNvPr id="6"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ARMv5</a:t>
                </a:r>
              </a:p>
            </p:txBody>
          </p:sp>
          <p:sp>
            <p:nvSpPr>
              <p:cNvPr id="7"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ARMv6</a:t>
                </a:r>
              </a:p>
            </p:txBody>
          </p:sp>
          <p:sp>
            <p:nvSpPr>
              <p:cNvPr id="8"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FFFFFF"/>
                    </a:solidFill>
                    <a:ea typeface="Verdana" panose="020B0604030504040204" pitchFamily="34" charset="0"/>
                    <a:cs typeface="Verdana" panose="020B0604030504040204" pitchFamily="34" charset="0"/>
                  </a:rPr>
                  <a:t>ARMv8-A</a:t>
                </a:r>
              </a:p>
            </p:txBody>
          </p:sp>
          <p:sp>
            <p:nvSpPr>
              <p:cNvPr id="9"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FFFFFF"/>
                    </a:solidFill>
                    <a:ea typeface="Verdana" panose="020B0604030504040204" pitchFamily="34" charset="0"/>
                    <a:cs typeface="Verdana" panose="020B0604030504040204" pitchFamily="34" charset="0"/>
                  </a:rPr>
                  <a:t>ARMv7-A/R</a:t>
                </a:r>
              </a:p>
            </p:txBody>
          </p:sp>
          <p:sp>
            <p:nvSpPr>
              <p:cNvPr id="10"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a:t>
                </a:r>
              </a:p>
              <a:p>
                <a:pPr algn="ctr"/>
                <a:r>
                  <a:rPr lang="hu-HU" sz="1050" dirty="0" smtClean="0">
                    <a:solidFill>
                      <a:srgbClr val="000000"/>
                    </a:solidFill>
                    <a:ea typeface="Verdana" panose="020B0604030504040204" pitchFamily="34" charset="0"/>
                    <a:cs typeface="Verdana" panose="020B0604030504040204" pitchFamily="34" charset="0"/>
                  </a:rPr>
                  <a:t>(Jazelle DBX)</a:t>
                </a:r>
                <a:endParaRPr lang="hu-HU" sz="1050" dirty="0">
                  <a:solidFill>
                    <a:srgbClr val="000000"/>
                  </a:solidFill>
                  <a:ea typeface="Verdana" panose="020B0604030504040204" pitchFamily="34" charset="0"/>
                  <a:cs typeface="Verdana" panose="020B0604030504040204" pitchFamily="34" charset="0"/>
                </a:endParaRPr>
              </a:p>
            </p:txBody>
          </p:sp>
          <p:sp>
            <p:nvSpPr>
              <p:cNvPr id="11"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VFPv</a:t>
                </a:r>
                <a:r>
                  <a:rPr lang="en-US" sz="1050">
                    <a:solidFill>
                      <a:srgbClr val="000000"/>
                    </a:solidFill>
                    <a:ea typeface="Verdana" panose="020B0604030504040204" pitchFamily="34" charset="0"/>
                    <a:cs typeface="Verdana" panose="020B0604030504040204" pitchFamily="34" charset="0"/>
                  </a:rPr>
                  <a:t>1/</a:t>
                </a:r>
                <a:r>
                  <a:rPr lang="hu-HU" sz="1050">
                    <a:solidFill>
                      <a:srgbClr val="000000"/>
                    </a:solidFill>
                    <a:ea typeface="Verdana" panose="020B0604030504040204" pitchFamily="34" charset="0"/>
                    <a:cs typeface="Verdana" panose="020B0604030504040204" pitchFamily="34" charset="0"/>
                  </a:rPr>
                  <a:t>2</a:t>
                </a:r>
              </a:p>
            </p:txBody>
          </p:sp>
          <p:sp>
            <p:nvSpPr>
              <p:cNvPr id="12"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Thumb</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(ARMv4T)</a:t>
                </a:r>
                <a:endParaRPr lang="hu-HU" sz="1050">
                  <a:solidFill>
                    <a:srgbClr val="000000"/>
                  </a:solidFill>
                  <a:ea typeface="Verdana" panose="020B0604030504040204" pitchFamily="34" charset="0"/>
                  <a:cs typeface="Verdana" panose="020B0604030504040204" pitchFamily="34" charset="0"/>
                </a:endParaRPr>
              </a:p>
            </p:txBody>
          </p:sp>
          <p:sp>
            <p:nvSpPr>
              <p:cNvPr id="13"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4"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SIMD</a:t>
                </a:r>
              </a:p>
            </p:txBody>
          </p:sp>
          <p:sp>
            <p:nvSpPr>
              <p:cNvPr id="15"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err="1">
                    <a:solidFill>
                      <a:srgbClr val="000000"/>
                    </a:solidFill>
                    <a:ea typeface="Verdana" panose="020B0604030504040204" pitchFamily="34" charset="0"/>
                    <a:cs typeface="Verdana" panose="020B0604030504040204" pitchFamily="34" charset="0"/>
                  </a:rPr>
                  <a:t>TrustZone</a:t>
                </a:r>
                <a:endParaRPr lang="hu-HU" sz="1050">
                  <a:solidFill>
                    <a:srgbClr val="000000"/>
                  </a:solidFill>
                  <a:ea typeface="Verdana" panose="020B0604030504040204" pitchFamily="34" charset="0"/>
                  <a:cs typeface="Verdana" panose="020B0604030504040204" pitchFamily="34" charset="0"/>
                </a:endParaRPr>
              </a:p>
            </p:txBody>
          </p:sp>
          <p:sp>
            <p:nvSpPr>
              <p:cNvPr id="16"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a:solidFill>
                    <a:srgbClr val="000000"/>
                  </a:solidFill>
                  <a:ea typeface="Verdana" panose="020B0604030504040204" pitchFamily="34" charset="0"/>
                  <a:cs typeface="Verdana" panose="020B0604030504040204" pitchFamily="34" charset="0"/>
                </a:endParaRPr>
              </a:p>
            </p:txBody>
          </p:sp>
          <p:sp>
            <p:nvSpPr>
              <p:cNvPr id="17"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a:solidFill>
                      <a:srgbClr val="000000"/>
                    </a:solidFill>
                    <a:ea typeface="Verdana" panose="020B0604030504040204" pitchFamily="34" charset="0"/>
                    <a:cs typeface="Verdana" panose="020B0604030504040204" pitchFamily="34" charset="0"/>
                  </a:rPr>
                  <a:t>Thumb-2</a:t>
                </a:r>
                <a:endParaRPr lang="en-US" sz="1050">
                  <a:solidFill>
                    <a:srgbClr val="000000"/>
                  </a:solidFill>
                  <a:ea typeface="Verdana" panose="020B0604030504040204" pitchFamily="34" charset="0"/>
                  <a:cs typeface="Verdana" panose="020B0604030504040204" pitchFamily="34" charset="0"/>
                </a:endParaRPr>
              </a:p>
              <a:p>
                <a:pPr algn="ctr"/>
                <a:r>
                  <a:rPr lang="en-US" sz="1050">
                    <a:solidFill>
                      <a:srgbClr val="000000"/>
                    </a:solidFill>
                    <a:ea typeface="Verdana" panose="020B0604030504040204" pitchFamily="34" charset="0"/>
                    <a:cs typeface="Verdana" panose="020B0604030504040204" pitchFamily="34" charset="0"/>
                  </a:rPr>
                  <a:t>(ARMv6T2)</a:t>
                </a:r>
                <a:endParaRPr lang="hu-HU" sz="1050">
                  <a:solidFill>
                    <a:srgbClr val="000000"/>
                  </a:solidFill>
                  <a:ea typeface="Verdana" panose="020B0604030504040204" pitchFamily="34" charset="0"/>
                  <a:cs typeface="Verdana" panose="020B0604030504040204" pitchFamily="34" charset="0"/>
                </a:endParaRPr>
              </a:p>
            </p:txBody>
          </p:sp>
          <p:sp>
            <p:nvSpPr>
              <p:cNvPr id="18"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0" dirty="0">
                  <a:solidFill>
                    <a:srgbClr val="000000"/>
                  </a:solidFill>
                  <a:ea typeface="Verdana" panose="020B0604030504040204" pitchFamily="34" charset="0"/>
                  <a:cs typeface="Verdana" panose="020B0604030504040204" pitchFamily="34" charset="0"/>
                </a:endParaRPr>
              </a:p>
            </p:txBody>
          </p:sp>
          <p:sp>
            <p:nvSpPr>
              <p:cNvPr id="19"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a:t>
                </a:r>
                <a:r>
                  <a:rPr lang="hu-HU" sz="1050" baseline="30000" dirty="0" smtClean="0">
                    <a:solidFill>
                      <a:srgbClr val="000000"/>
                    </a:solidFill>
                    <a:ea typeface="Verdana" panose="020B0604030504040204" pitchFamily="34" charset="0"/>
                    <a:cs typeface="Verdana" panose="020B0604030504040204" pitchFamily="34" charset="0"/>
                  </a:rPr>
                  <a:t>1</a:t>
                </a:r>
              </a:p>
              <a:p>
                <a:pPr algn="ctr"/>
                <a:r>
                  <a:rPr lang="hu-HU" sz="1050" dirty="0" smtClean="0">
                    <a:solidFill>
                      <a:srgbClr val="000000"/>
                    </a:solidFill>
                    <a:ea typeface="Verdana" panose="020B0604030504040204" pitchFamily="34" charset="0"/>
                    <a:cs typeface="Verdana" panose="020B0604030504040204" pitchFamily="34" charset="0"/>
                  </a:rPr>
                  <a:t>(NEON)</a:t>
                </a:r>
                <a:endParaRPr lang="hu-HU" sz="1050" dirty="0">
                  <a:solidFill>
                    <a:srgbClr val="000000"/>
                  </a:solidFill>
                  <a:ea typeface="Verdana" panose="020B0604030504040204" pitchFamily="34" charset="0"/>
                  <a:cs typeface="Verdana" panose="020B0604030504040204" pitchFamily="34" charset="0"/>
                </a:endParaRPr>
              </a:p>
            </p:txBody>
          </p:sp>
          <p:sp>
            <p:nvSpPr>
              <p:cNvPr id="20"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VFPv3/v4</a:t>
                </a:r>
                <a:r>
                  <a:rPr lang="hu-HU" sz="1050" baseline="30000" dirty="0" smtClean="0">
                    <a:solidFill>
                      <a:srgbClr val="000000"/>
                    </a:solidFill>
                    <a:ea typeface="Verdana" panose="020B0604030504040204" pitchFamily="34" charset="0"/>
                    <a:cs typeface="Verdana" panose="020B0604030504040204" pitchFamily="34" charset="0"/>
                  </a:rPr>
                  <a:t>2</a:t>
                </a:r>
                <a:endParaRPr lang="hu-HU" sz="1050" baseline="30000" dirty="0">
                  <a:solidFill>
                    <a:srgbClr val="000000"/>
                  </a:solidFill>
                  <a:ea typeface="Verdana" panose="020B0604030504040204" pitchFamily="34" charset="0"/>
                  <a:cs typeface="Verdana" panose="020B0604030504040204" pitchFamily="34" charset="0"/>
                </a:endParaRPr>
              </a:p>
            </p:txBody>
          </p:sp>
          <p:sp>
            <p:nvSpPr>
              <p:cNvPr id="28" name="Jobbra nyíl 30"/>
              <p:cNvSpPr/>
              <p:nvPr/>
            </p:nvSpPr>
            <p:spPr>
              <a:xfrm>
                <a:off x="6291215" y="359532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33"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C</a:t>
                </a:r>
                <a:r>
                  <a:rPr lang="en-US" sz="1050" dirty="0" err="1">
                    <a:solidFill>
                      <a:srgbClr val="000000"/>
                    </a:solidFill>
                    <a:ea typeface="Verdana" panose="020B0604030504040204" pitchFamily="34" charset="0"/>
                    <a:cs typeface="Verdana" panose="020B0604030504040204" pitchFamily="34" charset="0"/>
                  </a:rPr>
                  <a:t>rypto-graphy</a:t>
                </a:r>
                <a:r>
                  <a:rPr lang="en-US" sz="1050" dirty="0">
                    <a:solidFill>
                      <a:srgbClr val="000000"/>
                    </a:solidFill>
                    <a:ea typeface="Verdana" panose="020B0604030504040204" pitchFamily="34" charset="0"/>
                    <a:cs typeface="Verdana" panose="020B0604030504040204" pitchFamily="34" charset="0"/>
                  </a:rPr>
                  <a:t> ext.</a:t>
                </a:r>
                <a:endParaRPr lang="hu-HU" sz="1050" dirty="0">
                  <a:solidFill>
                    <a:srgbClr val="000000"/>
                  </a:solidFill>
                  <a:ea typeface="Verdana" panose="020B0604030504040204" pitchFamily="34" charset="0"/>
                  <a:cs typeface="Verdana" panose="020B0604030504040204" pitchFamily="34" charset="0"/>
                </a:endParaRPr>
              </a:p>
            </p:txBody>
          </p:sp>
          <p:sp>
            <p:nvSpPr>
              <p:cNvPr id="36"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a:solidFill>
                      <a:srgbClr val="000000"/>
                    </a:solidFill>
                    <a:ea typeface="Verdana" panose="020B0604030504040204" pitchFamily="34" charset="0"/>
                    <a:cs typeface="Verdana" panose="020B0604030504040204" pitchFamily="34" charset="0"/>
                  </a:rPr>
                  <a:t>Jazelle</a:t>
                </a:r>
                <a:endParaRPr lang="en-US" sz="1050" dirty="0">
                  <a:solidFill>
                    <a:srgbClr val="000000"/>
                  </a:solidFill>
                  <a:ea typeface="Verdana" panose="020B0604030504040204" pitchFamily="34" charset="0"/>
                  <a:cs typeface="Verdana" panose="020B0604030504040204" pitchFamily="34" charset="0"/>
                </a:endParaRPr>
              </a:p>
              <a:p>
                <a:pPr algn="ctr"/>
                <a:r>
                  <a:rPr lang="en-US" sz="1050" dirty="0">
                    <a:solidFill>
                      <a:srgbClr val="000000"/>
                    </a:solidFill>
                    <a:ea typeface="Verdana" panose="020B0604030504040204" pitchFamily="34" charset="0"/>
                    <a:cs typeface="Verdana" panose="020B0604030504040204" pitchFamily="34" charset="0"/>
                  </a:rPr>
                  <a:t>(ex. by SW)</a:t>
                </a:r>
                <a:endParaRPr lang="hu-HU" sz="1050" dirty="0">
                  <a:solidFill>
                    <a:srgbClr val="000000"/>
                  </a:solidFill>
                  <a:ea typeface="Verdana" panose="020B0604030504040204" pitchFamily="34" charset="0"/>
                  <a:cs typeface="Verdana" panose="020B0604030504040204" pitchFamily="34" charset="0"/>
                </a:endParaRPr>
              </a:p>
            </p:txBody>
          </p:sp>
          <p:sp>
            <p:nvSpPr>
              <p:cNvPr id="37"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Jazelle RCT</a:t>
                </a:r>
                <a:r>
                  <a:rPr lang="hu-HU" sz="1050" baseline="30000" dirty="0">
                    <a:solidFill>
                      <a:srgbClr val="000000"/>
                    </a:solidFill>
                    <a:ea typeface="Verdana" panose="020B0604030504040204" pitchFamily="34" charset="0"/>
                    <a:cs typeface="Verdana" panose="020B0604030504040204" pitchFamily="34" charset="0"/>
                  </a:rPr>
                  <a:t>3</a:t>
                </a:r>
                <a:endParaRPr lang="hu-HU" sz="1050" baseline="30000" dirty="0" smtClean="0">
                  <a:solidFill>
                    <a:srgbClr val="000000"/>
                  </a:solidFill>
                  <a:ea typeface="Verdana" panose="020B0604030504040204" pitchFamily="34" charset="0"/>
                  <a:cs typeface="Verdana" panose="020B0604030504040204" pitchFamily="34" charset="0"/>
                </a:endParaRPr>
              </a:p>
              <a:p>
                <a:pPr algn="ctr"/>
                <a:r>
                  <a:rPr lang="hu-HU" sz="1050" dirty="0">
                    <a:solidFill>
                      <a:srgbClr val="000000"/>
                    </a:solidFill>
                    <a:ea typeface="Verdana" panose="020B0604030504040204" pitchFamily="34" charset="0"/>
                    <a:cs typeface="Verdana" panose="020B0604030504040204" pitchFamily="34" charset="0"/>
                  </a:rPr>
                  <a:t>(</a:t>
                </a:r>
                <a:r>
                  <a:rPr lang="hu-HU" sz="1050" dirty="0" smtClean="0">
                    <a:solidFill>
                      <a:srgbClr val="000000"/>
                    </a:solidFill>
                    <a:ea typeface="Verdana" panose="020B0604030504040204" pitchFamily="34" charset="0"/>
                    <a:cs typeface="Verdana" panose="020B0604030504040204" pitchFamily="34" charset="0"/>
                  </a:rPr>
                  <a:t>Thumb</a:t>
                </a:r>
                <a:r>
                  <a:rPr lang="en-US" sz="1050" dirty="0" smtClean="0">
                    <a:solidFill>
                      <a:srgbClr val="000000"/>
                    </a:solidFill>
                    <a:ea typeface="Verdana" panose="020B0604030504040204" pitchFamily="34" charset="0"/>
                    <a:cs typeface="Verdana" panose="020B0604030504040204" pitchFamily="34" charset="0"/>
                  </a:rPr>
                  <a:t>EE</a:t>
                </a:r>
                <a:r>
                  <a:rPr lang="hu-HU" sz="1050" dirty="0" smtClean="0">
                    <a:solidFill>
                      <a:srgbClr val="000000"/>
                    </a:solidFill>
                    <a:ea typeface="Verdana" panose="020B0604030504040204" pitchFamily="34" charset="0"/>
                    <a:cs typeface="Verdana" panose="020B0604030504040204" pitchFamily="34" charset="0"/>
                  </a:rPr>
                  <a:t>)</a:t>
                </a:r>
                <a:endParaRPr lang="hu-HU" sz="1050" dirty="0">
                  <a:solidFill>
                    <a:srgbClr val="000000"/>
                  </a:solidFill>
                  <a:ea typeface="Verdana" panose="020B0604030504040204" pitchFamily="34" charset="0"/>
                  <a:cs typeface="Verdana" panose="020B0604030504040204" pitchFamily="34" charset="0"/>
                </a:endParaRPr>
              </a:p>
            </p:txBody>
          </p:sp>
          <p:sp>
            <p:nvSpPr>
              <p:cNvPr id="39"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23" name="TextBox 22"/>
              <p:cNvSpPr txBox="1"/>
              <p:nvPr/>
            </p:nvSpPr>
            <p:spPr>
              <a:xfrm>
                <a:off x="1243544" y="6244715"/>
                <a:ext cx="941283" cy="461665"/>
              </a:xfrm>
              <a:prstGeom prst="rect">
                <a:avLst/>
              </a:prstGeom>
              <a:noFill/>
            </p:spPr>
            <p:txBody>
              <a:bodyPr wrap="none" rtlCol="0">
                <a:spAutoFit/>
              </a:bodyPr>
              <a:lstStyle/>
              <a:p>
                <a:pPr algn="ctr"/>
                <a:r>
                  <a:rPr lang="en-US" sz="1200" dirty="0" smtClean="0">
                    <a:solidFill>
                      <a:srgbClr val="000000"/>
                    </a:solidFill>
                  </a:rPr>
                  <a:t>ARM</a:t>
                </a:r>
                <a:r>
                  <a:rPr lang="hu-HU" sz="1200" dirty="0" smtClean="0">
                    <a:solidFill>
                      <a:srgbClr val="000000"/>
                    </a:solidFill>
                  </a:rPr>
                  <a:t>710T</a:t>
                </a:r>
                <a:endParaRPr lang="en-US" sz="1200" dirty="0">
                  <a:solidFill>
                    <a:srgbClr val="000000"/>
                  </a:solidFill>
                </a:endParaRPr>
              </a:p>
              <a:p>
                <a:pPr algn="ctr"/>
                <a:r>
                  <a:rPr lang="en-US" sz="1200" dirty="0" smtClean="0">
                    <a:solidFill>
                      <a:srgbClr val="000000"/>
                    </a:solidFill>
                  </a:rPr>
                  <a:t>(~</a:t>
                </a:r>
                <a:r>
                  <a:rPr lang="hu-HU" sz="1200" dirty="0" smtClean="0">
                    <a:solidFill>
                      <a:srgbClr val="000000"/>
                    </a:solidFill>
                  </a:rPr>
                  <a:t>1995</a:t>
                </a:r>
                <a:r>
                  <a:rPr lang="en-US" sz="1200" dirty="0" smtClean="0">
                    <a:solidFill>
                      <a:srgbClr val="000000"/>
                    </a:solidFill>
                  </a:rPr>
                  <a:t>)</a:t>
                </a:r>
                <a:endParaRPr lang="en-US" sz="1200" dirty="0">
                  <a:solidFill>
                    <a:srgbClr val="000000"/>
                  </a:solidFill>
                </a:endParaRPr>
              </a:p>
            </p:txBody>
          </p:sp>
          <p:sp>
            <p:nvSpPr>
              <p:cNvPr id="46" name="TextBox 45"/>
              <p:cNvSpPr txBox="1"/>
              <p:nvPr/>
            </p:nvSpPr>
            <p:spPr>
              <a:xfrm>
                <a:off x="2681602" y="6257415"/>
                <a:ext cx="821059" cy="461665"/>
              </a:xfrm>
              <a:prstGeom prst="rect">
                <a:avLst/>
              </a:prstGeom>
              <a:noFill/>
            </p:spPr>
            <p:txBody>
              <a:bodyPr wrap="none" rtlCol="0">
                <a:spAutoFit/>
              </a:bodyPr>
              <a:lstStyle/>
              <a:p>
                <a:pPr algn="ctr"/>
                <a:r>
                  <a:rPr lang="en-US" sz="1200">
                    <a:solidFill>
                      <a:srgbClr val="000000"/>
                    </a:solidFill>
                  </a:rPr>
                  <a:t>ARM926</a:t>
                </a:r>
              </a:p>
              <a:p>
                <a:pPr algn="ctr"/>
                <a:r>
                  <a:rPr lang="en-US" sz="1200">
                    <a:solidFill>
                      <a:srgbClr val="000000"/>
                    </a:solidFill>
                  </a:rPr>
                  <a:t>(2001)</a:t>
                </a:r>
              </a:p>
            </p:txBody>
          </p:sp>
          <p:sp>
            <p:nvSpPr>
              <p:cNvPr id="47" name="TextBox 46"/>
              <p:cNvSpPr txBox="1"/>
              <p:nvPr/>
            </p:nvSpPr>
            <p:spPr>
              <a:xfrm>
                <a:off x="3941062" y="6257415"/>
                <a:ext cx="918841" cy="461665"/>
              </a:xfrm>
              <a:prstGeom prst="rect">
                <a:avLst/>
              </a:prstGeom>
              <a:noFill/>
            </p:spPr>
            <p:txBody>
              <a:bodyPr wrap="none" rtlCol="0">
                <a:spAutoFit/>
              </a:bodyPr>
              <a:lstStyle/>
              <a:p>
                <a:pPr algn="ctr"/>
                <a:r>
                  <a:rPr lang="en-US" sz="1200" dirty="0">
                    <a:solidFill>
                      <a:srgbClr val="000000"/>
                    </a:solidFill>
                  </a:rPr>
                  <a:t>ARM1176</a:t>
                </a:r>
              </a:p>
              <a:p>
                <a:pPr algn="ctr"/>
                <a:r>
                  <a:rPr lang="en-US" sz="1200" dirty="0">
                    <a:solidFill>
                      <a:srgbClr val="000000"/>
                    </a:solidFill>
                  </a:rPr>
                  <a:t>(</a:t>
                </a:r>
                <a:r>
                  <a:rPr lang="en-US" sz="1200" dirty="0" smtClean="0">
                    <a:solidFill>
                      <a:srgbClr val="000000"/>
                    </a:solidFill>
                  </a:rPr>
                  <a:t>2004)</a:t>
                </a:r>
                <a:endParaRPr lang="en-US" sz="1200" dirty="0">
                  <a:solidFill>
                    <a:srgbClr val="000000"/>
                  </a:solidFill>
                </a:endParaRPr>
              </a:p>
            </p:txBody>
          </p:sp>
          <p:sp>
            <p:nvSpPr>
              <p:cNvPr id="48" name="TextBox 47"/>
              <p:cNvSpPr txBox="1"/>
              <p:nvPr/>
            </p:nvSpPr>
            <p:spPr>
              <a:xfrm>
                <a:off x="5017359" y="6263210"/>
                <a:ext cx="1441870" cy="461665"/>
              </a:xfrm>
              <a:prstGeom prst="rect">
                <a:avLst/>
              </a:prstGeom>
              <a:noFill/>
            </p:spPr>
            <p:txBody>
              <a:bodyPr wrap="none" rtlCol="0">
                <a:spAutoFit/>
              </a:bodyPr>
              <a:lstStyle/>
              <a:p>
                <a:pPr algn="ctr"/>
                <a:r>
                  <a:rPr lang="en-US" sz="1200" dirty="0" smtClean="0">
                    <a:solidFill>
                      <a:srgbClr val="000000"/>
                    </a:solidFill>
                  </a:rPr>
                  <a:t>Cortex-</a:t>
                </a:r>
                <a:r>
                  <a:rPr lang="en-US" sz="1200" dirty="0" err="1" smtClean="0">
                    <a:solidFill>
                      <a:srgbClr val="000000"/>
                    </a:solidFill>
                  </a:rPr>
                  <a:t>A5</a:t>
                </a:r>
                <a:r>
                  <a:rPr lang="en-US" sz="1200" dirty="0" smtClean="0">
                    <a:solidFill>
                      <a:srgbClr val="000000"/>
                    </a:solidFill>
                  </a:rPr>
                  <a:t> - </a:t>
                </a:r>
                <a:r>
                  <a:rPr lang="en-US" sz="1200" dirty="0" err="1" smtClean="0">
                    <a:solidFill>
                      <a:srgbClr val="000000"/>
                    </a:solidFill>
                  </a:rPr>
                  <a:t>A15</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200</a:t>
                </a:r>
                <a:r>
                  <a:rPr lang="hu-HU" sz="1200" dirty="0" smtClean="0">
                    <a:solidFill>
                      <a:srgbClr val="000000"/>
                    </a:solidFill>
                  </a:rPr>
                  <a:t>5</a:t>
                </a:r>
                <a:r>
                  <a:rPr lang="en-US" sz="1200" dirty="0" smtClean="0">
                    <a:solidFill>
                      <a:srgbClr val="000000"/>
                    </a:solidFill>
                  </a:rPr>
                  <a:t>)</a:t>
                </a:r>
                <a:endParaRPr lang="en-US" sz="1200" dirty="0">
                  <a:solidFill>
                    <a:srgbClr val="000000"/>
                  </a:solidFill>
                </a:endParaRPr>
              </a:p>
            </p:txBody>
          </p:sp>
          <p:sp>
            <p:nvSpPr>
              <p:cNvPr id="49" name="TextBox 48"/>
              <p:cNvSpPr txBox="1"/>
              <p:nvPr/>
            </p:nvSpPr>
            <p:spPr>
              <a:xfrm>
                <a:off x="6861327" y="6257415"/>
                <a:ext cx="1430648" cy="461665"/>
              </a:xfrm>
              <a:prstGeom prst="rect">
                <a:avLst/>
              </a:prstGeom>
              <a:noFill/>
            </p:spPr>
            <p:txBody>
              <a:bodyPr wrap="none" rtlCol="0">
                <a:spAutoFit/>
              </a:bodyPr>
              <a:lstStyle/>
              <a:p>
                <a:pPr algn="ctr"/>
                <a:r>
                  <a:rPr lang="en-US" sz="1200" dirty="0" smtClean="0">
                    <a:solidFill>
                      <a:srgbClr val="000000"/>
                    </a:solidFill>
                  </a:rPr>
                  <a:t>Cortex-A5</a:t>
                </a:r>
                <a:r>
                  <a:rPr lang="hu-HU" sz="1200" dirty="0" smtClean="0">
                    <a:solidFill>
                      <a:srgbClr val="000000"/>
                    </a:solidFill>
                  </a:rPr>
                  <a:t>3/A57</a:t>
                </a:r>
                <a:endParaRPr lang="en-US" sz="1200" dirty="0">
                  <a:solidFill>
                    <a:srgbClr val="000000"/>
                  </a:solidFill>
                </a:endParaRPr>
              </a:p>
              <a:p>
                <a:pPr algn="ctr"/>
                <a:r>
                  <a:rPr lang="en-US" sz="1200" dirty="0">
                    <a:solidFill>
                      <a:srgbClr val="000000"/>
                    </a:solidFill>
                  </a:rPr>
                  <a:t>(</a:t>
                </a:r>
                <a:r>
                  <a:rPr lang="en-US" sz="1200" dirty="0" smtClean="0">
                    <a:solidFill>
                      <a:srgbClr val="000000"/>
                    </a:solidFill>
                  </a:rPr>
                  <a:t>2012)</a:t>
                </a:r>
                <a:endParaRPr lang="en-US" sz="1200" dirty="0">
                  <a:solidFill>
                    <a:srgbClr val="000000"/>
                  </a:solidFill>
                </a:endParaRPr>
              </a:p>
            </p:txBody>
          </p:sp>
          <p:sp>
            <p:nvSpPr>
              <p:cNvPr id="40" name="TextBox 39"/>
              <p:cNvSpPr txBox="1"/>
              <p:nvPr/>
            </p:nvSpPr>
            <p:spPr>
              <a:xfrm>
                <a:off x="303430" y="6231758"/>
                <a:ext cx="925253" cy="276999"/>
              </a:xfrm>
              <a:prstGeom prst="rect">
                <a:avLst/>
              </a:prstGeom>
              <a:noFill/>
            </p:spPr>
            <p:txBody>
              <a:bodyPr wrap="none" rtlCol="0">
                <a:spAutoFit/>
              </a:bodyPr>
              <a:lstStyle/>
              <a:p>
                <a:r>
                  <a:rPr lang="en-US" sz="1200" dirty="0">
                    <a:solidFill>
                      <a:srgbClr val="000000"/>
                    </a:solidFill>
                  </a:rPr>
                  <a:t>Examples</a:t>
                </a:r>
              </a:p>
            </p:txBody>
          </p:sp>
          <p:sp>
            <p:nvSpPr>
              <p:cNvPr id="2" name="Rounded Rectangle 1"/>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24" name="Rounded Rectangle 23"/>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sp>
            <p:nvSpPr>
              <p:cNvPr id="41" name="Rounded Rectangle 40"/>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42" name="TextBox 41"/>
              <p:cNvSpPr txBox="1"/>
              <p:nvPr/>
            </p:nvSpPr>
            <p:spPr>
              <a:xfrm>
                <a:off x="2432487" y="1983310"/>
                <a:ext cx="1059393" cy="461665"/>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a:solidFill>
                      <a:srgbClr val="FF0000"/>
                    </a:solidFill>
                  </a:rPr>
                  <a:t>s</a:t>
                </a:r>
                <a:r>
                  <a:rPr lang="hu-HU" sz="1200" dirty="0" smtClean="0">
                    <a:solidFill>
                      <a:srgbClr val="FF0000"/>
                    </a:solidFill>
                  </a:rPr>
                  <a:t>ecurity</a:t>
                </a:r>
                <a:endParaRPr lang="hu-HU" sz="1200" dirty="0">
                  <a:solidFill>
                    <a:srgbClr val="FF0000"/>
                  </a:solidFill>
                </a:endParaRPr>
              </a:p>
            </p:txBody>
          </p:sp>
          <p:sp>
            <p:nvSpPr>
              <p:cNvPr id="53" name="TextBox 52"/>
              <p:cNvSpPr txBox="1"/>
              <p:nvPr/>
            </p:nvSpPr>
            <p:spPr>
              <a:xfrm>
                <a:off x="836585" y="4374105"/>
                <a:ext cx="1520151" cy="646331"/>
              </a:xfrm>
              <a:prstGeom prst="rect">
                <a:avLst/>
              </a:prstGeom>
              <a:noFill/>
            </p:spPr>
            <p:txBody>
              <a:bodyPr wrap="square" rtlCol="0">
                <a:spAutoFit/>
              </a:bodyPr>
              <a:lstStyle/>
              <a:p>
                <a:pPr algn="ctr"/>
                <a:r>
                  <a:rPr lang="hu-HU" sz="1200" dirty="0" smtClean="0">
                    <a:solidFill>
                      <a:srgbClr val="FF0000"/>
                    </a:solidFill>
                  </a:rPr>
                  <a:t>To speed up</a:t>
                </a:r>
              </a:p>
              <a:p>
                <a:pPr algn="ctr"/>
                <a:r>
                  <a:rPr lang="hu-HU" sz="1200" dirty="0" smtClean="0">
                    <a:solidFill>
                      <a:srgbClr val="FF0000"/>
                    </a:solidFill>
                  </a:rPr>
                  <a:t>the execution</a:t>
                </a:r>
              </a:p>
              <a:p>
                <a:pPr algn="ctr"/>
                <a:r>
                  <a:rPr lang="hu-HU" sz="1200" dirty="0" smtClean="0">
                    <a:solidFill>
                      <a:srgbClr val="FF0000"/>
                    </a:solidFill>
                  </a:rPr>
                  <a:t> of bytecodes</a:t>
                </a:r>
                <a:endParaRPr lang="hu-HU" sz="1200" dirty="0">
                  <a:solidFill>
                    <a:srgbClr val="FF0000"/>
                  </a:solidFill>
                </a:endParaRPr>
              </a:p>
            </p:txBody>
          </p:sp>
          <p:sp>
            <p:nvSpPr>
              <p:cNvPr id="55" name="Rounded Rectangle 5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rPr>
                  <a:t> </a:t>
                </a:r>
              </a:p>
            </p:txBody>
          </p:sp>
          <p:sp>
            <p:nvSpPr>
              <p:cNvPr id="57" name="TextBox 56"/>
              <p:cNvSpPr txBox="1"/>
              <p:nvPr/>
            </p:nvSpPr>
            <p:spPr>
              <a:xfrm>
                <a:off x="64897" y="5208847"/>
                <a:ext cx="932756" cy="461665"/>
              </a:xfrm>
              <a:prstGeom prst="rect">
                <a:avLst/>
              </a:prstGeom>
              <a:noFill/>
            </p:spPr>
            <p:txBody>
              <a:bodyPr wrap="none" rtlCol="0">
                <a:spAutoFit/>
              </a:bodyPr>
              <a:lstStyle/>
              <a:p>
                <a:pPr algn="ctr"/>
                <a:r>
                  <a:rPr lang="hu-HU" sz="1200" dirty="0" smtClean="0">
                    <a:solidFill>
                      <a:srgbClr val="FF0000"/>
                    </a:solidFill>
                  </a:rPr>
                  <a:t>To reduce</a:t>
                </a:r>
              </a:p>
              <a:p>
                <a:pPr algn="ctr"/>
                <a:r>
                  <a:rPr lang="hu-HU" sz="1200" dirty="0">
                    <a:solidFill>
                      <a:srgbClr val="FF0000"/>
                    </a:solidFill>
                  </a:rPr>
                  <a:t>c</a:t>
                </a:r>
                <a:r>
                  <a:rPr lang="hu-HU" sz="1200" dirty="0" smtClean="0">
                    <a:solidFill>
                      <a:srgbClr val="FF0000"/>
                    </a:solidFill>
                  </a:rPr>
                  <a:t>ode size</a:t>
                </a:r>
                <a:endParaRPr lang="hu-HU" sz="1200" dirty="0">
                  <a:solidFill>
                    <a:srgbClr val="FF0000"/>
                  </a:solidFill>
                </a:endParaRPr>
              </a:p>
            </p:txBody>
          </p:sp>
          <p:sp>
            <p:nvSpPr>
              <p:cNvPr id="59"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0"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3"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4"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5"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6"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7"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8"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9"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0"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1"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2"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3"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4"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5"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6"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78"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SVE</a:t>
                </a:r>
                <a:r>
                  <a:rPr lang="hu-HU" sz="1050" baseline="30000" dirty="0" smtClean="0">
                    <a:solidFill>
                      <a:srgbClr val="000000"/>
                    </a:solidFill>
                    <a:ea typeface="Verdana" panose="020B0604030504040204" pitchFamily="34" charset="0"/>
                    <a:cs typeface="Verdana" panose="020B0604030504040204" pitchFamily="34" charset="0"/>
                  </a:rPr>
                  <a:t>4</a:t>
                </a:r>
                <a:endParaRPr lang="hu-HU" sz="1050" baseline="30000" dirty="0">
                  <a:solidFill>
                    <a:srgbClr val="000000"/>
                  </a:solidFill>
                  <a:ea typeface="Verdana" panose="020B0604030504040204" pitchFamily="34" charset="0"/>
                  <a:cs typeface="Verdana" panose="020B0604030504040204" pitchFamily="34" charset="0"/>
                </a:endParaRPr>
              </a:p>
            </p:txBody>
          </p:sp>
        </p:grpSp>
        <p:sp>
          <p:nvSpPr>
            <p:cNvPr id="79" name="Rounded Rectangle 78"/>
            <p:cNvSpPr/>
            <p:nvPr/>
          </p:nvSpPr>
          <p:spPr bwMode="auto">
            <a:xfrm>
              <a:off x="1004868" y="2975399"/>
              <a:ext cx="1091857" cy="768636"/>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80" name="TextBox 79"/>
            <p:cNvSpPr txBox="1"/>
            <p:nvPr/>
          </p:nvSpPr>
          <p:spPr>
            <a:xfrm>
              <a:off x="1041224" y="3049007"/>
              <a:ext cx="1059393" cy="646331"/>
            </a:xfrm>
            <a:prstGeom prst="rect">
              <a:avLst/>
            </a:prstGeom>
            <a:noFill/>
          </p:spPr>
          <p:txBody>
            <a:bodyPr wrap="none" rtlCol="0">
              <a:spAutoFit/>
            </a:bodyPr>
            <a:lstStyle/>
            <a:p>
              <a:pPr algn="ctr"/>
              <a:r>
                <a:rPr lang="hu-HU" sz="1200" dirty="0" smtClean="0">
                  <a:solidFill>
                    <a:srgbClr val="FF0000"/>
                  </a:solidFill>
                </a:rPr>
                <a:t>To enhance</a:t>
              </a:r>
            </a:p>
            <a:p>
              <a:pPr algn="ctr"/>
              <a:r>
                <a:rPr lang="hu-HU" sz="1200" dirty="0" smtClean="0">
                  <a:solidFill>
                    <a:srgbClr val="FF0000"/>
                  </a:solidFill>
                </a:rPr>
                <a:t>compute</a:t>
              </a:r>
            </a:p>
            <a:p>
              <a:pPr algn="ctr"/>
              <a:r>
                <a:rPr lang="hu-HU" sz="1200" dirty="0" smtClean="0">
                  <a:solidFill>
                    <a:srgbClr val="FF0000"/>
                  </a:solidFill>
                </a:rPr>
                <a:t>capabilities</a:t>
              </a:r>
              <a:endParaRPr lang="hu-HU" sz="1200" dirty="0">
                <a:solidFill>
                  <a:srgbClr val="FF0000"/>
                </a:solidFill>
              </a:endParaRPr>
            </a:p>
          </p:txBody>
        </p:sp>
        <p:sp>
          <p:nvSpPr>
            <p:cNvPr id="26" name="TextBox 25"/>
            <p:cNvSpPr txBox="1"/>
            <p:nvPr/>
          </p:nvSpPr>
          <p:spPr>
            <a:xfrm>
              <a:off x="6746799" y="1239869"/>
              <a:ext cx="750526" cy="253916"/>
            </a:xfrm>
            <a:prstGeom prst="rect">
              <a:avLst/>
            </a:prstGeom>
            <a:noFill/>
          </p:spPr>
          <p:txBody>
            <a:bodyPr wrap="none" rtlCol="0">
              <a:spAutoFit/>
            </a:bodyPr>
            <a:lstStyle/>
            <a:p>
              <a:r>
                <a:rPr lang="hu-HU" sz="1050" dirty="0" smtClean="0"/>
                <a:t>AArch32</a:t>
              </a:r>
              <a:endParaRPr lang="en-US" sz="1050" dirty="0"/>
            </a:p>
          </p:txBody>
        </p:sp>
        <p:sp>
          <p:nvSpPr>
            <p:cNvPr id="83" name="TextBox 82"/>
            <p:cNvSpPr txBox="1"/>
            <p:nvPr/>
          </p:nvSpPr>
          <p:spPr>
            <a:xfrm>
              <a:off x="7691904" y="1248807"/>
              <a:ext cx="750526" cy="253916"/>
            </a:xfrm>
            <a:prstGeom prst="rect">
              <a:avLst/>
            </a:prstGeom>
            <a:noFill/>
          </p:spPr>
          <p:txBody>
            <a:bodyPr wrap="none" rtlCol="0">
              <a:spAutoFit/>
            </a:bodyPr>
            <a:lstStyle/>
            <a:p>
              <a:r>
                <a:rPr lang="hu-HU" sz="1050" dirty="0" smtClean="0"/>
                <a:t>AArch64</a:t>
              </a:r>
              <a:endParaRPr lang="en-US" sz="1050" dirty="0"/>
            </a:p>
          </p:txBody>
        </p:sp>
        <p:cxnSp>
          <p:nvCxnSpPr>
            <p:cNvPr id="30" name="Straight Connector 2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a:t>
              </a:r>
              <a:r>
                <a:rPr lang="en-US" sz="1050" dirty="0" smtClean="0">
                  <a:solidFill>
                    <a:srgbClr val="000000"/>
                  </a:solidFill>
                  <a:ea typeface="Verdana" panose="020B0604030504040204" pitchFamily="34" charset="0"/>
                  <a:cs typeface="Verdana" panose="020B0604030504040204" pitchFamily="34" charset="0"/>
                </a:rPr>
                <a:t>Adv.</a:t>
              </a:r>
              <a:r>
                <a:rPr lang="hu-HU" sz="1050" dirty="0" smtClean="0">
                  <a:solidFill>
                    <a:srgbClr val="000000"/>
                  </a:solidFill>
                  <a:ea typeface="Verdana" panose="020B0604030504040204" pitchFamily="34" charset="0"/>
                  <a:cs typeface="Verdana" panose="020B0604030504040204" pitchFamily="34" charset="0"/>
                </a:rPr>
                <a:t> SIMD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sp>
          <p:nvSpPr>
            <p:cNvPr id="87"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solidFill>
                    <a:srgbClr val="000000"/>
                  </a:solidFill>
                  <a:ea typeface="Verdana" panose="020B0604030504040204" pitchFamily="34" charset="0"/>
                  <a:cs typeface="Verdana" panose="020B0604030504040204" pitchFamily="34" charset="0"/>
                </a:rPr>
                <a:t> SIMD</a:t>
              </a:r>
            </a:p>
            <a:p>
              <a:pPr algn="ctr"/>
              <a:r>
                <a:rPr lang="hu-HU" sz="1050" dirty="0" smtClean="0">
                  <a:solidFill>
                    <a:srgbClr val="000000"/>
                  </a:solidFill>
                  <a:ea typeface="Verdana" panose="020B0604030504040204" pitchFamily="34" charset="0"/>
                  <a:cs typeface="Verdana" panose="020B0604030504040204" pitchFamily="34" charset="0"/>
                </a:rPr>
                <a:t> and FP</a:t>
              </a:r>
              <a:endParaRPr lang="hu-HU" sz="1050" baseline="30000" dirty="0" smtClean="0">
                <a:solidFill>
                  <a:srgbClr val="000000"/>
                </a:solidFill>
                <a:ea typeface="Verdana" panose="020B0604030504040204" pitchFamily="34" charset="0"/>
                <a:cs typeface="Verdana" panose="020B0604030504040204" pitchFamily="34" charset="0"/>
              </a:endParaRPr>
            </a:p>
          </p:txBody>
        </p:sp>
      </p:grpSp>
      <p:sp>
        <p:nvSpPr>
          <p:cNvPr id="21" name="Up Arrow 20"/>
          <p:cNvSpPr/>
          <p:nvPr/>
        </p:nvSpPr>
        <p:spPr bwMode="auto">
          <a:xfrm>
            <a:off x="8802688" y="2300974"/>
            <a:ext cx="118872" cy="2118136"/>
          </a:xfrm>
          <a:prstGeom prst="up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617422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defTabSz="457200"/>
              <a:r>
                <a:rPr lang="en-US" sz="900" dirty="0">
                  <a:solidFill>
                    <a:srgbClr val="000000"/>
                  </a:solidFill>
                  <a:latin typeface="Arial Rounded MT Bold" panose="020F0704030504030204" pitchFamily="34" charset="0"/>
                </a:rPr>
                <a:t>PII</a:t>
              </a:r>
            </a:p>
            <a:p>
              <a:pPr defTabSz="457200"/>
              <a:r>
                <a:rPr lang="en-US" sz="900" dirty="0">
                  <a:solidFill>
                    <a:srgbClr val="000000"/>
                  </a:solidFill>
                  <a:latin typeface="Arial Rounded MT Bold" panose="020F0704030504030204" pitchFamily="34" charset="0"/>
                </a:rPr>
                <a:t>Klamath,</a:t>
              </a:r>
            </a:p>
            <a:p>
              <a:pPr defTabSz="457200"/>
              <a:r>
                <a:rPr lang="en-US" sz="900" dirty="0">
                  <a:solidFill>
                    <a:srgbClr val="000000"/>
                  </a:solidFill>
                  <a:latin typeface="Arial Rounded MT Bold" panose="020F0704030504030204" pitchFamily="34" charset="0"/>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defTabSz="457200"/>
              <a:r>
                <a:rPr lang="en-US" sz="900" dirty="0" err="1">
                  <a:solidFill>
                    <a:srgbClr val="000000"/>
                  </a:solidFill>
                  <a:latin typeface="Arial Rounded MT Bold" panose="020F0704030504030204" pitchFamily="34" charset="0"/>
                </a:rPr>
                <a:t>Pentium_MMX</a:t>
              </a:r>
              <a:endParaRPr lang="en-US" sz="900" dirty="0">
                <a:solidFill>
                  <a:srgbClr val="000000"/>
                </a:solidFill>
                <a:latin typeface="Arial Rounded MT Bold" panose="020F0704030504030204" pitchFamily="34" charset="0"/>
              </a:endParaRPr>
            </a:p>
            <a:p>
              <a:pPr defTabSz="457200"/>
              <a:r>
                <a:rPr lang="en-US" sz="900" dirty="0">
                  <a:solidFill>
                    <a:srgbClr val="000000"/>
                  </a:solidFill>
                  <a:latin typeface="Arial Rounded MT Bold" panose="020F0704030504030204" pitchFamily="34" charset="0"/>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defTabSz="457200"/>
              <a:r>
                <a:rPr lang="en-US" sz="950" dirty="0">
                  <a:solidFill>
                    <a:srgbClr val="808080">
                      <a:lumMod val="50000"/>
                    </a:srgbClr>
                  </a:solidFill>
                  <a:latin typeface="Arial Rounded MT Bold" panose="020F0704030504030204" pitchFamily="34" charset="0"/>
                </a:rPr>
                <a:t>Core</a:t>
              </a:r>
            </a:p>
            <a:p>
              <a:pPr defTabSz="457200"/>
              <a:r>
                <a:rPr lang="en-US" sz="950" dirty="0">
                  <a:solidFill>
                    <a:srgbClr val="808080">
                      <a:lumMod val="50000"/>
                    </a:srgbClr>
                  </a:solidFill>
                  <a:latin typeface="Arial Rounded MT Bold" panose="020F0704030504030204" pitchFamily="34" charset="0"/>
                </a:rPr>
                <a:t>Cannon-Lake,</a:t>
              </a:r>
            </a:p>
            <a:p>
              <a:pPr defTabSz="457200"/>
              <a:r>
                <a:rPr lang="en-US" sz="950" dirty="0">
                  <a:solidFill>
                    <a:srgbClr val="808080">
                      <a:lumMod val="50000"/>
                    </a:srgbClr>
                  </a:solidFill>
                  <a:latin typeface="Arial Rounded MT Bold" panose="020F0704030504030204" pitchFamily="34" charset="0"/>
                </a:rPr>
                <a:t>(2018)</a:t>
              </a:r>
            </a:p>
            <a:p>
              <a:pPr defTabSz="457200"/>
              <a:r>
                <a:rPr lang="en-US" sz="950" dirty="0" err="1">
                  <a:solidFill>
                    <a:srgbClr val="808080">
                      <a:lumMod val="50000"/>
                    </a:srgbClr>
                  </a:solidFill>
                  <a:latin typeface="Arial Rounded MT Bold" panose="020F0704030504030204" pitchFamily="34" charset="0"/>
                </a:rPr>
                <a:t>Skylake</a:t>
              </a:r>
              <a:r>
                <a:rPr lang="en-US" sz="950" dirty="0">
                  <a:solidFill>
                    <a:srgbClr val="808080">
                      <a:lumMod val="50000"/>
                    </a:srgbClr>
                  </a:solidFill>
                  <a:latin typeface="Arial Rounded MT Bold" panose="020F0704030504030204" pitchFamily="34" charset="0"/>
                </a:rPr>
                <a:t>-X/SP,</a:t>
              </a:r>
            </a:p>
            <a:p>
              <a:pPr defTabSz="457200"/>
              <a:r>
                <a:rPr lang="en-US" sz="950" dirty="0">
                  <a:solidFill>
                    <a:srgbClr val="808080">
                      <a:lumMod val="50000"/>
                    </a:srgbClr>
                  </a:solidFill>
                  <a:latin typeface="Arial Rounded MT Bold" panose="020F0704030504030204" pitchFamily="34" charset="0"/>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defTabSz="457200"/>
              <a:r>
                <a:rPr lang="en-US" sz="950" dirty="0">
                  <a:solidFill>
                    <a:srgbClr val="000000"/>
                  </a:solidFill>
                  <a:latin typeface="Arial Rounded MT Bold" panose="020F0704030504030204" pitchFamily="34" charset="0"/>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17" name="TextBox 16"/>
          <p:cNvSpPr txBox="1"/>
          <p:nvPr/>
        </p:nvSpPr>
        <p:spPr>
          <a:xfrm>
            <a:off x="149514" y="519767"/>
            <a:ext cx="6942734" cy="369332"/>
          </a:xfrm>
          <a:prstGeom prst="rect">
            <a:avLst/>
          </a:prstGeom>
          <a:noFill/>
        </p:spPr>
        <p:txBody>
          <a:bodyPr wrap="none" rtlCol="0">
            <a:spAutoFit/>
          </a:bodyPr>
          <a:lstStyle/>
          <a:p>
            <a:pPr defTabSz="457200"/>
            <a:r>
              <a:rPr lang="en-US" dirty="0" smtClean="0">
                <a:solidFill>
                  <a:srgbClr val="2D2D8A"/>
                </a:solidFill>
                <a:latin typeface="Verdana"/>
              </a:rPr>
              <a:t>In contrast: Evolution </a:t>
            </a:r>
            <a:r>
              <a:rPr lang="en-US" dirty="0">
                <a:solidFill>
                  <a:srgbClr val="2D2D8A"/>
                </a:solidFill>
                <a:latin typeface="Verdana"/>
              </a:rPr>
              <a:t>of Intel’s </a:t>
            </a:r>
            <a:r>
              <a:rPr lang="en-US" dirty="0" smtClean="0">
                <a:solidFill>
                  <a:srgbClr val="2D2D8A"/>
                </a:solidFill>
                <a:latin typeface="Verdana"/>
              </a:rPr>
              <a:t>x86 ISA </a:t>
            </a:r>
            <a:r>
              <a:rPr lang="en-US" dirty="0">
                <a:solidFill>
                  <a:srgbClr val="2D2D8A"/>
                </a:solidFill>
                <a:latin typeface="Verdana"/>
              </a:rPr>
              <a:t>extensions </a:t>
            </a:r>
            <a:r>
              <a:rPr lang="en-US" dirty="0" smtClean="0">
                <a:solidFill>
                  <a:srgbClr val="000000"/>
                </a:solidFill>
                <a:latin typeface="Verdana"/>
              </a:rPr>
              <a:t>[136] </a:t>
            </a:r>
            <a:endParaRPr lang="en-US" dirty="0">
              <a:solidFill>
                <a:srgbClr val="000000"/>
              </a:solidFill>
              <a:latin typeface="Verdana"/>
            </a:endParaRPr>
          </a:p>
        </p:txBody>
      </p:sp>
      <p:sp>
        <p:nvSpPr>
          <p:cNvPr id="15" name="Title 1"/>
          <p:cNvSpPr>
            <a:spLocks noGrp="1"/>
          </p:cNvSpPr>
          <p:nvPr>
            <p:ph type="title"/>
          </p:nvPr>
        </p:nvSpPr>
        <p:spPr>
          <a:xfrm>
            <a:off x="-48126" y="-28875"/>
            <a:ext cx="9192126" cy="422576"/>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2. Evolution of </a:t>
            </a:r>
            <a:r>
              <a:rPr lang="hu-HU" dirty="0" smtClean="0">
                <a:solidFill>
                  <a:srgbClr val="FFFFFF"/>
                </a:solidFill>
              </a:rPr>
              <a:t>the </a:t>
            </a:r>
            <a:r>
              <a:rPr lang="en-US" dirty="0" smtClean="0">
                <a:solidFill>
                  <a:srgbClr val="FFFFFF"/>
                </a:solidFill>
              </a:rPr>
              <a:t>ARM ISA (7)</a:t>
            </a:r>
            <a:endParaRPr lang="en-US" dirty="0">
              <a:solidFill>
                <a:srgbClr val="FFFFFF"/>
              </a:solidFill>
            </a:endParaRPr>
          </a:p>
        </p:txBody>
      </p:sp>
    </p:spTree>
    <p:extLst>
      <p:ext uri="{BB962C8B-B14F-4D97-AF65-F5344CB8AC3E}">
        <p14:creationId xmlns:p14="http://schemas.microsoft.com/office/powerpoint/2010/main" val="3452118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(8)</a:t>
            </a:r>
            <a:endParaRPr lang="en-US" dirty="0">
              <a:solidFill>
                <a:srgbClr val="FFFFFF"/>
              </a:solidFill>
            </a:endParaRPr>
          </a:p>
        </p:txBody>
      </p:sp>
      <p:sp>
        <p:nvSpPr>
          <p:cNvPr id="36" name="TextBox 35"/>
          <p:cNvSpPr txBox="1"/>
          <p:nvPr/>
        </p:nvSpPr>
        <p:spPr>
          <a:xfrm>
            <a:off x="422010" y="2487429"/>
            <a:ext cx="2071400"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a:solidFill>
                  <a:srgbClr val="000000"/>
                </a:solidFill>
              </a:rPr>
              <a:t> FX-SIMD </a:t>
            </a:r>
            <a:r>
              <a:rPr lang="en-US" sz="1300" dirty="0" smtClean="0">
                <a:solidFill>
                  <a:srgbClr val="000000"/>
                </a:solidFill>
              </a:rPr>
              <a:t>instructions</a:t>
            </a:r>
            <a:endParaRPr lang="en-US" sz="1300" dirty="0">
              <a:solidFill>
                <a:srgbClr val="000000"/>
              </a:solidFill>
            </a:endParaRPr>
          </a:p>
        </p:txBody>
      </p:sp>
      <p:sp>
        <p:nvSpPr>
          <p:cNvPr id="37" name="TextBox 36"/>
          <p:cNvSpPr txBox="1"/>
          <p:nvPr/>
        </p:nvSpPr>
        <p:spPr>
          <a:xfrm>
            <a:off x="2946441" y="2512399"/>
            <a:ext cx="3188693"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p>
          <a:p>
            <a:pPr algn="ctr"/>
            <a:r>
              <a:rPr lang="hu-HU" sz="1300" dirty="0" smtClean="0">
                <a:solidFill>
                  <a:srgbClr val="000000"/>
                </a:solidFill>
              </a:rPr>
              <a:t> FX/FP scalar and SIMD </a:t>
            </a:r>
            <a:r>
              <a:rPr lang="en-US" sz="1300" dirty="0" smtClean="0">
                <a:solidFill>
                  <a:srgbClr val="000000"/>
                </a:solidFill>
              </a:rPr>
              <a:t>instructions</a:t>
            </a:r>
            <a:endParaRPr lang="en-US" sz="1300" dirty="0">
              <a:solidFill>
                <a:srgbClr val="000000"/>
              </a:solidFill>
            </a:endParaRPr>
          </a:p>
        </p:txBody>
      </p:sp>
      <p:sp>
        <p:nvSpPr>
          <p:cNvPr id="38" name="TextBox 37"/>
          <p:cNvSpPr txBox="1"/>
          <p:nvPr/>
        </p:nvSpPr>
        <p:spPr>
          <a:xfrm>
            <a:off x="6343525" y="2509787"/>
            <a:ext cx="2602251" cy="692497"/>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p>
          <a:p>
            <a:pPr algn="ctr"/>
            <a:r>
              <a:rPr lang="hu-HU" sz="1300" dirty="0" smtClean="0">
                <a:solidFill>
                  <a:srgbClr val="000000"/>
                </a:solidFill>
              </a:rPr>
              <a:t>FX/FP SIMD </a:t>
            </a:r>
            <a:r>
              <a:rPr lang="en-US" sz="1300" dirty="0" smtClean="0">
                <a:solidFill>
                  <a:srgbClr val="000000"/>
                </a:solidFill>
              </a:rPr>
              <a:t>instructions</a:t>
            </a:r>
            <a:endParaRPr lang="hu-HU" sz="1300" dirty="0" smtClean="0">
              <a:solidFill>
                <a:srgbClr val="000000"/>
              </a:solidFill>
            </a:endParaRPr>
          </a:p>
          <a:p>
            <a:pPr algn="ctr"/>
            <a:r>
              <a:rPr lang="en-US" sz="1300" dirty="0" smtClean="0">
                <a:solidFill>
                  <a:srgbClr val="000000"/>
                </a:solidFill>
              </a:rPr>
              <a:t>operating </a:t>
            </a:r>
            <a:r>
              <a:rPr lang="hu-HU" sz="1300" dirty="0" smtClean="0">
                <a:solidFill>
                  <a:srgbClr val="000000"/>
                </a:solidFill>
              </a:rPr>
              <a:t>on long </a:t>
            </a:r>
            <a:r>
              <a:rPr lang="en-US" sz="1300" dirty="0" smtClean="0">
                <a:solidFill>
                  <a:srgbClr val="000000"/>
                </a:solidFill>
              </a:rPr>
              <a:t>SIMD</a:t>
            </a:r>
            <a:r>
              <a:rPr lang="hu-HU" sz="1300" dirty="0" smtClean="0">
                <a:solidFill>
                  <a:srgbClr val="000000"/>
                </a:solidFill>
              </a:rPr>
              <a:t> data</a:t>
            </a:r>
            <a:endParaRPr lang="en-US" sz="1300" dirty="0">
              <a:solidFill>
                <a:srgbClr val="000000"/>
              </a:solidFill>
            </a:endParaRPr>
          </a:p>
        </p:txBody>
      </p:sp>
      <p:sp>
        <p:nvSpPr>
          <p:cNvPr id="39" name="Text Box 4"/>
          <p:cNvSpPr txBox="1">
            <a:spLocks noChangeArrowheads="1"/>
          </p:cNvSpPr>
          <p:nvPr/>
        </p:nvSpPr>
        <p:spPr bwMode="auto">
          <a:xfrm>
            <a:off x="72461" y="506709"/>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smtClean="0">
                <a:solidFill>
                  <a:srgbClr val="2D2D8A"/>
                </a:solidFill>
              </a:rPr>
              <a:t>ARM’s ISA extensions introduced to enhance compute capabilities</a:t>
            </a:r>
            <a:endParaRPr lang="en-US" altLang="en-US" sz="1800" dirty="0">
              <a:solidFill>
                <a:srgbClr val="2D2D8A"/>
              </a:solidFill>
            </a:endParaRPr>
          </a:p>
        </p:txBody>
      </p:sp>
      <p:sp>
        <p:nvSpPr>
          <p:cNvPr id="43" name="TextBox 42"/>
          <p:cNvSpPr txBox="1"/>
          <p:nvPr/>
        </p:nvSpPr>
        <p:spPr>
          <a:xfrm>
            <a:off x="1080410" y="3289478"/>
            <a:ext cx="760144" cy="292388"/>
          </a:xfrm>
          <a:prstGeom prst="rect">
            <a:avLst/>
          </a:prstGeom>
          <a:noFill/>
        </p:spPr>
        <p:txBody>
          <a:bodyPr wrap="none" rtlCol="0">
            <a:spAutoFit/>
          </a:bodyPr>
          <a:lstStyle/>
          <a:p>
            <a:r>
              <a:rPr lang="en-US" sz="1300" dirty="0" smtClean="0"/>
              <a:t>ARMv6</a:t>
            </a:r>
            <a:endParaRPr lang="en-US" sz="1300" dirty="0"/>
          </a:p>
        </p:txBody>
      </p:sp>
      <p:sp>
        <p:nvSpPr>
          <p:cNvPr id="44" name="TextBox 43"/>
          <p:cNvSpPr txBox="1"/>
          <p:nvPr/>
        </p:nvSpPr>
        <p:spPr>
          <a:xfrm>
            <a:off x="4139727" y="3276576"/>
            <a:ext cx="760144" cy="292388"/>
          </a:xfrm>
          <a:prstGeom prst="rect">
            <a:avLst/>
          </a:prstGeom>
          <a:noFill/>
        </p:spPr>
        <p:txBody>
          <a:bodyPr wrap="none" rtlCol="0">
            <a:spAutoFit/>
          </a:bodyPr>
          <a:lstStyle/>
          <a:p>
            <a:r>
              <a:rPr lang="en-US" sz="1300" dirty="0" smtClean="0"/>
              <a:t>ARMv5</a:t>
            </a:r>
            <a:endParaRPr lang="en-US" sz="1300" dirty="0"/>
          </a:p>
        </p:txBody>
      </p:sp>
      <p:sp>
        <p:nvSpPr>
          <p:cNvPr id="45" name="TextBox 44"/>
          <p:cNvSpPr txBox="1"/>
          <p:nvPr/>
        </p:nvSpPr>
        <p:spPr>
          <a:xfrm>
            <a:off x="7192299" y="3281112"/>
            <a:ext cx="926857" cy="292388"/>
          </a:xfrm>
          <a:prstGeom prst="rect">
            <a:avLst/>
          </a:prstGeom>
          <a:noFill/>
        </p:spPr>
        <p:txBody>
          <a:bodyPr wrap="none" rtlCol="0">
            <a:spAutoFit/>
          </a:bodyPr>
          <a:lstStyle/>
          <a:p>
            <a:r>
              <a:rPr lang="en-US" sz="1300" dirty="0" smtClean="0"/>
              <a:t>ARMv8.2</a:t>
            </a:r>
            <a:endParaRPr lang="en-US" sz="1300" dirty="0"/>
          </a:p>
        </p:txBody>
      </p:sp>
      <p:sp>
        <p:nvSpPr>
          <p:cNvPr id="54" name="Line 17"/>
          <p:cNvSpPr>
            <a:spLocks noChangeShapeType="1"/>
          </p:cNvSpPr>
          <p:nvPr/>
        </p:nvSpPr>
        <p:spPr bwMode="auto">
          <a:xfrm flipV="1">
            <a:off x="1505155" y="1605441"/>
            <a:ext cx="3060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5" name="Line 25"/>
          <p:cNvSpPr>
            <a:spLocks noChangeShapeType="1"/>
          </p:cNvSpPr>
          <p:nvPr/>
        </p:nvSpPr>
        <p:spPr bwMode="auto">
          <a:xfrm>
            <a:off x="1489104" y="161019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6" name="Line 29"/>
          <p:cNvSpPr>
            <a:spLocks noChangeShapeType="1"/>
          </p:cNvSpPr>
          <p:nvPr/>
        </p:nvSpPr>
        <p:spPr bwMode="auto">
          <a:xfrm flipH="1">
            <a:off x="7646583" y="160382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7" name="Oval 13"/>
          <p:cNvSpPr>
            <a:spLocks noChangeArrowheads="1"/>
          </p:cNvSpPr>
          <p:nvPr/>
        </p:nvSpPr>
        <p:spPr bwMode="auto">
          <a:xfrm>
            <a:off x="4521570" y="176427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8" name="Line 25"/>
          <p:cNvSpPr>
            <a:spLocks noChangeShapeType="1"/>
          </p:cNvSpPr>
          <p:nvPr/>
        </p:nvSpPr>
        <p:spPr bwMode="auto">
          <a:xfrm>
            <a:off x="4555075" y="143603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9" name="Oval 13"/>
          <p:cNvSpPr>
            <a:spLocks noChangeArrowheads="1"/>
          </p:cNvSpPr>
          <p:nvPr/>
        </p:nvSpPr>
        <p:spPr bwMode="auto">
          <a:xfrm>
            <a:off x="1454496" y="176255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0" name="Oval 13"/>
          <p:cNvSpPr>
            <a:spLocks noChangeArrowheads="1"/>
          </p:cNvSpPr>
          <p:nvPr/>
        </p:nvSpPr>
        <p:spPr bwMode="auto">
          <a:xfrm>
            <a:off x="7615318" y="175778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Text Box 6"/>
          <p:cNvSpPr txBox="1">
            <a:spLocks noChangeArrowheads="1"/>
          </p:cNvSpPr>
          <p:nvPr/>
        </p:nvSpPr>
        <p:spPr bwMode="auto">
          <a:xfrm>
            <a:off x="62954" y="1940858"/>
            <a:ext cx="288572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a:t>
            </a:r>
            <a:r>
              <a:rPr lang="en-US" sz="1300" b="1" dirty="0" smtClean="0">
                <a:solidFill>
                  <a:srgbClr val="000000"/>
                </a:solidFill>
              </a:rPr>
              <a:t> set</a:t>
            </a:r>
            <a:r>
              <a:rPr lang="hu-HU" sz="1300" b="1" dirty="0" smtClean="0">
                <a:solidFill>
                  <a:srgbClr val="000000"/>
                </a:solidFill>
              </a:rPr>
              <a:t> </a:t>
            </a:r>
            <a:r>
              <a:rPr lang="en-US" sz="1300" b="1" dirty="0" smtClean="0">
                <a:solidFill>
                  <a:srgbClr val="000000"/>
                </a:solidFill>
              </a:rPr>
              <a:t>is used </a:t>
            </a:r>
          </a:p>
          <a:p>
            <a:pPr algn="ctr" eaLnBrk="1" hangingPunct="1"/>
            <a:r>
              <a:rPr lang="en-US" sz="1300" b="1" dirty="0" smtClean="0">
                <a:solidFill>
                  <a:srgbClr val="000000"/>
                </a:solidFill>
              </a:rPr>
              <a:t>to keep FX </a:t>
            </a:r>
            <a:r>
              <a:rPr lang="hu-HU" sz="1300" b="1" dirty="0" smtClean="0">
                <a:solidFill>
                  <a:srgbClr val="000000"/>
                </a:solidFill>
              </a:rPr>
              <a:t>SIMD</a:t>
            </a:r>
            <a:r>
              <a:rPr lang="en-US" sz="1300" b="1" dirty="0" smtClean="0">
                <a:solidFill>
                  <a:srgbClr val="000000"/>
                </a:solidFill>
              </a:rPr>
              <a:t> data</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62" name="Text Box 5"/>
          <p:cNvSpPr txBox="1">
            <a:spLocks noChangeArrowheads="1"/>
          </p:cNvSpPr>
          <p:nvPr/>
        </p:nvSpPr>
        <p:spPr bwMode="auto">
          <a:xfrm>
            <a:off x="2817883" y="1940715"/>
            <a:ext cx="3403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 A s</a:t>
            </a:r>
            <a:r>
              <a:rPr lang="hu-HU" sz="1300" b="1" dirty="0" smtClean="0">
                <a:solidFill>
                  <a:srgbClr val="000000"/>
                </a:solidFill>
              </a:rPr>
              <a:t>econdary register set </a:t>
            </a:r>
            <a:r>
              <a:rPr lang="en-US" sz="1300" b="1" dirty="0" smtClean="0">
                <a:solidFill>
                  <a:srgbClr val="000000"/>
                </a:solidFill>
              </a:rPr>
              <a:t>is added</a:t>
            </a:r>
          </a:p>
          <a:p>
            <a:pPr algn="ctr" eaLnBrk="1" hangingPunct="1"/>
            <a:r>
              <a:rPr lang="en-US" sz="1300" b="1" dirty="0" smtClean="0">
                <a:solidFill>
                  <a:srgbClr val="000000"/>
                </a:solidFill>
              </a:rPr>
              <a:t>to keep </a:t>
            </a:r>
            <a:r>
              <a:rPr lang="hu-HU" sz="1300" b="1" dirty="0" smtClean="0">
                <a:solidFill>
                  <a:srgbClr val="000000"/>
                </a:solidFill>
              </a:rPr>
              <a:t>FP and SIMD </a:t>
            </a:r>
            <a:r>
              <a:rPr lang="en-US" sz="1300" b="1" dirty="0" smtClean="0">
                <a:solidFill>
                  <a:srgbClr val="000000"/>
                </a:solidFill>
              </a:rPr>
              <a:t>data</a:t>
            </a:r>
            <a:endParaRPr lang="hu-HU" sz="1300" b="1" dirty="0" smtClean="0">
              <a:solidFill>
                <a:srgbClr val="000000"/>
              </a:solidFill>
            </a:endParaRPr>
          </a:p>
        </p:txBody>
      </p:sp>
      <p:sp>
        <p:nvSpPr>
          <p:cNvPr id="63" name="TextBox 62"/>
          <p:cNvSpPr txBox="1"/>
          <p:nvPr/>
        </p:nvSpPr>
        <p:spPr>
          <a:xfrm>
            <a:off x="6169011" y="1942025"/>
            <a:ext cx="2890535" cy="492443"/>
          </a:xfrm>
          <a:prstGeom prst="rect">
            <a:avLst/>
          </a:prstGeom>
          <a:noFill/>
        </p:spPr>
        <p:txBody>
          <a:bodyPr wrap="none" rtlCol="0">
            <a:spAutoFit/>
          </a:bodyPr>
          <a:lstStyle/>
          <a:p>
            <a:pPr algn="ctr"/>
            <a:r>
              <a:rPr lang="en-US" sz="1300" b="1" dirty="0" smtClean="0">
                <a:solidFill>
                  <a:srgbClr val="000000"/>
                </a:solidFill>
              </a:rPr>
              <a:t>An SVE register set is added </a:t>
            </a:r>
          </a:p>
          <a:p>
            <a:pPr algn="ctr"/>
            <a:r>
              <a:rPr lang="en-US" sz="1300" b="1" dirty="0" smtClean="0">
                <a:solidFill>
                  <a:srgbClr val="000000"/>
                </a:solidFill>
              </a:rPr>
              <a:t>to keep long SIMD data</a:t>
            </a:r>
            <a:endParaRPr lang="hu-HU" sz="1300" b="1" dirty="0" smtClean="0">
              <a:solidFill>
                <a:srgbClr val="000000"/>
              </a:solidFill>
            </a:endParaRPr>
          </a:p>
        </p:txBody>
      </p:sp>
      <p:sp>
        <p:nvSpPr>
          <p:cNvPr id="64" name="Text Box 16"/>
          <p:cNvSpPr txBox="1">
            <a:spLocks noChangeArrowheads="1"/>
          </p:cNvSpPr>
          <p:nvPr/>
        </p:nvSpPr>
        <p:spPr bwMode="auto">
          <a:xfrm>
            <a:off x="1834847" y="109864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22" name="TextBox 21"/>
          <p:cNvSpPr txBox="1"/>
          <p:nvPr/>
        </p:nvSpPr>
        <p:spPr>
          <a:xfrm>
            <a:off x="6147175" y="6264315"/>
            <a:ext cx="2811860" cy="292388"/>
          </a:xfrm>
          <a:prstGeom prst="rect">
            <a:avLst/>
          </a:prstGeom>
          <a:noFill/>
        </p:spPr>
        <p:txBody>
          <a:bodyPr wrap="none" rtlCol="0">
            <a:spAutoFit/>
          </a:bodyPr>
          <a:lstStyle/>
          <a:p>
            <a:r>
              <a:rPr lang="en-US" sz="1300" dirty="0" smtClean="0"/>
              <a:t>SVE: Scalable Vector Extension</a:t>
            </a:r>
            <a:endParaRPr lang="en-US" sz="1300" dirty="0"/>
          </a:p>
        </p:txBody>
      </p:sp>
      <p:sp>
        <p:nvSpPr>
          <p:cNvPr id="23" name="TextBox 22"/>
          <p:cNvSpPr txBox="1"/>
          <p:nvPr/>
        </p:nvSpPr>
        <p:spPr>
          <a:xfrm>
            <a:off x="890790" y="3594485"/>
            <a:ext cx="1112805"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a)</a:t>
            </a:r>
            <a:endParaRPr lang="en-US" sz="1300" i="1" dirty="0">
              <a:solidFill>
                <a:srgbClr val="000000"/>
              </a:solidFill>
            </a:endParaRPr>
          </a:p>
        </p:txBody>
      </p:sp>
      <p:sp>
        <p:nvSpPr>
          <p:cNvPr id="24" name="TextBox 23"/>
          <p:cNvSpPr txBox="1"/>
          <p:nvPr/>
        </p:nvSpPr>
        <p:spPr>
          <a:xfrm>
            <a:off x="3946321" y="3594342"/>
            <a:ext cx="1117614"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a:t>
            </a:r>
            <a:endParaRPr lang="en-US" sz="1300" i="1" dirty="0">
              <a:solidFill>
                <a:srgbClr val="000000"/>
              </a:solidFill>
            </a:endParaRPr>
          </a:p>
        </p:txBody>
      </p:sp>
      <p:sp>
        <p:nvSpPr>
          <p:cNvPr id="25" name="TextBox 24"/>
          <p:cNvSpPr txBox="1"/>
          <p:nvPr/>
        </p:nvSpPr>
        <p:spPr>
          <a:xfrm>
            <a:off x="7098056" y="3596147"/>
            <a:ext cx="1099981"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c)</a:t>
            </a:r>
            <a:endParaRPr lang="en-US" sz="1300" i="1" dirty="0">
              <a:solidFill>
                <a:srgbClr val="000000"/>
              </a:solidFill>
            </a:endParaRPr>
          </a:p>
        </p:txBody>
      </p:sp>
      <p:sp>
        <p:nvSpPr>
          <p:cNvPr id="26" name="Line 17"/>
          <p:cNvSpPr>
            <a:spLocks noChangeShapeType="1"/>
          </p:cNvSpPr>
          <p:nvPr/>
        </p:nvSpPr>
        <p:spPr bwMode="auto">
          <a:xfrm flipV="1">
            <a:off x="4572340" y="1590300"/>
            <a:ext cx="3060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2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2" name="TextBox 1"/>
          <p:cNvSpPr txBox="1"/>
          <p:nvPr/>
        </p:nvSpPr>
        <p:spPr>
          <a:xfrm>
            <a:off x="341530" y="6286962"/>
            <a:ext cx="2784160" cy="292388"/>
          </a:xfrm>
          <a:prstGeom prst="rect">
            <a:avLst/>
          </a:prstGeom>
          <a:noFill/>
        </p:spPr>
        <p:txBody>
          <a:bodyPr wrap="none" rtlCol="0">
            <a:spAutoFit/>
          </a:bodyPr>
          <a:lstStyle/>
          <a:p>
            <a:r>
              <a:rPr lang="en-US" sz="1300" dirty="0" smtClean="0"/>
              <a:t>GPR: General Purpose Register</a:t>
            </a:r>
          </a:p>
        </p:txBody>
      </p:sp>
    </p:spTree>
    <p:extLst>
      <p:ext uri="{BB962C8B-B14F-4D97-AF65-F5344CB8AC3E}">
        <p14:creationId xmlns:p14="http://schemas.microsoft.com/office/powerpoint/2010/main" val="5825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ppt_x"/>
                                          </p:val>
                                        </p:tav>
                                        <p:tav tm="100000">
                                          <p:val>
                                            <p:strVal val="#ppt_x"/>
                                          </p:val>
                                        </p:tav>
                                      </p:tavLst>
                                    </p:anim>
                                    <p:anim calcmode="lin" valueType="num">
                                      <p:cBhvr additive="base">
                                        <p:cTn id="54" dur="5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ppt_x"/>
                                          </p:val>
                                        </p:tav>
                                        <p:tav tm="100000">
                                          <p:val>
                                            <p:strVal val="#ppt_x"/>
                                          </p:val>
                                        </p:tav>
                                      </p:tavLst>
                                    </p:anim>
                                    <p:anim calcmode="lin" valueType="num">
                                      <p:cBhvr additive="base">
                                        <p:cTn id="58" dur="500" fill="hold"/>
                                        <p:tgtEl>
                                          <p:spTgt spid="6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3" grpId="0"/>
      <p:bldP spid="44" grpId="0"/>
      <p:bldP spid="45" grpId="0"/>
      <p:bldP spid="54" grpId="0" animBg="1"/>
      <p:bldP spid="55" grpId="0" animBg="1"/>
      <p:bldP spid="56" grpId="0" animBg="1"/>
      <p:bldP spid="57" grpId="0" animBg="1"/>
      <p:bldP spid="58" grpId="0" animBg="1"/>
      <p:bldP spid="59" grpId="0" animBg="1"/>
      <p:bldP spid="60" grpId="0" animBg="1"/>
      <p:bldP spid="61" grpId="0"/>
      <p:bldP spid="62" grpId="0"/>
      <p:bldP spid="63" grpId="0"/>
      <p:bldP spid="22" grpId="0"/>
      <p:bldP spid="23" grpId="0"/>
      <p:bldP spid="24" grpId="0"/>
      <p:bldP spid="25" grpId="0"/>
      <p:bldP spid="26" grpId="0" animBg="1"/>
      <p:bldP spid="2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120835" name="AutoShape 3"/>
          <p:cNvSpPr>
            <a:spLocks noChangeArrowheads="1"/>
          </p:cNvSpPr>
          <p:nvPr/>
        </p:nvSpPr>
        <p:spPr bwMode="auto">
          <a:xfrm>
            <a:off x="823633" y="1155885"/>
            <a:ext cx="7661275"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smtClean="0">
                <a:solidFill>
                  <a:srgbClr val="FFFFFF"/>
                </a:solidFill>
                <a:latin typeface="Verdana" pitchFamily="34" charset="0"/>
                <a:cs typeface="Times New Roman" pitchFamily="18" charset="0"/>
              </a:rPr>
              <a:t>ARM’s processor lines</a:t>
            </a:r>
            <a:endParaRPr lang="en-US" altLang="en-US" sz="190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904148" y="2143307"/>
            <a:ext cx="7550322" cy="432182"/>
            <a:chOff x="684" y="1638"/>
            <a:chExt cx="4465" cy="309"/>
          </a:xfrm>
        </p:grpSpPr>
        <p:sp>
          <p:nvSpPr>
            <p:cNvPr id="120855" name="AutoShape 5"/>
            <p:cNvSpPr>
              <a:spLocks noChangeArrowheads="1"/>
            </p:cNvSpPr>
            <p:nvPr/>
          </p:nvSpPr>
          <p:spPr bwMode="auto">
            <a:xfrm>
              <a:off x="953"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1</a:t>
              </a:r>
              <a:r>
                <a:rPr lang="en-US" altLang="en-US" sz="1900" dirty="0" smtClean="0">
                  <a:solidFill>
                    <a:srgbClr val="FFFFFF"/>
                  </a:solidFill>
                  <a:latin typeface="Verdana" pitchFamily="34" charset="0"/>
                  <a:cs typeface="Times New Roman" pitchFamily="18" charset="0"/>
                </a:rPr>
                <a:t>.</a:t>
              </a:r>
              <a:r>
                <a:rPr lang="hu-HU" altLang="en-US" sz="1900" dirty="0" smtClean="0">
                  <a:solidFill>
                    <a:srgbClr val="FFFFFF"/>
                  </a:solidFill>
                  <a:latin typeface="Verdana" pitchFamily="34" charset="0"/>
                  <a:cs typeface="Times New Roman" pitchFamily="18" charset="0"/>
                </a:rPr>
                <a:t> </a:t>
              </a:r>
              <a:r>
                <a:rPr lang="en-US" altLang="en-US" sz="1900" dirty="0" smtClean="0">
                  <a:solidFill>
                    <a:srgbClr val="FFFFFF"/>
                  </a:solidFill>
                  <a:latin typeface="Verdana" pitchFamily="34" charset="0"/>
                  <a:cs typeface="Times New Roman" pitchFamily="18" charset="0"/>
                </a:rPr>
                <a:t>Introduction to</a:t>
              </a:r>
              <a:r>
                <a:rPr lang="hu-HU" altLang="en-US" sz="1900" dirty="0" smtClean="0">
                  <a:solidFill>
                    <a:srgbClr val="FFFFFF"/>
                  </a:solidFill>
                  <a:latin typeface="Verdana" pitchFamily="34" charset="0"/>
                  <a:cs typeface="Times New Roman" pitchFamily="18" charset="0"/>
                </a:rPr>
                <a:t> ARM</a:t>
              </a:r>
              <a:endParaRPr lang="en-US" altLang="en-US" sz="1900" dirty="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84"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902352" y="2614256"/>
            <a:ext cx="7555200" cy="450850"/>
            <a:chOff x="681" y="1626"/>
            <a:chExt cx="4466"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smtClean="0">
                  <a:solidFill>
                    <a:srgbClr val="FFFFFF"/>
                  </a:solidFill>
                  <a:latin typeface="Verdana" pitchFamily="34" charset="0"/>
                  <a:cs typeface="Times New Roman" pitchFamily="18" charset="0"/>
                </a:rPr>
                <a:t>  </a:t>
              </a:r>
              <a:r>
                <a:rPr lang="en-US" altLang="en-US" sz="1900" dirty="0" smtClean="0">
                  <a:solidFill>
                    <a:srgbClr val="FFFFFF"/>
                  </a:solidFill>
                  <a:latin typeface="Verdana" pitchFamily="34" charset="0"/>
                  <a:cs typeface="Times New Roman" pitchFamily="18" charset="0"/>
                </a:rPr>
                <a:t>2.</a:t>
              </a:r>
              <a:r>
                <a:rPr lang="hu-HU" altLang="en-US" sz="1900" dirty="0" smtClean="0">
                  <a:solidFill>
                    <a:srgbClr val="FFFFFF"/>
                  </a:solidFill>
                  <a:latin typeface="Verdana" pitchFamily="34" charset="0"/>
                  <a:cs typeface="Times New Roman" pitchFamily="18" charset="0"/>
                </a:rPr>
                <a:t> </a:t>
              </a:r>
              <a:r>
                <a:rPr lang="en-US" altLang="en-US" sz="1900" dirty="0" smtClean="0">
                  <a:solidFill>
                    <a:srgbClr val="FFFFFF"/>
                  </a:solidFill>
                  <a:latin typeface="Verdana" pitchFamily="34" charset="0"/>
                  <a:cs typeface="Times New Roman" pitchFamily="18" charset="0"/>
                </a:rPr>
                <a:t>Evolution </a:t>
              </a:r>
              <a:r>
                <a:rPr lang="en-US" altLang="en-US" sz="1900" dirty="0">
                  <a:solidFill>
                    <a:srgbClr val="FFFFFF"/>
                  </a:solidFill>
                  <a:latin typeface="Verdana" pitchFamily="34" charset="0"/>
                  <a:cs typeface="Times New Roman" pitchFamily="18" charset="0"/>
                </a:rPr>
                <a:t>of </a:t>
              </a:r>
              <a:r>
                <a:rPr lang="hu-HU" altLang="en-US" sz="1900" dirty="0" smtClean="0">
                  <a:solidFill>
                    <a:srgbClr val="FFFFFF"/>
                  </a:solidFill>
                  <a:latin typeface="Verdana" pitchFamily="34" charset="0"/>
                  <a:cs typeface="Times New Roman" pitchFamily="18" charset="0"/>
                </a:rPr>
                <a:t>the ARM ISA</a:t>
              </a:r>
              <a:endParaRPr lang="en-US" altLang="en-US" sz="1900" dirty="0">
                <a:solidFill>
                  <a:srgbClr val="FFFFFF"/>
                </a:solidFill>
                <a:latin typeface="Verdana" pitchFamily="34" charset="0"/>
                <a:cs typeface="Times New Roman" pitchFamily="18" charset="0"/>
              </a:endParaRPr>
            </a:p>
          </p:txBody>
        </p:sp>
        <p:sp>
          <p:nvSpPr>
            <p:cNvPr id="120854" name="Text Box 9"/>
            <p:cNvSpPr txBox="1">
              <a:spLocks noChangeArrowheads="1"/>
            </p:cNvSpPr>
            <p:nvPr/>
          </p:nvSpPr>
          <p:spPr bwMode="auto">
            <a:xfrm>
              <a:off x="681"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0" name="Group 16"/>
          <p:cNvGrpSpPr>
            <a:grpSpLocks/>
          </p:cNvGrpSpPr>
          <p:nvPr/>
        </p:nvGrpSpPr>
        <p:grpSpPr bwMode="auto">
          <a:xfrm>
            <a:off x="903820" y="3606198"/>
            <a:ext cx="7549824" cy="527050"/>
            <a:chOff x="687" y="1630"/>
            <a:chExt cx="4460" cy="332"/>
          </a:xfrm>
        </p:grpSpPr>
        <p:sp>
          <p:nvSpPr>
            <p:cNvPr id="120847" name="AutoShape 17"/>
            <p:cNvSpPr>
              <a:spLocks noChangeArrowheads="1"/>
            </p:cNvSpPr>
            <p:nvPr/>
          </p:nvSpPr>
          <p:spPr bwMode="auto">
            <a:xfrm>
              <a:off x="951" y="1630"/>
              <a:ext cx="4196" cy="295"/>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smtClean="0">
                  <a:solidFill>
                    <a:srgbClr val="FFFFFF"/>
                  </a:solidFill>
                  <a:latin typeface="Verdana" pitchFamily="34" charset="0"/>
                  <a:cs typeface="Times New Roman" pitchFamily="18" charset="0"/>
                </a:rPr>
                <a:t>  4. </a:t>
              </a:r>
              <a:r>
                <a:rPr lang="en-US" altLang="en-US" sz="1900" dirty="0" smtClean="0">
                  <a:solidFill>
                    <a:srgbClr val="FFFFFF"/>
                  </a:solidFill>
                  <a:latin typeface="Verdana" pitchFamily="34" charset="0"/>
                  <a:cs typeface="Times New Roman" pitchFamily="18" charset="0"/>
                </a:rPr>
                <a:t>References</a:t>
              </a:r>
              <a:endParaRPr lang="en-US" altLang="en-US" sz="1900" dirty="0">
                <a:solidFill>
                  <a:srgbClr val="FFFFFF"/>
                </a:solidFill>
                <a:latin typeface="Verdana" pitchFamily="34" charset="0"/>
                <a:cs typeface="Times New Roman" pitchFamily="18" charset="0"/>
              </a:endParaRPr>
            </a:p>
          </p:txBody>
        </p:sp>
        <p:sp>
          <p:nvSpPr>
            <p:cNvPr id="120848"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2" name="Group 13"/>
          <p:cNvGrpSpPr>
            <a:grpSpLocks/>
          </p:cNvGrpSpPr>
          <p:nvPr/>
        </p:nvGrpSpPr>
        <p:grpSpPr bwMode="auto">
          <a:xfrm>
            <a:off x="902352" y="3121264"/>
            <a:ext cx="7555200" cy="431800"/>
            <a:chOff x="681" y="1638"/>
            <a:chExt cx="4466" cy="272"/>
          </a:xfrm>
        </p:grpSpPr>
        <p:sp>
          <p:nvSpPr>
            <p:cNvPr id="120843" name="AutoShape 14"/>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3</a:t>
              </a:r>
              <a:r>
                <a:rPr lang="en-US" altLang="en-US" sz="1900" dirty="0" smtClean="0">
                  <a:solidFill>
                    <a:srgbClr val="FFFFFF"/>
                  </a:solidFill>
                  <a:latin typeface="Verdana" pitchFamily="34" charset="0"/>
                  <a:cs typeface="Times New Roman" pitchFamily="18" charset="0"/>
                </a:rPr>
                <a:t>.</a:t>
              </a:r>
              <a:r>
                <a:rPr lang="hu-HU" altLang="en-US" sz="1900" dirty="0" smtClean="0">
                  <a:solidFill>
                    <a:srgbClr val="FFFFFF"/>
                  </a:solidFill>
                  <a:latin typeface="Verdana" pitchFamily="34" charset="0"/>
                  <a:cs typeface="Times New Roman" pitchFamily="18" charset="0"/>
                </a:rPr>
                <a:t> ARM’s processor </a:t>
              </a:r>
              <a:r>
                <a:rPr lang="en-US" altLang="en-US" sz="1900" dirty="0" smtClean="0">
                  <a:solidFill>
                    <a:srgbClr val="FFFFFF"/>
                  </a:solidFill>
                  <a:latin typeface="Verdana" pitchFamily="34" charset="0"/>
                  <a:cs typeface="Times New Roman" pitchFamily="18" charset="0"/>
                </a:rPr>
                <a:t>lines</a:t>
              </a:r>
              <a:endParaRPr lang="en-US" altLang="en-US" sz="1900" dirty="0">
                <a:solidFill>
                  <a:srgbClr val="FFFFFF"/>
                </a:solidFill>
                <a:latin typeface="Verdana" pitchFamily="34" charset="0"/>
                <a:cs typeface="Times New Roman" pitchFamily="18" charset="0"/>
              </a:endParaRPr>
            </a:p>
          </p:txBody>
        </p:sp>
        <p:sp>
          <p:nvSpPr>
            <p:cNvPr id="120844" name="Text Box 15"/>
            <p:cNvSpPr txBox="1">
              <a:spLocks noChangeArrowheads="1"/>
            </p:cNvSpPr>
            <p:nvPr/>
          </p:nvSpPr>
          <p:spPr bwMode="auto">
            <a:xfrm>
              <a:off x="681" y="164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(9)</a:t>
            </a:r>
            <a:endParaRPr lang="en-US" dirty="0">
              <a:solidFill>
                <a:srgbClr val="FFFFFF"/>
              </a:solidFill>
            </a:endParaRPr>
          </a:p>
        </p:txBody>
      </p:sp>
      <p:sp>
        <p:nvSpPr>
          <p:cNvPr id="36" name="TextBox 35"/>
          <p:cNvSpPr txBox="1"/>
          <p:nvPr/>
        </p:nvSpPr>
        <p:spPr>
          <a:xfrm>
            <a:off x="445853" y="2471891"/>
            <a:ext cx="2071400"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a:solidFill>
                  <a:srgbClr val="000000"/>
                </a:solidFill>
              </a:rPr>
              <a:t> FX-SIMD </a:t>
            </a:r>
            <a:r>
              <a:rPr lang="en-US" sz="1300" dirty="0" smtClean="0">
                <a:solidFill>
                  <a:srgbClr val="000000"/>
                </a:solidFill>
              </a:rPr>
              <a:t>instructions</a:t>
            </a:r>
            <a:endParaRPr lang="en-US" sz="1300" dirty="0">
              <a:solidFill>
                <a:srgbClr val="000000"/>
              </a:solidFill>
            </a:endParaRPr>
          </a:p>
        </p:txBody>
      </p:sp>
      <p:sp>
        <p:nvSpPr>
          <p:cNvPr id="37" name="TextBox 36"/>
          <p:cNvSpPr txBox="1"/>
          <p:nvPr/>
        </p:nvSpPr>
        <p:spPr>
          <a:xfrm>
            <a:off x="2970284" y="2496861"/>
            <a:ext cx="3188693"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p>
          <a:p>
            <a:pPr algn="ctr"/>
            <a:r>
              <a:rPr lang="hu-HU" sz="1300" dirty="0" smtClean="0">
                <a:solidFill>
                  <a:srgbClr val="000000"/>
                </a:solidFill>
              </a:rPr>
              <a:t> FX/FP scalar and SIMD </a:t>
            </a:r>
            <a:r>
              <a:rPr lang="en-US" sz="1300" dirty="0" smtClean="0">
                <a:solidFill>
                  <a:srgbClr val="000000"/>
                </a:solidFill>
              </a:rPr>
              <a:t>instructions</a:t>
            </a:r>
            <a:endParaRPr lang="en-US" sz="1300" dirty="0">
              <a:solidFill>
                <a:srgbClr val="000000"/>
              </a:solidFill>
            </a:endParaRPr>
          </a:p>
        </p:txBody>
      </p:sp>
      <p:sp>
        <p:nvSpPr>
          <p:cNvPr id="38" name="TextBox 37"/>
          <p:cNvSpPr txBox="1"/>
          <p:nvPr/>
        </p:nvSpPr>
        <p:spPr>
          <a:xfrm>
            <a:off x="6367368" y="2494249"/>
            <a:ext cx="2602251" cy="692497"/>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p>
          <a:p>
            <a:pPr algn="ctr"/>
            <a:r>
              <a:rPr lang="hu-HU" sz="1300" dirty="0" smtClean="0">
                <a:solidFill>
                  <a:srgbClr val="000000"/>
                </a:solidFill>
              </a:rPr>
              <a:t>FX/FP SIMD </a:t>
            </a:r>
            <a:r>
              <a:rPr lang="en-US" sz="1300" dirty="0" smtClean="0">
                <a:solidFill>
                  <a:srgbClr val="000000"/>
                </a:solidFill>
              </a:rPr>
              <a:t>instructions</a:t>
            </a:r>
            <a:endParaRPr lang="hu-HU" sz="1300" dirty="0" smtClean="0">
              <a:solidFill>
                <a:srgbClr val="000000"/>
              </a:solidFill>
            </a:endParaRPr>
          </a:p>
          <a:p>
            <a:pPr algn="ctr"/>
            <a:r>
              <a:rPr lang="en-US" sz="1300" dirty="0" smtClean="0">
                <a:solidFill>
                  <a:srgbClr val="000000"/>
                </a:solidFill>
              </a:rPr>
              <a:t>operating </a:t>
            </a:r>
            <a:r>
              <a:rPr lang="hu-HU" sz="1300" dirty="0" smtClean="0">
                <a:solidFill>
                  <a:srgbClr val="000000"/>
                </a:solidFill>
              </a:rPr>
              <a:t>on long </a:t>
            </a:r>
            <a:r>
              <a:rPr lang="en-US" sz="1300" dirty="0" smtClean="0">
                <a:solidFill>
                  <a:srgbClr val="000000"/>
                </a:solidFill>
              </a:rPr>
              <a:t>SIMD</a:t>
            </a:r>
            <a:r>
              <a:rPr lang="hu-HU" sz="1300" dirty="0" smtClean="0">
                <a:solidFill>
                  <a:srgbClr val="000000"/>
                </a:solidFill>
              </a:rPr>
              <a:t> data</a:t>
            </a:r>
            <a:endParaRPr lang="en-US" sz="1300" dirty="0">
              <a:solidFill>
                <a:srgbClr val="000000"/>
              </a:solidFill>
            </a:endParaRPr>
          </a:p>
        </p:txBody>
      </p:sp>
      <p:sp>
        <p:nvSpPr>
          <p:cNvPr id="39" name="Text Box 4"/>
          <p:cNvSpPr txBox="1">
            <a:spLocks noChangeArrowheads="1"/>
          </p:cNvSpPr>
          <p:nvPr/>
        </p:nvSpPr>
        <p:spPr bwMode="auto">
          <a:xfrm>
            <a:off x="72461" y="506709"/>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smtClean="0">
                <a:solidFill>
                  <a:srgbClr val="2D2D8A"/>
                </a:solidFill>
              </a:rPr>
              <a:t>a) GPR register set-based SIMD extensions</a:t>
            </a:r>
            <a:endParaRPr lang="en-US" altLang="en-US" sz="1800" dirty="0">
              <a:solidFill>
                <a:srgbClr val="2D2D8A"/>
              </a:solidFill>
            </a:endParaRPr>
          </a:p>
        </p:txBody>
      </p:sp>
      <p:sp>
        <p:nvSpPr>
          <p:cNvPr id="2" name="Rounded Rectangle 1"/>
          <p:cNvSpPr/>
          <p:nvPr/>
        </p:nvSpPr>
        <p:spPr bwMode="auto">
          <a:xfrm>
            <a:off x="78005" y="1809060"/>
            <a:ext cx="2844000" cy="2160000"/>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3" name="TextBox 42"/>
          <p:cNvSpPr txBox="1"/>
          <p:nvPr/>
        </p:nvSpPr>
        <p:spPr>
          <a:xfrm>
            <a:off x="1104253" y="3273940"/>
            <a:ext cx="760144" cy="292388"/>
          </a:xfrm>
          <a:prstGeom prst="rect">
            <a:avLst/>
          </a:prstGeom>
          <a:noFill/>
        </p:spPr>
        <p:txBody>
          <a:bodyPr wrap="none" rtlCol="0">
            <a:spAutoFit/>
          </a:bodyPr>
          <a:lstStyle/>
          <a:p>
            <a:r>
              <a:rPr lang="en-US" sz="1300" dirty="0" smtClean="0"/>
              <a:t>ARMv6</a:t>
            </a:r>
            <a:endParaRPr lang="en-US" sz="1300" dirty="0"/>
          </a:p>
        </p:txBody>
      </p:sp>
      <p:sp>
        <p:nvSpPr>
          <p:cNvPr id="44" name="TextBox 43"/>
          <p:cNvSpPr txBox="1"/>
          <p:nvPr/>
        </p:nvSpPr>
        <p:spPr>
          <a:xfrm>
            <a:off x="4163570" y="3261038"/>
            <a:ext cx="760144" cy="292388"/>
          </a:xfrm>
          <a:prstGeom prst="rect">
            <a:avLst/>
          </a:prstGeom>
          <a:noFill/>
        </p:spPr>
        <p:txBody>
          <a:bodyPr wrap="none" rtlCol="0">
            <a:spAutoFit/>
          </a:bodyPr>
          <a:lstStyle/>
          <a:p>
            <a:r>
              <a:rPr lang="en-US" sz="1300" dirty="0" smtClean="0"/>
              <a:t>ARMv5</a:t>
            </a:r>
            <a:endParaRPr lang="en-US" sz="1300" dirty="0"/>
          </a:p>
        </p:txBody>
      </p:sp>
      <p:sp>
        <p:nvSpPr>
          <p:cNvPr id="45" name="TextBox 44"/>
          <p:cNvSpPr txBox="1"/>
          <p:nvPr/>
        </p:nvSpPr>
        <p:spPr>
          <a:xfrm>
            <a:off x="7216142" y="3265574"/>
            <a:ext cx="926857" cy="292388"/>
          </a:xfrm>
          <a:prstGeom prst="rect">
            <a:avLst/>
          </a:prstGeom>
          <a:noFill/>
        </p:spPr>
        <p:txBody>
          <a:bodyPr wrap="none" rtlCol="0">
            <a:spAutoFit/>
          </a:bodyPr>
          <a:lstStyle/>
          <a:p>
            <a:r>
              <a:rPr lang="en-US" sz="1300" dirty="0" smtClean="0"/>
              <a:t>ARMv8.2</a:t>
            </a:r>
            <a:endParaRPr lang="en-US" sz="1300" dirty="0"/>
          </a:p>
        </p:txBody>
      </p:sp>
      <p:sp>
        <p:nvSpPr>
          <p:cNvPr id="54" name="Line 17"/>
          <p:cNvSpPr>
            <a:spLocks noChangeShapeType="1"/>
          </p:cNvSpPr>
          <p:nvPr/>
        </p:nvSpPr>
        <p:spPr bwMode="auto">
          <a:xfrm flipV="1">
            <a:off x="1514897" y="1580278"/>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5" name="Line 25"/>
          <p:cNvSpPr>
            <a:spLocks noChangeShapeType="1"/>
          </p:cNvSpPr>
          <p:nvPr/>
        </p:nvSpPr>
        <p:spPr bwMode="auto">
          <a:xfrm>
            <a:off x="1512947" y="1594659"/>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6" name="Line 29"/>
          <p:cNvSpPr>
            <a:spLocks noChangeShapeType="1"/>
          </p:cNvSpPr>
          <p:nvPr/>
        </p:nvSpPr>
        <p:spPr bwMode="auto">
          <a:xfrm flipH="1">
            <a:off x="7670426" y="1588287"/>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7" name="Oval 13"/>
          <p:cNvSpPr>
            <a:spLocks noChangeArrowheads="1"/>
          </p:cNvSpPr>
          <p:nvPr/>
        </p:nvSpPr>
        <p:spPr bwMode="auto">
          <a:xfrm>
            <a:off x="4545413" y="174873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8" name="Line 25"/>
          <p:cNvSpPr>
            <a:spLocks noChangeShapeType="1"/>
          </p:cNvSpPr>
          <p:nvPr/>
        </p:nvSpPr>
        <p:spPr bwMode="auto">
          <a:xfrm>
            <a:off x="4578918" y="1420497"/>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9" name="Oval 13"/>
          <p:cNvSpPr>
            <a:spLocks noChangeArrowheads="1"/>
          </p:cNvSpPr>
          <p:nvPr/>
        </p:nvSpPr>
        <p:spPr bwMode="auto">
          <a:xfrm>
            <a:off x="1478339" y="174701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0" name="Oval 13"/>
          <p:cNvSpPr>
            <a:spLocks noChangeArrowheads="1"/>
          </p:cNvSpPr>
          <p:nvPr/>
        </p:nvSpPr>
        <p:spPr bwMode="auto">
          <a:xfrm>
            <a:off x="7639161" y="1742250"/>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Text Box 6"/>
          <p:cNvSpPr txBox="1">
            <a:spLocks noChangeArrowheads="1"/>
          </p:cNvSpPr>
          <p:nvPr/>
        </p:nvSpPr>
        <p:spPr bwMode="auto">
          <a:xfrm>
            <a:off x="86797" y="1915695"/>
            <a:ext cx="288572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a:t>
            </a:r>
            <a:r>
              <a:rPr lang="en-US" sz="1300" b="1" dirty="0" smtClean="0">
                <a:solidFill>
                  <a:srgbClr val="000000"/>
                </a:solidFill>
              </a:rPr>
              <a:t> set</a:t>
            </a:r>
            <a:r>
              <a:rPr lang="hu-HU" sz="1300" b="1" dirty="0" smtClean="0">
                <a:solidFill>
                  <a:srgbClr val="000000"/>
                </a:solidFill>
              </a:rPr>
              <a:t> </a:t>
            </a:r>
            <a:r>
              <a:rPr lang="en-US" sz="1300" b="1" dirty="0" smtClean="0">
                <a:solidFill>
                  <a:srgbClr val="000000"/>
                </a:solidFill>
              </a:rPr>
              <a:t>is used </a:t>
            </a:r>
          </a:p>
          <a:p>
            <a:pPr algn="ctr" eaLnBrk="1" hangingPunct="1"/>
            <a:r>
              <a:rPr lang="en-US" sz="1300" b="1" dirty="0" smtClean="0">
                <a:solidFill>
                  <a:srgbClr val="000000"/>
                </a:solidFill>
              </a:rPr>
              <a:t>to keep FX </a:t>
            </a:r>
            <a:r>
              <a:rPr lang="hu-HU" sz="1300" b="1" dirty="0" smtClean="0">
                <a:solidFill>
                  <a:srgbClr val="000000"/>
                </a:solidFill>
              </a:rPr>
              <a:t>SIMD</a:t>
            </a:r>
            <a:r>
              <a:rPr lang="en-US" sz="1300" b="1" dirty="0" smtClean="0">
                <a:solidFill>
                  <a:srgbClr val="000000"/>
                </a:solidFill>
              </a:rPr>
              <a:t> data</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62" name="Text Box 5"/>
          <p:cNvSpPr txBox="1">
            <a:spLocks noChangeArrowheads="1"/>
          </p:cNvSpPr>
          <p:nvPr/>
        </p:nvSpPr>
        <p:spPr bwMode="auto">
          <a:xfrm>
            <a:off x="2841726" y="1915552"/>
            <a:ext cx="3403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 A s</a:t>
            </a:r>
            <a:r>
              <a:rPr lang="hu-HU" sz="1300" b="1" dirty="0" smtClean="0">
                <a:solidFill>
                  <a:srgbClr val="000000"/>
                </a:solidFill>
              </a:rPr>
              <a:t>econdary register set </a:t>
            </a:r>
            <a:r>
              <a:rPr lang="en-US" sz="1300" b="1" dirty="0" smtClean="0">
                <a:solidFill>
                  <a:srgbClr val="000000"/>
                </a:solidFill>
              </a:rPr>
              <a:t>is added</a:t>
            </a:r>
          </a:p>
          <a:p>
            <a:pPr algn="ctr" eaLnBrk="1" hangingPunct="1"/>
            <a:r>
              <a:rPr lang="en-US" sz="1300" b="1" dirty="0" smtClean="0">
                <a:solidFill>
                  <a:srgbClr val="000000"/>
                </a:solidFill>
              </a:rPr>
              <a:t>to keep </a:t>
            </a:r>
            <a:r>
              <a:rPr lang="hu-HU" sz="1300" b="1" dirty="0" smtClean="0">
                <a:solidFill>
                  <a:srgbClr val="000000"/>
                </a:solidFill>
              </a:rPr>
              <a:t>FP and SIMD </a:t>
            </a:r>
            <a:r>
              <a:rPr lang="en-US" sz="1300" b="1" dirty="0" smtClean="0">
                <a:solidFill>
                  <a:srgbClr val="000000"/>
                </a:solidFill>
              </a:rPr>
              <a:t>data</a:t>
            </a:r>
            <a:endParaRPr lang="hu-HU" sz="1300" b="1" dirty="0" smtClean="0">
              <a:solidFill>
                <a:srgbClr val="000000"/>
              </a:solidFill>
            </a:endParaRPr>
          </a:p>
        </p:txBody>
      </p:sp>
      <p:sp>
        <p:nvSpPr>
          <p:cNvPr id="63" name="TextBox 62"/>
          <p:cNvSpPr txBox="1"/>
          <p:nvPr/>
        </p:nvSpPr>
        <p:spPr>
          <a:xfrm>
            <a:off x="6192854" y="1936112"/>
            <a:ext cx="2890535" cy="492443"/>
          </a:xfrm>
          <a:prstGeom prst="rect">
            <a:avLst/>
          </a:prstGeom>
          <a:noFill/>
        </p:spPr>
        <p:txBody>
          <a:bodyPr wrap="none" rtlCol="0">
            <a:spAutoFit/>
          </a:bodyPr>
          <a:lstStyle/>
          <a:p>
            <a:pPr algn="ctr"/>
            <a:r>
              <a:rPr lang="en-US" sz="1300" b="1" dirty="0" smtClean="0">
                <a:solidFill>
                  <a:srgbClr val="000000"/>
                </a:solidFill>
              </a:rPr>
              <a:t>An SVE register set is added </a:t>
            </a:r>
          </a:p>
          <a:p>
            <a:pPr algn="ctr"/>
            <a:r>
              <a:rPr lang="en-US" sz="1300" b="1" dirty="0" smtClean="0">
                <a:solidFill>
                  <a:srgbClr val="000000"/>
                </a:solidFill>
              </a:rPr>
              <a:t>to keep long SIMD data</a:t>
            </a:r>
            <a:endParaRPr lang="hu-HU" sz="1300" b="1" dirty="0" smtClean="0">
              <a:solidFill>
                <a:srgbClr val="000000"/>
              </a:solidFill>
            </a:endParaRPr>
          </a:p>
        </p:txBody>
      </p:sp>
      <p:sp>
        <p:nvSpPr>
          <p:cNvPr id="64" name="Text Box 16"/>
          <p:cNvSpPr txBox="1">
            <a:spLocks noChangeArrowheads="1"/>
          </p:cNvSpPr>
          <p:nvPr/>
        </p:nvSpPr>
        <p:spPr bwMode="auto">
          <a:xfrm>
            <a:off x="1858690" y="1083104"/>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25" name="TextBox 24"/>
          <p:cNvSpPr txBox="1"/>
          <p:nvPr/>
        </p:nvSpPr>
        <p:spPr>
          <a:xfrm>
            <a:off x="938915" y="3578947"/>
            <a:ext cx="1112805"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a)</a:t>
            </a:r>
            <a:endParaRPr lang="en-US" sz="1300" i="1" dirty="0">
              <a:solidFill>
                <a:srgbClr val="000000"/>
              </a:solidFill>
            </a:endParaRPr>
          </a:p>
        </p:txBody>
      </p:sp>
      <p:sp>
        <p:nvSpPr>
          <p:cNvPr id="26" name="TextBox 25"/>
          <p:cNvSpPr txBox="1"/>
          <p:nvPr/>
        </p:nvSpPr>
        <p:spPr>
          <a:xfrm>
            <a:off x="3965571" y="3578804"/>
            <a:ext cx="1117614"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a:t>
            </a:r>
            <a:endParaRPr lang="en-US" sz="1300" i="1" dirty="0">
              <a:solidFill>
                <a:srgbClr val="000000"/>
              </a:solidFill>
            </a:endParaRPr>
          </a:p>
        </p:txBody>
      </p:sp>
      <p:sp>
        <p:nvSpPr>
          <p:cNvPr id="27" name="TextBox 26"/>
          <p:cNvSpPr txBox="1"/>
          <p:nvPr/>
        </p:nvSpPr>
        <p:spPr>
          <a:xfrm>
            <a:off x="7117306" y="3580609"/>
            <a:ext cx="1099981"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c)</a:t>
            </a:r>
            <a:endParaRPr lang="en-US" sz="1300" i="1" dirty="0">
              <a:solidFill>
                <a:srgbClr val="000000"/>
              </a:solidFill>
            </a:endParaRPr>
          </a:p>
        </p:txBody>
      </p:sp>
    </p:spTree>
    <p:extLst>
      <p:ext uri="{BB962C8B-B14F-4D97-AF65-F5344CB8AC3E}">
        <p14:creationId xmlns:p14="http://schemas.microsoft.com/office/powerpoint/2010/main" val="3550071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(10)</a:t>
            </a:r>
            <a:endParaRPr lang="en-US" dirty="0">
              <a:solidFill>
                <a:srgbClr val="FFFFFF"/>
              </a:solidFill>
            </a:endParaRPr>
          </a:p>
        </p:txBody>
      </p:sp>
      <p:sp>
        <p:nvSpPr>
          <p:cNvPr id="11" name="TextBox 10"/>
          <p:cNvSpPr txBox="1"/>
          <p:nvPr/>
        </p:nvSpPr>
        <p:spPr>
          <a:xfrm>
            <a:off x="566555" y="1166901"/>
            <a:ext cx="19014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Previously 26 bitwide)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Rectangle 14"/>
          <p:cNvSpPr/>
          <p:nvPr/>
        </p:nvSpPr>
        <p:spPr bwMode="auto">
          <a:xfrm>
            <a:off x="1045793" y="2237412"/>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1225653" y="1928287"/>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TextBox 16"/>
          <p:cNvSpPr txBox="1"/>
          <p:nvPr/>
        </p:nvSpPr>
        <p:spPr>
          <a:xfrm>
            <a:off x="611560" y="2269080"/>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4" name="TextBox 33"/>
          <p:cNvSpPr txBox="1"/>
          <p:nvPr/>
        </p:nvSpPr>
        <p:spPr>
          <a:xfrm>
            <a:off x="73881" y="506459"/>
            <a:ext cx="9152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a1)</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T</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he GPR register set based SIMD extension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introduced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in the ARMv</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6</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ISA</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35" name="TextBox 34"/>
          <p:cNvSpPr txBox="1"/>
          <p:nvPr/>
        </p:nvSpPr>
        <p:spPr>
          <a:xfrm>
            <a:off x="554920" y="1657715"/>
            <a:ext cx="1766830" cy="2658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smtClean="0">
                <a:ln>
                  <a:noFill/>
                </a:ln>
                <a:solidFill>
                  <a:srgbClr val="0070C0"/>
                </a:solidFill>
                <a:effectLst/>
                <a:uLnTx/>
                <a:uFillTx/>
                <a:latin typeface="Verdana"/>
                <a:ea typeface="+mn-ea"/>
                <a:cs typeface="+mn-cs"/>
              </a:rPr>
              <a:t>GPR register set </a:t>
            </a:r>
            <a:endParaRPr kumimoji="0" lang="en-US" sz="1300" b="1" i="0" u="none" strike="noStrike" kern="1200" cap="none" spc="0" normalizeH="0" baseline="0" noProof="0" dirty="0">
              <a:ln>
                <a:noFill/>
              </a:ln>
              <a:solidFill>
                <a:srgbClr val="0070C0"/>
              </a:solidFill>
              <a:effectLst/>
              <a:uLnTx/>
              <a:uFillTx/>
              <a:latin typeface="Verdana"/>
              <a:ea typeface="+mn-ea"/>
              <a:cs typeface="+mn-cs"/>
            </a:endParaRPr>
          </a:p>
        </p:txBody>
      </p:sp>
      <p:sp>
        <p:nvSpPr>
          <p:cNvPr id="39" name="Rectangle 38"/>
          <p:cNvSpPr/>
          <p:nvPr/>
        </p:nvSpPr>
        <p:spPr bwMode="auto">
          <a:xfrm>
            <a:off x="3701088" y="2224517"/>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itchFamily="34" charset="0"/>
              <a:ea typeface="+mn-ea"/>
              <a:cs typeface="+mn-cs"/>
            </a:endParaRPr>
          </a:p>
        </p:txBody>
      </p:sp>
      <p:sp>
        <p:nvSpPr>
          <p:cNvPr id="40" name="TextBox 39"/>
          <p:cNvSpPr txBox="1"/>
          <p:nvPr/>
        </p:nvSpPr>
        <p:spPr>
          <a:xfrm>
            <a:off x="3880948" y="1915392"/>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1" name="TextBox 40"/>
          <p:cNvSpPr txBox="1"/>
          <p:nvPr/>
        </p:nvSpPr>
        <p:spPr>
          <a:xfrm>
            <a:off x="3266855" y="2256185"/>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TextBox 41"/>
          <p:cNvSpPr txBox="1"/>
          <p:nvPr/>
        </p:nvSpPr>
        <p:spPr>
          <a:xfrm>
            <a:off x="2366755" y="998730"/>
            <a:ext cx="5212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3" name="TextBox 42"/>
          <p:cNvSpPr txBox="1"/>
          <p:nvPr/>
        </p:nvSpPr>
        <p:spPr>
          <a:xfrm>
            <a:off x="2366755" y="2072911"/>
            <a:ext cx="5212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5" name="TextBox 44"/>
          <p:cNvSpPr txBox="1"/>
          <p:nvPr/>
        </p:nvSpPr>
        <p:spPr>
          <a:xfrm>
            <a:off x="3716905" y="1151874"/>
            <a:ext cx="77938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smtClean="0">
                <a:ln>
                  <a:noFill/>
                </a:ln>
                <a:solidFill>
                  <a:srgbClr val="000000"/>
                </a:solidFill>
                <a:effectLst/>
                <a:uLnTx/>
                <a:uFillTx/>
                <a:latin typeface="Verdana"/>
                <a:ea typeface="+mn-ea"/>
                <a:cs typeface="+mn-cs"/>
              </a:rPr>
              <a:t>ARMv6</a:t>
            </a:r>
            <a:endParaRPr kumimoji="0" lang="hu-HU" sz="1200" b="1" i="0" u="none" strike="noStrike" kern="1200" cap="none" spc="0" normalizeH="0" baseline="0" noProof="0" dirty="0">
              <a:ln>
                <a:noFill/>
              </a:ln>
              <a:solidFill>
                <a:srgbClr val="000000"/>
              </a:solidFill>
              <a:effectLst/>
              <a:uLnTx/>
              <a:uFillTx/>
              <a:latin typeface="Verdana"/>
              <a:ea typeface="+mn-ea"/>
              <a:cs typeface="+mn-cs"/>
            </a:endParaRPr>
          </a:p>
        </p:txBody>
      </p:sp>
      <p:sp>
        <p:nvSpPr>
          <p:cNvPr id="46" name="Rounded Rectangle 45"/>
          <p:cNvSpPr/>
          <p:nvPr/>
        </p:nvSpPr>
        <p:spPr bwMode="auto">
          <a:xfrm>
            <a:off x="385011" y="3476351"/>
            <a:ext cx="4715652" cy="693704"/>
          </a:xfrm>
          <a:prstGeom prst="roundRect">
            <a:avLst/>
          </a:prstGeom>
          <a:solidFill>
            <a:srgbClr val="CAE8AA"/>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itchFamily="34" charset="0"/>
              <a:ea typeface="+mn-ea"/>
              <a:cs typeface="+mn-cs"/>
            </a:endParaRPr>
          </a:p>
        </p:txBody>
      </p:sp>
      <p:sp>
        <p:nvSpPr>
          <p:cNvPr id="51" name="Rounded Rectangle 50"/>
          <p:cNvSpPr/>
          <p:nvPr/>
        </p:nvSpPr>
        <p:spPr bwMode="auto">
          <a:xfrm>
            <a:off x="2976663" y="4416420"/>
            <a:ext cx="2124000" cy="1422855"/>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itchFamily="34" charset="0"/>
              <a:ea typeface="+mn-ea"/>
              <a:cs typeface="+mn-cs"/>
            </a:endParaRPr>
          </a:p>
        </p:txBody>
      </p:sp>
      <p:sp>
        <p:nvSpPr>
          <p:cNvPr id="64" name="TextBox 63"/>
          <p:cNvSpPr txBox="1"/>
          <p:nvPr/>
        </p:nvSpPr>
        <p:spPr>
          <a:xfrm>
            <a:off x="4436752" y="2226134"/>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0" name="TextBox 49"/>
          <p:cNvSpPr txBox="1"/>
          <p:nvPr/>
        </p:nvSpPr>
        <p:spPr>
          <a:xfrm>
            <a:off x="619820" y="3755572"/>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56" name="TextBox 55"/>
          <p:cNvSpPr txBox="1"/>
          <p:nvPr/>
        </p:nvSpPr>
        <p:spPr>
          <a:xfrm>
            <a:off x="1567534" y="3763253"/>
            <a:ext cx="574196" cy="276999"/>
          </a:xfrm>
          <a:prstGeom prst="rect">
            <a:avLst/>
          </a:prstGeom>
          <a:noFill/>
        </p:spPr>
        <p:txBody>
          <a:bodyPr wrap="none" rtlCol="0">
            <a:spAutoFit/>
          </a:bodyPr>
          <a:lstStyle/>
          <a:p>
            <a:r>
              <a:rPr lang="hu-HU" sz="1200" dirty="0" smtClean="0"/>
              <a:t>FX32</a:t>
            </a:r>
            <a:endParaRPr lang="en-US" sz="1200" dirty="0"/>
          </a:p>
        </p:txBody>
      </p:sp>
      <p:sp>
        <p:nvSpPr>
          <p:cNvPr id="57" name="TextBox 56"/>
          <p:cNvSpPr txBox="1"/>
          <p:nvPr/>
        </p:nvSpPr>
        <p:spPr>
          <a:xfrm>
            <a:off x="3426959" y="4503847"/>
            <a:ext cx="1460076" cy="492443"/>
          </a:xfrm>
          <a:prstGeom prst="rect">
            <a:avLst/>
          </a:prstGeom>
          <a:noFill/>
        </p:spPr>
        <p:txBody>
          <a:bodyPr wrap="square" rtlCol="0">
            <a:spAutoFit/>
          </a:bodyPr>
          <a:lstStyle/>
          <a:p>
            <a:pPr algn="ctr"/>
            <a:r>
              <a:rPr lang="en-US" sz="1300" b="1" dirty="0" smtClean="0">
                <a:solidFill>
                  <a:srgbClr val="FF0000"/>
                </a:solidFill>
              </a:rPr>
              <a:t>FX </a:t>
            </a:r>
            <a:r>
              <a:rPr lang="hu-HU" sz="1300" b="1" dirty="0" smtClean="0">
                <a:solidFill>
                  <a:srgbClr val="FF0000"/>
                </a:solidFill>
              </a:rPr>
              <a:t>SIMD</a:t>
            </a:r>
          </a:p>
          <a:p>
            <a:pPr algn="ctr"/>
            <a:r>
              <a:rPr lang="hu-HU" sz="1300" b="1" dirty="0" smtClean="0">
                <a:solidFill>
                  <a:srgbClr val="FF0000"/>
                </a:solidFill>
              </a:rPr>
              <a:t>extension</a:t>
            </a:r>
            <a:endParaRPr lang="en-US" sz="1300" b="1" dirty="0">
              <a:solidFill>
                <a:srgbClr val="FF0000"/>
              </a:solidFill>
            </a:endParaRPr>
          </a:p>
        </p:txBody>
      </p:sp>
      <p:sp>
        <p:nvSpPr>
          <p:cNvPr id="58" name="Rectangle 57"/>
          <p:cNvSpPr/>
          <p:nvPr/>
        </p:nvSpPr>
        <p:spPr>
          <a:xfrm>
            <a:off x="3082449" y="5427726"/>
            <a:ext cx="2029611" cy="276999"/>
          </a:xfrm>
          <a:prstGeom prst="rect">
            <a:avLst/>
          </a:prstGeom>
        </p:spPr>
        <p:txBody>
          <a:bodyPr wrap="square">
            <a:spAutoFit/>
          </a:bodyPr>
          <a:lstStyle/>
          <a:p>
            <a:pPr algn="ctr"/>
            <a:r>
              <a:rPr lang="hu-HU" sz="1200" dirty="0" smtClean="0"/>
              <a:t>FX8/16 </a:t>
            </a:r>
            <a:r>
              <a:rPr lang="hu-HU" sz="1200" dirty="0"/>
              <a:t>operations</a:t>
            </a:r>
            <a:endParaRPr lang="en-US" sz="1200" dirty="0"/>
          </a:p>
        </p:txBody>
      </p:sp>
      <p:sp>
        <p:nvSpPr>
          <p:cNvPr id="59" name="TextBox 58"/>
          <p:cNvSpPr txBox="1"/>
          <p:nvPr/>
        </p:nvSpPr>
        <p:spPr>
          <a:xfrm>
            <a:off x="842373" y="3482886"/>
            <a:ext cx="1074332" cy="292388"/>
          </a:xfrm>
          <a:prstGeom prst="rect">
            <a:avLst/>
          </a:prstGeom>
          <a:noFill/>
        </p:spPr>
        <p:txBody>
          <a:bodyPr wrap="none" rtlCol="0">
            <a:spAutoFit/>
          </a:bodyPr>
          <a:lstStyle/>
          <a:p>
            <a:pPr algn="ctr"/>
            <a:r>
              <a:rPr lang="hu-HU" sz="1300" b="1" dirty="0" smtClean="0">
                <a:solidFill>
                  <a:srgbClr val="FF0000"/>
                </a:solidFill>
              </a:rPr>
              <a:t>Basic ISA</a:t>
            </a:r>
            <a:endParaRPr lang="en-US" sz="1300" b="1" dirty="0">
              <a:solidFill>
                <a:srgbClr val="FF0000"/>
              </a:solidFill>
            </a:endParaRPr>
          </a:p>
        </p:txBody>
      </p:sp>
      <p:sp>
        <p:nvSpPr>
          <p:cNvPr id="65" name="TextBox 64"/>
          <p:cNvSpPr txBox="1"/>
          <p:nvPr/>
        </p:nvSpPr>
        <p:spPr>
          <a:xfrm>
            <a:off x="3571405" y="4985357"/>
            <a:ext cx="1059906" cy="461665"/>
          </a:xfrm>
          <a:prstGeom prst="rect">
            <a:avLst/>
          </a:prstGeom>
          <a:noFill/>
        </p:spPr>
        <p:txBody>
          <a:bodyPr wrap="none" rtlCol="0">
            <a:spAutoFit/>
          </a:bodyPr>
          <a:lstStyle/>
          <a:p>
            <a:pPr algn="ctr"/>
            <a:r>
              <a:rPr lang="en-US" sz="1200" i="1" dirty="0" smtClean="0">
                <a:solidFill>
                  <a:srgbClr val="0070C0"/>
                </a:solidFill>
              </a:rPr>
              <a:t>32-bit wide</a:t>
            </a:r>
          </a:p>
          <a:p>
            <a:pPr algn="ctr"/>
            <a:r>
              <a:rPr lang="en-US" sz="1200" i="1" dirty="0" smtClean="0">
                <a:solidFill>
                  <a:srgbClr val="0070C0"/>
                </a:solidFill>
              </a:rPr>
              <a:t> </a:t>
            </a:r>
            <a:r>
              <a:rPr lang="hu-HU" sz="1200" i="1" dirty="0" smtClean="0">
                <a:solidFill>
                  <a:srgbClr val="0070C0"/>
                </a:solidFill>
              </a:rPr>
              <a:t>SIMD</a:t>
            </a:r>
            <a:r>
              <a:rPr lang="en-US" sz="1200" i="1" dirty="0" smtClean="0">
                <a:solidFill>
                  <a:srgbClr val="0070C0"/>
                </a:solidFill>
              </a:rPr>
              <a:t> </a:t>
            </a:r>
            <a:r>
              <a:rPr lang="hu-HU" sz="1200" i="1" dirty="0" smtClean="0">
                <a:solidFill>
                  <a:srgbClr val="0070C0"/>
                </a:solidFill>
              </a:rPr>
              <a:t>data</a:t>
            </a:r>
            <a:endParaRPr lang="en-US" sz="1200" i="1" dirty="0">
              <a:solidFill>
                <a:srgbClr val="0070C0"/>
              </a:solidFill>
            </a:endParaRPr>
          </a:p>
        </p:txBody>
      </p:sp>
      <p:sp>
        <p:nvSpPr>
          <p:cNvPr id="48"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4" name="Rounded Rectangle 3"/>
          <p:cNvSpPr/>
          <p:nvPr/>
        </p:nvSpPr>
        <p:spPr bwMode="auto">
          <a:xfrm>
            <a:off x="2992439" y="1088741"/>
            <a:ext cx="2119621" cy="495055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70764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(11)</a:t>
            </a:r>
            <a:endParaRPr lang="en-US" dirty="0">
              <a:solidFill>
                <a:srgbClr val="FFFFFF"/>
              </a:solidFill>
            </a:endParaRPr>
          </a:p>
        </p:txBody>
      </p:sp>
      <p:pic>
        <p:nvPicPr>
          <p:cNvPr id="8"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730" y="1448780"/>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040" y="505569"/>
            <a:ext cx="8750024" cy="369332"/>
          </a:xfrm>
          <a:prstGeom prst="rect">
            <a:avLst/>
          </a:prstGeom>
          <a:noFill/>
        </p:spPr>
        <p:txBody>
          <a:bodyPr wrap="none" rtlCol="0">
            <a:spAutoFit/>
          </a:bodyPr>
          <a:lstStyle/>
          <a:p>
            <a:r>
              <a:rPr lang="en-US" dirty="0" smtClean="0">
                <a:solidFill>
                  <a:srgbClr val="2D2D8A"/>
                </a:solidFill>
              </a:rPr>
              <a:t>Example: Execution of a 32-bit SIMD instruction on 4 pairs of FX8 data</a:t>
            </a:r>
            <a:endParaRPr lang="en-US" dirty="0">
              <a:solidFill>
                <a:srgbClr val="2D2D8A"/>
              </a:solidFill>
            </a:endParaRPr>
          </a:p>
        </p:txBody>
      </p:sp>
      <p:sp>
        <p:nvSpPr>
          <p:cNvPr id="11" name="TextBox 10"/>
          <p:cNvSpPr txBox="1"/>
          <p:nvPr/>
        </p:nvSpPr>
        <p:spPr>
          <a:xfrm>
            <a:off x="609694" y="3623873"/>
            <a:ext cx="8075416" cy="338554"/>
          </a:xfrm>
          <a:prstGeom prst="rect">
            <a:avLst/>
          </a:prstGeom>
          <a:noFill/>
        </p:spPr>
        <p:txBody>
          <a:bodyPr wrap="none" rtlCol="0">
            <a:spAutoFit/>
          </a:bodyPr>
          <a:lstStyle/>
          <a:p>
            <a:r>
              <a:rPr lang="en-US" sz="1600" dirty="0" smtClean="0">
                <a:solidFill>
                  <a:srgbClr val="000000"/>
                </a:solidFill>
              </a:rPr>
              <a:t>Figure: Execution of a 32-bit SIMD instruction on 4 pairs of FX8 data [</a:t>
            </a:r>
            <a:r>
              <a:rPr lang="hu-HU" sz="1600" dirty="0" smtClean="0">
                <a:solidFill>
                  <a:srgbClr val="000000"/>
                </a:solidFill>
              </a:rPr>
              <a:t>11</a:t>
            </a:r>
            <a:r>
              <a:rPr lang="en-US" sz="1600" dirty="0" smtClean="0">
                <a:solidFill>
                  <a:srgbClr val="000000"/>
                </a:solidFill>
              </a:rPr>
              <a:t>]</a:t>
            </a:r>
            <a:endParaRPr lang="en-US" sz="1600" dirty="0">
              <a:solidFill>
                <a:srgbClr val="000000"/>
              </a:solidFill>
            </a:endParaRPr>
          </a:p>
        </p:txBody>
      </p:sp>
      <p:sp>
        <p:nvSpPr>
          <p:cNvPr id="14" name="Rectangle 13"/>
          <p:cNvSpPr/>
          <p:nvPr/>
        </p:nvSpPr>
        <p:spPr>
          <a:xfrm>
            <a:off x="61875" y="876725"/>
            <a:ext cx="9451050" cy="338554"/>
          </a:xfrm>
          <a:prstGeom prst="rect">
            <a:avLst/>
          </a:prstGeom>
        </p:spPr>
        <p:txBody>
          <a:bodyPr wrap="square">
            <a:spAutoFit/>
          </a:bodyPr>
          <a:lstStyle/>
          <a:p>
            <a:pPr lvl="0"/>
            <a:r>
              <a:rPr lang="en-US" sz="1600" dirty="0" smtClean="0">
                <a:solidFill>
                  <a:srgbClr val="000000"/>
                </a:solidFill>
              </a:rPr>
              <a:t>SIMD instructions </a:t>
            </a:r>
            <a:r>
              <a:rPr lang="en-US" sz="1600" dirty="0">
                <a:solidFill>
                  <a:srgbClr val="000000"/>
                </a:solidFill>
              </a:rPr>
              <a:t>perform the </a:t>
            </a:r>
            <a:r>
              <a:rPr lang="en-US" sz="1600" dirty="0">
                <a:solidFill>
                  <a:srgbClr val="0070C0"/>
                </a:solidFill>
              </a:rPr>
              <a:t>same operation on </a:t>
            </a:r>
            <a:r>
              <a:rPr lang="hu-HU" sz="1600" dirty="0">
                <a:solidFill>
                  <a:srgbClr val="0070C0"/>
                </a:solidFill>
              </a:rPr>
              <a:t>all</a:t>
            </a:r>
            <a:r>
              <a:rPr lang="en-US" sz="1600" dirty="0">
                <a:solidFill>
                  <a:srgbClr val="0070C0"/>
                </a:solidFill>
              </a:rPr>
              <a:t> data elements</a:t>
            </a:r>
            <a:r>
              <a:rPr lang="en-US" sz="1600" dirty="0" smtClean="0">
                <a:solidFill>
                  <a:srgbClr val="000000"/>
                </a:solidFill>
              </a:rPr>
              <a:t>, as </a:t>
            </a:r>
            <a:r>
              <a:rPr lang="hu-HU" sz="1600" dirty="0" smtClean="0">
                <a:solidFill>
                  <a:srgbClr val="000000"/>
                </a:solidFill>
              </a:rPr>
              <a:t>indicated</a:t>
            </a:r>
            <a:r>
              <a:rPr lang="en-US" sz="1600" dirty="0" smtClean="0">
                <a:solidFill>
                  <a:srgbClr val="000000"/>
                </a:solidFill>
              </a:rPr>
              <a:t> below</a:t>
            </a:r>
            <a:r>
              <a:rPr lang="en-US" sz="1600" dirty="0">
                <a:solidFill>
                  <a:srgbClr val="000000"/>
                </a:solidFill>
              </a:rPr>
              <a:t>.</a:t>
            </a:r>
            <a:endParaRPr lang="hu-HU" sz="1600" dirty="0">
              <a:solidFill>
                <a:srgbClr val="000000"/>
              </a:solidFill>
            </a:endParaRPr>
          </a:p>
        </p:txBody>
      </p:sp>
    </p:spTree>
    <p:extLst>
      <p:ext uri="{BB962C8B-B14F-4D97-AF65-F5344CB8AC3E}">
        <p14:creationId xmlns:p14="http://schemas.microsoft.com/office/powerpoint/2010/main" val="15101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12)</a:t>
            </a:r>
            <a:endParaRPr lang="en-US" dirty="0"/>
          </a:p>
        </p:txBody>
      </p:sp>
      <p:sp>
        <p:nvSpPr>
          <p:cNvPr id="3" name="TextBox 2"/>
          <p:cNvSpPr txBox="1"/>
          <p:nvPr/>
        </p:nvSpPr>
        <p:spPr>
          <a:xfrm>
            <a:off x="71438" y="513565"/>
            <a:ext cx="8414355" cy="369332"/>
          </a:xfrm>
          <a:prstGeom prst="rect">
            <a:avLst/>
          </a:prstGeom>
          <a:noFill/>
        </p:spPr>
        <p:txBody>
          <a:bodyPr wrap="none" rtlCol="0">
            <a:spAutoFit/>
          </a:bodyPr>
          <a:lstStyle/>
          <a:p>
            <a:r>
              <a:rPr lang="en-US" dirty="0" smtClean="0">
                <a:solidFill>
                  <a:schemeClr val="accent6"/>
                </a:solidFill>
              </a:rPr>
              <a:t>Extension of the original 32-bit ISA to 64-bit in the ARMv8 ISA version</a:t>
            </a:r>
          </a:p>
        </p:txBody>
      </p:sp>
      <p:sp>
        <p:nvSpPr>
          <p:cNvPr id="4" name="TextBox 3"/>
          <p:cNvSpPr txBox="1"/>
          <p:nvPr/>
        </p:nvSpPr>
        <p:spPr>
          <a:xfrm>
            <a:off x="95310" y="879845"/>
            <a:ext cx="3347391" cy="369332"/>
          </a:xfrm>
          <a:prstGeom prst="rect">
            <a:avLst/>
          </a:prstGeom>
          <a:noFill/>
        </p:spPr>
        <p:txBody>
          <a:bodyPr wrap="none" rtlCol="0">
            <a:spAutoFit/>
          </a:bodyPr>
          <a:lstStyle/>
          <a:p>
            <a:r>
              <a:rPr lang="en-US" dirty="0" smtClean="0">
                <a:solidFill>
                  <a:schemeClr val="accent6"/>
                </a:solidFill>
              </a:rPr>
              <a:t>Principles of the extension:</a:t>
            </a:r>
          </a:p>
        </p:txBody>
      </p:sp>
      <p:sp>
        <p:nvSpPr>
          <p:cNvPr id="6" name="TextBox 5"/>
          <p:cNvSpPr txBox="1"/>
          <p:nvPr/>
        </p:nvSpPr>
        <p:spPr>
          <a:xfrm>
            <a:off x="232270" y="1204505"/>
            <a:ext cx="8867449" cy="15542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t>substantially </a:t>
            </a:r>
            <a:r>
              <a:rPr lang="en-US" sz="1600" dirty="0" smtClean="0">
                <a:solidFill>
                  <a:srgbClr val="FF0000"/>
                </a:solidFill>
              </a:rPr>
              <a:t>extend the original 32-bit GPR and secondary register sets </a:t>
            </a:r>
            <a:r>
              <a:rPr lang="en-US" sz="1600" dirty="0" smtClean="0"/>
              <a:t>and</a:t>
            </a:r>
          </a:p>
          <a:p>
            <a:pPr marL="285750" indent="-285750">
              <a:spcAft>
                <a:spcPts val="600"/>
              </a:spcAft>
              <a:buFont typeface="Arial" panose="020B0604020202020204" pitchFamily="34" charset="0"/>
              <a:buChar char="•"/>
            </a:pPr>
            <a:r>
              <a:rPr lang="en-US" sz="1600" dirty="0" smtClean="0"/>
              <a:t>introduce </a:t>
            </a:r>
            <a:r>
              <a:rPr lang="en-US" sz="1600" dirty="0" smtClean="0">
                <a:solidFill>
                  <a:srgbClr val="FF0000"/>
                </a:solidFill>
              </a:rPr>
              <a:t>new instructions </a:t>
            </a:r>
            <a:r>
              <a:rPr lang="en-US" sz="1600" dirty="0" smtClean="0"/>
              <a:t>to speed up computations and utilize new register sets</a:t>
            </a:r>
          </a:p>
          <a:p>
            <a:pPr>
              <a:spcAft>
                <a:spcPts val="600"/>
              </a:spcAft>
            </a:pPr>
            <a:r>
              <a:rPr lang="en-US" sz="1600" dirty="0"/>
              <a:t> </a:t>
            </a:r>
            <a:r>
              <a:rPr lang="en-US" sz="1600" dirty="0" smtClean="0"/>
              <a:t>     but</a:t>
            </a:r>
          </a:p>
          <a:p>
            <a:pPr marL="285750" indent="-285750">
              <a:buFont typeface="Arial" panose="020B0604020202020204" pitchFamily="34" charset="0"/>
              <a:buChar char="•"/>
            </a:pPr>
            <a:r>
              <a:rPr lang="en-US" sz="1600" dirty="0" smtClean="0"/>
              <a:t>provide </a:t>
            </a:r>
            <a:r>
              <a:rPr lang="en-US" sz="1600" dirty="0" smtClean="0">
                <a:solidFill>
                  <a:srgbClr val="FF0000"/>
                </a:solidFill>
              </a:rPr>
              <a:t>backwards compatibility </a:t>
            </a:r>
            <a:r>
              <a:rPr lang="en-US" sz="1600" dirty="0" smtClean="0"/>
              <a:t>with the ARMv7 operational mode in order to preserve the existing 32-bit SW base by introducing the</a:t>
            </a:r>
          </a:p>
        </p:txBody>
      </p:sp>
      <p:sp>
        <p:nvSpPr>
          <p:cNvPr id="7" name="TextBox 6"/>
          <p:cNvSpPr txBox="1"/>
          <p:nvPr/>
        </p:nvSpPr>
        <p:spPr>
          <a:xfrm>
            <a:off x="817335" y="2730406"/>
            <a:ext cx="2719014"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dirty="0" smtClean="0">
                <a:solidFill>
                  <a:srgbClr val="0070C0"/>
                </a:solidFill>
              </a:rPr>
              <a:t>ARMv8 </a:t>
            </a:r>
            <a:r>
              <a:rPr lang="en-US" sz="1600" dirty="0" smtClean="0">
                <a:solidFill>
                  <a:srgbClr val="0070C0"/>
                </a:solidFill>
              </a:rPr>
              <a:t>AArch32 </a:t>
            </a:r>
            <a:r>
              <a:rPr lang="en-US" sz="1600" dirty="0" smtClean="0"/>
              <a:t>and</a:t>
            </a:r>
            <a:r>
              <a:rPr lang="en-US" sz="1600" dirty="0" smtClean="0">
                <a:solidFill>
                  <a:srgbClr val="FF0000"/>
                </a:solidFill>
              </a:rPr>
              <a:t> </a:t>
            </a:r>
          </a:p>
          <a:p>
            <a:pPr marL="285750" indent="-285750">
              <a:spcAft>
                <a:spcPts val="400"/>
              </a:spcAft>
              <a:buFont typeface="Arial" panose="020B0604020202020204" pitchFamily="34" charset="0"/>
              <a:buChar char="•"/>
            </a:pPr>
            <a:r>
              <a:rPr lang="hu-HU" sz="1600" dirty="0" smtClean="0">
                <a:solidFill>
                  <a:srgbClr val="0070C0"/>
                </a:solidFill>
              </a:rPr>
              <a:t>ARMv8 </a:t>
            </a:r>
            <a:r>
              <a:rPr lang="en-US" sz="1600" dirty="0" smtClean="0">
                <a:solidFill>
                  <a:srgbClr val="0070C0"/>
                </a:solidFill>
              </a:rPr>
              <a:t>AArch64 </a:t>
            </a:r>
          </a:p>
        </p:txBody>
      </p:sp>
      <p:sp>
        <p:nvSpPr>
          <p:cNvPr id="10" name="TextBox 9"/>
          <p:cNvSpPr txBox="1"/>
          <p:nvPr/>
        </p:nvSpPr>
        <p:spPr>
          <a:xfrm>
            <a:off x="206515" y="3654025"/>
            <a:ext cx="8893204"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In the </a:t>
            </a:r>
            <a:r>
              <a:rPr lang="hu-HU" sz="1600" dirty="0">
                <a:solidFill>
                  <a:srgbClr val="FF0000"/>
                </a:solidFill>
              </a:rPr>
              <a:t>ARMv8 </a:t>
            </a:r>
            <a:r>
              <a:rPr lang="en-US" sz="1600" dirty="0">
                <a:solidFill>
                  <a:srgbClr val="FF0000"/>
                </a:solidFill>
              </a:rPr>
              <a:t>AArch32 execution mode </a:t>
            </a:r>
            <a:r>
              <a:rPr lang="en-US" sz="1600" dirty="0"/>
              <a:t>the processor behaves as if it would </a:t>
            </a:r>
            <a:r>
              <a:rPr lang="en-US" sz="1600" dirty="0" smtClean="0"/>
              <a:t>be</a:t>
            </a:r>
          </a:p>
          <a:p>
            <a:r>
              <a:rPr lang="en-US" sz="1600" dirty="0" smtClean="0"/>
              <a:t>      an </a:t>
            </a:r>
            <a:r>
              <a:rPr lang="en-US" sz="1600" dirty="0"/>
              <a:t>ARMv7-based </a:t>
            </a:r>
            <a:r>
              <a:rPr lang="en-US" sz="1600" dirty="0" smtClean="0"/>
              <a:t>processor, i.e. it </a:t>
            </a:r>
            <a:r>
              <a:rPr lang="en-US" sz="1600" dirty="0" smtClean="0">
                <a:solidFill>
                  <a:srgbClr val="0070C0"/>
                </a:solidFill>
              </a:rPr>
              <a:t>makes </a:t>
            </a:r>
            <a:r>
              <a:rPr lang="en-US" sz="1600" dirty="0">
                <a:solidFill>
                  <a:srgbClr val="0070C0"/>
                </a:solidFill>
              </a:rPr>
              <a:t>use of the </a:t>
            </a:r>
            <a:r>
              <a:rPr lang="en-US" sz="1600" dirty="0" smtClean="0">
                <a:solidFill>
                  <a:srgbClr val="0070C0"/>
                </a:solidFill>
              </a:rPr>
              <a:t>ARMv7 </a:t>
            </a:r>
            <a:r>
              <a:rPr lang="en-US" sz="1600" dirty="0" smtClean="0"/>
              <a:t>defined </a:t>
            </a:r>
            <a:r>
              <a:rPr lang="en-US" sz="1600" dirty="0">
                <a:solidFill>
                  <a:srgbClr val="0070C0"/>
                </a:solidFill>
              </a:rPr>
              <a:t>register </a:t>
            </a:r>
            <a:r>
              <a:rPr lang="en-US" sz="1600" dirty="0" smtClean="0">
                <a:solidFill>
                  <a:srgbClr val="0070C0"/>
                </a:solidFill>
              </a:rPr>
              <a:t>sets</a:t>
            </a:r>
          </a:p>
          <a:p>
            <a:r>
              <a:rPr lang="en-US" sz="1600" dirty="0">
                <a:solidFill>
                  <a:srgbClr val="0070C0"/>
                </a:solidFill>
              </a:rPr>
              <a:t> </a:t>
            </a:r>
            <a:r>
              <a:rPr lang="en-US" sz="1600" dirty="0" smtClean="0">
                <a:solidFill>
                  <a:srgbClr val="0070C0"/>
                </a:solidFill>
              </a:rPr>
              <a:t>     </a:t>
            </a:r>
            <a:r>
              <a:rPr lang="en-US" sz="1600" dirty="0"/>
              <a:t>and executes </a:t>
            </a:r>
            <a:r>
              <a:rPr lang="en-US" sz="1600" dirty="0" smtClean="0"/>
              <a:t>instructions </a:t>
            </a:r>
            <a:r>
              <a:rPr lang="en-US" sz="1600" dirty="0"/>
              <a:t>as specified by the </a:t>
            </a:r>
            <a:r>
              <a:rPr lang="en-US" sz="1600" dirty="0" smtClean="0"/>
              <a:t>ARMv7-A ISA.</a:t>
            </a:r>
            <a:endParaRPr lang="en-US" sz="1600" dirty="0"/>
          </a:p>
        </p:txBody>
      </p:sp>
      <p:sp>
        <p:nvSpPr>
          <p:cNvPr id="8" name="TextBox 7"/>
          <p:cNvSpPr txBox="1"/>
          <p:nvPr/>
        </p:nvSpPr>
        <p:spPr>
          <a:xfrm>
            <a:off x="701570" y="3315471"/>
            <a:ext cx="2006447" cy="338554"/>
          </a:xfrm>
          <a:prstGeom prst="rect">
            <a:avLst/>
          </a:prstGeom>
          <a:noFill/>
        </p:spPr>
        <p:txBody>
          <a:bodyPr wrap="none" rtlCol="0">
            <a:spAutoFit/>
          </a:bodyPr>
          <a:lstStyle/>
          <a:p>
            <a:r>
              <a:rPr lang="en-US" sz="1600" dirty="0" smtClean="0">
                <a:solidFill>
                  <a:srgbClr val="000000"/>
                </a:solidFill>
              </a:rPr>
              <a:t>execution modes.</a:t>
            </a:r>
            <a:endParaRPr lang="en-US" sz="1600" dirty="0"/>
          </a:p>
        </p:txBody>
      </p:sp>
      <p:sp>
        <p:nvSpPr>
          <p:cNvPr id="11" name="TextBox 10"/>
          <p:cNvSpPr txBox="1"/>
          <p:nvPr/>
        </p:nvSpPr>
        <p:spPr>
          <a:xfrm>
            <a:off x="198204" y="4554415"/>
            <a:ext cx="9066777"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In the </a:t>
            </a:r>
            <a:r>
              <a:rPr lang="hu-HU" sz="1600" dirty="0">
                <a:solidFill>
                  <a:srgbClr val="FF0000"/>
                </a:solidFill>
              </a:rPr>
              <a:t>ARMv8 </a:t>
            </a:r>
            <a:r>
              <a:rPr lang="en-US" sz="1600" dirty="0" smtClean="0">
                <a:solidFill>
                  <a:srgbClr val="FF0000"/>
                </a:solidFill>
              </a:rPr>
              <a:t>AArch64 </a:t>
            </a:r>
            <a:r>
              <a:rPr lang="en-US" sz="1600" dirty="0">
                <a:solidFill>
                  <a:srgbClr val="FF0000"/>
                </a:solidFill>
              </a:rPr>
              <a:t>execution mode </a:t>
            </a:r>
            <a:r>
              <a:rPr lang="en-US" sz="1600" dirty="0"/>
              <a:t>the processor makes use of the </a:t>
            </a:r>
            <a:r>
              <a:rPr lang="en-US" sz="1600" dirty="0" smtClean="0"/>
              <a:t>ARMv8</a:t>
            </a:r>
            <a:endParaRPr lang="en-US" sz="1600" dirty="0"/>
          </a:p>
          <a:p>
            <a:r>
              <a:rPr lang="en-US" sz="1600" dirty="0"/>
              <a:t>      defined register sets and executes </a:t>
            </a:r>
            <a:r>
              <a:rPr lang="en-US" sz="1600" dirty="0" smtClean="0"/>
              <a:t>instructions </a:t>
            </a:r>
            <a:r>
              <a:rPr lang="en-US" sz="1600" dirty="0"/>
              <a:t>as specified by the </a:t>
            </a:r>
            <a:r>
              <a:rPr lang="en-US" sz="1600" dirty="0" smtClean="0"/>
              <a:t>ARMv8-A </a:t>
            </a:r>
            <a:r>
              <a:rPr lang="en-US" sz="1600" dirty="0"/>
              <a:t>ISA. </a:t>
            </a:r>
          </a:p>
        </p:txBody>
      </p:sp>
      <p:sp>
        <p:nvSpPr>
          <p:cNvPr id="14"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6817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(13)</a:t>
            </a:r>
            <a:endParaRPr lang="en-US" dirty="0"/>
          </a:p>
        </p:txBody>
      </p:sp>
      <p:sp>
        <p:nvSpPr>
          <p:cNvPr id="3" name="TextBox 2"/>
          <p:cNvSpPr txBox="1"/>
          <p:nvPr/>
        </p:nvSpPr>
        <p:spPr>
          <a:xfrm>
            <a:off x="4131310" y="5196745"/>
            <a:ext cx="1099981" cy="246221"/>
          </a:xfrm>
          <a:prstGeom prst="rect">
            <a:avLst/>
          </a:prstGeom>
          <a:noFill/>
        </p:spPr>
        <p:txBody>
          <a:bodyPr wrap="none" rtlCol="0">
            <a:spAutoFit/>
          </a:bodyPr>
          <a:lstStyle/>
          <a:p>
            <a:r>
              <a:rPr lang="en-US" sz="1000" dirty="0" smtClean="0">
                <a:solidFill>
                  <a:srgbClr val="000000"/>
                </a:solidFill>
              </a:rPr>
              <a:t>Dedicated use</a:t>
            </a:r>
            <a:endParaRPr lang="en-US" sz="1000" dirty="0">
              <a:solidFill>
                <a:srgbClr val="000000"/>
              </a:solidFill>
            </a:endParaRPr>
          </a:p>
        </p:txBody>
      </p:sp>
      <p:sp>
        <p:nvSpPr>
          <p:cNvPr id="4" name="TextBox 3"/>
          <p:cNvSpPr txBox="1"/>
          <p:nvPr/>
        </p:nvSpPr>
        <p:spPr>
          <a:xfrm>
            <a:off x="6714327" y="5188535"/>
            <a:ext cx="1099981" cy="246221"/>
          </a:xfrm>
          <a:prstGeom prst="rect">
            <a:avLst/>
          </a:prstGeom>
          <a:noFill/>
        </p:spPr>
        <p:txBody>
          <a:bodyPr wrap="none" rtlCol="0">
            <a:spAutoFit/>
          </a:bodyPr>
          <a:lstStyle/>
          <a:p>
            <a:r>
              <a:rPr lang="en-US" sz="1000" dirty="0" smtClean="0">
                <a:solidFill>
                  <a:srgbClr val="000000"/>
                </a:solidFill>
              </a:rPr>
              <a:t>Dedicated use</a:t>
            </a:r>
            <a:endParaRPr lang="en-US" sz="1000" dirty="0">
              <a:solidFill>
                <a:srgbClr val="000000"/>
              </a:solidFill>
            </a:endParaRPr>
          </a:p>
        </p:txBody>
      </p:sp>
      <p:sp>
        <p:nvSpPr>
          <p:cNvPr id="5" name="TextBox 4"/>
          <p:cNvSpPr txBox="1"/>
          <p:nvPr/>
        </p:nvSpPr>
        <p:spPr>
          <a:xfrm>
            <a:off x="2262933" y="3460956"/>
            <a:ext cx="1047082" cy="630942"/>
          </a:xfrm>
          <a:prstGeom prst="rect">
            <a:avLst/>
          </a:prstGeom>
          <a:noFill/>
        </p:spPr>
        <p:txBody>
          <a:bodyPr wrap="none" rtlCol="0">
            <a:spAutoFit/>
          </a:bodyPr>
          <a:lstStyle/>
          <a:p>
            <a:pPr>
              <a:spcAft>
                <a:spcPts val="300"/>
              </a:spcAft>
            </a:pPr>
            <a:r>
              <a:rPr lang="en-US" sz="1000" dirty="0" smtClean="0">
                <a:solidFill>
                  <a:srgbClr val="000000"/>
                </a:solidFill>
              </a:rPr>
              <a:t>Stack pointer</a:t>
            </a:r>
          </a:p>
          <a:p>
            <a:pPr>
              <a:spcAft>
                <a:spcPts val="300"/>
              </a:spcAft>
            </a:pPr>
            <a:r>
              <a:rPr lang="en-US" sz="1000" dirty="0" smtClean="0">
                <a:solidFill>
                  <a:srgbClr val="000000"/>
                </a:solidFill>
              </a:rPr>
              <a:t>Link register</a:t>
            </a:r>
          </a:p>
          <a:p>
            <a:pPr>
              <a:spcAft>
                <a:spcPts val="300"/>
              </a:spcAft>
            </a:pPr>
            <a:r>
              <a:rPr lang="en-US" sz="1000" dirty="0" smtClean="0">
                <a:solidFill>
                  <a:srgbClr val="000000"/>
                </a:solidFill>
              </a:rPr>
              <a:t>PC</a:t>
            </a:r>
            <a:endParaRPr lang="en-US" sz="1000" dirty="0">
              <a:solidFill>
                <a:srgbClr val="000000"/>
              </a:solidFill>
            </a:endParaRPr>
          </a:p>
        </p:txBody>
      </p:sp>
      <p:sp>
        <p:nvSpPr>
          <p:cNvPr id="6" name="TextBox 5"/>
          <p:cNvSpPr txBox="1"/>
          <p:nvPr/>
        </p:nvSpPr>
        <p:spPr>
          <a:xfrm>
            <a:off x="1334373" y="1407550"/>
            <a:ext cx="914033" cy="246221"/>
          </a:xfrm>
          <a:prstGeom prst="rect">
            <a:avLst/>
          </a:prstGeom>
          <a:noFill/>
        </p:spPr>
        <p:txBody>
          <a:bodyPr wrap="none" rtlCol="0">
            <a:spAutoFit/>
          </a:bodyPr>
          <a:lstStyle/>
          <a:p>
            <a:r>
              <a:rPr lang="en-US" sz="1000" dirty="0" smtClean="0">
                <a:solidFill>
                  <a:srgbClr val="000000"/>
                </a:solidFill>
              </a:rPr>
              <a:t>32-bit wide</a:t>
            </a:r>
            <a:endParaRPr lang="en-US" sz="1000" dirty="0">
              <a:solidFill>
                <a:srgbClr val="000000"/>
              </a:solidFill>
            </a:endParaRPr>
          </a:p>
        </p:txBody>
      </p:sp>
      <p:sp>
        <p:nvSpPr>
          <p:cNvPr id="8" name="TextBox 7"/>
          <p:cNvSpPr txBox="1"/>
          <p:nvPr/>
        </p:nvSpPr>
        <p:spPr>
          <a:xfrm>
            <a:off x="5517105" y="1414860"/>
            <a:ext cx="914033" cy="246221"/>
          </a:xfrm>
          <a:prstGeom prst="rect">
            <a:avLst/>
          </a:prstGeom>
          <a:noFill/>
        </p:spPr>
        <p:txBody>
          <a:bodyPr wrap="none" rtlCol="0">
            <a:spAutoFit/>
          </a:bodyPr>
          <a:lstStyle/>
          <a:p>
            <a:r>
              <a:rPr lang="en-US" sz="1000" dirty="0" smtClean="0">
                <a:solidFill>
                  <a:srgbClr val="000000"/>
                </a:solidFill>
              </a:rPr>
              <a:t>64-bit wide</a:t>
            </a:r>
            <a:endParaRPr lang="en-US" sz="1000" dirty="0">
              <a:solidFill>
                <a:srgbClr val="000000"/>
              </a:solidFill>
            </a:endParaRPr>
          </a:p>
        </p:txBody>
      </p:sp>
      <p:sp>
        <p:nvSpPr>
          <p:cNvPr id="9" name="TextBox 8"/>
          <p:cNvSpPr txBox="1"/>
          <p:nvPr/>
        </p:nvSpPr>
        <p:spPr>
          <a:xfrm>
            <a:off x="159911" y="6060624"/>
            <a:ext cx="3150350" cy="461665"/>
          </a:xfrm>
          <a:prstGeom prst="rect">
            <a:avLst/>
          </a:prstGeom>
          <a:noFill/>
        </p:spPr>
        <p:txBody>
          <a:bodyPr wrap="square" rtlCol="0">
            <a:spAutoFit/>
          </a:bodyPr>
          <a:lstStyle/>
          <a:p>
            <a:pPr algn="ctr"/>
            <a:r>
              <a:rPr lang="en-US" sz="1200" dirty="0" smtClean="0">
                <a:solidFill>
                  <a:srgbClr val="000000"/>
                </a:solidFill>
              </a:rPr>
              <a:t>GPRs in the</a:t>
            </a:r>
            <a:r>
              <a:rPr lang="hu-HU" sz="1200" dirty="0" smtClean="0">
                <a:solidFill>
                  <a:srgbClr val="000000"/>
                </a:solidFill>
              </a:rPr>
              <a:t> </a:t>
            </a:r>
            <a:r>
              <a:rPr lang="hu-HU" sz="1200" dirty="0" smtClean="0">
                <a:solidFill>
                  <a:srgbClr val="0070C0"/>
                </a:solidFill>
              </a:rPr>
              <a:t>ARMv3</a:t>
            </a:r>
            <a:r>
              <a:rPr lang="hu-HU" sz="1200" dirty="0" smtClean="0">
                <a:solidFill>
                  <a:srgbClr val="000000"/>
                </a:solidFill>
              </a:rPr>
              <a:t>-</a:t>
            </a:r>
            <a:r>
              <a:rPr lang="hu-HU" sz="1200" dirty="0" smtClean="0">
                <a:solidFill>
                  <a:srgbClr val="0070C0"/>
                </a:solidFill>
              </a:rPr>
              <a:t>ARMv7</a:t>
            </a:r>
            <a:r>
              <a:rPr lang="en-US" sz="1200" dirty="0" smtClean="0">
                <a:solidFill>
                  <a:srgbClr val="0070C0"/>
                </a:solidFill>
              </a:rPr>
              <a:t> </a:t>
            </a:r>
            <a:r>
              <a:rPr lang="en-US" sz="1200" dirty="0" smtClean="0"/>
              <a:t>and the</a:t>
            </a:r>
            <a:r>
              <a:rPr lang="hu-HU" sz="1200" dirty="0" smtClean="0"/>
              <a:t> </a:t>
            </a:r>
          </a:p>
          <a:p>
            <a:pPr algn="ctr"/>
            <a:r>
              <a:rPr lang="en-US" sz="1200" dirty="0" smtClean="0">
                <a:solidFill>
                  <a:srgbClr val="0070C0"/>
                </a:solidFill>
              </a:rPr>
              <a:t> </a:t>
            </a:r>
            <a:r>
              <a:rPr lang="hu-HU" sz="1200" dirty="0" smtClean="0">
                <a:solidFill>
                  <a:srgbClr val="0070C0"/>
                </a:solidFill>
              </a:rPr>
              <a:t>ARMv8 </a:t>
            </a:r>
            <a:r>
              <a:rPr lang="en-US" sz="1200" dirty="0" smtClean="0">
                <a:solidFill>
                  <a:srgbClr val="0070C0"/>
                </a:solidFill>
              </a:rPr>
              <a:t>AArch32 </a:t>
            </a:r>
            <a:r>
              <a:rPr lang="hu-HU" sz="1200" dirty="0" smtClean="0">
                <a:solidFill>
                  <a:srgbClr val="000000"/>
                </a:solidFill>
              </a:rPr>
              <a:t>execution mode</a:t>
            </a:r>
            <a:r>
              <a:rPr lang="en-US" sz="1200" dirty="0" smtClean="0">
                <a:solidFill>
                  <a:srgbClr val="000000"/>
                </a:solidFill>
              </a:rPr>
              <a:t>. </a:t>
            </a:r>
            <a:endParaRPr lang="en-US" sz="1200" dirty="0">
              <a:solidFill>
                <a:srgbClr val="000000"/>
              </a:solidFill>
            </a:endParaRPr>
          </a:p>
        </p:txBody>
      </p:sp>
      <p:sp>
        <p:nvSpPr>
          <p:cNvPr id="10" name="TextBox 9"/>
          <p:cNvSpPr txBox="1"/>
          <p:nvPr/>
        </p:nvSpPr>
        <p:spPr>
          <a:xfrm>
            <a:off x="6102170" y="5547278"/>
            <a:ext cx="2648482" cy="276999"/>
          </a:xfrm>
          <a:prstGeom prst="rect">
            <a:avLst/>
          </a:prstGeom>
          <a:noFill/>
        </p:spPr>
        <p:txBody>
          <a:bodyPr wrap="none" rtlCol="0">
            <a:spAutoFit/>
          </a:bodyPr>
          <a:lstStyle/>
          <a:p>
            <a:r>
              <a:rPr lang="en-US" sz="1200" dirty="0" smtClean="0">
                <a:solidFill>
                  <a:srgbClr val="000000"/>
                </a:solidFill>
              </a:rPr>
              <a:t>W[31-00]: 32-bit FX SIMD data</a:t>
            </a:r>
            <a:endParaRPr lang="en-US" sz="1200" dirty="0">
              <a:solidFill>
                <a:srgbClr val="000000"/>
              </a:solidFill>
            </a:endParaRPr>
          </a:p>
        </p:txBody>
      </p:sp>
      <p:sp>
        <p:nvSpPr>
          <p:cNvPr id="11" name="TextBox 10"/>
          <p:cNvSpPr txBox="1"/>
          <p:nvPr/>
        </p:nvSpPr>
        <p:spPr>
          <a:xfrm>
            <a:off x="3446875" y="5536825"/>
            <a:ext cx="2745305" cy="276999"/>
          </a:xfrm>
          <a:prstGeom prst="rect">
            <a:avLst/>
          </a:prstGeom>
          <a:noFill/>
        </p:spPr>
        <p:txBody>
          <a:bodyPr wrap="square" rtlCol="0">
            <a:spAutoFit/>
          </a:bodyPr>
          <a:lstStyle/>
          <a:p>
            <a:r>
              <a:rPr lang="en-US" sz="1200" dirty="0" smtClean="0">
                <a:solidFill>
                  <a:srgbClr val="000000"/>
                </a:solidFill>
              </a:rPr>
              <a:t>Z[63-00]: 64-bit FX SIMD data</a:t>
            </a:r>
            <a:endParaRPr lang="en-US" sz="1200" dirty="0">
              <a:solidFill>
                <a:srgbClr val="000000"/>
              </a:solidFill>
            </a:endParaRPr>
          </a:p>
        </p:txBody>
      </p:sp>
      <p:sp>
        <p:nvSpPr>
          <p:cNvPr id="12" name="Left Brace 11"/>
          <p:cNvSpPr/>
          <p:nvPr/>
        </p:nvSpPr>
        <p:spPr bwMode="auto">
          <a:xfrm rot="16200000">
            <a:off x="5916444" y="3904192"/>
            <a:ext cx="228600" cy="400150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smtClean="0">
              <a:solidFill>
                <a:srgbClr val="000000"/>
              </a:solidFill>
            </a:endParaRPr>
          </a:p>
        </p:txBody>
      </p:sp>
      <p:sp>
        <p:nvSpPr>
          <p:cNvPr id="13" name="TextBox 12"/>
          <p:cNvSpPr txBox="1"/>
          <p:nvPr/>
        </p:nvSpPr>
        <p:spPr>
          <a:xfrm>
            <a:off x="3581889" y="6060624"/>
            <a:ext cx="5175575" cy="671979"/>
          </a:xfrm>
          <a:prstGeom prst="rect">
            <a:avLst/>
          </a:prstGeom>
          <a:noFill/>
        </p:spPr>
        <p:txBody>
          <a:bodyPr wrap="square" rtlCol="0">
            <a:spAutoFit/>
          </a:bodyPr>
          <a:lstStyle/>
          <a:p>
            <a:pPr algn="ctr">
              <a:spcAft>
                <a:spcPts val="200"/>
              </a:spcAft>
            </a:pPr>
            <a:r>
              <a:rPr lang="en-US" sz="1200" dirty="0" smtClean="0">
                <a:solidFill>
                  <a:srgbClr val="000000"/>
                </a:solidFill>
              </a:rPr>
              <a:t>GPRs in the </a:t>
            </a:r>
            <a:r>
              <a:rPr lang="hu-HU" sz="1200" dirty="0" smtClean="0">
                <a:solidFill>
                  <a:srgbClr val="0070C0"/>
                </a:solidFill>
              </a:rPr>
              <a:t>ARMv8 AArch64 </a:t>
            </a:r>
            <a:r>
              <a:rPr lang="hu-HU" sz="1200" dirty="0" smtClean="0">
                <a:solidFill>
                  <a:srgbClr val="000000"/>
                </a:solidFill>
              </a:rPr>
              <a:t>execution mode</a:t>
            </a:r>
            <a:r>
              <a:rPr lang="en-US" sz="1200" dirty="0" smtClean="0">
                <a:solidFill>
                  <a:srgbClr val="000000"/>
                </a:solidFill>
              </a:rPr>
              <a:t>.</a:t>
            </a:r>
            <a:endParaRPr lang="hu-HU" sz="1200" dirty="0" smtClean="0">
              <a:solidFill>
                <a:srgbClr val="000000"/>
              </a:solidFill>
            </a:endParaRPr>
          </a:p>
          <a:p>
            <a:pPr algn="ctr"/>
            <a:r>
              <a:rPr lang="en-US" sz="1200" dirty="0" smtClean="0">
                <a:solidFill>
                  <a:srgbClr val="000000"/>
                </a:solidFill>
              </a:rPr>
              <a:t>(32-bit W registers are implemented as the lower part</a:t>
            </a:r>
          </a:p>
          <a:p>
            <a:pPr algn="ctr"/>
            <a:r>
              <a:rPr lang="en-US" sz="1200" dirty="0" smtClean="0">
                <a:solidFill>
                  <a:srgbClr val="000000"/>
                </a:solidFill>
              </a:rPr>
              <a:t> of the 64-bit X registers). </a:t>
            </a:r>
            <a:endParaRPr lang="en-US" sz="1200" dirty="0">
              <a:solidFill>
                <a:srgbClr val="000000"/>
              </a:solidFill>
            </a:endParaRPr>
          </a:p>
        </p:txBody>
      </p:sp>
      <p:sp>
        <p:nvSpPr>
          <p:cNvPr id="14" name="Left Brace 13"/>
          <p:cNvSpPr/>
          <p:nvPr/>
        </p:nvSpPr>
        <p:spPr bwMode="auto">
          <a:xfrm rot="16200000">
            <a:off x="1593939" y="5100151"/>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smtClean="0">
              <a:solidFill>
                <a:srgbClr val="000000"/>
              </a:solidFill>
            </a:endParaRPr>
          </a:p>
        </p:txBody>
      </p:sp>
      <p:grpSp>
        <p:nvGrpSpPr>
          <p:cNvPr id="15" name="Group 14"/>
          <p:cNvGrpSpPr/>
          <p:nvPr/>
        </p:nvGrpSpPr>
        <p:grpSpPr>
          <a:xfrm>
            <a:off x="1457418" y="1734697"/>
            <a:ext cx="720000" cy="2376000"/>
            <a:chOff x="1457419" y="1998728"/>
            <a:chExt cx="649287" cy="2376487"/>
          </a:xfrm>
        </p:grpSpPr>
        <p:sp>
          <p:nvSpPr>
            <p:cNvPr id="16"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7"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a:t>
              </a:r>
            </a:p>
          </p:txBody>
        </p:sp>
        <p:sp>
          <p:nvSpPr>
            <p:cNvPr id="18"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9"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a:t>
              </a:r>
            </a:p>
            <a:p>
              <a:pPr algn="ctr"/>
              <a:r>
                <a:rPr lang="hu-HU" sz="900" dirty="0">
                  <a:solidFill>
                    <a:srgbClr val="000000"/>
                  </a:solidFill>
                  <a:ea typeface="Verdana" panose="020B0604030504040204" pitchFamily="34" charset="0"/>
                  <a:cs typeface="Verdana" panose="020B0604030504040204" pitchFamily="34" charset="0"/>
                </a:rPr>
                <a:t>.</a:t>
              </a:r>
            </a:p>
            <a:p>
              <a:pPr algn="ctr"/>
              <a:r>
                <a:rPr lang="hu-HU" sz="900" dirty="0">
                  <a:solidFill>
                    <a:srgbClr val="000000"/>
                  </a:solidFill>
                  <a:ea typeface="Verdana" panose="020B0604030504040204" pitchFamily="34" charset="0"/>
                  <a:cs typeface="Verdana" panose="020B0604030504040204" pitchFamily="34" charset="0"/>
                </a:rPr>
                <a:t>.</a:t>
              </a:r>
            </a:p>
          </p:txBody>
        </p:sp>
        <p:sp>
          <p:nvSpPr>
            <p:cNvPr id="20"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21"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22"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23"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39" name="Téglalap 23"/>
          <p:cNvSpPr/>
          <p:nvPr/>
        </p:nvSpPr>
        <p:spPr>
          <a:xfrm>
            <a:off x="5255232" y="1736828"/>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0</a:t>
            </a:r>
            <a:endParaRPr lang="hu-HU" sz="900" dirty="0">
              <a:solidFill>
                <a:srgbClr val="000000"/>
              </a:solidFill>
              <a:ea typeface="Verdana" panose="020B0604030504040204" pitchFamily="34" charset="0"/>
              <a:cs typeface="Verdana" panose="020B0604030504040204" pitchFamily="34" charset="0"/>
            </a:endParaRPr>
          </a:p>
        </p:txBody>
      </p:sp>
      <p:sp>
        <p:nvSpPr>
          <p:cNvPr id="40" name="Téglalap 24"/>
          <p:cNvSpPr/>
          <p:nvPr/>
        </p:nvSpPr>
        <p:spPr>
          <a:xfrm>
            <a:off x="5255232" y="1952728"/>
            <a:ext cx="1440000"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1</a:t>
            </a:r>
            <a:endParaRPr lang="hu-HU" sz="900" dirty="0">
              <a:solidFill>
                <a:srgbClr val="000000"/>
              </a:solidFill>
              <a:ea typeface="Verdana" panose="020B0604030504040204" pitchFamily="34" charset="0"/>
              <a:cs typeface="Verdana" panose="020B0604030504040204" pitchFamily="34" charset="0"/>
            </a:endParaRPr>
          </a:p>
        </p:txBody>
      </p:sp>
      <p:sp>
        <p:nvSpPr>
          <p:cNvPr id="41" name="Téglalap 25"/>
          <p:cNvSpPr/>
          <p:nvPr/>
        </p:nvSpPr>
        <p:spPr>
          <a:xfrm>
            <a:off x="5255232" y="2168628"/>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2</a:t>
            </a:r>
            <a:endParaRPr lang="hu-HU" sz="900" dirty="0">
              <a:solidFill>
                <a:srgbClr val="000000"/>
              </a:solidFill>
              <a:ea typeface="Verdana" panose="020B0604030504040204" pitchFamily="34" charset="0"/>
              <a:cs typeface="Verdana" panose="020B0604030504040204" pitchFamily="34" charset="0"/>
            </a:endParaRPr>
          </a:p>
        </p:txBody>
      </p:sp>
      <p:sp>
        <p:nvSpPr>
          <p:cNvPr id="42" name="Téglalap 26"/>
          <p:cNvSpPr/>
          <p:nvPr/>
        </p:nvSpPr>
        <p:spPr>
          <a:xfrm>
            <a:off x="5255232" y="2384528"/>
            <a:ext cx="1440000"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endParaRPr lang="hu-HU" sz="900" dirty="0">
              <a:solidFill>
                <a:srgbClr val="000000"/>
              </a:solidFill>
              <a:ea typeface="Verdana" panose="020B0604030504040204" pitchFamily="34" charset="0"/>
              <a:cs typeface="Verdana" panose="020B0604030504040204" pitchFamily="34" charset="0"/>
            </a:endParaRPr>
          </a:p>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r>
              <a:rPr lang="en-US" sz="900" dirty="0" smtClean="0">
                <a:solidFill>
                  <a:srgbClr val="000000"/>
                </a:solidFill>
                <a:ea typeface="Verdana" panose="020B0604030504040204" pitchFamily="34" charset="0"/>
                <a:cs typeface="Verdana" panose="020B0604030504040204" pitchFamily="34" charset="0"/>
              </a:rPr>
              <a:t> </a:t>
            </a:r>
            <a:endParaRPr lang="hu-HU" sz="900" dirty="0">
              <a:solidFill>
                <a:srgbClr val="000000"/>
              </a:solidFill>
              <a:ea typeface="Verdana" panose="020B0604030504040204" pitchFamily="34" charset="0"/>
              <a:cs typeface="Verdana" panose="020B0604030504040204" pitchFamily="34" charset="0"/>
            </a:endParaRPr>
          </a:p>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endParaRPr lang="hu-HU" sz="900" dirty="0">
              <a:solidFill>
                <a:srgbClr val="000000"/>
              </a:solidFill>
              <a:ea typeface="Verdana" panose="020B0604030504040204" pitchFamily="34" charset="0"/>
              <a:cs typeface="Verdana" panose="020B0604030504040204" pitchFamily="34" charset="0"/>
            </a:endParaRPr>
          </a:p>
        </p:txBody>
      </p:sp>
      <p:sp>
        <p:nvSpPr>
          <p:cNvPr id="43" name="Téglalap 27"/>
          <p:cNvSpPr/>
          <p:nvPr/>
        </p:nvSpPr>
        <p:spPr>
          <a:xfrm>
            <a:off x="5255232" y="3249715"/>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12</a:t>
            </a:r>
            <a:endParaRPr lang="hu-HU" sz="900" dirty="0">
              <a:solidFill>
                <a:srgbClr val="000000"/>
              </a:solidFill>
              <a:ea typeface="Verdana" panose="020B0604030504040204" pitchFamily="34" charset="0"/>
              <a:cs typeface="Verdana" panose="020B0604030504040204" pitchFamily="34" charset="0"/>
            </a:endParaRPr>
          </a:p>
        </p:txBody>
      </p:sp>
      <p:sp>
        <p:nvSpPr>
          <p:cNvPr id="44" name="Téglalap 28"/>
          <p:cNvSpPr/>
          <p:nvPr/>
        </p:nvSpPr>
        <p:spPr>
          <a:xfrm>
            <a:off x="5255232" y="3465615"/>
            <a:ext cx="1440000"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13</a:t>
            </a:r>
            <a:endParaRPr lang="hu-HU" sz="900" dirty="0">
              <a:solidFill>
                <a:srgbClr val="000000"/>
              </a:solidFill>
              <a:ea typeface="Verdana" panose="020B0604030504040204" pitchFamily="34" charset="0"/>
              <a:cs typeface="Verdana" panose="020B0604030504040204" pitchFamily="34" charset="0"/>
            </a:endParaRPr>
          </a:p>
        </p:txBody>
      </p:sp>
      <p:sp>
        <p:nvSpPr>
          <p:cNvPr id="45" name="Téglalap 29"/>
          <p:cNvSpPr/>
          <p:nvPr/>
        </p:nvSpPr>
        <p:spPr>
          <a:xfrm>
            <a:off x="5255232" y="3681515"/>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X</a:t>
            </a:r>
            <a:r>
              <a:rPr lang="hu-HU" sz="900" dirty="0" smtClean="0">
                <a:solidFill>
                  <a:srgbClr val="000000"/>
                </a:solidFill>
                <a:ea typeface="Verdana" panose="020B0604030504040204" pitchFamily="34" charset="0"/>
                <a:cs typeface="Verdana" panose="020B0604030504040204" pitchFamily="34" charset="0"/>
              </a:rPr>
              <a:t>14</a:t>
            </a:r>
            <a:endParaRPr lang="hu-HU" sz="900" dirty="0">
              <a:solidFill>
                <a:srgbClr val="000000"/>
              </a:solidFill>
              <a:ea typeface="Verdana" panose="020B0604030504040204" pitchFamily="34" charset="0"/>
              <a:cs typeface="Verdana" panose="020B0604030504040204" pitchFamily="34" charset="0"/>
            </a:endParaRPr>
          </a:p>
        </p:txBody>
      </p:sp>
      <p:sp>
        <p:nvSpPr>
          <p:cNvPr id="46" name="Téglalap 30"/>
          <p:cNvSpPr/>
          <p:nvPr/>
        </p:nvSpPr>
        <p:spPr>
          <a:xfrm>
            <a:off x="5255232" y="3897415"/>
            <a:ext cx="1440000"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endParaRPr lang="hu-HU" sz="900" dirty="0">
              <a:solidFill>
                <a:srgbClr val="000000"/>
              </a:solidFill>
              <a:ea typeface="Verdana" panose="020B0604030504040204" pitchFamily="34" charset="0"/>
              <a:cs typeface="Verdana" panose="020B0604030504040204" pitchFamily="34" charset="0"/>
            </a:endParaRPr>
          </a:p>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endParaRPr lang="hu-HU" sz="900" dirty="0">
              <a:solidFill>
                <a:srgbClr val="000000"/>
              </a:solidFill>
              <a:ea typeface="Verdana" panose="020B0604030504040204" pitchFamily="34" charset="0"/>
              <a:cs typeface="Verdana" panose="020B0604030504040204" pitchFamily="34" charset="0"/>
            </a:endParaRPr>
          </a:p>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a:t>
            </a:r>
            <a:endParaRPr lang="hu-HU" sz="900" dirty="0">
              <a:solidFill>
                <a:srgbClr val="000000"/>
              </a:solidFill>
              <a:ea typeface="Verdana" panose="020B0604030504040204" pitchFamily="34" charset="0"/>
              <a:cs typeface="Verdana" panose="020B0604030504040204" pitchFamily="34" charset="0"/>
            </a:endParaRPr>
          </a:p>
        </p:txBody>
      </p:sp>
      <p:sp>
        <p:nvSpPr>
          <p:cNvPr id="47" name="Téglalap 31"/>
          <p:cNvSpPr/>
          <p:nvPr/>
        </p:nvSpPr>
        <p:spPr>
          <a:xfrm>
            <a:off x="5255232" y="4761015"/>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hu-HU" sz="900">
              <a:solidFill>
                <a:srgbClr val="000000"/>
              </a:solidFill>
              <a:ea typeface="Verdana" panose="020B0604030504040204" pitchFamily="34" charset="0"/>
              <a:cs typeface="Verdana" panose="020B0604030504040204" pitchFamily="34" charset="0"/>
            </a:endParaRPr>
          </a:p>
        </p:txBody>
      </p:sp>
      <p:sp>
        <p:nvSpPr>
          <p:cNvPr id="48" name="Téglalap 32"/>
          <p:cNvSpPr/>
          <p:nvPr/>
        </p:nvSpPr>
        <p:spPr>
          <a:xfrm>
            <a:off x="5255232" y="4976915"/>
            <a:ext cx="1440000"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X30</a:t>
            </a:r>
            <a:endParaRPr lang="hu-HU" sz="900" dirty="0">
              <a:solidFill>
                <a:srgbClr val="000000"/>
              </a:solidFill>
              <a:ea typeface="Verdana" panose="020B0604030504040204" pitchFamily="34" charset="0"/>
              <a:cs typeface="Verdana" panose="020B0604030504040204" pitchFamily="34" charset="0"/>
            </a:endParaRPr>
          </a:p>
        </p:txBody>
      </p:sp>
      <p:sp>
        <p:nvSpPr>
          <p:cNvPr id="49" name="Téglalap 33"/>
          <p:cNvSpPr/>
          <p:nvPr/>
        </p:nvSpPr>
        <p:spPr>
          <a:xfrm>
            <a:off x="5255232" y="5192815"/>
            <a:ext cx="1440000"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900" dirty="0" smtClean="0">
                <a:solidFill>
                  <a:srgbClr val="000000"/>
                </a:solidFill>
                <a:ea typeface="Verdana" panose="020B0604030504040204" pitchFamily="34" charset="0"/>
                <a:cs typeface="Verdana" panose="020B0604030504040204" pitchFamily="34" charset="0"/>
              </a:rPr>
              <a:t>   </a:t>
            </a:r>
            <a:r>
              <a:rPr lang="hu-HU" sz="900" dirty="0" smtClean="0">
                <a:solidFill>
                  <a:srgbClr val="000000"/>
                </a:solidFill>
                <a:ea typeface="Verdana" panose="020B0604030504040204" pitchFamily="34" charset="0"/>
                <a:cs typeface="Verdana" panose="020B0604030504040204" pitchFamily="34" charset="0"/>
              </a:rPr>
              <a:t>X31</a:t>
            </a:r>
            <a:endParaRPr lang="hu-HU" sz="900" dirty="0">
              <a:solidFill>
                <a:srgbClr val="000000"/>
              </a:solidFill>
              <a:ea typeface="Verdana" panose="020B0604030504040204" pitchFamily="34" charset="0"/>
              <a:cs typeface="Verdana" panose="020B0604030504040204" pitchFamily="34" charset="0"/>
            </a:endParaRPr>
          </a:p>
        </p:txBody>
      </p:sp>
      <p:cxnSp>
        <p:nvCxnSpPr>
          <p:cNvPr id="50" name="Egyenes összekötő nyíllal 34"/>
          <p:cNvCxnSpPr/>
          <p:nvPr/>
        </p:nvCxnSpPr>
        <p:spPr>
          <a:xfrm>
            <a:off x="5255232" y="2600428"/>
            <a:ext cx="144000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Szövegdoboz 36"/>
          <p:cNvSpPr txBox="1">
            <a:spLocks noChangeArrowheads="1"/>
          </p:cNvSpPr>
          <p:nvPr/>
        </p:nvSpPr>
        <p:spPr bwMode="auto">
          <a:xfrm>
            <a:off x="5407153" y="2365515"/>
            <a:ext cx="3886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smtClean="0">
                <a:solidFill>
                  <a:srgbClr val="000000"/>
                </a:solidFill>
                <a:latin typeface="Verdana" pitchFamily="34" charset="0"/>
                <a:ea typeface="Verdana" pitchFamily="34" charset="0"/>
                <a:cs typeface="Verdana" pitchFamily="34" charset="0"/>
              </a:rPr>
              <a:t>X3</a:t>
            </a:r>
            <a:endParaRPr lang="hu-HU" altLang="en-US" sz="900" dirty="0">
              <a:solidFill>
                <a:srgbClr val="000000"/>
              </a:solidFill>
              <a:latin typeface="Verdana" pitchFamily="34" charset="0"/>
              <a:ea typeface="Verdana" pitchFamily="34" charset="0"/>
              <a:cs typeface="Verdana" pitchFamily="34" charset="0"/>
            </a:endParaRPr>
          </a:p>
        </p:txBody>
      </p:sp>
      <p:sp>
        <p:nvSpPr>
          <p:cNvPr id="52" name="TextBox 51"/>
          <p:cNvSpPr txBox="1"/>
          <p:nvPr/>
        </p:nvSpPr>
        <p:spPr>
          <a:xfrm>
            <a:off x="74775" y="507107"/>
            <a:ext cx="9194867" cy="369332"/>
          </a:xfrm>
          <a:prstGeom prst="rect">
            <a:avLst/>
          </a:prstGeom>
          <a:noFill/>
        </p:spPr>
        <p:txBody>
          <a:bodyPr wrap="square" rtlCol="0">
            <a:spAutoFit/>
          </a:bodyPr>
          <a:lstStyle/>
          <a:p>
            <a:r>
              <a:rPr lang="en-US" dirty="0" smtClean="0">
                <a:solidFill>
                  <a:schemeClr val="accent6"/>
                </a:solidFill>
              </a:rPr>
              <a:t>Extension of the </a:t>
            </a:r>
            <a:r>
              <a:rPr lang="hu-HU" dirty="0" smtClean="0">
                <a:solidFill>
                  <a:schemeClr val="accent6"/>
                </a:solidFill>
              </a:rPr>
              <a:t>GPR register</a:t>
            </a:r>
            <a:r>
              <a:rPr lang="en-US" dirty="0" smtClean="0">
                <a:solidFill>
                  <a:schemeClr val="accent6"/>
                </a:solidFill>
              </a:rPr>
              <a:t> set in </a:t>
            </a:r>
            <a:r>
              <a:rPr lang="hu-HU" dirty="0" smtClean="0">
                <a:solidFill>
                  <a:schemeClr val="accent6"/>
                </a:solidFill>
              </a:rPr>
              <a:t>the ARMv</a:t>
            </a:r>
            <a:r>
              <a:rPr lang="en-US" dirty="0" smtClean="0">
                <a:solidFill>
                  <a:schemeClr val="accent6"/>
                </a:solidFill>
              </a:rPr>
              <a:t>8</a:t>
            </a:r>
            <a:r>
              <a:rPr lang="hu-HU" dirty="0" smtClean="0">
                <a:solidFill>
                  <a:schemeClr val="accent6"/>
                </a:solidFill>
              </a:rPr>
              <a:t> </a:t>
            </a:r>
            <a:r>
              <a:rPr lang="en-US" dirty="0" smtClean="0">
                <a:solidFill>
                  <a:schemeClr val="accent6"/>
                </a:solidFill>
              </a:rPr>
              <a:t>ISA </a:t>
            </a:r>
            <a:r>
              <a:rPr lang="hu-HU" dirty="0" smtClean="0"/>
              <a:t>[63</a:t>
            </a:r>
            <a:r>
              <a:rPr lang="en-US" dirty="0"/>
              <a:t>], [</a:t>
            </a:r>
            <a:r>
              <a:rPr lang="hu-HU" dirty="0"/>
              <a:t>66</a:t>
            </a:r>
            <a:r>
              <a:rPr lang="en-US" dirty="0" smtClean="0"/>
              <a:t>] -1</a:t>
            </a:r>
            <a:endParaRPr lang="en-US" dirty="0"/>
          </a:p>
        </p:txBody>
      </p:sp>
      <p:sp>
        <p:nvSpPr>
          <p:cNvPr id="53" name="TextBox 52"/>
          <p:cNvSpPr txBox="1"/>
          <p:nvPr/>
        </p:nvSpPr>
        <p:spPr>
          <a:xfrm>
            <a:off x="72900" y="879845"/>
            <a:ext cx="8937703" cy="338554"/>
          </a:xfrm>
          <a:prstGeom prst="rect">
            <a:avLst/>
          </a:prstGeom>
          <a:noFill/>
        </p:spPr>
        <p:txBody>
          <a:bodyPr wrap="none" rtlCol="0">
            <a:spAutoFit/>
          </a:bodyPr>
          <a:lstStyle/>
          <a:p>
            <a:pPr lvl="0"/>
            <a:r>
              <a:rPr lang="en-US" sz="1600" dirty="0" smtClean="0">
                <a:solidFill>
                  <a:srgbClr val="000000"/>
                </a:solidFill>
              </a:rPr>
              <a:t>The </a:t>
            </a:r>
            <a:r>
              <a:rPr lang="en-US" sz="1600" dirty="0" smtClean="0">
                <a:solidFill>
                  <a:srgbClr val="FF0000"/>
                </a:solidFill>
              </a:rPr>
              <a:t>ARMv8 </a:t>
            </a:r>
            <a:r>
              <a:rPr lang="en-US" sz="1600" dirty="0">
                <a:solidFill>
                  <a:srgbClr val="FF0000"/>
                </a:solidFill>
              </a:rPr>
              <a:t>ISA </a:t>
            </a:r>
            <a:r>
              <a:rPr lang="en-US" sz="1600" dirty="0" smtClean="0">
                <a:solidFill>
                  <a:srgbClr val="0070C0"/>
                </a:solidFill>
              </a:rPr>
              <a:t>extends the original GPR register set, </a:t>
            </a:r>
            <a:r>
              <a:rPr lang="en-US" sz="1600" dirty="0" smtClean="0"/>
              <a:t>as seen in the Figure below. </a:t>
            </a:r>
            <a:endParaRPr lang="en-US" dirty="0"/>
          </a:p>
        </p:txBody>
      </p:sp>
      <p:sp>
        <p:nvSpPr>
          <p:cNvPr id="55" name="TextBox 6"/>
          <p:cNvSpPr txBox="1"/>
          <p:nvPr/>
        </p:nvSpPr>
        <p:spPr>
          <a:xfrm>
            <a:off x="8839201" y="6500515"/>
            <a:ext cx="323309" cy="400110"/>
          </a:xfrm>
          <a:prstGeom prst="rect">
            <a:avLst/>
          </a:prstGeom>
          <a:noFill/>
        </p:spPr>
        <p:txBody>
          <a:bodyPr wrap="square" rtlCol="0">
            <a:spAutoFit/>
          </a:bodyPr>
          <a:lstStyle/>
          <a:p>
            <a:r>
              <a:rPr lang="en-US" sz="2000" dirty="0" smtClean="0">
                <a:solidFill>
                  <a:srgbClr val="FF0000"/>
                </a:solidFill>
                <a:latin typeface="+mj-lt"/>
              </a:rPr>
              <a:t>*</a:t>
            </a:r>
          </a:p>
        </p:txBody>
      </p:sp>
      <p:grpSp>
        <p:nvGrpSpPr>
          <p:cNvPr id="56" name="Group 55"/>
          <p:cNvGrpSpPr/>
          <p:nvPr/>
        </p:nvGrpSpPr>
        <p:grpSpPr>
          <a:xfrm>
            <a:off x="5988432" y="1729133"/>
            <a:ext cx="749251" cy="3677329"/>
            <a:chOff x="4012722" y="1988868"/>
            <a:chExt cx="649288" cy="3671887"/>
          </a:xfrm>
          <a:noFill/>
        </p:grpSpPr>
        <p:sp>
          <p:nvSpPr>
            <p:cNvPr id="57" name="Téglalap 11"/>
            <p:cNvSpPr/>
            <p:nvPr/>
          </p:nvSpPr>
          <p:spPr>
            <a:xfrm>
              <a:off x="4012722" y="1988868"/>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0</a:t>
              </a:r>
              <a:endParaRPr lang="hu-HU" sz="900" dirty="0">
                <a:solidFill>
                  <a:srgbClr val="000000"/>
                </a:solidFill>
                <a:ea typeface="Verdana" panose="020B0604030504040204" pitchFamily="34" charset="0"/>
                <a:cs typeface="Verdana" panose="020B0604030504040204" pitchFamily="34" charset="0"/>
              </a:endParaRPr>
            </a:p>
          </p:txBody>
        </p:sp>
        <p:sp>
          <p:nvSpPr>
            <p:cNvPr id="58" name="Téglalap 12"/>
            <p:cNvSpPr/>
            <p:nvPr/>
          </p:nvSpPr>
          <p:spPr>
            <a:xfrm>
              <a:off x="4012722" y="2204768"/>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1</a:t>
              </a:r>
              <a:endParaRPr lang="hu-HU" sz="900" dirty="0">
                <a:solidFill>
                  <a:srgbClr val="000000"/>
                </a:solidFill>
                <a:ea typeface="Verdana" panose="020B0604030504040204" pitchFamily="34" charset="0"/>
                <a:cs typeface="Verdana" panose="020B0604030504040204" pitchFamily="34" charset="0"/>
              </a:endParaRPr>
            </a:p>
          </p:txBody>
        </p:sp>
        <p:sp>
          <p:nvSpPr>
            <p:cNvPr id="59" name="Téglalap 13"/>
            <p:cNvSpPr/>
            <p:nvPr/>
          </p:nvSpPr>
          <p:spPr>
            <a:xfrm>
              <a:off x="4012722" y="2420668"/>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2</a:t>
              </a:r>
              <a:endParaRPr lang="hu-HU" sz="900" dirty="0">
                <a:solidFill>
                  <a:srgbClr val="000000"/>
                </a:solidFill>
                <a:ea typeface="Verdana" panose="020B0604030504040204" pitchFamily="34" charset="0"/>
                <a:cs typeface="Verdana" panose="020B0604030504040204" pitchFamily="34" charset="0"/>
              </a:endParaRPr>
            </a:p>
          </p:txBody>
        </p:sp>
        <p:sp>
          <p:nvSpPr>
            <p:cNvPr id="60" name="Téglalap 14"/>
            <p:cNvSpPr/>
            <p:nvPr/>
          </p:nvSpPr>
          <p:spPr>
            <a:xfrm>
              <a:off x="4012722" y="2636568"/>
              <a:ext cx="649288" cy="865187"/>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a:t>
              </a:r>
            </a:p>
            <a:p>
              <a:pPr algn="ctr"/>
              <a:r>
                <a:rPr lang="hu-HU" sz="900" dirty="0">
                  <a:solidFill>
                    <a:srgbClr val="000000"/>
                  </a:solidFill>
                  <a:ea typeface="Verdana" panose="020B0604030504040204" pitchFamily="34" charset="0"/>
                  <a:cs typeface="Verdana" panose="020B0604030504040204" pitchFamily="34" charset="0"/>
                </a:rPr>
                <a:t>.</a:t>
              </a:r>
            </a:p>
            <a:p>
              <a:pPr algn="ctr"/>
              <a:r>
                <a:rPr lang="hu-HU" sz="900" dirty="0">
                  <a:solidFill>
                    <a:srgbClr val="000000"/>
                  </a:solidFill>
                  <a:ea typeface="Verdana" panose="020B0604030504040204" pitchFamily="34" charset="0"/>
                  <a:cs typeface="Verdana" panose="020B0604030504040204" pitchFamily="34" charset="0"/>
                </a:rPr>
                <a:t>.</a:t>
              </a:r>
            </a:p>
          </p:txBody>
        </p:sp>
        <p:sp>
          <p:nvSpPr>
            <p:cNvPr id="61" name="Téglalap 15"/>
            <p:cNvSpPr/>
            <p:nvPr/>
          </p:nvSpPr>
          <p:spPr>
            <a:xfrm>
              <a:off x="4012722" y="35017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12</a:t>
              </a:r>
              <a:endParaRPr lang="hu-HU" sz="900" dirty="0">
                <a:solidFill>
                  <a:srgbClr val="000000"/>
                </a:solidFill>
                <a:ea typeface="Verdana" panose="020B0604030504040204" pitchFamily="34" charset="0"/>
                <a:cs typeface="Verdana" panose="020B0604030504040204" pitchFamily="34" charset="0"/>
              </a:endParaRPr>
            </a:p>
          </p:txBody>
        </p:sp>
        <p:sp>
          <p:nvSpPr>
            <p:cNvPr id="62" name="Téglalap 16"/>
            <p:cNvSpPr/>
            <p:nvPr/>
          </p:nvSpPr>
          <p:spPr>
            <a:xfrm>
              <a:off x="4012722" y="37176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13</a:t>
              </a:r>
              <a:endParaRPr lang="hu-HU" sz="900" dirty="0">
                <a:solidFill>
                  <a:srgbClr val="000000"/>
                </a:solidFill>
                <a:ea typeface="Verdana" panose="020B0604030504040204" pitchFamily="34" charset="0"/>
                <a:cs typeface="Verdana" panose="020B0604030504040204" pitchFamily="34" charset="0"/>
              </a:endParaRPr>
            </a:p>
          </p:txBody>
        </p:sp>
        <p:sp>
          <p:nvSpPr>
            <p:cNvPr id="63" name="Téglalap 17"/>
            <p:cNvSpPr/>
            <p:nvPr/>
          </p:nvSpPr>
          <p:spPr>
            <a:xfrm>
              <a:off x="4012722" y="39335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smtClean="0">
                  <a:solidFill>
                    <a:srgbClr val="000000"/>
                  </a:solidFill>
                  <a:ea typeface="Verdana" panose="020B0604030504040204" pitchFamily="34" charset="0"/>
                  <a:cs typeface="Verdana" panose="020B0604030504040204" pitchFamily="34" charset="0"/>
                </a:rPr>
                <a:t>W</a:t>
              </a:r>
              <a:r>
                <a:rPr lang="hu-HU" sz="900" dirty="0" smtClean="0">
                  <a:solidFill>
                    <a:srgbClr val="000000"/>
                  </a:solidFill>
                  <a:ea typeface="Verdana" panose="020B0604030504040204" pitchFamily="34" charset="0"/>
                  <a:cs typeface="Verdana" panose="020B0604030504040204" pitchFamily="34" charset="0"/>
                </a:rPr>
                <a:t>14</a:t>
              </a:r>
              <a:endParaRPr lang="hu-HU" sz="900" dirty="0">
                <a:solidFill>
                  <a:srgbClr val="000000"/>
                </a:solidFill>
                <a:ea typeface="Verdana" panose="020B0604030504040204" pitchFamily="34" charset="0"/>
                <a:cs typeface="Verdana" panose="020B0604030504040204" pitchFamily="34" charset="0"/>
              </a:endParaRPr>
            </a:p>
          </p:txBody>
        </p:sp>
        <p:sp>
          <p:nvSpPr>
            <p:cNvPr id="64" name="Téglalap 19"/>
            <p:cNvSpPr/>
            <p:nvPr/>
          </p:nvSpPr>
          <p:spPr>
            <a:xfrm>
              <a:off x="4012722" y="4149455"/>
              <a:ext cx="649288" cy="8636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65" name="Téglalap 20"/>
            <p:cNvSpPr/>
            <p:nvPr/>
          </p:nvSpPr>
          <p:spPr>
            <a:xfrm>
              <a:off x="4012722" y="50130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66" name="Téglalap 21"/>
            <p:cNvSpPr/>
            <p:nvPr/>
          </p:nvSpPr>
          <p:spPr>
            <a:xfrm>
              <a:off x="4012722" y="52289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smtClean="0">
                  <a:solidFill>
                    <a:srgbClr val="000000"/>
                  </a:solidFill>
                  <a:ea typeface="Verdana" panose="020B0604030504040204" pitchFamily="34" charset="0"/>
                  <a:cs typeface="Verdana" panose="020B0604030504040204" pitchFamily="34" charset="0"/>
                </a:rPr>
                <a:t>W30</a:t>
              </a:r>
              <a:endParaRPr lang="hu-HU" sz="900" dirty="0">
                <a:solidFill>
                  <a:srgbClr val="000000"/>
                </a:solidFill>
                <a:ea typeface="Verdana" panose="020B0604030504040204" pitchFamily="34" charset="0"/>
                <a:cs typeface="Verdana" panose="020B0604030504040204" pitchFamily="34" charset="0"/>
              </a:endParaRPr>
            </a:p>
          </p:txBody>
        </p:sp>
        <p:sp>
          <p:nvSpPr>
            <p:cNvPr id="67" name="Téglalap 22"/>
            <p:cNvSpPr/>
            <p:nvPr/>
          </p:nvSpPr>
          <p:spPr>
            <a:xfrm>
              <a:off x="4012722" y="5444855"/>
              <a:ext cx="649288" cy="21590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smtClean="0">
                  <a:solidFill>
                    <a:srgbClr val="000000"/>
                  </a:solidFill>
                  <a:ea typeface="Verdana" panose="020B0604030504040204" pitchFamily="34" charset="0"/>
                  <a:cs typeface="Verdana" panose="020B0604030504040204" pitchFamily="34" charset="0"/>
                </a:rPr>
                <a:t>W31</a:t>
              </a:r>
              <a:endParaRPr lang="hu-HU" sz="900" dirty="0">
                <a:solidFill>
                  <a:srgbClr val="000000"/>
                </a:solidFill>
                <a:ea typeface="Verdana" panose="020B0604030504040204" pitchFamily="34" charset="0"/>
                <a:cs typeface="Verdana" panose="020B0604030504040204" pitchFamily="34" charset="0"/>
              </a:endParaRPr>
            </a:p>
          </p:txBody>
        </p:sp>
        <p:cxnSp>
          <p:nvCxnSpPr>
            <p:cNvPr id="68" name="Egyenes összekötő nyíllal 2"/>
            <p:cNvCxnSpPr/>
            <p:nvPr/>
          </p:nvCxnSpPr>
          <p:spPr>
            <a:xfrm>
              <a:off x="4012722" y="2852468"/>
              <a:ext cx="649288" cy="0"/>
            </a:xfrm>
            <a:prstGeom prst="straightConnector1">
              <a:avLst/>
            </a:prstGeom>
            <a:grp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Szövegdoboz 35"/>
            <p:cNvSpPr txBox="1">
              <a:spLocks noChangeArrowheads="1"/>
            </p:cNvSpPr>
            <p:nvPr/>
          </p:nvSpPr>
          <p:spPr bwMode="auto">
            <a:xfrm>
              <a:off x="4176235" y="2634551"/>
              <a:ext cx="335662" cy="23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smtClean="0">
                  <a:solidFill>
                    <a:srgbClr val="000000"/>
                  </a:solidFill>
                  <a:latin typeface="Verdana" pitchFamily="34" charset="0"/>
                  <a:ea typeface="Verdana" pitchFamily="34" charset="0"/>
                  <a:cs typeface="Verdana" pitchFamily="34" charset="0"/>
                </a:rPr>
                <a:t>W3</a:t>
              </a:r>
              <a:endParaRPr lang="hu-HU" altLang="en-US" sz="900" dirty="0">
                <a:solidFill>
                  <a:srgbClr val="000000"/>
                </a:solidFill>
                <a:latin typeface="Verdana" pitchFamily="34" charset="0"/>
                <a:ea typeface="Verdana" pitchFamily="34" charset="0"/>
                <a:cs typeface="Verdana" pitchFamily="34" charset="0"/>
              </a:endParaRPr>
            </a:p>
          </p:txBody>
        </p:sp>
      </p:grpSp>
      <p:sp>
        <p:nvSpPr>
          <p:cNvPr id="54" name="TextBox 53"/>
          <p:cNvSpPr txBox="1"/>
          <p:nvPr/>
        </p:nvSpPr>
        <p:spPr>
          <a:xfrm>
            <a:off x="6497590" y="1728435"/>
            <a:ext cx="258404" cy="230832"/>
          </a:xfrm>
          <a:prstGeom prst="rect">
            <a:avLst/>
          </a:prstGeom>
          <a:noFill/>
        </p:spPr>
        <p:txBody>
          <a:bodyPr wrap="none" rtlCol="0">
            <a:spAutoFit/>
          </a:bodyPr>
          <a:lstStyle/>
          <a:p>
            <a:r>
              <a:rPr lang="en-US" sz="900" dirty="0" smtClean="0"/>
              <a:t>0</a:t>
            </a:r>
          </a:p>
        </p:txBody>
      </p:sp>
      <p:sp>
        <p:nvSpPr>
          <p:cNvPr id="70" name="TextBox 69"/>
          <p:cNvSpPr txBox="1"/>
          <p:nvPr/>
        </p:nvSpPr>
        <p:spPr>
          <a:xfrm>
            <a:off x="5928655" y="1729133"/>
            <a:ext cx="332142" cy="230832"/>
          </a:xfrm>
          <a:prstGeom prst="rect">
            <a:avLst/>
          </a:prstGeom>
          <a:noFill/>
        </p:spPr>
        <p:txBody>
          <a:bodyPr wrap="none" rtlCol="0">
            <a:spAutoFit/>
          </a:bodyPr>
          <a:lstStyle/>
          <a:p>
            <a:r>
              <a:rPr lang="en-US" sz="900" dirty="0" smtClean="0"/>
              <a:t>31</a:t>
            </a:r>
          </a:p>
        </p:txBody>
      </p:sp>
      <p:sp>
        <p:nvSpPr>
          <p:cNvPr id="71" name="TextBox 70"/>
          <p:cNvSpPr txBox="1"/>
          <p:nvPr/>
        </p:nvSpPr>
        <p:spPr>
          <a:xfrm>
            <a:off x="5205588" y="1725685"/>
            <a:ext cx="332142" cy="230832"/>
          </a:xfrm>
          <a:prstGeom prst="rect">
            <a:avLst/>
          </a:prstGeom>
          <a:noFill/>
        </p:spPr>
        <p:txBody>
          <a:bodyPr wrap="none" rtlCol="0">
            <a:spAutoFit/>
          </a:bodyPr>
          <a:lstStyle/>
          <a:p>
            <a:r>
              <a:rPr lang="en-US" sz="900" dirty="0" smtClean="0"/>
              <a:t>63</a:t>
            </a:r>
          </a:p>
        </p:txBody>
      </p:sp>
    </p:spTree>
    <p:extLst>
      <p:ext uri="{BB962C8B-B14F-4D97-AF65-F5344CB8AC3E}">
        <p14:creationId xmlns:p14="http://schemas.microsoft.com/office/powerpoint/2010/main" val="27037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ppt_x"/>
                                          </p:val>
                                        </p:tav>
                                        <p:tav tm="100000">
                                          <p:val>
                                            <p:strVal val="#ppt_x"/>
                                          </p:val>
                                        </p:tav>
                                      </p:tavLst>
                                    </p:anim>
                                    <p:anim calcmode="lin" valueType="num">
                                      <p:cBhvr additive="base">
                                        <p:cTn id="84" dur="500" fill="hold"/>
                                        <p:tgtEl>
                                          <p:spTgt spid="5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fill="hold"/>
                                        <p:tgtEl>
                                          <p:spTgt spid="70"/>
                                        </p:tgtEl>
                                        <p:attrNameLst>
                                          <p:attrName>ppt_x</p:attrName>
                                        </p:attrNameLst>
                                      </p:cBhvr>
                                      <p:tavLst>
                                        <p:tav tm="0">
                                          <p:val>
                                            <p:strVal val="#ppt_x"/>
                                          </p:val>
                                        </p:tav>
                                        <p:tav tm="100000">
                                          <p:val>
                                            <p:strVal val="#ppt_x"/>
                                          </p:val>
                                        </p:tav>
                                      </p:tavLst>
                                    </p:anim>
                                    <p:anim calcmode="lin" valueType="num">
                                      <p:cBhvr additive="base">
                                        <p:cTn id="100" dur="500" fill="hold"/>
                                        <p:tgtEl>
                                          <p:spTgt spid="7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additive="base">
                                        <p:cTn id="103" dur="500" fill="hold"/>
                                        <p:tgtEl>
                                          <p:spTgt spid="71"/>
                                        </p:tgtEl>
                                        <p:attrNameLst>
                                          <p:attrName>ppt_x</p:attrName>
                                        </p:attrNameLst>
                                      </p:cBhvr>
                                      <p:tavLst>
                                        <p:tav tm="0">
                                          <p:val>
                                            <p:strVal val="#ppt_x"/>
                                          </p:val>
                                        </p:tav>
                                        <p:tav tm="100000">
                                          <p:val>
                                            <p:strVal val="#ppt_x"/>
                                          </p:val>
                                        </p:tav>
                                      </p:tavLst>
                                    </p:anim>
                                    <p:anim calcmode="lin" valueType="num">
                                      <p:cBhvr additive="base">
                                        <p:cTn id="10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1" grpId="0"/>
      <p:bldP spid="12" grpId="0" animBg="1"/>
      <p:bldP spid="13"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p:bldP spid="55" grpId="0"/>
      <p:bldP spid="54" grpId="0"/>
      <p:bldP spid="70" grpId="0"/>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 y="0"/>
            <a:ext cx="9182501" cy="394636"/>
          </a:xfrm>
        </p:spPr>
        <p:txBody>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14)</a:t>
            </a:r>
            <a:endParaRPr lang="en-US" dirty="0"/>
          </a:p>
        </p:txBody>
      </p:sp>
      <p:sp>
        <p:nvSpPr>
          <p:cNvPr id="4" name="TextBox 3"/>
          <p:cNvSpPr txBox="1"/>
          <p:nvPr/>
        </p:nvSpPr>
        <p:spPr>
          <a:xfrm>
            <a:off x="220474" y="880293"/>
            <a:ext cx="8781571" cy="2215991"/>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In the AArch64 execution mode </a:t>
            </a:r>
            <a:r>
              <a:rPr lang="en-US" sz="1600" dirty="0" smtClean="0">
                <a:solidFill>
                  <a:srgbClr val="0070C0"/>
                </a:solidFill>
              </a:rPr>
              <a:t>either 32- or 64-bit FX SIMD data can be </a:t>
            </a:r>
          </a:p>
          <a:p>
            <a:pPr>
              <a:spcAft>
                <a:spcPts val="600"/>
              </a:spcAft>
            </a:pPr>
            <a:r>
              <a:rPr lang="en-US" sz="1600" dirty="0">
                <a:solidFill>
                  <a:srgbClr val="0070C0"/>
                </a:solidFill>
              </a:rPr>
              <a:t> </a:t>
            </a:r>
            <a:r>
              <a:rPr lang="en-US" sz="1600" dirty="0" smtClean="0">
                <a:solidFill>
                  <a:srgbClr val="0070C0"/>
                </a:solidFill>
              </a:rPr>
              <a:t>     processed in the GPRs.</a:t>
            </a:r>
          </a:p>
          <a:p>
            <a:pPr marL="285750" indent="-285750">
              <a:buFont typeface="Arial" panose="020B0604020202020204" pitchFamily="34" charset="0"/>
              <a:buChar char="•"/>
            </a:pPr>
            <a:r>
              <a:rPr lang="en-US" sz="1600" dirty="0" smtClean="0">
                <a:solidFill>
                  <a:srgbClr val="0070C0"/>
                </a:solidFill>
              </a:rPr>
              <a:t>If 32-bit FX SIMD data </a:t>
            </a:r>
            <a:r>
              <a:rPr lang="en-US" sz="1600" dirty="0" smtClean="0"/>
              <a:t>is processed in this mode, in assembler instructions</a:t>
            </a:r>
          </a:p>
          <a:p>
            <a:r>
              <a:rPr lang="en-US" sz="1600" dirty="0"/>
              <a:t> </a:t>
            </a:r>
            <a:r>
              <a:rPr lang="en-US" sz="1600" dirty="0" smtClean="0"/>
              <a:t>     </a:t>
            </a:r>
            <a:r>
              <a:rPr lang="en-US" sz="1600" dirty="0" smtClean="0">
                <a:solidFill>
                  <a:srgbClr val="0070C0"/>
                </a:solidFill>
              </a:rPr>
              <a:t>GPRs needs to be referred to as </a:t>
            </a:r>
            <a:r>
              <a:rPr lang="en-US" sz="1600" dirty="0" smtClean="0">
                <a:solidFill>
                  <a:srgbClr val="FF0000"/>
                </a:solidFill>
              </a:rPr>
              <a:t>W registers</a:t>
            </a:r>
            <a:r>
              <a:rPr lang="en-US" sz="1600" dirty="0" smtClean="0"/>
              <a:t>, whereas </a:t>
            </a:r>
            <a:r>
              <a:rPr lang="en-US" sz="1600" dirty="0" smtClean="0">
                <a:solidFill>
                  <a:srgbClr val="0070C0"/>
                </a:solidFill>
              </a:rPr>
              <a:t>for 64-bit FX SIMD data</a:t>
            </a:r>
            <a:r>
              <a:rPr lang="en-US" sz="1600" dirty="0" smtClean="0"/>
              <a:t>, </a:t>
            </a:r>
          </a:p>
          <a:p>
            <a:pPr>
              <a:spcAft>
                <a:spcPts val="600"/>
              </a:spcAft>
            </a:pPr>
            <a:r>
              <a:rPr lang="en-US" sz="1600" dirty="0"/>
              <a:t> </a:t>
            </a:r>
            <a:r>
              <a:rPr lang="en-US" sz="1600" dirty="0" smtClean="0"/>
              <a:t>     GPRs are named as </a:t>
            </a:r>
            <a:r>
              <a:rPr lang="en-US" sz="1600" dirty="0" smtClean="0">
                <a:solidFill>
                  <a:srgbClr val="FF0000"/>
                </a:solidFill>
              </a:rPr>
              <a:t>X registers</a:t>
            </a:r>
            <a:r>
              <a:rPr lang="en-US" sz="1600" dirty="0" smtClean="0">
                <a:solidFill>
                  <a:srgbClr val="0070C0"/>
                </a:solidFill>
              </a:rPr>
              <a:t>.</a:t>
            </a:r>
          </a:p>
          <a:p>
            <a:pPr marL="285750" indent="-285750">
              <a:buFont typeface="Arial" panose="020B0604020202020204" pitchFamily="34" charset="0"/>
              <a:buChar char="•"/>
            </a:pPr>
            <a:r>
              <a:rPr lang="en-US" sz="1600" dirty="0" smtClean="0"/>
              <a:t>Nevertheless, there exists only a </a:t>
            </a:r>
            <a:r>
              <a:rPr lang="en-US" sz="1600" dirty="0" smtClean="0">
                <a:solidFill>
                  <a:srgbClr val="FF0000"/>
                </a:solidFill>
              </a:rPr>
              <a:t>single GPR register set </a:t>
            </a:r>
            <a:r>
              <a:rPr lang="en-US" sz="1600" dirty="0" smtClean="0"/>
              <a:t>in the processor,</a:t>
            </a:r>
          </a:p>
          <a:p>
            <a:r>
              <a:rPr lang="en-US" sz="1600" dirty="0" smtClean="0"/>
              <a:t>      </a:t>
            </a:r>
            <a:r>
              <a:rPr lang="en-US" sz="1600" dirty="0"/>
              <a:t>the </a:t>
            </a:r>
            <a:r>
              <a:rPr lang="en-US" sz="1600" dirty="0">
                <a:solidFill>
                  <a:srgbClr val="0070C0"/>
                </a:solidFill>
              </a:rPr>
              <a:t>W </a:t>
            </a:r>
            <a:r>
              <a:rPr lang="en-US" sz="1600" dirty="0" smtClean="0">
                <a:solidFill>
                  <a:srgbClr val="0070C0"/>
                </a:solidFill>
              </a:rPr>
              <a:t>registers are </a:t>
            </a:r>
            <a:r>
              <a:rPr lang="en-US" sz="1600" dirty="0">
                <a:solidFill>
                  <a:srgbClr val="0070C0"/>
                </a:solidFill>
              </a:rPr>
              <a:t>aliased </a:t>
            </a:r>
            <a:r>
              <a:rPr lang="en-US" sz="1600" dirty="0" smtClean="0">
                <a:solidFill>
                  <a:srgbClr val="0070C0"/>
                </a:solidFill>
              </a:rPr>
              <a:t>with the </a:t>
            </a:r>
            <a:r>
              <a:rPr lang="en-US" sz="1600" dirty="0">
                <a:solidFill>
                  <a:srgbClr val="0070C0"/>
                </a:solidFill>
              </a:rPr>
              <a:t>lower 32-bits of the X registers</a:t>
            </a:r>
            <a:r>
              <a:rPr lang="en-US" sz="1600" dirty="0"/>
              <a:t>, i.e</a:t>
            </a:r>
            <a:r>
              <a:rPr lang="en-US" sz="1600" dirty="0" smtClean="0"/>
              <a:t>.</a:t>
            </a:r>
          </a:p>
          <a:p>
            <a:r>
              <a:rPr lang="en-US" sz="1600" dirty="0"/>
              <a:t> </a:t>
            </a:r>
            <a:r>
              <a:rPr lang="en-US" sz="1600" dirty="0" smtClean="0"/>
              <a:t>     </a:t>
            </a:r>
            <a:r>
              <a:rPr lang="en-US" sz="1600" dirty="0"/>
              <a:t>the </a:t>
            </a:r>
            <a:r>
              <a:rPr lang="en-US" sz="1600" dirty="0" smtClean="0"/>
              <a:t>lower 32-bits </a:t>
            </a:r>
            <a:r>
              <a:rPr lang="en-US" sz="1600" dirty="0"/>
              <a:t>of the </a:t>
            </a:r>
            <a:r>
              <a:rPr lang="en-US" sz="1600" dirty="0" smtClean="0"/>
              <a:t>X registers </a:t>
            </a:r>
            <a:r>
              <a:rPr lang="en-US" sz="1600" dirty="0"/>
              <a:t>are </a:t>
            </a:r>
            <a:r>
              <a:rPr lang="en-US" sz="1600" dirty="0" smtClean="0"/>
              <a:t>used as the W </a:t>
            </a:r>
            <a:r>
              <a:rPr lang="en-US" sz="1600" dirty="0"/>
              <a:t>registers</a:t>
            </a:r>
            <a:r>
              <a:rPr lang="en-US" sz="1600" dirty="0" smtClean="0"/>
              <a:t>.</a:t>
            </a:r>
          </a:p>
        </p:txBody>
      </p:sp>
      <p:sp>
        <p:nvSpPr>
          <p:cNvPr id="5" name="TextBox 4"/>
          <p:cNvSpPr txBox="1"/>
          <p:nvPr/>
        </p:nvSpPr>
        <p:spPr>
          <a:xfrm>
            <a:off x="71438" y="521135"/>
            <a:ext cx="5724452" cy="338554"/>
          </a:xfrm>
          <a:prstGeom prst="rect">
            <a:avLst/>
          </a:prstGeom>
          <a:noFill/>
        </p:spPr>
        <p:txBody>
          <a:bodyPr wrap="none" rtlCol="0">
            <a:spAutoFit/>
          </a:bodyPr>
          <a:lstStyle/>
          <a:p>
            <a:r>
              <a:rPr lang="en-US" sz="1600" dirty="0" smtClean="0">
                <a:solidFill>
                  <a:srgbClr val="FF0000"/>
                </a:solidFill>
              </a:rPr>
              <a:t>Remarks to the use of the GPRs in the AArch64 mode</a:t>
            </a:r>
          </a:p>
        </p:txBody>
      </p:sp>
    </p:spTree>
    <p:extLst>
      <p:ext uri="{BB962C8B-B14F-4D97-AF65-F5344CB8AC3E}">
        <p14:creationId xmlns:p14="http://schemas.microsoft.com/office/powerpoint/2010/main" val="12404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(15)</a:t>
            </a:r>
            <a:endParaRPr lang="en-US" dirty="0">
              <a:solidFill>
                <a:srgbClr val="FFFFFF"/>
              </a:solidFill>
            </a:endParaRPr>
          </a:p>
        </p:txBody>
      </p:sp>
      <p:sp>
        <p:nvSpPr>
          <p:cNvPr id="11" name="TextBox 10"/>
          <p:cNvSpPr txBox="1"/>
          <p:nvPr/>
        </p:nvSpPr>
        <p:spPr>
          <a:xfrm>
            <a:off x="566555" y="1211906"/>
            <a:ext cx="1901483" cy="461665"/>
          </a:xfrm>
          <a:prstGeom prst="rect">
            <a:avLst/>
          </a:prstGeom>
          <a:noFill/>
        </p:spPr>
        <p:txBody>
          <a:bodyPr wrap="none" rtlCol="0">
            <a:spAutoFit/>
          </a:bodyPr>
          <a:lstStyle/>
          <a:p>
            <a:pPr algn="ctr"/>
            <a:r>
              <a:rPr lang="hu-HU" sz="1200" b="1" dirty="0"/>
              <a:t>ARMv3</a:t>
            </a:r>
          </a:p>
          <a:p>
            <a:pPr algn="ctr"/>
            <a:r>
              <a:rPr lang="hu-HU" sz="1200" dirty="0" smtClean="0"/>
              <a:t>Previously 26 bitwide)</a:t>
            </a:r>
            <a:endParaRPr lang="en-US" sz="1200" dirty="0"/>
          </a:p>
        </p:txBody>
      </p:sp>
      <p:sp>
        <p:nvSpPr>
          <p:cNvPr id="15" name="Rectangle 14"/>
          <p:cNvSpPr/>
          <p:nvPr/>
        </p:nvSpPr>
        <p:spPr bwMode="auto">
          <a:xfrm>
            <a:off x="1045793" y="2282417"/>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6" name="TextBox 15"/>
          <p:cNvSpPr txBox="1"/>
          <p:nvPr/>
        </p:nvSpPr>
        <p:spPr>
          <a:xfrm>
            <a:off x="1225653" y="1973292"/>
            <a:ext cx="380232" cy="276999"/>
          </a:xfrm>
          <a:prstGeom prst="rect">
            <a:avLst/>
          </a:prstGeom>
          <a:noFill/>
        </p:spPr>
        <p:txBody>
          <a:bodyPr wrap="none" rtlCol="0">
            <a:spAutoFit/>
          </a:bodyPr>
          <a:lstStyle/>
          <a:p>
            <a:r>
              <a:rPr lang="hu-HU" sz="1200" dirty="0" smtClean="0"/>
              <a:t>32</a:t>
            </a:r>
            <a:endParaRPr lang="en-US" sz="1200" dirty="0"/>
          </a:p>
        </p:txBody>
      </p:sp>
      <p:sp>
        <p:nvSpPr>
          <p:cNvPr id="17" name="TextBox 16"/>
          <p:cNvSpPr txBox="1"/>
          <p:nvPr/>
        </p:nvSpPr>
        <p:spPr>
          <a:xfrm>
            <a:off x="611560" y="2314085"/>
            <a:ext cx="380232" cy="276999"/>
          </a:xfrm>
          <a:prstGeom prst="rect">
            <a:avLst/>
          </a:prstGeom>
          <a:noFill/>
        </p:spPr>
        <p:txBody>
          <a:bodyPr wrap="none" rtlCol="0">
            <a:spAutoFit/>
          </a:bodyPr>
          <a:lstStyle/>
          <a:p>
            <a:r>
              <a:rPr lang="hu-HU" sz="1200" dirty="0" smtClean="0"/>
              <a:t>13</a:t>
            </a:r>
            <a:endParaRPr lang="en-US" sz="1200" dirty="0"/>
          </a:p>
        </p:txBody>
      </p:sp>
      <p:sp>
        <p:nvSpPr>
          <p:cNvPr id="29" name="TextBox 28"/>
          <p:cNvSpPr txBox="1"/>
          <p:nvPr/>
        </p:nvSpPr>
        <p:spPr>
          <a:xfrm>
            <a:off x="4782729" y="1204937"/>
            <a:ext cx="779381" cy="276999"/>
          </a:xfrm>
          <a:prstGeom prst="rect">
            <a:avLst/>
          </a:prstGeom>
          <a:noFill/>
        </p:spPr>
        <p:txBody>
          <a:bodyPr wrap="none" rtlCol="0">
            <a:spAutoFit/>
          </a:bodyPr>
          <a:lstStyle/>
          <a:p>
            <a:pPr>
              <a:spcAft>
                <a:spcPts val="300"/>
              </a:spcAft>
            </a:pPr>
            <a:r>
              <a:rPr lang="hu-HU" sz="1200" b="1" dirty="0" smtClean="0"/>
              <a:t>ARMv7</a:t>
            </a:r>
            <a:endParaRPr lang="en-US" sz="1200" b="1" dirty="0"/>
          </a:p>
        </p:txBody>
      </p:sp>
      <p:sp>
        <p:nvSpPr>
          <p:cNvPr id="34" name="TextBox 33"/>
          <p:cNvSpPr txBox="1"/>
          <p:nvPr/>
        </p:nvSpPr>
        <p:spPr>
          <a:xfrm>
            <a:off x="73881" y="506459"/>
            <a:ext cx="9138399" cy="369332"/>
          </a:xfrm>
          <a:prstGeom prst="rect">
            <a:avLst/>
          </a:prstGeom>
          <a:noFill/>
        </p:spPr>
        <p:txBody>
          <a:bodyPr wrap="none" rtlCol="0">
            <a:spAutoFit/>
          </a:bodyPr>
          <a:lstStyle/>
          <a:p>
            <a:r>
              <a:rPr lang="en-US" dirty="0" smtClean="0">
                <a:solidFill>
                  <a:schemeClr val="accent6"/>
                </a:solidFill>
              </a:rPr>
              <a:t>a2) </a:t>
            </a:r>
            <a:r>
              <a:rPr lang="hu-HU" dirty="0" smtClean="0">
                <a:solidFill>
                  <a:schemeClr val="accent6"/>
                </a:solidFill>
              </a:rPr>
              <a:t>GPR register set based </a:t>
            </a:r>
            <a:r>
              <a:rPr lang="en-US" dirty="0" smtClean="0">
                <a:solidFill>
                  <a:schemeClr val="accent6"/>
                </a:solidFill>
              </a:rPr>
              <a:t>FX </a:t>
            </a:r>
            <a:r>
              <a:rPr lang="hu-HU" dirty="0" smtClean="0">
                <a:solidFill>
                  <a:schemeClr val="accent6"/>
                </a:solidFill>
              </a:rPr>
              <a:t>SIMD extension</a:t>
            </a:r>
            <a:r>
              <a:rPr lang="en-US" dirty="0" smtClean="0">
                <a:solidFill>
                  <a:schemeClr val="accent6"/>
                </a:solidFill>
              </a:rPr>
              <a:t>s</a:t>
            </a:r>
            <a:r>
              <a:rPr lang="hu-HU" dirty="0" smtClean="0">
                <a:solidFill>
                  <a:schemeClr val="accent6"/>
                </a:solidFill>
              </a:rPr>
              <a:t> </a:t>
            </a:r>
            <a:r>
              <a:rPr lang="en-US" dirty="0" smtClean="0">
                <a:solidFill>
                  <a:schemeClr val="accent6"/>
                </a:solidFill>
              </a:rPr>
              <a:t>introduced </a:t>
            </a:r>
            <a:r>
              <a:rPr lang="hu-HU" dirty="0" smtClean="0">
                <a:solidFill>
                  <a:schemeClr val="accent6"/>
                </a:solidFill>
              </a:rPr>
              <a:t>in the ARMv</a:t>
            </a:r>
            <a:r>
              <a:rPr lang="en-US" dirty="0" smtClean="0">
                <a:solidFill>
                  <a:schemeClr val="accent6"/>
                </a:solidFill>
              </a:rPr>
              <a:t>8</a:t>
            </a:r>
            <a:r>
              <a:rPr lang="hu-HU" dirty="0" smtClean="0">
                <a:solidFill>
                  <a:schemeClr val="accent6"/>
                </a:solidFill>
              </a:rPr>
              <a:t> ISA</a:t>
            </a:r>
            <a:endParaRPr lang="en-US" dirty="0">
              <a:solidFill>
                <a:schemeClr val="accent6"/>
              </a:solidFill>
            </a:endParaRPr>
          </a:p>
        </p:txBody>
      </p:sp>
      <p:sp>
        <p:nvSpPr>
          <p:cNvPr id="35" name="TextBox 34"/>
          <p:cNvSpPr txBox="1"/>
          <p:nvPr/>
        </p:nvSpPr>
        <p:spPr>
          <a:xfrm>
            <a:off x="341530" y="1702720"/>
            <a:ext cx="1766830" cy="265807"/>
          </a:xfrm>
          <a:prstGeom prst="rect">
            <a:avLst/>
          </a:prstGeom>
          <a:noFill/>
        </p:spPr>
        <p:txBody>
          <a:bodyPr wrap="none" rtlCol="0">
            <a:spAutoFit/>
          </a:bodyPr>
          <a:lstStyle/>
          <a:p>
            <a:r>
              <a:rPr lang="hu-HU" sz="1300" b="1" dirty="0" smtClean="0">
                <a:solidFill>
                  <a:srgbClr val="0070C0"/>
                </a:solidFill>
              </a:rPr>
              <a:t>GPR register set </a:t>
            </a:r>
            <a:endParaRPr lang="en-US" sz="1300" b="1" dirty="0">
              <a:solidFill>
                <a:srgbClr val="0070C0"/>
              </a:solidFill>
            </a:endParaRPr>
          </a:p>
        </p:txBody>
      </p:sp>
      <p:sp>
        <p:nvSpPr>
          <p:cNvPr id="24" name="Rectangle 23"/>
          <p:cNvSpPr/>
          <p:nvPr/>
        </p:nvSpPr>
        <p:spPr bwMode="auto">
          <a:xfrm>
            <a:off x="6462370" y="2045883"/>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6" name="TextBox 35"/>
          <p:cNvSpPr txBox="1"/>
          <p:nvPr/>
        </p:nvSpPr>
        <p:spPr>
          <a:xfrm>
            <a:off x="7317305" y="1718810"/>
            <a:ext cx="380232" cy="276999"/>
          </a:xfrm>
          <a:prstGeom prst="rect">
            <a:avLst/>
          </a:prstGeom>
          <a:noFill/>
        </p:spPr>
        <p:txBody>
          <a:bodyPr wrap="square" rtlCol="0">
            <a:spAutoFit/>
          </a:bodyPr>
          <a:lstStyle/>
          <a:p>
            <a:r>
              <a:rPr lang="en-US" sz="1200" dirty="0" smtClean="0"/>
              <a:t>32</a:t>
            </a:r>
            <a:endParaRPr lang="en-US" sz="1200" dirty="0"/>
          </a:p>
        </p:txBody>
      </p:sp>
      <p:sp>
        <p:nvSpPr>
          <p:cNvPr id="37" name="TextBox 36"/>
          <p:cNvSpPr txBox="1"/>
          <p:nvPr/>
        </p:nvSpPr>
        <p:spPr>
          <a:xfrm>
            <a:off x="6102170" y="2315913"/>
            <a:ext cx="380232" cy="276999"/>
          </a:xfrm>
          <a:prstGeom prst="rect">
            <a:avLst/>
          </a:prstGeom>
          <a:noFill/>
        </p:spPr>
        <p:txBody>
          <a:bodyPr wrap="none" rtlCol="0">
            <a:spAutoFit/>
          </a:bodyPr>
          <a:lstStyle/>
          <a:p>
            <a:r>
              <a:rPr lang="en-US" sz="1200" dirty="0" smtClean="0"/>
              <a:t>31</a:t>
            </a:r>
            <a:endParaRPr lang="en-US" sz="1200" dirty="0"/>
          </a:p>
        </p:txBody>
      </p:sp>
      <p:sp>
        <p:nvSpPr>
          <p:cNvPr id="38" name="TextBox 37"/>
          <p:cNvSpPr txBox="1"/>
          <p:nvPr/>
        </p:nvSpPr>
        <p:spPr>
          <a:xfrm>
            <a:off x="6642230" y="1204937"/>
            <a:ext cx="989373" cy="461665"/>
          </a:xfrm>
          <a:prstGeom prst="rect">
            <a:avLst/>
          </a:prstGeom>
          <a:noFill/>
        </p:spPr>
        <p:txBody>
          <a:bodyPr wrap="none" rtlCol="0">
            <a:spAutoFit/>
          </a:bodyPr>
          <a:lstStyle/>
          <a:p>
            <a:pPr algn="ctr"/>
            <a:r>
              <a:rPr lang="hu-HU" sz="1200" b="1" dirty="0" smtClean="0"/>
              <a:t>ARMv8</a:t>
            </a:r>
          </a:p>
          <a:p>
            <a:pPr algn="ctr"/>
            <a:r>
              <a:rPr lang="hu-HU" sz="1200" dirty="0" smtClean="0"/>
              <a:t>(AArch64)</a:t>
            </a:r>
          </a:p>
        </p:txBody>
      </p:sp>
      <p:sp>
        <p:nvSpPr>
          <p:cNvPr id="39" name="Rectangle 38"/>
          <p:cNvSpPr/>
          <p:nvPr/>
        </p:nvSpPr>
        <p:spPr bwMode="auto">
          <a:xfrm>
            <a:off x="3476063" y="2269522"/>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0" name="TextBox 39"/>
          <p:cNvSpPr txBox="1"/>
          <p:nvPr/>
        </p:nvSpPr>
        <p:spPr>
          <a:xfrm>
            <a:off x="3655923" y="1960397"/>
            <a:ext cx="380232" cy="276999"/>
          </a:xfrm>
          <a:prstGeom prst="rect">
            <a:avLst/>
          </a:prstGeom>
          <a:noFill/>
        </p:spPr>
        <p:txBody>
          <a:bodyPr wrap="none" rtlCol="0">
            <a:spAutoFit/>
          </a:bodyPr>
          <a:lstStyle/>
          <a:p>
            <a:r>
              <a:rPr lang="hu-HU" sz="1200" dirty="0" smtClean="0"/>
              <a:t>32</a:t>
            </a:r>
            <a:endParaRPr lang="en-US" sz="1200" dirty="0"/>
          </a:p>
        </p:txBody>
      </p:sp>
      <p:sp>
        <p:nvSpPr>
          <p:cNvPr id="41" name="TextBox 40"/>
          <p:cNvSpPr txBox="1"/>
          <p:nvPr/>
        </p:nvSpPr>
        <p:spPr>
          <a:xfrm>
            <a:off x="3070705" y="2301190"/>
            <a:ext cx="380232" cy="276999"/>
          </a:xfrm>
          <a:prstGeom prst="rect">
            <a:avLst/>
          </a:prstGeom>
          <a:noFill/>
        </p:spPr>
        <p:txBody>
          <a:bodyPr wrap="none" rtlCol="0">
            <a:spAutoFit/>
          </a:bodyPr>
          <a:lstStyle/>
          <a:p>
            <a:r>
              <a:rPr lang="hu-HU" sz="1200" dirty="0" smtClean="0"/>
              <a:t>13</a:t>
            </a:r>
            <a:endParaRPr lang="en-US" sz="1200" dirty="0"/>
          </a:p>
        </p:txBody>
      </p:sp>
      <p:sp>
        <p:nvSpPr>
          <p:cNvPr id="42" name="TextBox 41"/>
          <p:cNvSpPr txBox="1"/>
          <p:nvPr/>
        </p:nvSpPr>
        <p:spPr>
          <a:xfrm>
            <a:off x="2520533" y="1043735"/>
            <a:ext cx="521297" cy="461665"/>
          </a:xfrm>
          <a:prstGeom prst="rect">
            <a:avLst/>
          </a:prstGeom>
          <a:noFill/>
        </p:spPr>
        <p:txBody>
          <a:bodyPr wrap="none" rtlCol="0">
            <a:spAutoFit/>
          </a:bodyPr>
          <a:lstStyle/>
          <a:p>
            <a:r>
              <a:rPr lang="hu-HU" sz="2400" dirty="0" smtClean="0"/>
              <a:t>...</a:t>
            </a:r>
            <a:endParaRPr lang="en-US" sz="2400" dirty="0"/>
          </a:p>
        </p:txBody>
      </p:sp>
      <p:sp>
        <p:nvSpPr>
          <p:cNvPr id="43" name="TextBox 42"/>
          <p:cNvSpPr txBox="1"/>
          <p:nvPr/>
        </p:nvSpPr>
        <p:spPr>
          <a:xfrm>
            <a:off x="2475528" y="2117916"/>
            <a:ext cx="521297" cy="461665"/>
          </a:xfrm>
          <a:prstGeom prst="rect">
            <a:avLst/>
          </a:prstGeom>
          <a:noFill/>
        </p:spPr>
        <p:txBody>
          <a:bodyPr wrap="none" rtlCol="0">
            <a:spAutoFit/>
          </a:bodyPr>
          <a:lstStyle/>
          <a:p>
            <a:r>
              <a:rPr lang="hu-HU" sz="2400" dirty="0" smtClean="0"/>
              <a:t>...</a:t>
            </a:r>
            <a:endParaRPr lang="en-US" sz="2400" dirty="0"/>
          </a:p>
        </p:txBody>
      </p:sp>
      <p:sp>
        <p:nvSpPr>
          <p:cNvPr id="45" name="TextBox 44"/>
          <p:cNvSpPr txBox="1"/>
          <p:nvPr/>
        </p:nvSpPr>
        <p:spPr>
          <a:xfrm>
            <a:off x="3461688" y="1196879"/>
            <a:ext cx="779380" cy="276999"/>
          </a:xfrm>
          <a:prstGeom prst="rect">
            <a:avLst/>
          </a:prstGeom>
          <a:noFill/>
        </p:spPr>
        <p:txBody>
          <a:bodyPr wrap="none" rtlCol="0">
            <a:spAutoFit/>
          </a:bodyPr>
          <a:lstStyle/>
          <a:p>
            <a:pPr algn="ctr"/>
            <a:r>
              <a:rPr lang="hu-HU" sz="1200" b="1" dirty="0" smtClean="0"/>
              <a:t>ARMv6</a:t>
            </a:r>
            <a:endParaRPr lang="hu-HU" sz="1200" b="1" dirty="0"/>
          </a:p>
        </p:txBody>
      </p:sp>
      <p:sp>
        <p:nvSpPr>
          <p:cNvPr id="46" name="Rounded Rectangle 45"/>
          <p:cNvSpPr/>
          <p:nvPr/>
        </p:nvSpPr>
        <p:spPr bwMode="auto">
          <a:xfrm>
            <a:off x="206515" y="3675586"/>
            <a:ext cx="8825985" cy="693704"/>
          </a:xfrm>
          <a:prstGeom prst="roundRect">
            <a:avLst/>
          </a:prstGeom>
          <a:solidFill>
            <a:srgbClr val="CAE8AA"/>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8" name="TextBox 47"/>
          <p:cNvSpPr txBox="1"/>
          <p:nvPr/>
        </p:nvSpPr>
        <p:spPr>
          <a:xfrm>
            <a:off x="716703" y="3954807"/>
            <a:ext cx="1560042" cy="276999"/>
          </a:xfrm>
          <a:prstGeom prst="rect">
            <a:avLst/>
          </a:prstGeom>
          <a:noFill/>
        </p:spPr>
        <p:txBody>
          <a:bodyPr wrap="none" rtlCol="0">
            <a:spAutoFit/>
          </a:bodyPr>
          <a:lstStyle/>
          <a:p>
            <a:r>
              <a:rPr lang="hu-HU" sz="1200" i="1" dirty="0" smtClean="0">
                <a:solidFill>
                  <a:srgbClr val="0070C0"/>
                </a:solidFill>
              </a:rPr>
              <a:t>Scalar</a:t>
            </a:r>
            <a:r>
              <a:rPr lang="en-US" sz="1200" i="1" dirty="0" smtClean="0">
                <a:solidFill>
                  <a:srgbClr val="0070C0"/>
                </a:solidFill>
              </a:rPr>
              <a:t> FX32 data</a:t>
            </a:r>
            <a:endParaRPr lang="en-US" sz="1200" i="1" dirty="0">
              <a:solidFill>
                <a:srgbClr val="0070C0"/>
              </a:solidFill>
            </a:endParaRPr>
          </a:p>
        </p:txBody>
      </p:sp>
      <p:sp>
        <p:nvSpPr>
          <p:cNvPr id="51" name="Rounded Rectangle 50"/>
          <p:cNvSpPr/>
          <p:nvPr/>
        </p:nvSpPr>
        <p:spPr bwMode="auto">
          <a:xfrm>
            <a:off x="3231291" y="4615654"/>
            <a:ext cx="5796822" cy="1692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52" name="TextBox 51"/>
          <p:cNvSpPr txBox="1"/>
          <p:nvPr/>
        </p:nvSpPr>
        <p:spPr>
          <a:xfrm>
            <a:off x="3170172" y="4703082"/>
            <a:ext cx="1460076" cy="492443"/>
          </a:xfrm>
          <a:prstGeom prst="rect">
            <a:avLst/>
          </a:prstGeom>
          <a:noFill/>
        </p:spPr>
        <p:txBody>
          <a:bodyPr wrap="square" rtlCol="0">
            <a:spAutoFit/>
          </a:bodyPr>
          <a:lstStyle/>
          <a:p>
            <a:pPr algn="ctr"/>
            <a:r>
              <a:rPr lang="en-US" sz="1300" b="1" dirty="0" smtClean="0">
                <a:solidFill>
                  <a:srgbClr val="FF0000"/>
                </a:solidFill>
              </a:rPr>
              <a:t>FX </a:t>
            </a:r>
            <a:r>
              <a:rPr lang="hu-HU" sz="1300" b="1" dirty="0" smtClean="0">
                <a:solidFill>
                  <a:srgbClr val="FF0000"/>
                </a:solidFill>
              </a:rPr>
              <a:t>SIMD</a:t>
            </a:r>
          </a:p>
          <a:p>
            <a:pPr algn="ctr"/>
            <a:r>
              <a:rPr lang="hu-HU" sz="1300" b="1" dirty="0" smtClean="0">
                <a:solidFill>
                  <a:srgbClr val="FF0000"/>
                </a:solidFill>
              </a:rPr>
              <a:t>extension</a:t>
            </a:r>
            <a:endParaRPr lang="en-US" sz="1300" b="1" dirty="0">
              <a:solidFill>
                <a:srgbClr val="FF0000"/>
              </a:solidFill>
            </a:endParaRPr>
          </a:p>
        </p:txBody>
      </p:sp>
      <p:sp>
        <p:nvSpPr>
          <p:cNvPr id="53" name="Rectangle 52"/>
          <p:cNvSpPr/>
          <p:nvPr/>
        </p:nvSpPr>
        <p:spPr>
          <a:xfrm>
            <a:off x="3233361" y="5769260"/>
            <a:ext cx="1248629" cy="461665"/>
          </a:xfrm>
          <a:prstGeom prst="rect">
            <a:avLst/>
          </a:prstGeom>
        </p:spPr>
        <p:txBody>
          <a:bodyPr wrap="square">
            <a:spAutoFit/>
          </a:bodyPr>
          <a:lstStyle/>
          <a:p>
            <a:pPr algn="ctr"/>
            <a:r>
              <a:rPr lang="hu-HU" sz="1200" dirty="0" smtClean="0"/>
              <a:t>FX8/16</a:t>
            </a:r>
            <a:endParaRPr lang="en-US" sz="1200" dirty="0" smtClean="0"/>
          </a:p>
          <a:p>
            <a:pPr algn="ctr"/>
            <a:r>
              <a:rPr lang="hu-HU" sz="1200" dirty="0" smtClean="0"/>
              <a:t> </a:t>
            </a:r>
            <a:r>
              <a:rPr lang="hu-HU" sz="1200" dirty="0"/>
              <a:t>operations</a:t>
            </a:r>
            <a:endParaRPr lang="en-US" sz="1200" dirty="0"/>
          </a:p>
        </p:txBody>
      </p:sp>
      <p:sp>
        <p:nvSpPr>
          <p:cNvPr id="54" name="TextBox 53"/>
          <p:cNvSpPr txBox="1"/>
          <p:nvPr/>
        </p:nvSpPr>
        <p:spPr>
          <a:xfrm>
            <a:off x="842373" y="3682121"/>
            <a:ext cx="1074332" cy="292388"/>
          </a:xfrm>
          <a:prstGeom prst="rect">
            <a:avLst/>
          </a:prstGeom>
          <a:noFill/>
        </p:spPr>
        <p:txBody>
          <a:bodyPr wrap="none" rtlCol="0">
            <a:spAutoFit/>
          </a:bodyPr>
          <a:lstStyle/>
          <a:p>
            <a:pPr algn="ctr"/>
            <a:r>
              <a:rPr lang="hu-HU" sz="1300" b="1" dirty="0" smtClean="0">
                <a:solidFill>
                  <a:srgbClr val="FF0000"/>
                </a:solidFill>
              </a:rPr>
              <a:t>Basic ISA</a:t>
            </a:r>
            <a:endParaRPr lang="en-US" sz="1300" b="1" dirty="0">
              <a:solidFill>
                <a:srgbClr val="FF0000"/>
              </a:solidFill>
            </a:endParaRPr>
          </a:p>
        </p:txBody>
      </p:sp>
      <p:sp>
        <p:nvSpPr>
          <p:cNvPr id="55" name="TextBox 54"/>
          <p:cNvSpPr txBox="1"/>
          <p:nvPr/>
        </p:nvSpPr>
        <p:spPr>
          <a:xfrm>
            <a:off x="3231291" y="5213467"/>
            <a:ext cx="1303563" cy="461665"/>
          </a:xfrm>
          <a:prstGeom prst="rect">
            <a:avLst/>
          </a:prstGeom>
          <a:noFill/>
        </p:spPr>
        <p:txBody>
          <a:bodyPr wrap="square" rtlCol="0">
            <a:spAutoFit/>
          </a:bodyPr>
          <a:lstStyle/>
          <a:p>
            <a:pPr algn="ctr"/>
            <a:r>
              <a:rPr lang="en-US" sz="1200" i="1" dirty="0" smtClean="0">
                <a:solidFill>
                  <a:srgbClr val="0070C0"/>
                </a:solidFill>
              </a:rPr>
              <a:t>32-bit wide</a:t>
            </a:r>
          </a:p>
          <a:p>
            <a:pPr algn="ctr"/>
            <a:r>
              <a:rPr lang="en-US" sz="1200" i="1" dirty="0" smtClean="0">
                <a:solidFill>
                  <a:srgbClr val="0070C0"/>
                </a:solidFill>
              </a:rPr>
              <a:t> FX </a:t>
            </a:r>
            <a:r>
              <a:rPr lang="hu-HU" sz="1200" i="1" dirty="0" smtClean="0">
                <a:solidFill>
                  <a:srgbClr val="0070C0"/>
                </a:solidFill>
              </a:rPr>
              <a:t>SIMD</a:t>
            </a:r>
            <a:r>
              <a:rPr lang="en-US" sz="1200" i="1" dirty="0" smtClean="0">
                <a:solidFill>
                  <a:srgbClr val="0070C0"/>
                </a:solidFill>
              </a:rPr>
              <a:t> </a:t>
            </a:r>
            <a:r>
              <a:rPr lang="hu-HU" sz="1200" i="1" dirty="0" smtClean="0">
                <a:solidFill>
                  <a:srgbClr val="0070C0"/>
                </a:solidFill>
              </a:rPr>
              <a:t>data</a:t>
            </a:r>
            <a:endParaRPr lang="en-US" sz="1200" i="1" dirty="0">
              <a:solidFill>
                <a:srgbClr val="0070C0"/>
              </a:solidFill>
            </a:endParaRPr>
          </a:p>
        </p:txBody>
      </p:sp>
      <p:sp>
        <p:nvSpPr>
          <p:cNvPr id="56" name="Rectangle 55"/>
          <p:cNvSpPr/>
          <p:nvPr/>
        </p:nvSpPr>
        <p:spPr>
          <a:xfrm>
            <a:off x="5647734" y="5788046"/>
            <a:ext cx="2029611" cy="461665"/>
          </a:xfrm>
          <a:prstGeom prst="rect">
            <a:avLst/>
          </a:prstGeom>
        </p:spPr>
        <p:txBody>
          <a:bodyPr wrap="square">
            <a:spAutoFit/>
          </a:bodyPr>
          <a:lstStyle/>
          <a:p>
            <a:pPr algn="ctr"/>
            <a:r>
              <a:rPr lang="hu-HU" sz="1200" dirty="0" smtClean="0"/>
              <a:t>FX8/16 </a:t>
            </a:r>
            <a:endParaRPr lang="en-US" sz="1200" dirty="0"/>
          </a:p>
          <a:p>
            <a:pPr algn="ctr"/>
            <a:r>
              <a:rPr lang="hu-HU" sz="1200" dirty="0" smtClean="0"/>
              <a:t>operations</a:t>
            </a:r>
            <a:endParaRPr lang="en-US" sz="1200" dirty="0"/>
          </a:p>
        </p:txBody>
      </p:sp>
      <p:sp>
        <p:nvSpPr>
          <p:cNvPr id="57" name="TextBox 56"/>
          <p:cNvSpPr txBox="1"/>
          <p:nvPr/>
        </p:nvSpPr>
        <p:spPr>
          <a:xfrm>
            <a:off x="5821142" y="5205322"/>
            <a:ext cx="1563248" cy="646331"/>
          </a:xfrm>
          <a:prstGeom prst="rect">
            <a:avLst/>
          </a:prstGeom>
          <a:noFill/>
        </p:spPr>
        <p:txBody>
          <a:bodyPr wrap="none" rtlCol="0">
            <a:spAutoFit/>
          </a:bodyPr>
          <a:lstStyle/>
          <a:p>
            <a:pPr algn="ctr"/>
            <a:r>
              <a:rPr lang="en-US" sz="1200" i="1" dirty="0" smtClean="0">
                <a:solidFill>
                  <a:srgbClr val="0070C0"/>
                </a:solidFill>
              </a:rPr>
              <a:t>32-bit wide </a:t>
            </a:r>
          </a:p>
          <a:p>
            <a:pPr algn="ctr"/>
            <a:r>
              <a:rPr lang="en-US" sz="1200" i="1" dirty="0" smtClean="0">
                <a:solidFill>
                  <a:srgbClr val="0070C0"/>
                </a:solidFill>
              </a:rPr>
              <a:t>FX </a:t>
            </a:r>
            <a:r>
              <a:rPr lang="hu-HU" sz="1200" i="1" dirty="0" smtClean="0">
                <a:solidFill>
                  <a:srgbClr val="0070C0"/>
                </a:solidFill>
              </a:rPr>
              <a:t>SIMD data</a:t>
            </a:r>
            <a:endParaRPr lang="en-US" sz="1200" i="1" dirty="0" smtClean="0">
              <a:solidFill>
                <a:srgbClr val="0070C0"/>
              </a:solidFill>
            </a:endParaRPr>
          </a:p>
          <a:p>
            <a:pPr algn="ctr"/>
            <a:r>
              <a:rPr lang="en-US" sz="1200" i="1" dirty="0" smtClean="0">
                <a:solidFill>
                  <a:srgbClr val="0070C0"/>
                </a:solidFill>
              </a:rPr>
              <a:t>in the W registers</a:t>
            </a:r>
            <a:endParaRPr lang="en-US" sz="1200" i="1" dirty="0">
              <a:solidFill>
                <a:srgbClr val="0070C0"/>
              </a:solidFill>
            </a:endParaRPr>
          </a:p>
        </p:txBody>
      </p:sp>
      <p:sp>
        <p:nvSpPr>
          <p:cNvPr id="59" name="TextBox 58"/>
          <p:cNvSpPr txBox="1"/>
          <p:nvPr/>
        </p:nvSpPr>
        <p:spPr>
          <a:xfrm>
            <a:off x="7329550" y="5205322"/>
            <a:ext cx="1516762" cy="646331"/>
          </a:xfrm>
          <a:prstGeom prst="rect">
            <a:avLst/>
          </a:prstGeom>
          <a:noFill/>
        </p:spPr>
        <p:txBody>
          <a:bodyPr wrap="none" rtlCol="0">
            <a:spAutoFit/>
          </a:bodyPr>
          <a:lstStyle/>
          <a:p>
            <a:pPr algn="ctr"/>
            <a:r>
              <a:rPr lang="en-US" sz="1200" i="1" dirty="0" smtClean="0">
                <a:solidFill>
                  <a:srgbClr val="0070C0"/>
                </a:solidFill>
              </a:rPr>
              <a:t>64 bit wide</a:t>
            </a:r>
          </a:p>
          <a:p>
            <a:pPr algn="ctr"/>
            <a:r>
              <a:rPr lang="en-US" sz="1200" i="1" dirty="0" smtClean="0">
                <a:solidFill>
                  <a:srgbClr val="0070C0"/>
                </a:solidFill>
              </a:rPr>
              <a:t>FX </a:t>
            </a:r>
            <a:r>
              <a:rPr lang="hu-HU" sz="1200" i="1" dirty="0" smtClean="0">
                <a:solidFill>
                  <a:srgbClr val="0070C0"/>
                </a:solidFill>
              </a:rPr>
              <a:t>SIMD data</a:t>
            </a:r>
            <a:endParaRPr lang="en-US" sz="1200" i="1" dirty="0" smtClean="0">
              <a:solidFill>
                <a:srgbClr val="0070C0"/>
              </a:solidFill>
            </a:endParaRPr>
          </a:p>
          <a:p>
            <a:pPr algn="ctr"/>
            <a:r>
              <a:rPr lang="en-US" sz="1200" i="1" dirty="0" smtClean="0">
                <a:solidFill>
                  <a:srgbClr val="0070C0"/>
                </a:solidFill>
              </a:rPr>
              <a:t>in the X registers</a:t>
            </a:r>
            <a:endParaRPr lang="en-US" sz="1200" i="1" dirty="0">
              <a:solidFill>
                <a:srgbClr val="0070C0"/>
              </a:solidFill>
            </a:endParaRPr>
          </a:p>
        </p:txBody>
      </p:sp>
      <p:sp>
        <p:nvSpPr>
          <p:cNvPr id="60" name="TextBox 59"/>
          <p:cNvSpPr txBox="1"/>
          <p:nvPr/>
        </p:nvSpPr>
        <p:spPr>
          <a:xfrm>
            <a:off x="4662010" y="1439541"/>
            <a:ext cx="963725" cy="461665"/>
          </a:xfrm>
          <a:prstGeom prst="rect">
            <a:avLst/>
          </a:prstGeom>
          <a:noFill/>
        </p:spPr>
        <p:txBody>
          <a:bodyPr wrap="none" rtlCol="0">
            <a:spAutoFit/>
          </a:bodyPr>
          <a:lstStyle/>
          <a:p>
            <a:pPr algn="ctr"/>
            <a:r>
              <a:rPr lang="hu-HU" sz="1200" b="1" dirty="0"/>
              <a:t>ARMv8</a:t>
            </a:r>
          </a:p>
          <a:p>
            <a:pPr algn="ctr"/>
            <a:r>
              <a:rPr lang="hu-HU" sz="1200" dirty="0"/>
              <a:t>(Aarch32)</a:t>
            </a:r>
          </a:p>
        </p:txBody>
      </p:sp>
      <p:sp>
        <p:nvSpPr>
          <p:cNvPr id="62" name="Rectangle 61"/>
          <p:cNvSpPr/>
          <p:nvPr/>
        </p:nvSpPr>
        <p:spPr bwMode="auto">
          <a:xfrm>
            <a:off x="4803006" y="2277971"/>
            <a:ext cx="749479"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63" name="TextBox 62"/>
          <p:cNvSpPr txBox="1"/>
          <p:nvPr/>
        </p:nvSpPr>
        <p:spPr>
          <a:xfrm>
            <a:off x="5021970" y="1997721"/>
            <a:ext cx="380232" cy="276999"/>
          </a:xfrm>
          <a:prstGeom prst="rect">
            <a:avLst/>
          </a:prstGeom>
          <a:noFill/>
        </p:spPr>
        <p:txBody>
          <a:bodyPr wrap="none" rtlCol="0">
            <a:spAutoFit/>
          </a:bodyPr>
          <a:lstStyle/>
          <a:p>
            <a:r>
              <a:rPr lang="hu-HU" sz="1200" dirty="0" smtClean="0"/>
              <a:t>32</a:t>
            </a:r>
            <a:endParaRPr lang="en-US" sz="1200" dirty="0"/>
          </a:p>
        </p:txBody>
      </p:sp>
      <p:sp>
        <p:nvSpPr>
          <p:cNvPr id="64" name="TextBox 63"/>
          <p:cNvSpPr txBox="1"/>
          <p:nvPr/>
        </p:nvSpPr>
        <p:spPr>
          <a:xfrm>
            <a:off x="4436752" y="2271139"/>
            <a:ext cx="380232" cy="276999"/>
          </a:xfrm>
          <a:prstGeom prst="rect">
            <a:avLst/>
          </a:prstGeom>
          <a:noFill/>
        </p:spPr>
        <p:txBody>
          <a:bodyPr wrap="none" rtlCol="0">
            <a:spAutoFit/>
          </a:bodyPr>
          <a:lstStyle/>
          <a:p>
            <a:r>
              <a:rPr lang="hu-HU" sz="1200" dirty="0" smtClean="0"/>
              <a:t>13</a:t>
            </a:r>
            <a:endParaRPr lang="en-US" sz="1200" dirty="0"/>
          </a:p>
        </p:txBody>
      </p:sp>
      <p:sp>
        <p:nvSpPr>
          <p:cNvPr id="65" name="TextBox 64"/>
          <p:cNvSpPr txBox="1"/>
          <p:nvPr/>
        </p:nvSpPr>
        <p:spPr>
          <a:xfrm>
            <a:off x="7812360" y="3962488"/>
            <a:ext cx="574196" cy="276999"/>
          </a:xfrm>
          <a:prstGeom prst="rect">
            <a:avLst/>
          </a:prstGeom>
          <a:noFill/>
        </p:spPr>
        <p:txBody>
          <a:bodyPr wrap="none" rtlCol="0">
            <a:spAutoFit/>
          </a:bodyPr>
          <a:lstStyle/>
          <a:p>
            <a:r>
              <a:rPr lang="en-US" sz="1200" dirty="0" smtClean="0"/>
              <a:t>FX64</a:t>
            </a:r>
            <a:endParaRPr lang="en-US" sz="1200" dirty="0"/>
          </a:p>
        </p:txBody>
      </p:sp>
      <p:sp>
        <p:nvSpPr>
          <p:cNvPr id="66" name="TextBox 65"/>
          <p:cNvSpPr txBox="1"/>
          <p:nvPr/>
        </p:nvSpPr>
        <p:spPr>
          <a:xfrm>
            <a:off x="6293059" y="3952151"/>
            <a:ext cx="574196" cy="276999"/>
          </a:xfrm>
          <a:prstGeom prst="rect">
            <a:avLst/>
          </a:prstGeom>
          <a:noFill/>
        </p:spPr>
        <p:txBody>
          <a:bodyPr wrap="none" rtlCol="0">
            <a:spAutoFit/>
          </a:bodyPr>
          <a:lstStyle/>
          <a:p>
            <a:r>
              <a:rPr lang="en-US" sz="1200" dirty="0" smtClean="0"/>
              <a:t>FX32</a:t>
            </a:r>
            <a:endParaRPr lang="en-US" sz="1200" dirty="0"/>
          </a:p>
        </p:txBody>
      </p:sp>
      <p:sp>
        <p:nvSpPr>
          <p:cNvPr id="44" name="Rectangle 43"/>
          <p:cNvSpPr/>
          <p:nvPr/>
        </p:nvSpPr>
        <p:spPr>
          <a:xfrm>
            <a:off x="7087894" y="5788046"/>
            <a:ext cx="2029611" cy="461665"/>
          </a:xfrm>
          <a:prstGeom prst="rect">
            <a:avLst/>
          </a:prstGeom>
        </p:spPr>
        <p:txBody>
          <a:bodyPr wrap="square">
            <a:spAutoFit/>
          </a:bodyPr>
          <a:lstStyle/>
          <a:p>
            <a:pPr algn="ctr"/>
            <a:r>
              <a:rPr lang="hu-HU" sz="1200" dirty="0" smtClean="0"/>
              <a:t>FX8/16</a:t>
            </a:r>
            <a:r>
              <a:rPr lang="en-US" sz="1200" dirty="0" smtClean="0"/>
              <a:t>/32</a:t>
            </a:r>
            <a:r>
              <a:rPr lang="hu-HU" sz="1200" dirty="0" smtClean="0"/>
              <a:t> </a:t>
            </a:r>
            <a:endParaRPr lang="en-US" sz="1200" dirty="0" smtClean="0"/>
          </a:p>
          <a:p>
            <a:pPr algn="ctr"/>
            <a:r>
              <a:rPr lang="hu-HU" sz="1200" dirty="0" smtClean="0"/>
              <a:t>operations</a:t>
            </a:r>
            <a:endParaRPr lang="en-US" sz="1200" dirty="0"/>
          </a:p>
        </p:txBody>
      </p:sp>
      <p:sp>
        <p:nvSpPr>
          <p:cNvPr id="47" name="TextBox 6"/>
          <p:cNvSpPr txBox="1"/>
          <p:nvPr/>
        </p:nvSpPr>
        <p:spPr>
          <a:xfrm>
            <a:off x="8839201" y="6489340"/>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8" name="Rounded Rectangle 7"/>
          <p:cNvSpPr/>
          <p:nvPr/>
        </p:nvSpPr>
        <p:spPr bwMode="auto">
          <a:xfrm>
            <a:off x="4511948" y="1133744"/>
            <a:ext cx="4536000" cy="532800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9" name="TextBox 48"/>
          <p:cNvSpPr txBox="1"/>
          <p:nvPr/>
        </p:nvSpPr>
        <p:spPr>
          <a:xfrm>
            <a:off x="6507215" y="4698730"/>
            <a:ext cx="1460076" cy="492443"/>
          </a:xfrm>
          <a:prstGeom prst="rect">
            <a:avLst/>
          </a:prstGeom>
          <a:noFill/>
        </p:spPr>
        <p:txBody>
          <a:bodyPr wrap="square" rtlCol="0">
            <a:spAutoFit/>
          </a:bodyPr>
          <a:lstStyle/>
          <a:p>
            <a:pPr algn="ctr"/>
            <a:r>
              <a:rPr lang="en-US" sz="1300" b="1" dirty="0" smtClean="0">
                <a:solidFill>
                  <a:srgbClr val="FF0000"/>
                </a:solidFill>
              </a:rPr>
              <a:t>FX </a:t>
            </a:r>
            <a:r>
              <a:rPr lang="hu-HU" sz="1300" b="1" dirty="0" smtClean="0">
                <a:solidFill>
                  <a:srgbClr val="FF0000"/>
                </a:solidFill>
              </a:rPr>
              <a:t>SIMD</a:t>
            </a:r>
          </a:p>
          <a:p>
            <a:pPr algn="ctr"/>
            <a:r>
              <a:rPr lang="hu-HU" sz="1300" b="1" dirty="0" smtClean="0">
                <a:solidFill>
                  <a:srgbClr val="FF0000"/>
                </a:solidFill>
              </a:rPr>
              <a:t>extension</a:t>
            </a:r>
            <a:r>
              <a:rPr lang="en-US" sz="1300" b="1" dirty="0" smtClean="0">
                <a:solidFill>
                  <a:srgbClr val="FF0000"/>
                </a:solidFill>
              </a:rPr>
              <a:t>s</a:t>
            </a:r>
            <a:endParaRPr lang="en-US" sz="1300" b="1" dirty="0">
              <a:solidFill>
                <a:srgbClr val="FF0000"/>
              </a:solidFill>
            </a:endParaRPr>
          </a:p>
        </p:txBody>
      </p:sp>
      <p:sp>
        <p:nvSpPr>
          <p:cNvPr id="50" name="Rectangle 49"/>
          <p:cNvSpPr/>
          <p:nvPr/>
        </p:nvSpPr>
        <p:spPr>
          <a:xfrm>
            <a:off x="4297584" y="5804208"/>
            <a:ext cx="2029611" cy="461665"/>
          </a:xfrm>
          <a:prstGeom prst="rect">
            <a:avLst/>
          </a:prstGeom>
        </p:spPr>
        <p:txBody>
          <a:bodyPr wrap="square">
            <a:spAutoFit/>
          </a:bodyPr>
          <a:lstStyle/>
          <a:p>
            <a:pPr algn="ctr"/>
            <a:r>
              <a:rPr lang="hu-HU" sz="1200" dirty="0" smtClean="0"/>
              <a:t>FX8/16</a:t>
            </a:r>
            <a:endParaRPr lang="en-US" sz="1200" dirty="0" smtClean="0"/>
          </a:p>
          <a:p>
            <a:pPr algn="ctr"/>
            <a:r>
              <a:rPr lang="hu-HU" sz="1200" dirty="0" smtClean="0"/>
              <a:t> </a:t>
            </a:r>
            <a:r>
              <a:rPr lang="hu-HU" sz="1200" dirty="0"/>
              <a:t>operations</a:t>
            </a:r>
            <a:endParaRPr lang="en-US" sz="1200" dirty="0"/>
          </a:p>
        </p:txBody>
      </p:sp>
      <p:sp>
        <p:nvSpPr>
          <p:cNvPr id="58" name="TextBox 57"/>
          <p:cNvSpPr txBox="1"/>
          <p:nvPr/>
        </p:nvSpPr>
        <p:spPr>
          <a:xfrm>
            <a:off x="4597338" y="5219543"/>
            <a:ext cx="1303563" cy="461665"/>
          </a:xfrm>
          <a:prstGeom prst="rect">
            <a:avLst/>
          </a:prstGeom>
          <a:noFill/>
        </p:spPr>
        <p:txBody>
          <a:bodyPr wrap="square" rtlCol="0">
            <a:spAutoFit/>
          </a:bodyPr>
          <a:lstStyle/>
          <a:p>
            <a:pPr algn="ctr"/>
            <a:r>
              <a:rPr lang="en-US" sz="1200" i="1" dirty="0" smtClean="0">
                <a:solidFill>
                  <a:srgbClr val="0070C0"/>
                </a:solidFill>
              </a:rPr>
              <a:t>32-bit wide</a:t>
            </a:r>
          </a:p>
          <a:p>
            <a:pPr algn="ctr"/>
            <a:r>
              <a:rPr lang="en-US" sz="1200" i="1" dirty="0" smtClean="0">
                <a:solidFill>
                  <a:srgbClr val="0070C0"/>
                </a:solidFill>
              </a:rPr>
              <a:t> FX </a:t>
            </a:r>
            <a:r>
              <a:rPr lang="hu-HU" sz="1200" i="1" dirty="0" smtClean="0">
                <a:solidFill>
                  <a:srgbClr val="0070C0"/>
                </a:solidFill>
              </a:rPr>
              <a:t>SIMD</a:t>
            </a:r>
            <a:r>
              <a:rPr lang="en-US" sz="1200" i="1" dirty="0" smtClean="0">
                <a:solidFill>
                  <a:srgbClr val="0070C0"/>
                </a:solidFill>
              </a:rPr>
              <a:t> </a:t>
            </a:r>
            <a:r>
              <a:rPr lang="hu-HU" sz="1200" i="1" dirty="0" smtClean="0">
                <a:solidFill>
                  <a:srgbClr val="0070C0"/>
                </a:solidFill>
              </a:rPr>
              <a:t>data</a:t>
            </a:r>
            <a:endParaRPr lang="en-US" sz="1200" i="1" dirty="0">
              <a:solidFill>
                <a:srgbClr val="0070C0"/>
              </a:solidFill>
            </a:endParaRPr>
          </a:p>
        </p:txBody>
      </p:sp>
      <p:sp>
        <p:nvSpPr>
          <p:cNvPr id="67" name="Rectangle 66"/>
          <p:cNvSpPr/>
          <p:nvPr/>
        </p:nvSpPr>
        <p:spPr bwMode="auto">
          <a:xfrm>
            <a:off x="7182370" y="2045883"/>
            <a:ext cx="720000" cy="864000"/>
          </a:xfrm>
          <a:prstGeom prst="rect">
            <a:avLst/>
          </a:prstGeom>
          <a:solidFill>
            <a:schemeClr val="bg1">
              <a:lumMod val="50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3" name="TextBox 2"/>
          <p:cNvSpPr txBox="1"/>
          <p:nvPr/>
        </p:nvSpPr>
        <p:spPr>
          <a:xfrm>
            <a:off x="7407315" y="2343636"/>
            <a:ext cx="388248" cy="276999"/>
          </a:xfrm>
          <a:prstGeom prst="rect">
            <a:avLst/>
          </a:prstGeom>
          <a:noFill/>
        </p:spPr>
        <p:txBody>
          <a:bodyPr wrap="square" rtlCol="0">
            <a:spAutoFit/>
          </a:bodyPr>
          <a:lstStyle/>
          <a:p>
            <a:r>
              <a:rPr lang="en-US" sz="1200" dirty="0" smtClean="0">
                <a:solidFill>
                  <a:schemeClr val="bg1"/>
                </a:solidFill>
              </a:rPr>
              <a:t>W</a:t>
            </a:r>
          </a:p>
        </p:txBody>
      </p:sp>
      <p:sp>
        <p:nvSpPr>
          <p:cNvPr id="68" name="Right Brace 67"/>
          <p:cNvSpPr/>
          <p:nvPr/>
        </p:nvSpPr>
        <p:spPr bwMode="auto">
          <a:xfrm rot="5400000">
            <a:off x="7084175" y="2335531"/>
            <a:ext cx="196390" cy="1440000"/>
          </a:xfrm>
          <a:prstGeom prst="rightBrac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9" name="TextBox 68"/>
          <p:cNvSpPr txBox="1"/>
          <p:nvPr/>
        </p:nvSpPr>
        <p:spPr>
          <a:xfrm>
            <a:off x="7002270" y="3101752"/>
            <a:ext cx="380232" cy="276999"/>
          </a:xfrm>
          <a:prstGeom prst="rect">
            <a:avLst/>
          </a:prstGeom>
          <a:noFill/>
        </p:spPr>
        <p:txBody>
          <a:bodyPr wrap="square" rtlCol="0">
            <a:spAutoFit/>
          </a:bodyPr>
          <a:lstStyle/>
          <a:p>
            <a:r>
              <a:rPr lang="en-US" sz="1200" dirty="0" smtClean="0"/>
              <a:t>64</a:t>
            </a:r>
            <a:endParaRPr lang="en-US" sz="1200" dirty="0"/>
          </a:p>
        </p:txBody>
      </p:sp>
      <p:sp>
        <p:nvSpPr>
          <p:cNvPr id="70" name="TextBox 69"/>
          <p:cNvSpPr txBox="1"/>
          <p:nvPr/>
        </p:nvSpPr>
        <p:spPr>
          <a:xfrm>
            <a:off x="6687235" y="2343636"/>
            <a:ext cx="388248" cy="276999"/>
          </a:xfrm>
          <a:prstGeom prst="rect">
            <a:avLst/>
          </a:prstGeom>
          <a:noFill/>
        </p:spPr>
        <p:txBody>
          <a:bodyPr wrap="square" rtlCol="0">
            <a:spAutoFit/>
          </a:bodyPr>
          <a:lstStyle/>
          <a:p>
            <a:r>
              <a:rPr lang="en-US" sz="1200" dirty="0" smtClean="0">
                <a:solidFill>
                  <a:schemeClr val="bg1"/>
                </a:solidFill>
              </a:rPr>
              <a:t>Z</a:t>
            </a:r>
          </a:p>
        </p:txBody>
      </p:sp>
      <p:sp>
        <p:nvSpPr>
          <p:cNvPr id="71" name="TextBox 70"/>
          <p:cNvSpPr txBox="1"/>
          <p:nvPr/>
        </p:nvSpPr>
        <p:spPr>
          <a:xfrm>
            <a:off x="4932040" y="3962091"/>
            <a:ext cx="574196" cy="276999"/>
          </a:xfrm>
          <a:prstGeom prst="rect">
            <a:avLst/>
          </a:prstGeom>
          <a:noFill/>
        </p:spPr>
        <p:txBody>
          <a:bodyPr wrap="none" rtlCol="0">
            <a:spAutoFit/>
          </a:bodyPr>
          <a:lstStyle/>
          <a:p>
            <a:r>
              <a:rPr lang="en-US" sz="1200" dirty="0" smtClean="0"/>
              <a:t>FX32</a:t>
            </a:r>
            <a:endParaRPr lang="en-US" sz="1200" dirty="0"/>
          </a:p>
        </p:txBody>
      </p:sp>
    </p:spTree>
    <p:extLst>
      <p:ext uri="{BB962C8B-B14F-4D97-AF65-F5344CB8AC3E}">
        <p14:creationId xmlns:p14="http://schemas.microsoft.com/office/powerpoint/2010/main" val="2022484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6"/>
          <p:cNvSpPr txBox="1">
            <a:spLocks noChangeArrowheads="1"/>
          </p:cNvSpPr>
          <p:nvPr/>
        </p:nvSpPr>
        <p:spPr bwMode="auto">
          <a:xfrm>
            <a:off x="124109" y="497410"/>
            <a:ext cx="8347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333399"/>
                </a:solidFill>
              </a:rPr>
              <a:t>By contrast: Extension of the </a:t>
            </a:r>
            <a:r>
              <a:rPr kumimoji="0" lang="en-US" sz="1800" b="0" i="0" u="none" strike="noStrike" kern="1200" cap="none" spc="0" normalizeH="0" baseline="0" noProof="0" dirty="0" smtClean="0">
                <a:ln>
                  <a:noFill/>
                </a:ln>
                <a:solidFill>
                  <a:srgbClr val="333399"/>
                </a:solidFill>
                <a:effectLst/>
                <a:uLnTx/>
                <a:uFillTx/>
                <a:latin typeface="Verdana" pitchFamily="34" charset="0"/>
                <a:ea typeface="+mn-ea"/>
                <a:cs typeface="+mn-cs"/>
              </a:rPr>
              <a:t>General Purpose Registers (GPRs) 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99"/>
                </a:solidFill>
                <a:effectLst/>
                <a:uLnTx/>
                <a:uFillTx/>
                <a:latin typeface="Verdana" pitchFamily="34" charset="0"/>
                <a:ea typeface="+mn-ea"/>
                <a:cs typeface="+mn-cs"/>
              </a:rPr>
              <a:t>  </a:t>
            </a:r>
            <a:r>
              <a:rPr lang="en-US" sz="1800" dirty="0" smtClean="0">
                <a:solidFill>
                  <a:srgbClr val="333399"/>
                </a:solidFill>
              </a:rPr>
              <a:t>x86-64 </a:t>
            </a:r>
            <a:r>
              <a:rPr kumimoji="0" lang="en-US" sz="1800" b="0" i="0" u="none" strike="noStrike" kern="1200" cap="none" spc="0" normalizeH="0" baseline="0" noProof="0" dirty="0" smtClean="0">
                <a:ln>
                  <a:noFill/>
                </a:ln>
                <a:solidFill>
                  <a:srgbClr val="333399"/>
                </a:solidFill>
                <a:effectLst/>
                <a:uLnTx/>
                <a:uFillTx/>
                <a:latin typeface="Verdana" pitchFamily="34" charset="0"/>
                <a:ea typeface="+mn-ea"/>
                <a:cs typeface="+mn-cs"/>
              </a:rPr>
              <a:t>ISA </a:t>
            </a:r>
            <a:r>
              <a:rPr kumimoji="0" lang="en-US" sz="1800" b="0" i="0" u="none" strike="noStrike" kern="1200" cap="none" spc="0" normalizeH="0" baseline="0" noProof="0" dirty="0" smtClean="0">
                <a:ln>
                  <a:noFill/>
                </a:ln>
                <a:solidFill>
                  <a:srgbClr val="000000"/>
                </a:solidFill>
                <a:effectLst/>
                <a:uLnTx/>
                <a:uFillTx/>
                <a:latin typeface="Verdana" pitchFamily="34" charset="0"/>
                <a:ea typeface="+mn-ea"/>
                <a:cs typeface="+mn-cs"/>
              </a:rPr>
              <a:t>[137]</a:t>
            </a:r>
            <a:endParaRPr kumimoji="0" lang="en-US" sz="1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nvGrpSpPr>
          <p:cNvPr id="4" name="Group 3"/>
          <p:cNvGrpSpPr/>
          <p:nvPr/>
        </p:nvGrpSpPr>
        <p:grpSpPr>
          <a:xfrm>
            <a:off x="777875" y="1388392"/>
            <a:ext cx="7586663" cy="4560888"/>
            <a:chOff x="777875" y="1345597"/>
            <a:chExt cx="7586663" cy="4560888"/>
          </a:xfrm>
        </p:grpSpPr>
        <p:pic>
          <p:nvPicPr>
            <p:cNvPr id="890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75" y="1345597"/>
              <a:ext cx="7586663"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926595" y="2168860"/>
              <a:ext cx="2970330" cy="3737625"/>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sp>
        <p:nvSpPr>
          <p:cNvPr id="2" name="TextBox 1"/>
          <p:cNvSpPr txBox="1"/>
          <p:nvPr/>
        </p:nvSpPr>
        <p:spPr>
          <a:xfrm>
            <a:off x="250825" y="6399330"/>
            <a:ext cx="3647152" cy="338554"/>
          </a:xfrm>
          <a:prstGeom prst="rect">
            <a:avLst/>
          </a:prstGeom>
          <a:noFill/>
        </p:spPr>
        <p:txBody>
          <a:bodyPr wrap="none" rtlCol="0">
            <a:spAutoFit/>
          </a:bodyPr>
          <a:lstStyle/>
          <a:p>
            <a:r>
              <a:rPr lang="en-US" sz="1600" dirty="0" smtClean="0"/>
              <a:t>X87 registers: Scalar FP registers</a:t>
            </a:r>
          </a:p>
        </p:txBody>
      </p:sp>
      <p:sp>
        <p:nvSpPr>
          <p:cNvPr id="12" name="Title 1"/>
          <p:cNvSpPr txBox="1">
            <a:spLocks/>
          </p:cNvSpPr>
          <p:nvPr/>
        </p:nvSpPr>
        <p:spPr>
          <a:xfrm>
            <a:off x="-38501" y="0"/>
            <a:ext cx="9182501" cy="394636"/>
          </a:xfrm>
          <a:prstGeom prst="rect">
            <a:avLst/>
          </a:prstGeom>
        </p:spPr>
        <p:txBody>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r>
              <a:rPr lang="en-US" kern="0" smtClean="0">
                <a:solidFill>
                  <a:srgbClr val="FFFFFF"/>
                </a:solidFill>
              </a:rPr>
              <a:t>2. Evolution of </a:t>
            </a:r>
            <a:r>
              <a:rPr lang="hu-HU" kern="0" smtClean="0">
                <a:solidFill>
                  <a:srgbClr val="FFFFFF"/>
                </a:solidFill>
              </a:rPr>
              <a:t>the </a:t>
            </a:r>
            <a:r>
              <a:rPr lang="en-US" kern="0" smtClean="0">
                <a:solidFill>
                  <a:srgbClr val="FFFFFF"/>
                </a:solidFill>
              </a:rPr>
              <a:t>ARM ISA (15)</a:t>
            </a:r>
            <a:endParaRPr lang="en-US" kern="0" dirty="0"/>
          </a:p>
        </p:txBody>
      </p:sp>
      <p:sp>
        <p:nvSpPr>
          <p:cNvPr id="7" name="Title 6"/>
          <p:cNvSpPr>
            <a:spLocks noGrp="1"/>
          </p:cNvSpPr>
          <p:nvPr>
            <p:ph type="title"/>
          </p:nvPr>
        </p:nvSpPr>
        <p:spPr/>
        <p:txBody>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16)</a:t>
            </a:r>
            <a:endParaRPr lang="en-US" dirty="0"/>
          </a:p>
        </p:txBody>
      </p:sp>
    </p:spTree>
    <p:extLst>
      <p:ext uri="{BB962C8B-B14F-4D97-AF65-F5344CB8AC3E}">
        <p14:creationId xmlns:p14="http://schemas.microsoft.com/office/powerpoint/2010/main" val="2626849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(17)</a:t>
            </a:r>
            <a:endParaRPr lang="en-US" dirty="0">
              <a:solidFill>
                <a:srgbClr val="FFFFFF"/>
              </a:solidFill>
            </a:endParaRPr>
          </a:p>
        </p:txBody>
      </p:sp>
      <p:sp>
        <p:nvSpPr>
          <p:cNvPr id="36" name="TextBox 35"/>
          <p:cNvSpPr txBox="1"/>
          <p:nvPr/>
        </p:nvSpPr>
        <p:spPr>
          <a:xfrm>
            <a:off x="452359" y="2545179"/>
            <a:ext cx="2071400"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a:solidFill>
                  <a:srgbClr val="000000"/>
                </a:solidFill>
              </a:rPr>
              <a:t> FX-SIMD </a:t>
            </a:r>
            <a:r>
              <a:rPr lang="en-US" sz="1300" dirty="0" smtClean="0">
                <a:solidFill>
                  <a:srgbClr val="000000"/>
                </a:solidFill>
              </a:rPr>
              <a:t>instructions</a:t>
            </a:r>
            <a:endParaRPr lang="en-US" sz="1300" dirty="0">
              <a:solidFill>
                <a:srgbClr val="000000"/>
              </a:solidFill>
            </a:endParaRPr>
          </a:p>
        </p:txBody>
      </p:sp>
      <p:sp>
        <p:nvSpPr>
          <p:cNvPr id="37" name="TextBox 36"/>
          <p:cNvSpPr txBox="1"/>
          <p:nvPr/>
        </p:nvSpPr>
        <p:spPr>
          <a:xfrm>
            <a:off x="2944402" y="2570149"/>
            <a:ext cx="3188693"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smtClean="0">
              <a:solidFill>
                <a:srgbClr val="000000"/>
              </a:solidFill>
            </a:endParaRPr>
          </a:p>
          <a:p>
            <a:pPr algn="ctr"/>
            <a:r>
              <a:rPr lang="hu-HU" sz="1300" dirty="0" smtClean="0">
                <a:solidFill>
                  <a:srgbClr val="000000"/>
                </a:solidFill>
              </a:rPr>
              <a:t> FX/FP scalar and SIMD </a:t>
            </a:r>
            <a:r>
              <a:rPr lang="en-US" sz="1300" dirty="0" smtClean="0">
                <a:solidFill>
                  <a:srgbClr val="000000"/>
                </a:solidFill>
              </a:rPr>
              <a:t>instructions</a:t>
            </a:r>
            <a:endParaRPr lang="en-US" sz="1300" dirty="0">
              <a:solidFill>
                <a:srgbClr val="000000"/>
              </a:solidFill>
            </a:endParaRPr>
          </a:p>
        </p:txBody>
      </p:sp>
      <p:sp>
        <p:nvSpPr>
          <p:cNvPr id="38" name="TextBox 37"/>
          <p:cNvSpPr txBox="1"/>
          <p:nvPr/>
        </p:nvSpPr>
        <p:spPr>
          <a:xfrm>
            <a:off x="6335233" y="2567537"/>
            <a:ext cx="2602252" cy="692497"/>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smtClean="0">
                <a:solidFill>
                  <a:srgbClr val="000000"/>
                </a:solidFill>
              </a:rPr>
              <a:t>FX/FP SIMD </a:t>
            </a:r>
            <a:r>
              <a:rPr lang="en-US" sz="1300" dirty="0" smtClean="0">
                <a:solidFill>
                  <a:srgbClr val="000000"/>
                </a:solidFill>
              </a:rPr>
              <a:t>instructions</a:t>
            </a:r>
            <a:endParaRPr lang="hu-HU" sz="1300" dirty="0" smtClean="0">
              <a:solidFill>
                <a:srgbClr val="000000"/>
              </a:solidFill>
            </a:endParaRPr>
          </a:p>
          <a:p>
            <a:pPr algn="ctr"/>
            <a:r>
              <a:rPr lang="en-US" sz="1300" dirty="0" smtClean="0">
                <a:solidFill>
                  <a:srgbClr val="000000"/>
                </a:solidFill>
              </a:rPr>
              <a:t>operating </a:t>
            </a:r>
            <a:r>
              <a:rPr lang="hu-HU" sz="1300" dirty="0" smtClean="0">
                <a:solidFill>
                  <a:srgbClr val="000000"/>
                </a:solidFill>
              </a:rPr>
              <a:t>on long </a:t>
            </a:r>
            <a:r>
              <a:rPr lang="en-US" sz="1300" dirty="0" smtClean="0">
                <a:solidFill>
                  <a:srgbClr val="000000"/>
                </a:solidFill>
              </a:rPr>
              <a:t>SIMD</a:t>
            </a:r>
            <a:r>
              <a:rPr lang="hu-HU" sz="1300" dirty="0" smtClean="0">
                <a:solidFill>
                  <a:srgbClr val="000000"/>
                </a:solidFill>
              </a:rPr>
              <a:t> data</a:t>
            </a:r>
            <a:endParaRPr lang="en-US" sz="1300" dirty="0">
              <a:solidFill>
                <a:srgbClr val="000000"/>
              </a:solidFill>
            </a:endParaRPr>
          </a:p>
        </p:txBody>
      </p:sp>
      <p:sp>
        <p:nvSpPr>
          <p:cNvPr id="39" name="Text Box 4"/>
          <p:cNvSpPr txBox="1">
            <a:spLocks noChangeArrowheads="1"/>
          </p:cNvSpPr>
          <p:nvPr/>
        </p:nvSpPr>
        <p:spPr bwMode="auto">
          <a:xfrm>
            <a:off x="72461" y="506707"/>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smtClean="0">
                <a:solidFill>
                  <a:srgbClr val="2D2D8A"/>
                </a:solidFill>
              </a:rPr>
              <a:t>b) Secondary register set based FP and SIMD extensions -1</a:t>
            </a:r>
            <a:endParaRPr lang="en-US" altLang="en-US" sz="1800" dirty="0">
              <a:solidFill>
                <a:srgbClr val="2D2D8A"/>
              </a:solidFill>
            </a:endParaRPr>
          </a:p>
        </p:txBody>
      </p:sp>
      <p:sp>
        <p:nvSpPr>
          <p:cNvPr id="2" name="Rounded Rectangle 1"/>
          <p:cNvSpPr/>
          <p:nvPr/>
        </p:nvSpPr>
        <p:spPr bwMode="auto">
          <a:xfrm>
            <a:off x="2929450" y="1882348"/>
            <a:ext cx="3312000" cy="2160000"/>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3" name="TextBox 42"/>
          <p:cNvSpPr txBox="1"/>
          <p:nvPr/>
        </p:nvSpPr>
        <p:spPr>
          <a:xfrm>
            <a:off x="1110758" y="3347228"/>
            <a:ext cx="760144" cy="292388"/>
          </a:xfrm>
          <a:prstGeom prst="rect">
            <a:avLst/>
          </a:prstGeom>
          <a:noFill/>
        </p:spPr>
        <p:txBody>
          <a:bodyPr wrap="none" rtlCol="0">
            <a:spAutoFit/>
          </a:bodyPr>
          <a:lstStyle/>
          <a:p>
            <a:r>
              <a:rPr lang="en-US" sz="1300" dirty="0" smtClean="0"/>
              <a:t>ARMv6</a:t>
            </a:r>
            <a:endParaRPr lang="en-US" sz="1300" dirty="0"/>
          </a:p>
        </p:txBody>
      </p:sp>
      <p:sp>
        <p:nvSpPr>
          <p:cNvPr id="44" name="TextBox 43"/>
          <p:cNvSpPr txBox="1"/>
          <p:nvPr/>
        </p:nvSpPr>
        <p:spPr>
          <a:xfrm>
            <a:off x="4189325" y="3334326"/>
            <a:ext cx="760144" cy="292388"/>
          </a:xfrm>
          <a:prstGeom prst="rect">
            <a:avLst/>
          </a:prstGeom>
          <a:noFill/>
        </p:spPr>
        <p:txBody>
          <a:bodyPr wrap="none" rtlCol="0">
            <a:spAutoFit/>
          </a:bodyPr>
          <a:lstStyle/>
          <a:p>
            <a:r>
              <a:rPr lang="en-US" sz="1300" dirty="0" smtClean="0"/>
              <a:t>ARMv5</a:t>
            </a:r>
            <a:endParaRPr lang="en-US" sz="1300" dirty="0"/>
          </a:p>
        </p:txBody>
      </p:sp>
      <p:sp>
        <p:nvSpPr>
          <p:cNvPr id="45" name="TextBox 44"/>
          <p:cNvSpPr txBox="1"/>
          <p:nvPr/>
        </p:nvSpPr>
        <p:spPr>
          <a:xfrm>
            <a:off x="7155533" y="3338862"/>
            <a:ext cx="926857" cy="292388"/>
          </a:xfrm>
          <a:prstGeom prst="rect">
            <a:avLst/>
          </a:prstGeom>
          <a:noFill/>
        </p:spPr>
        <p:txBody>
          <a:bodyPr wrap="none" rtlCol="0">
            <a:spAutoFit/>
          </a:bodyPr>
          <a:lstStyle/>
          <a:p>
            <a:r>
              <a:rPr lang="en-US" sz="1300" dirty="0" smtClean="0"/>
              <a:t>ARMv8.2</a:t>
            </a:r>
            <a:endParaRPr lang="en-US" sz="1300" dirty="0"/>
          </a:p>
        </p:txBody>
      </p:sp>
      <p:sp>
        <p:nvSpPr>
          <p:cNvPr id="55" name="Line 17"/>
          <p:cNvSpPr>
            <a:spLocks noChangeShapeType="1"/>
          </p:cNvSpPr>
          <p:nvPr/>
        </p:nvSpPr>
        <p:spPr bwMode="auto">
          <a:xfrm flipV="1">
            <a:off x="1521402" y="1653566"/>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6"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7" name="Line 29"/>
          <p:cNvSpPr>
            <a:spLocks noChangeShapeType="1"/>
          </p:cNvSpPr>
          <p:nvPr/>
        </p:nvSpPr>
        <p:spPr bwMode="auto">
          <a:xfrm flipH="1">
            <a:off x="7676931"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8" name="Oval 13"/>
          <p:cNvSpPr>
            <a:spLocks noChangeArrowheads="1"/>
          </p:cNvSpPr>
          <p:nvPr/>
        </p:nvSpPr>
        <p:spPr bwMode="auto">
          <a:xfrm>
            <a:off x="4551918"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9" name="Line 25"/>
          <p:cNvSpPr>
            <a:spLocks noChangeShapeType="1"/>
          </p:cNvSpPr>
          <p:nvPr/>
        </p:nvSpPr>
        <p:spPr bwMode="auto">
          <a:xfrm>
            <a:off x="4585423" y="149378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60"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Oval 13"/>
          <p:cNvSpPr>
            <a:spLocks noChangeArrowheads="1"/>
          </p:cNvSpPr>
          <p:nvPr/>
        </p:nvSpPr>
        <p:spPr bwMode="auto">
          <a:xfrm>
            <a:off x="7645666"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2" name="Text Box 6"/>
          <p:cNvSpPr txBox="1">
            <a:spLocks noChangeArrowheads="1"/>
          </p:cNvSpPr>
          <p:nvPr/>
        </p:nvSpPr>
        <p:spPr bwMode="auto">
          <a:xfrm>
            <a:off x="122155" y="1988983"/>
            <a:ext cx="282801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a:t>
            </a:r>
            <a:r>
              <a:rPr lang="en-US" sz="1300" b="1" dirty="0" smtClean="0">
                <a:solidFill>
                  <a:srgbClr val="000000"/>
                </a:solidFill>
              </a:rPr>
              <a:t>is used</a:t>
            </a:r>
            <a:endParaRPr lang="hu-HU" sz="1300" b="1" dirty="0" smtClean="0">
              <a:solidFill>
                <a:srgbClr val="000000"/>
              </a:solidFill>
            </a:endParaRPr>
          </a:p>
          <a:p>
            <a:pPr algn="ctr" eaLnBrk="1" hangingPunct="1"/>
            <a:r>
              <a:rPr lang="en-US" sz="1300" b="1" dirty="0" smtClean="0">
                <a:solidFill>
                  <a:srgbClr val="000000"/>
                </a:solidFill>
              </a:rPr>
              <a:t>to keep FX </a:t>
            </a:r>
            <a:r>
              <a:rPr lang="hu-HU" sz="1300" b="1" dirty="0" smtClean="0">
                <a:solidFill>
                  <a:srgbClr val="000000"/>
                </a:solidFill>
              </a:rPr>
              <a:t>SIMD</a:t>
            </a:r>
            <a:r>
              <a:rPr lang="en-US" sz="1300" b="1" dirty="0" smtClean="0">
                <a:solidFill>
                  <a:srgbClr val="000000"/>
                </a:solidFill>
              </a:rPr>
              <a:t> data</a:t>
            </a:r>
            <a:endParaRPr lang="hu-HU" sz="1300" b="1" dirty="0" smtClean="0">
              <a:solidFill>
                <a:srgbClr val="000000"/>
              </a:solidFill>
            </a:endParaRPr>
          </a:p>
          <a:p>
            <a:pPr algn="ctr" eaLnBrk="1" hangingPunct="1"/>
            <a:r>
              <a:rPr lang="en-US" sz="1300" b="1" dirty="0" smtClean="0">
                <a:solidFill>
                  <a:srgbClr val="000000"/>
                </a:solidFill>
              </a:rPr>
              <a:t> </a:t>
            </a:r>
            <a:endParaRPr lang="en-US" sz="1300" b="1" dirty="0">
              <a:solidFill>
                <a:srgbClr val="000000"/>
              </a:solidFill>
            </a:endParaRPr>
          </a:p>
        </p:txBody>
      </p:sp>
      <p:sp>
        <p:nvSpPr>
          <p:cNvPr id="63" name="Text Box 5"/>
          <p:cNvSpPr txBox="1">
            <a:spLocks noChangeArrowheads="1"/>
          </p:cNvSpPr>
          <p:nvPr/>
        </p:nvSpPr>
        <p:spPr bwMode="auto">
          <a:xfrm>
            <a:off x="2848231" y="1988840"/>
            <a:ext cx="3403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 A s</a:t>
            </a:r>
            <a:r>
              <a:rPr lang="hu-HU" sz="1300" b="1" dirty="0" smtClean="0">
                <a:solidFill>
                  <a:srgbClr val="000000"/>
                </a:solidFill>
              </a:rPr>
              <a:t>econdary register set</a:t>
            </a:r>
            <a:r>
              <a:rPr lang="en-US" sz="1300" b="1" dirty="0" smtClean="0">
                <a:solidFill>
                  <a:srgbClr val="000000"/>
                </a:solidFill>
              </a:rPr>
              <a:t> is</a:t>
            </a:r>
            <a:r>
              <a:rPr lang="hu-HU" sz="1300" b="1" dirty="0" smtClean="0">
                <a:solidFill>
                  <a:srgbClr val="000000"/>
                </a:solidFill>
              </a:rPr>
              <a:t> </a:t>
            </a:r>
            <a:r>
              <a:rPr lang="en-US" sz="1300" b="1" dirty="0" smtClean="0">
                <a:solidFill>
                  <a:srgbClr val="000000"/>
                </a:solidFill>
              </a:rPr>
              <a:t>added</a:t>
            </a:r>
          </a:p>
          <a:p>
            <a:pPr algn="ctr" eaLnBrk="1" hangingPunct="1"/>
            <a:r>
              <a:rPr lang="en-US" sz="1300" b="1" dirty="0" smtClean="0">
                <a:solidFill>
                  <a:srgbClr val="000000"/>
                </a:solidFill>
              </a:rPr>
              <a:t>to keep </a:t>
            </a:r>
            <a:r>
              <a:rPr lang="hu-HU" sz="1300" b="1" dirty="0" smtClean="0">
                <a:solidFill>
                  <a:srgbClr val="000000"/>
                </a:solidFill>
              </a:rPr>
              <a:t>FP and SIMD </a:t>
            </a:r>
            <a:r>
              <a:rPr lang="en-US" sz="1300" b="1" dirty="0" smtClean="0">
                <a:solidFill>
                  <a:srgbClr val="000000"/>
                </a:solidFill>
              </a:rPr>
              <a:t>data</a:t>
            </a:r>
            <a:endParaRPr lang="hu-HU" sz="1300" b="1" dirty="0" smtClean="0">
              <a:solidFill>
                <a:srgbClr val="000000"/>
              </a:solidFill>
            </a:endParaRPr>
          </a:p>
        </p:txBody>
      </p:sp>
      <p:sp>
        <p:nvSpPr>
          <p:cNvPr id="64" name="TextBox 63"/>
          <p:cNvSpPr txBox="1"/>
          <p:nvPr/>
        </p:nvSpPr>
        <p:spPr>
          <a:xfrm>
            <a:off x="6149667" y="2019025"/>
            <a:ext cx="2989921" cy="492443"/>
          </a:xfrm>
          <a:prstGeom prst="rect">
            <a:avLst/>
          </a:prstGeom>
          <a:noFill/>
        </p:spPr>
        <p:txBody>
          <a:bodyPr wrap="none" rtlCol="0">
            <a:spAutoFit/>
          </a:bodyPr>
          <a:lstStyle/>
          <a:p>
            <a:pPr algn="ctr"/>
            <a:r>
              <a:rPr lang="en-US" sz="1300" b="1" dirty="0" smtClean="0">
                <a:solidFill>
                  <a:srgbClr val="000000"/>
                </a:solidFill>
              </a:rPr>
              <a:t>An SVE register set is added </a:t>
            </a:r>
          </a:p>
          <a:p>
            <a:pPr algn="ctr"/>
            <a:r>
              <a:rPr lang="en-US" sz="1300" b="1" dirty="0" smtClean="0">
                <a:solidFill>
                  <a:srgbClr val="000000"/>
                </a:solidFill>
              </a:rPr>
              <a:t>to keep long SIMD data</a:t>
            </a:r>
            <a:endParaRPr lang="hu-HU" sz="1300" b="1" dirty="0" smtClean="0">
              <a:solidFill>
                <a:srgbClr val="000000"/>
              </a:solidFill>
            </a:endParaRPr>
          </a:p>
        </p:txBody>
      </p:sp>
      <p:sp>
        <p:nvSpPr>
          <p:cNvPr id="65" name="Text Box 16"/>
          <p:cNvSpPr txBox="1">
            <a:spLocks noChangeArrowheads="1"/>
          </p:cNvSpPr>
          <p:nvPr/>
        </p:nvSpPr>
        <p:spPr bwMode="auto">
          <a:xfrm>
            <a:off x="18651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25" name="TextBox 24"/>
          <p:cNvSpPr txBox="1"/>
          <p:nvPr/>
        </p:nvSpPr>
        <p:spPr>
          <a:xfrm>
            <a:off x="890790" y="3652235"/>
            <a:ext cx="1112805"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a)</a:t>
            </a:r>
            <a:endParaRPr lang="en-US" sz="1300" i="1" dirty="0">
              <a:solidFill>
                <a:srgbClr val="000000"/>
              </a:solidFill>
            </a:endParaRPr>
          </a:p>
        </p:txBody>
      </p:sp>
      <p:sp>
        <p:nvSpPr>
          <p:cNvPr id="26" name="TextBox 25"/>
          <p:cNvSpPr txBox="1"/>
          <p:nvPr/>
        </p:nvSpPr>
        <p:spPr>
          <a:xfrm>
            <a:off x="3994446" y="3652092"/>
            <a:ext cx="1117614"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a:t>
            </a:r>
            <a:endParaRPr lang="en-US" sz="1300" i="1" dirty="0">
              <a:solidFill>
                <a:srgbClr val="000000"/>
              </a:solidFill>
            </a:endParaRPr>
          </a:p>
        </p:txBody>
      </p:sp>
      <p:sp>
        <p:nvSpPr>
          <p:cNvPr id="27" name="TextBox 26"/>
          <p:cNvSpPr txBox="1"/>
          <p:nvPr/>
        </p:nvSpPr>
        <p:spPr>
          <a:xfrm>
            <a:off x="7049931" y="3653897"/>
            <a:ext cx="1099981"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c)</a:t>
            </a:r>
            <a:endParaRPr lang="en-US" sz="1300" i="1" dirty="0">
              <a:solidFill>
                <a:srgbClr val="000000"/>
              </a:solidFill>
            </a:endParaRPr>
          </a:p>
        </p:txBody>
      </p:sp>
    </p:spTree>
    <p:extLst>
      <p:ext uri="{BB962C8B-B14F-4D97-AF65-F5344CB8AC3E}">
        <p14:creationId xmlns:p14="http://schemas.microsoft.com/office/powerpoint/2010/main" val="2682105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(18)</a:t>
            </a:r>
            <a:endParaRPr lang="en-US" dirty="0">
              <a:solidFill>
                <a:srgbClr val="FFFFFF"/>
              </a:solidFill>
            </a:endParaRPr>
          </a:p>
        </p:txBody>
      </p:sp>
      <p:sp>
        <p:nvSpPr>
          <p:cNvPr id="20" name="TextBox 19"/>
          <p:cNvSpPr txBox="1"/>
          <p:nvPr/>
        </p:nvSpPr>
        <p:spPr>
          <a:xfrm>
            <a:off x="764405" y="1185719"/>
            <a:ext cx="779381" cy="276999"/>
          </a:xfrm>
          <a:prstGeom prst="rect">
            <a:avLst/>
          </a:prstGeom>
          <a:noFill/>
        </p:spPr>
        <p:txBody>
          <a:bodyPr wrap="none" rtlCol="0">
            <a:spAutoFit/>
          </a:bodyPr>
          <a:lstStyle/>
          <a:p>
            <a:r>
              <a:rPr lang="hu-HU" sz="1200" b="1" dirty="0" smtClean="0"/>
              <a:t>ARMv5</a:t>
            </a:r>
            <a:endParaRPr lang="en-US" sz="1200" b="1" dirty="0"/>
          </a:p>
        </p:txBody>
      </p:sp>
      <p:sp>
        <p:nvSpPr>
          <p:cNvPr id="21" name="TextBox 20"/>
          <p:cNvSpPr txBox="1"/>
          <p:nvPr/>
        </p:nvSpPr>
        <p:spPr>
          <a:xfrm>
            <a:off x="2694526" y="1185719"/>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2" name="TextBox 21"/>
          <p:cNvSpPr txBox="1"/>
          <p:nvPr/>
        </p:nvSpPr>
        <p:spPr>
          <a:xfrm>
            <a:off x="6540331" y="1178750"/>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3" name="Rectangle 22"/>
          <p:cNvSpPr/>
          <p:nvPr/>
        </p:nvSpPr>
        <p:spPr bwMode="auto">
          <a:xfrm>
            <a:off x="5941574" y="2456423"/>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a:off x="2694526" y="3580582"/>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5" name="Rectangle 24"/>
          <p:cNvSpPr/>
          <p:nvPr/>
        </p:nvSpPr>
        <p:spPr bwMode="auto">
          <a:xfrm>
            <a:off x="2694846" y="2431110"/>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579451" y="3563632"/>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579451" y="2414159"/>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759311" y="2148055"/>
            <a:ext cx="380232" cy="260124"/>
          </a:xfrm>
          <a:prstGeom prst="rect">
            <a:avLst/>
          </a:prstGeom>
          <a:noFill/>
        </p:spPr>
        <p:txBody>
          <a:bodyPr wrap="none" rtlCol="0">
            <a:spAutoFit/>
          </a:bodyPr>
          <a:lstStyle/>
          <a:p>
            <a:r>
              <a:rPr lang="hu-HU" sz="1200" dirty="0" smtClean="0"/>
              <a:t>32</a:t>
            </a:r>
            <a:endParaRPr lang="en-US" sz="1200" dirty="0"/>
          </a:p>
        </p:txBody>
      </p:sp>
      <p:sp>
        <p:nvSpPr>
          <p:cNvPr id="30" name="TextBox 29"/>
          <p:cNvSpPr txBox="1"/>
          <p:nvPr/>
        </p:nvSpPr>
        <p:spPr>
          <a:xfrm>
            <a:off x="3259399" y="2168511"/>
            <a:ext cx="380232" cy="260124"/>
          </a:xfrm>
          <a:prstGeom prst="rect">
            <a:avLst/>
          </a:prstGeom>
          <a:noFill/>
        </p:spPr>
        <p:txBody>
          <a:bodyPr wrap="none" rtlCol="0">
            <a:spAutoFit/>
          </a:bodyPr>
          <a:lstStyle/>
          <a:p>
            <a:r>
              <a:rPr lang="hu-HU" sz="1200" dirty="0" smtClean="0"/>
              <a:t>64</a:t>
            </a:r>
            <a:endParaRPr lang="en-US" sz="1200" dirty="0"/>
          </a:p>
        </p:txBody>
      </p:sp>
      <p:sp>
        <p:nvSpPr>
          <p:cNvPr id="32" name="TextBox 31"/>
          <p:cNvSpPr txBox="1"/>
          <p:nvPr/>
        </p:nvSpPr>
        <p:spPr>
          <a:xfrm>
            <a:off x="7129829" y="2160580"/>
            <a:ext cx="478016" cy="260124"/>
          </a:xfrm>
          <a:prstGeom prst="rect">
            <a:avLst/>
          </a:prstGeom>
          <a:noFill/>
        </p:spPr>
        <p:txBody>
          <a:bodyPr wrap="none" rtlCol="0">
            <a:spAutoFit/>
          </a:bodyPr>
          <a:lstStyle/>
          <a:p>
            <a:r>
              <a:rPr lang="hu-HU" sz="1200" dirty="0" smtClean="0"/>
              <a:t>128</a:t>
            </a:r>
            <a:endParaRPr lang="en-US" sz="1200" dirty="0"/>
          </a:p>
        </p:txBody>
      </p:sp>
      <p:sp>
        <p:nvSpPr>
          <p:cNvPr id="33" name="TextBox 32"/>
          <p:cNvSpPr txBox="1"/>
          <p:nvPr/>
        </p:nvSpPr>
        <p:spPr>
          <a:xfrm>
            <a:off x="174246" y="2667739"/>
            <a:ext cx="380232" cy="260124"/>
          </a:xfrm>
          <a:prstGeom prst="rect">
            <a:avLst/>
          </a:prstGeom>
          <a:noFill/>
        </p:spPr>
        <p:txBody>
          <a:bodyPr wrap="none" rtlCol="0">
            <a:spAutoFit/>
          </a:bodyPr>
          <a:lstStyle/>
          <a:p>
            <a:r>
              <a:rPr lang="hu-HU" sz="1200" dirty="0" smtClean="0"/>
              <a:t>32</a:t>
            </a:r>
            <a:endParaRPr lang="en-US" sz="1200" dirty="0"/>
          </a:p>
        </p:txBody>
      </p:sp>
      <p:sp>
        <p:nvSpPr>
          <p:cNvPr id="34" name="TextBox 33"/>
          <p:cNvSpPr txBox="1"/>
          <p:nvPr/>
        </p:nvSpPr>
        <p:spPr>
          <a:xfrm>
            <a:off x="2314294" y="2667739"/>
            <a:ext cx="380232" cy="260124"/>
          </a:xfrm>
          <a:prstGeom prst="rect">
            <a:avLst/>
          </a:prstGeom>
          <a:noFill/>
        </p:spPr>
        <p:txBody>
          <a:bodyPr wrap="none" rtlCol="0">
            <a:spAutoFit/>
          </a:bodyPr>
          <a:lstStyle/>
          <a:p>
            <a:r>
              <a:rPr lang="hu-HU" sz="1200" dirty="0" smtClean="0"/>
              <a:t>32</a:t>
            </a:r>
            <a:endParaRPr lang="en-US" sz="1200" dirty="0"/>
          </a:p>
        </p:txBody>
      </p:sp>
      <p:sp>
        <p:nvSpPr>
          <p:cNvPr id="35" name="TextBox 34"/>
          <p:cNvSpPr txBox="1"/>
          <p:nvPr/>
        </p:nvSpPr>
        <p:spPr>
          <a:xfrm>
            <a:off x="5600604" y="2661195"/>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193350" y="3641614"/>
            <a:ext cx="380232" cy="260124"/>
          </a:xfrm>
          <a:prstGeom prst="rect">
            <a:avLst/>
          </a:prstGeom>
          <a:noFill/>
        </p:spPr>
        <p:txBody>
          <a:bodyPr wrap="none" rtlCol="0">
            <a:spAutoFit/>
          </a:bodyPr>
          <a:lstStyle/>
          <a:p>
            <a:r>
              <a:rPr lang="hu-HU" sz="1200" dirty="0" smtClean="0"/>
              <a:t>16</a:t>
            </a:r>
            <a:endParaRPr lang="en-US" sz="1200" dirty="0"/>
          </a:p>
        </p:txBody>
      </p:sp>
      <p:sp>
        <p:nvSpPr>
          <p:cNvPr id="37" name="TextBox 36"/>
          <p:cNvSpPr txBox="1"/>
          <p:nvPr/>
        </p:nvSpPr>
        <p:spPr>
          <a:xfrm>
            <a:off x="2314294" y="3623970"/>
            <a:ext cx="380232" cy="260124"/>
          </a:xfrm>
          <a:prstGeom prst="rect">
            <a:avLst/>
          </a:prstGeom>
          <a:noFill/>
        </p:spPr>
        <p:txBody>
          <a:bodyPr wrap="none" rtlCol="0">
            <a:spAutoFit/>
          </a:bodyPr>
          <a:lstStyle/>
          <a:p>
            <a:r>
              <a:rPr lang="hu-HU" sz="1200" dirty="0" smtClean="0"/>
              <a:t>16</a:t>
            </a:r>
            <a:endParaRPr lang="en-US" sz="1200" dirty="0"/>
          </a:p>
        </p:txBody>
      </p:sp>
      <p:sp>
        <p:nvSpPr>
          <p:cNvPr id="38" name="TextBox 37"/>
          <p:cNvSpPr txBox="1"/>
          <p:nvPr/>
        </p:nvSpPr>
        <p:spPr>
          <a:xfrm>
            <a:off x="759311" y="3267789"/>
            <a:ext cx="343364" cy="260124"/>
          </a:xfrm>
          <a:prstGeom prst="rect">
            <a:avLst/>
          </a:prstGeom>
          <a:noFill/>
        </p:spPr>
        <p:txBody>
          <a:bodyPr wrap="none" rtlCol="0">
            <a:spAutoFit/>
          </a:bodyPr>
          <a:lstStyle/>
          <a:p>
            <a:r>
              <a:rPr lang="hu-HU" sz="1200" dirty="0" smtClean="0"/>
              <a:t>or</a:t>
            </a:r>
            <a:endParaRPr lang="en-US" sz="1200" dirty="0"/>
          </a:p>
        </p:txBody>
      </p:sp>
      <p:sp>
        <p:nvSpPr>
          <p:cNvPr id="39" name="TextBox 38"/>
          <p:cNvSpPr txBox="1"/>
          <p:nvPr/>
        </p:nvSpPr>
        <p:spPr>
          <a:xfrm>
            <a:off x="3251262" y="3273650"/>
            <a:ext cx="343364" cy="260124"/>
          </a:xfrm>
          <a:prstGeom prst="rect">
            <a:avLst/>
          </a:prstGeom>
          <a:noFill/>
        </p:spPr>
        <p:txBody>
          <a:bodyPr wrap="none" rtlCol="0">
            <a:spAutoFit/>
          </a:bodyPr>
          <a:lstStyle/>
          <a:p>
            <a:r>
              <a:rPr lang="hu-HU" sz="1200" dirty="0" smtClean="0"/>
              <a:t>or</a:t>
            </a:r>
            <a:endParaRPr lang="en-US" sz="1200" dirty="0"/>
          </a:p>
        </p:txBody>
      </p:sp>
      <p:sp>
        <p:nvSpPr>
          <p:cNvPr id="40" name="TextBox 39"/>
          <p:cNvSpPr txBox="1"/>
          <p:nvPr/>
        </p:nvSpPr>
        <p:spPr>
          <a:xfrm>
            <a:off x="366478" y="1656354"/>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1" name="TextBox 40"/>
          <p:cNvSpPr txBox="1"/>
          <p:nvPr/>
        </p:nvSpPr>
        <p:spPr>
          <a:xfrm>
            <a:off x="2875109" y="1653179"/>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2" name="TextBox 41"/>
          <p:cNvSpPr txBox="1"/>
          <p:nvPr/>
        </p:nvSpPr>
        <p:spPr>
          <a:xfrm>
            <a:off x="6349861" y="1653179"/>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sp>
        <p:nvSpPr>
          <p:cNvPr id="48" name="TextBox 47"/>
          <p:cNvSpPr txBox="1"/>
          <p:nvPr/>
        </p:nvSpPr>
        <p:spPr>
          <a:xfrm>
            <a:off x="73853" y="505511"/>
            <a:ext cx="4900252" cy="369332"/>
          </a:xfrm>
          <a:prstGeom prst="rect">
            <a:avLst/>
          </a:prstGeom>
          <a:noFill/>
        </p:spPr>
        <p:txBody>
          <a:bodyPr wrap="none" rtlCol="0">
            <a:spAutoFit/>
          </a:bodyPr>
          <a:lstStyle/>
          <a:p>
            <a:r>
              <a:rPr lang="en-US" dirty="0" smtClean="0">
                <a:solidFill>
                  <a:schemeClr val="accent6"/>
                </a:solidFill>
              </a:rPr>
              <a:t>Evolution of the s</a:t>
            </a:r>
            <a:r>
              <a:rPr lang="hu-HU" dirty="0" smtClean="0">
                <a:solidFill>
                  <a:schemeClr val="accent6"/>
                </a:solidFill>
              </a:rPr>
              <a:t>econdary register set </a:t>
            </a:r>
            <a:endParaRPr lang="en-US" dirty="0">
              <a:solidFill>
                <a:schemeClr val="accent6"/>
              </a:solidFill>
            </a:endParaRPr>
          </a:p>
        </p:txBody>
      </p:sp>
      <p:sp>
        <p:nvSpPr>
          <p:cNvPr id="29" name="TextBox 28"/>
          <p:cNvSpPr txBox="1"/>
          <p:nvPr/>
        </p:nvSpPr>
        <p:spPr>
          <a:xfrm>
            <a:off x="685168" y="4215070"/>
            <a:ext cx="1223412"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b1)</a:t>
            </a:r>
            <a:endParaRPr lang="en-US" sz="1300" i="1" dirty="0">
              <a:solidFill>
                <a:srgbClr val="000000"/>
              </a:solidFill>
            </a:endParaRPr>
          </a:p>
        </p:txBody>
      </p:sp>
      <p:sp>
        <p:nvSpPr>
          <p:cNvPr id="31" name="TextBox 30"/>
          <p:cNvSpPr txBox="1"/>
          <p:nvPr/>
        </p:nvSpPr>
        <p:spPr>
          <a:xfrm>
            <a:off x="3491880" y="4214927"/>
            <a:ext cx="1223412"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b2)</a:t>
            </a:r>
            <a:endParaRPr lang="en-US" sz="1300" i="1" dirty="0">
              <a:solidFill>
                <a:srgbClr val="000000"/>
              </a:solidFill>
            </a:endParaRPr>
          </a:p>
        </p:txBody>
      </p:sp>
      <p:sp>
        <p:nvSpPr>
          <p:cNvPr id="43" name="TextBox 42"/>
          <p:cNvSpPr txBox="1"/>
          <p:nvPr/>
        </p:nvSpPr>
        <p:spPr>
          <a:xfrm>
            <a:off x="6844309" y="4216732"/>
            <a:ext cx="1223412"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b3)</a:t>
            </a:r>
            <a:endParaRPr lang="en-US" sz="1300" i="1" dirty="0">
              <a:solidFill>
                <a:srgbClr val="000000"/>
              </a:solidFill>
            </a:endParaRPr>
          </a:p>
        </p:txBody>
      </p:sp>
      <p:sp>
        <p:nvSpPr>
          <p:cNvPr id="44" name="TextBox 43"/>
          <p:cNvSpPr txBox="1"/>
          <p:nvPr/>
        </p:nvSpPr>
        <p:spPr>
          <a:xfrm>
            <a:off x="1151620" y="3277855"/>
            <a:ext cx="380232" cy="260124"/>
          </a:xfrm>
          <a:prstGeom prst="rect">
            <a:avLst/>
          </a:prstGeom>
          <a:noFill/>
        </p:spPr>
        <p:txBody>
          <a:bodyPr wrap="none" rtlCol="0">
            <a:spAutoFit/>
          </a:bodyPr>
          <a:lstStyle/>
          <a:p>
            <a:r>
              <a:rPr lang="hu-HU" sz="1200" dirty="0" smtClean="0"/>
              <a:t>64</a:t>
            </a:r>
            <a:endParaRPr lang="en-US" sz="1200" dirty="0"/>
          </a:p>
        </p:txBody>
      </p:sp>
      <p:sp>
        <p:nvSpPr>
          <p:cNvPr id="45" name="TextBox 44"/>
          <p:cNvSpPr txBox="1"/>
          <p:nvPr/>
        </p:nvSpPr>
        <p:spPr>
          <a:xfrm>
            <a:off x="3851920" y="3287761"/>
            <a:ext cx="478016" cy="260124"/>
          </a:xfrm>
          <a:prstGeom prst="rect">
            <a:avLst/>
          </a:prstGeom>
          <a:noFill/>
        </p:spPr>
        <p:txBody>
          <a:bodyPr wrap="none" rtlCol="0">
            <a:spAutoFit/>
          </a:bodyPr>
          <a:lstStyle/>
          <a:p>
            <a:r>
              <a:rPr lang="hu-HU" sz="1200" dirty="0" smtClean="0"/>
              <a:t>128</a:t>
            </a:r>
            <a:endParaRPr lang="en-US" sz="1200" dirty="0"/>
          </a:p>
        </p:txBody>
      </p:sp>
    </p:spTree>
    <p:extLst>
      <p:ext uri="{BB962C8B-B14F-4D97-AF65-F5344CB8AC3E}">
        <p14:creationId xmlns:p14="http://schemas.microsoft.com/office/powerpoint/2010/main" val="10516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30" grpId="0"/>
      <p:bldP spid="32" grpId="0"/>
      <p:bldP spid="34" grpId="0"/>
      <p:bldP spid="35" grpId="0"/>
      <p:bldP spid="37" grpId="0"/>
      <p:bldP spid="39" grpId="0"/>
      <p:bldP spid="41" grpId="0"/>
      <p:bldP spid="42" grpId="0"/>
      <p:bldP spid="31"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826880"/>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1</a:t>
            </a:r>
            <a:r>
              <a:rPr lang="hu-HU" sz="1900" dirty="0" smtClean="0">
                <a:solidFill>
                  <a:srgbClr val="FFFFFF"/>
                </a:solidFill>
              </a:rPr>
              <a:t>.</a:t>
            </a:r>
            <a:r>
              <a:rPr lang="en-US" sz="1900" dirty="0" smtClean="0">
                <a:solidFill>
                  <a:srgbClr val="FFFFFF"/>
                </a:solidFill>
              </a:rPr>
              <a:t> I</a:t>
            </a:r>
            <a:r>
              <a:rPr lang="hu-HU" sz="1900" dirty="0" smtClean="0">
                <a:solidFill>
                  <a:srgbClr val="FFFFFF"/>
                </a:solidFill>
              </a:rPr>
              <a:t>ntroduction to ARM</a:t>
            </a:r>
            <a:r>
              <a:rPr lang="en-US" sz="1900" dirty="0" smtClean="0">
                <a:solidFill>
                  <a:srgbClr val="FFFFFF"/>
                </a:solidFill>
              </a:rPr>
              <a:t> </a:t>
            </a:r>
            <a:endParaRPr lang="hu-HU" sz="1900" dirty="0">
              <a:solidFill>
                <a:srgbClr val="FFFFFF"/>
              </a:solidFill>
            </a:endParaRPr>
          </a:p>
        </p:txBody>
      </p:sp>
    </p:spTree>
    <p:extLst>
      <p:ext uri="{BB962C8B-B14F-4D97-AF65-F5344CB8AC3E}">
        <p14:creationId xmlns:p14="http://schemas.microsoft.com/office/powerpoint/2010/main" val="1132583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(19)</a:t>
            </a:r>
            <a:endParaRPr lang="en-US" dirty="0">
              <a:solidFill>
                <a:srgbClr val="FFFFFF"/>
              </a:solidFill>
            </a:endParaRPr>
          </a:p>
        </p:txBody>
      </p:sp>
      <p:sp>
        <p:nvSpPr>
          <p:cNvPr id="3" name="Rounded Rectangle 2"/>
          <p:cNvSpPr/>
          <p:nvPr/>
        </p:nvSpPr>
        <p:spPr bwMode="auto">
          <a:xfrm>
            <a:off x="7244" y="4311250"/>
            <a:ext cx="2700000"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5" name="TextBox 4"/>
          <p:cNvSpPr txBox="1"/>
          <p:nvPr/>
        </p:nvSpPr>
        <p:spPr>
          <a:xfrm>
            <a:off x="909214" y="4746335"/>
            <a:ext cx="827471" cy="276999"/>
          </a:xfrm>
          <a:prstGeom prst="rect">
            <a:avLst/>
          </a:prstGeom>
          <a:noFill/>
        </p:spPr>
        <p:txBody>
          <a:bodyPr wrap="none" rtlCol="0">
            <a:spAutoFit/>
          </a:bodyPr>
          <a:lstStyle/>
          <a:p>
            <a:r>
              <a:rPr lang="hu-HU" sz="1200" dirty="0" smtClean="0"/>
              <a:t>FP32/64</a:t>
            </a:r>
            <a:endParaRPr lang="en-US" sz="1200" dirty="0"/>
          </a:p>
        </p:txBody>
      </p:sp>
      <p:sp>
        <p:nvSpPr>
          <p:cNvPr id="6" name="TextBox 5"/>
          <p:cNvSpPr txBox="1"/>
          <p:nvPr/>
        </p:nvSpPr>
        <p:spPr>
          <a:xfrm>
            <a:off x="75357" y="5198133"/>
            <a:ext cx="2429190" cy="461665"/>
          </a:xfrm>
          <a:prstGeom prst="rect">
            <a:avLst/>
          </a:prstGeom>
          <a:noFill/>
        </p:spPr>
        <p:txBody>
          <a:bodyPr wrap="none" rtlCol="0">
            <a:spAutoFit/>
          </a:bodyPr>
          <a:lstStyle/>
          <a:p>
            <a:pPr algn="ctr"/>
            <a:r>
              <a:rPr lang="hu-HU" sz="1200" dirty="0" smtClean="0"/>
              <a:t>Up to 8</a:t>
            </a:r>
            <a:r>
              <a:rPr lang="en-US" sz="1200" dirty="0" smtClean="0"/>
              <a:t> </a:t>
            </a:r>
            <a:r>
              <a:rPr lang="hu-HU" sz="1200" dirty="0" smtClean="0"/>
              <a:t>FP32 or 4</a:t>
            </a:r>
            <a:r>
              <a:rPr lang="en-US" sz="1200" dirty="0" smtClean="0"/>
              <a:t> </a:t>
            </a:r>
            <a:r>
              <a:rPr lang="hu-HU" sz="1200" dirty="0" smtClean="0"/>
              <a:t>FP64</a:t>
            </a:r>
          </a:p>
          <a:p>
            <a:pPr algn="ctr"/>
            <a:r>
              <a:rPr lang="hu-HU" sz="1200" dirty="0" smtClean="0"/>
              <a:t>operations serially executed</a:t>
            </a:r>
            <a:endParaRPr lang="en-US" sz="1200" dirty="0"/>
          </a:p>
        </p:txBody>
      </p:sp>
      <p:sp>
        <p:nvSpPr>
          <p:cNvPr id="9" name="TextBox 8"/>
          <p:cNvSpPr txBox="1"/>
          <p:nvPr/>
        </p:nvSpPr>
        <p:spPr>
          <a:xfrm>
            <a:off x="0" y="4566916"/>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0" name="TextBox 9"/>
          <p:cNvSpPr txBox="1"/>
          <p:nvPr/>
        </p:nvSpPr>
        <p:spPr>
          <a:xfrm>
            <a:off x="-18510" y="4972481"/>
            <a:ext cx="2823209" cy="276999"/>
          </a:xfrm>
          <a:prstGeom prst="rect">
            <a:avLst/>
          </a:prstGeom>
          <a:noFill/>
        </p:spPr>
        <p:txBody>
          <a:bodyPr wrap="none" rtlCol="0">
            <a:spAutoFit/>
          </a:bodyPr>
          <a:lstStyle/>
          <a:p>
            <a:r>
              <a:rPr lang="en-US" sz="1200" i="1" dirty="0" smtClean="0">
                <a:solidFill>
                  <a:srgbClr val="0070C0"/>
                </a:solidFill>
              </a:rPr>
              <a:t>FP vector data s</a:t>
            </a:r>
            <a:r>
              <a:rPr lang="hu-HU" sz="1200" i="1" dirty="0" smtClean="0">
                <a:solidFill>
                  <a:srgbClr val="0070C0"/>
                </a:solidFill>
              </a:rPr>
              <a:t>erially processed</a:t>
            </a:r>
            <a:endParaRPr lang="en-US" sz="1200" i="1" dirty="0">
              <a:solidFill>
                <a:srgbClr val="0070C0"/>
              </a:solidFill>
            </a:endParaRPr>
          </a:p>
        </p:txBody>
      </p:sp>
      <p:sp>
        <p:nvSpPr>
          <p:cNvPr id="13" name="TextBox 12"/>
          <p:cNvSpPr txBox="1"/>
          <p:nvPr/>
        </p:nvSpPr>
        <p:spPr>
          <a:xfrm>
            <a:off x="298318" y="4330958"/>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20" name="TextBox 19"/>
          <p:cNvSpPr txBox="1"/>
          <p:nvPr/>
        </p:nvSpPr>
        <p:spPr>
          <a:xfrm>
            <a:off x="995414" y="1194399"/>
            <a:ext cx="779381" cy="276999"/>
          </a:xfrm>
          <a:prstGeom prst="rect">
            <a:avLst/>
          </a:prstGeom>
          <a:noFill/>
        </p:spPr>
        <p:txBody>
          <a:bodyPr wrap="none" rtlCol="0">
            <a:spAutoFit/>
          </a:bodyPr>
          <a:lstStyle/>
          <a:p>
            <a:r>
              <a:rPr lang="hu-HU" sz="1200" b="1" dirty="0" smtClean="0"/>
              <a:t>ARMv5</a:t>
            </a:r>
            <a:endParaRPr lang="en-US" sz="1200" b="1" dirty="0"/>
          </a:p>
        </p:txBody>
      </p:sp>
      <p:sp>
        <p:nvSpPr>
          <p:cNvPr id="21" name="TextBox 20"/>
          <p:cNvSpPr txBox="1"/>
          <p:nvPr/>
        </p:nvSpPr>
        <p:spPr>
          <a:xfrm>
            <a:off x="2694526" y="1194399"/>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2" name="TextBox 21"/>
          <p:cNvSpPr txBox="1"/>
          <p:nvPr/>
        </p:nvSpPr>
        <p:spPr>
          <a:xfrm>
            <a:off x="6540331" y="1187430"/>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3" name="Rectangle 22"/>
          <p:cNvSpPr/>
          <p:nvPr/>
        </p:nvSpPr>
        <p:spPr bwMode="auto">
          <a:xfrm>
            <a:off x="5941574" y="2465103"/>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a:off x="2742651" y="3589262"/>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5" name="Rectangle 24"/>
          <p:cNvSpPr/>
          <p:nvPr/>
        </p:nvSpPr>
        <p:spPr bwMode="auto">
          <a:xfrm>
            <a:off x="2733346" y="2439790"/>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579451" y="3572312"/>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579451" y="2422839"/>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759311" y="2156735"/>
            <a:ext cx="380232" cy="260124"/>
          </a:xfrm>
          <a:prstGeom prst="rect">
            <a:avLst/>
          </a:prstGeom>
          <a:noFill/>
        </p:spPr>
        <p:txBody>
          <a:bodyPr wrap="none" rtlCol="0">
            <a:spAutoFit/>
          </a:bodyPr>
          <a:lstStyle/>
          <a:p>
            <a:r>
              <a:rPr lang="hu-HU" sz="1200" dirty="0" smtClean="0"/>
              <a:t>32</a:t>
            </a:r>
            <a:endParaRPr lang="en-US" sz="1200" dirty="0"/>
          </a:p>
        </p:txBody>
      </p:sp>
      <p:sp>
        <p:nvSpPr>
          <p:cNvPr id="29" name="TextBox 28"/>
          <p:cNvSpPr txBox="1"/>
          <p:nvPr/>
        </p:nvSpPr>
        <p:spPr>
          <a:xfrm>
            <a:off x="1002638" y="3993775"/>
            <a:ext cx="380232" cy="260124"/>
          </a:xfrm>
          <a:prstGeom prst="rect">
            <a:avLst/>
          </a:prstGeom>
          <a:noFill/>
        </p:spPr>
        <p:txBody>
          <a:bodyPr wrap="none" rtlCol="0">
            <a:spAutoFit/>
          </a:bodyPr>
          <a:lstStyle/>
          <a:p>
            <a:r>
              <a:rPr lang="hu-HU" sz="1200" dirty="0" smtClean="0"/>
              <a:t>64</a:t>
            </a:r>
            <a:endParaRPr lang="en-US" sz="1200" dirty="0"/>
          </a:p>
        </p:txBody>
      </p:sp>
      <p:sp>
        <p:nvSpPr>
          <p:cNvPr id="30" name="TextBox 29"/>
          <p:cNvSpPr txBox="1"/>
          <p:nvPr/>
        </p:nvSpPr>
        <p:spPr>
          <a:xfrm>
            <a:off x="3259399" y="2177191"/>
            <a:ext cx="380232" cy="260124"/>
          </a:xfrm>
          <a:prstGeom prst="rect">
            <a:avLst/>
          </a:prstGeom>
          <a:noFill/>
        </p:spPr>
        <p:txBody>
          <a:bodyPr wrap="none" rtlCol="0">
            <a:spAutoFit/>
          </a:bodyPr>
          <a:lstStyle/>
          <a:p>
            <a:r>
              <a:rPr lang="hu-HU" sz="1200" dirty="0" smtClean="0"/>
              <a:t>64</a:t>
            </a:r>
            <a:endParaRPr lang="en-US" sz="1200" dirty="0"/>
          </a:p>
        </p:txBody>
      </p:sp>
      <p:sp>
        <p:nvSpPr>
          <p:cNvPr id="31" name="TextBox 30"/>
          <p:cNvSpPr txBox="1"/>
          <p:nvPr/>
        </p:nvSpPr>
        <p:spPr>
          <a:xfrm>
            <a:off x="3799459" y="4013020"/>
            <a:ext cx="478016" cy="260124"/>
          </a:xfrm>
          <a:prstGeom prst="rect">
            <a:avLst/>
          </a:prstGeom>
          <a:noFill/>
        </p:spPr>
        <p:txBody>
          <a:bodyPr wrap="none" rtlCol="0">
            <a:spAutoFit/>
          </a:bodyPr>
          <a:lstStyle/>
          <a:p>
            <a:r>
              <a:rPr lang="hu-HU" sz="1200" dirty="0" smtClean="0"/>
              <a:t>128</a:t>
            </a:r>
            <a:endParaRPr lang="en-US" sz="1200" dirty="0"/>
          </a:p>
        </p:txBody>
      </p:sp>
      <p:sp>
        <p:nvSpPr>
          <p:cNvPr id="32" name="TextBox 31"/>
          <p:cNvSpPr txBox="1"/>
          <p:nvPr/>
        </p:nvSpPr>
        <p:spPr>
          <a:xfrm>
            <a:off x="7129829" y="2169260"/>
            <a:ext cx="478016" cy="260124"/>
          </a:xfrm>
          <a:prstGeom prst="rect">
            <a:avLst/>
          </a:prstGeom>
          <a:noFill/>
        </p:spPr>
        <p:txBody>
          <a:bodyPr wrap="none" rtlCol="0">
            <a:spAutoFit/>
          </a:bodyPr>
          <a:lstStyle/>
          <a:p>
            <a:r>
              <a:rPr lang="hu-HU" sz="1200" dirty="0" smtClean="0"/>
              <a:t>128</a:t>
            </a:r>
            <a:endParaRPr lang="en-US" sz="1200" dirty="0"/>
          </a:p>
        </p:txBody>
      </p:sp>
      <p:sp>
        <p:nvSpPr>
          <p:cNvPr id="33" name="TextBox 32"/>
          <p:cNvSpPr txBox="1"/>
          <p:nvPr/>
        </p:nvSpPr>
        <p:spPr>
          <a:xfrm>
            <a:off x="174246" y="2676419"/>
            <a:ext cx="380232" cy="260124"/>
          </a:xfrm>
          <a:prstGeom prst="rect">
            <a:avLst/>
          </a:prstGeom>
          <a:noFill/>
        </p:spPr>
        <p:txBody>
          <a:bodyPr wrap="none" rtlCol="0">
            <a:spAutoFit/>
          </a:bodyPr>
          <a:lstStyle/>
          <a:p>
            <a:r>
              <a:rPr lang="hu-HU" sz="1200" dirty="0" smtClean="0"/>
              <a:t>32</a:t>
            </a:r>
            <a:endParaRPr lang="en-US" sz="1200" dirty="0"/>
          </a:p>
        </p:txBody>
      </p:sp>
      <p:sp>
        <p:nvSpPr>
          <p:cNvPr id="34" name="TextBox 33"/>
          <p:cNvSpPr txBox="1"/>
          <p:nvPr/>
        </p:nvSpPr>
        <p:spPr>
          <a:xfrm>
            <a:off x="2314294" y="2676419"/>
            <a:ext cx="380232" cy="260124"/>
          </a:xfrm>
          <a:prstGeom prst="rect">
            <a:avLst/>
          </a:prstGeom>
          <a:noFill/>
        </p:spPr>
        <p:txBody>
          <a:bodyPr wrap="none" rtlCol="0">
            <a:spAutoFit/>
          </a:bodyPr>
          <a:lstStyle/>
          <a:p>
            <a:r>
              <a:rPr lang="hu-HU" sz="1200" dirty="0" smtClean="0"/>
              <a:t>32</a:t>
            </a:r>
            <a:endParaRPr lang="en-US" sz="1200" dirty="0"/>
          </a:p>
        </p:txBody>
      </p:sp>
      <p:sp>
        <p:nvSpPr>
          <p:cNvPr id="35" name="TextBox 34"/>
          <p:cNvSpPr txBox="1"/>
          <p:nvPr/>
        </p:nvSpPr>
        <p:spPr>
          <a:xfrm>
            <a:off x="5600604" y="2669875"/>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193350" y="3650294"/>
            <a:ext cx="380232" cy="260124"/>
          </a:xfrm>
          <a:prstGeom prst="rect">
            <a:avLst/>
          </a:prstGeom>
          <a:noFill/>
        </p:spPr>
        <p:txBody>
          <a:bodyPr wrap="none" rtlCol="0">
            <a:spAutoFit/>
          </a:bodyPr>
          <a:lstStyle/>
          <a:p>
            <a:r>
              <a:rPr lang="hu-HU" sz="1200" dirty="0" smtClean="0"/>
              <a:t>16</a:t>
            </a:r>
            <a:endParaRPr lang="en-US" sz="1200" dirty="0"/>
          </a:p>
        </p:txBody>
      </p:sp>
      <p:sp>
        <p:nvSpPr>
          <p:cNvPr id="37" name="TextBox 36"/>
          <p:cNvSpPr txBox="1"/>
          <p:nvPr/>
        </p:nvSpPr>
        <p:spPr>
          <a:xfrm>
            <a:off x="2314294" y="3632650"/>
            <a:ext cx="380232" cy="260124"/>
          </a:xfrm>
          <a:prstGeom prst="rect">
            <a:avLst/>
          </a:prstGeom>
          <a:noFill/>
        </p:spPr>
        <p:txBody>
          <a:bodyPr wrap="none" rtlCol="0">
            <a:spAutoFit/>
          </a:bodyPr>
          <a:lstStyle/>
          <a:p>
            <a:r>
              <a:rPr lang="hu-HU" sz="1200" dirty="0" smtClean="0"/>
              <a:t>16</a:t>
            </a:r>
            <a:endParaRPr lang="en-US" sz="1200" dirty="0"/>
          </a:p>
        </p:txBody>
      </p:sp>
      <p:sp>
        <p:nvSpPr>
          <p:cNvPr id="38" name="TextBox 37"/>
          <p:cNvSpPr txBox="1"/>
          <p:nvPr/>
        </p:nvSpPr>
        <p:spPr>
          <a:xfrm>
            <a:off x="759311" y="3276469"/>
            <a:ext cx="343364" cy="260124"/>
          </a:xfrm>
          <a:prstGeom prst="rect">
            <a:avLst/>
          </a:prstGeom>
          <a:noFill/>
        </p:spPr>
        <p:txBody>
          <a:bodyPr wrap="none" rtlCol="0">
            <a:spAutoFit/>
          </a:bodyPr>
          <a:lstStyle/>
          <a:p>
            <a:r>
              <a:rPr lang="hu-HU" sz="1200" dirty="0" smtClean="0"/>
              <a:t>or</a:t>
            </a:r>
            <a:endParaRPr lang="en-US" sz="1200" dirty="0"/>
          </a:p>
        </p:txBody>
      </p:sp>
      <p:sp>
        <p:nvSpPr>
          <p:cNvPr id="39" name="TextBox 38"/>
          <p:cNvSpPr txBox="1"/>
          <p:nvPr/>
        </p:nvSpPr>
        <p:spPr>
          <a:xfrm>
            <a:off x="3251262" y="3234205"/>
            <a:ext cx="343364" cy="260124"/>
          </a:xfrm>
          <a:prstGeom prst="rect">
            <a:avLst/>
          </a:prstGeom>
          <a:noFill/>
        </p:spPr>
        <p:txBody>
          <a:bodyPr wrap="none" rtlCol="0">
            <a:spAutoFit/>
          </a:bodyPr>
          <a:lstStyle/>
          <a:p>
            <a:r>
              <a:rPr lang="hu-HU" sz="1200" dirty="0" smtClean="0"/>
              <a:t>or</a:t>
            </a:r>
            <a:endParaRPr lang="en-US" sz="1200" dirty="0"/>
          </a:p>
        </p:txBody>
      </p:sp>
      <p:sp>
        <p:nvSpPr>
          <p:cNvPr id="40" name="TextBox 39"/>
          <p:cNvSpPr txBox="1"/>
          <p:nvPr/>
        </p:nvSpPr>
        <p:spPr>
          <a:xfrm>
            <a:off x="491604" y="1665034"/>
            <a:ext cx="1816523" cy="292388"/>
          </a:xfrm>
          <a:prstGeom prst="rect">
            <a:avLst/>
          </a:prstGeom>
          <a:noFill/>
        </p:spPr>
        <p:txBody>
          <a:bodyPr wrap="none" rtlCol="0">
            <a:spAutoFit/>
          </a:bodyPr>
          <a:lstStyle/>
          <a:p>
            <a:r>
              <a:rPr lang="en-US" sz="1300" b="1" dirty="0" smtClean="0">
                <a:solidFill>
                  <a:srgbClr val="0070C0"/>
                </a:solidFill>
              </a:rPr>
              <a:t>V</a:t>
            </a:r>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1" name="TextBox 40"/>
          <p:cNvSpPr txBox="1"/>
          <p:nvPr/>
        </p:nvSpPr>
        <p:spPr>
          <a:xfrm>
            <a:off x="2875109" y="1661859"/>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2" name="TextBox 41"/>
          <p:cNvSpPr txBox="1"/>
          <p:nvPr/>
        </p:nvSpPr>
        <p:spPr>
          <a:xfrm>
            <a:off x="6349861" y="1661859"/>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sp>
        <p:nvSpPr>
          <p:cNvPr id="48" name="TextBox 47"/>
          <p:cNvSpPr txBox="1"/>
          <p:nvPr/>
        </p:nvSpPr>
        <p:spPr>
          <a:xfrm>
            <a:off x="73853" y="505511"/>
            <a:ext cx="9486251" cy="369332"/>
          </a:xfrm>
          <a:prstGeom prst="rect">
            <a:avLst/>
          </a:prstGeom>
          <a:noFill/>
        </p:spPr>
        <p:txBody>
          <a:bodyPr wrap="none" rtlCol="0">
            <a:spAutoFit/>
          </a:bodyPr>
          <a:lstStyle/>
          <a:p>
            <a:r>
              <a:rPr lang="en-US" dirty="0" smtClean="0">
                <a:solidFill>
                  <a:schemeClr val="accent6"/>
                </a:solidFill>
              </a:rPr>
              <a:t>b1) S</a:t>
            </a:r>
            <a:r>
              <a:rPr lang="hu-HU" dirty="0" smtClean="0">
                <a:solidFill>
                  <a:schemeClr val="accent6"/>
                </a:solidFill>
              </a:rPr>
              <a:t>econdary register set based FP and SIMD extensions </a:t>
            </a:r>
            <a:r>
              <a:rPr lang="en-US" dirty="0" smtClean="0">
                <a:solidFill>
                  <a:schemeClr val="accent6"/>
                </a:solidFill>
              </a:rPr>
              <a:t>of the ARMv5 ISA</a:t>
            </a:r>
            <a:r>
              <a:rPr lang="hu-HU" dirty="0" smtClean="0">
                <a:solidFill>
                  <a:schemeClr val="accent6"/>
                </a:solidFill>
              </a:rPr>
              <a:t> </a:t>
            </a:r>
            <a:endParaRPr lang="en-US" dirty="0">
              <a:solidFill>
                <a:schemeClr val="accent6"/>
              </a:solidFill>
            </a:endParaRPr>
          </a:p>
        </p:txBody>
      </p:sp>
      <p:sp>
        <p:nvSpPr>
          <p:cNvPr id="4" name="TextBox 3"/>
          <p:cNvSpPr txBox="1"/>
          <p:nvPr/>
        </p:nvSpPr>
        <p:spPr>
          <a:xfrm>
            <a:off x="594456" y="6444335"/>
            <a:ext cx="1415644" cy="292388"/>
          </a:xfrm>
          <a:prstGeom prst="rect">
            <a:avLst/>
          </a:prstGeom>
          <a:noFill/>
        </p:spPr>
        <p:txBody>
          <a:bodyPr wrap="none" rtlCol="0">
            <a:spAutoFit/>
          </a:bodyPr>
          <a:lstStyle/>
          <a:p>
            <a:r>
              <a:rPr lang="en-US" sz="1300" dirty="0" smtClean="0"/>
              <a:t>VFP: Vector FP</a:t>
            </a:r>
          </a:p>
        </p:txBody>
      </p:sp>
      <p:sp>
        <p:nvSpPr>
          <p:cNvPr id="7" name="Rounded Rectangle 6"/>
          <p:cNvSpPr/>
          <p:nvPr/>
        </p:nvSpPr>
        <p:spPr bwMode="auto">
          <a:xfrm>
            <a:off x="0" y="1088740"/>
            <a:ext cx="2694846" cy="468052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213746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(20)</a:t>
            </a:r>
            <a:endParaRPr lang="hu-HU" dirty="0">
              <a:solidFill>
                <a:srgbClr val="FFFFFF"/>
              </a:solidFill>
            </a:endParaRPr>
          </a:p>
        </p:txBody>
      </p:sp>
      <p:grpSp>
        <p:nvGrpSpPr>
          <p:cNvPr id="7" name="Group 6"/>
          <p:cNvGrpSpPr/>
          <p:nvPr/>
        </p:nvGrpSpPr>
        <p:grpSpPr>
          <a:xfrm>
            <a:off x="803443" y="1111375"/>
            <a:ext cx="7413962" cy="3975393"/>
            <a:chOff x="803443" y="1583795"/>
            <a:chExt cx="7413962" cy="3975393"/>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3" t="21177" r="5001" b="14353"/>
            <a:stretch/>
          </p:blipFill>
          <p:spPr bwMode="auto">
            <a:xfrm>
              <a:off x="803443" y="1583795"/>
              <a:ext cx="7413962" cy="397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861810" y="2978950"/>
              <a:ext cx="4860540" cy="175519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Verdana" pitchFamily="34" charset="0"/>
              </a:endParaRPr>
            </a:p>
          </p:txBody>
        </p:sp>
      </p:grpSp>
      <p:sp>
        <p:nvSpPr>
          <p:cNvPr id="5" name="TextBox 4"/>
          <p:cNvSpPr txBox="1"/>
          <p:nvPr/>
        </p:nvSpPr>
        <p:spPr>
          <a:xfrm>
            <a:off x="72906" y="506357"/>
            <a:ext cx="8076570" cy="369332"/>
          </a:xfrm>
          <a:prstGeom prst="rect">
            <a:avLst/>
          </a:prstGeom>
          <a:noFill/>
        </p:spPr>
        <p:txBody>
          <a:bodyPr wrap="none" rtlCol="0">
            <a:spAutoFit/>
          </a:bodyPr>
          <a:lstStyle/>
          <a:p>
            <a:r>
              <a:rPr lang="hu-HU" dirty="0" smtClean="0">
                <a:solidFill>
                  <a:schemeClr val="accent6"/>
                </a:solidFill>
              </a:rPr>
              <a:t>Example: 5-element </a:t>
            </a:r>
            <a:r>
              <a:rPr lang="en-US" dirty="0" smtClean="0">
                <a:solidFill>
                  <a:schemeClr val="accent6"/>
                </a:solidFill>
              </a:rPr>
              <a:t>FP32 </a:t>
            </a:r>
            <a:r>
              <a:rPr lang="hu-HU" dirty="0" smtClean="0">
                <a:solidFill>
                  <a:schemeClr val="accent6"/>
                </a:solidFill>
              </a:rPr>
              <a:t>vector operation</a:t>
            </a:r>
            <a:r>
              <a:rPr lang="en-US" dirty="0" smtClean="0">
                <a:solidFill>
                  <a:schemeClr val="accent6"/>
                </a:solidFill>
              </a:rPr>
              <a:t> serially processed</a:t>
            </a:r>
            <a:r>
              <a:rPr lang="hu-HU" dirty="0" smtClean="0">
                <a:solidFill>
                  <a:schemeClr val="accent6"/>
                </a:solidFill>
              </a:rPr>
              <a:t> </a:t>
            </a:r>
            <a:r>
              <a:rPr lang="hu-HU" dirty="0" smtClean="0"/>
              <a:t>[65] </a:t>
            </a:r>
            <a:endParaRPr lang="hu-HU" dirty="0"/>
          </a:p>
        </p:txBody>
      </p:sp>
      <p:sp>
        <p:nvSpPr>
          <p:cNvPr id="6" name="TextBox 5"/>
          <p:cNvSpPr txBox="1"/>
          <p:nvPr/>
        </p:nvSpPr>
        <p:spPr>
          <a:xfrm>
            <a:off x="335397" y="5494667"/>
            <a:ext cx="8917123" cy="882293"/>
          </a:xfrm>
          <a:prstGeom prst="rect">
            <a:avLst/>
          </a:prstGeom>
          <a:noFill/>
        </p:spPr>
        <p:txBody>
          <a:bodyPr wrap="square" rtlCol="0">
            <a:spAutoFit/>
          </a:bodyPr>
          <a:lstStyle/>
          <a:p>
            <a:pPr marL="285750" indent="-285750">
              <a:buFont typeface="Arial" panose="020B0604020202020204" pitchFamily="34" charset="0"/>
              <a:buChar char="•"/>
            </a:pPr>
            <a:r>
              <a:rPr lang="hu-HU" sz="1600" dirty="0" smtClean="0"/>
              <a:t>In the example the </a:t>
            </a:r>
            <a:r>
              <a:rPr lang="hu-HU" sz="1600" dirty="0" smtClean="0">
                <a:solidFill>
                  <a:srgbClr val="0070C0"/>
                </a:solidFill>
              </a:rPr>
              <a:t>input operands </a:t>
            </a:r>
            <a:r>
              <a:rPr lang="hu-HU" sz="1600" dirty="0" smtClean="0"/>
              <a:t>are taken from the registers s10...s14 and</a:t>
            </a:r>
          </a:p>
          <a:p>
            <a:pPr>
              <a:spcAft>
                <a:spcPts val="400"/>
              </a:spcAft>
            </a:pPr>
            <a:r>
              <a:rPr lang="hu-HU" sz="1600" dirty="0"/>
              <a:t> </a:t>
            </a:r>
            <a:r>
              <a:rPr lang="hu-HU" sz="1600" dirty="0" smtClean="0"/>
              <a:t>     s18...s22, and the </a:t>
            </a:r>
            <a:r>
              <a:rPr lang="hu-HU" sz="1600" dirty="0" smtClean="0">
                <a:solidFill>
                  <a:srgbClr val="0070C0"/>
                </a:solidFill>
              </a:rPr>
              <a:t>result</a:t>
            </a:r>
            <a:r>
              <a:rPr lang="hu-HU" sz="1600" dirty="0" smtClean="0"/>
              <a:t> is written into the registers s26...s30.</a:t>
            </a:r>
          </a:p>
          <a:p>
            <a:pPr marL="285750" indent="-285750">
              <a:buFont typeface="Arial" panose="020B0604020202020204" pitchFamily="34" charset="0"/>
              <a:buChar char="•"/>
            </a:pPr>
            <a:r>
              <a:rPr lang="hu-HU" sz="1600" dirty="0" smtClean="0"/>
              <a:t>The </a:t>
            </a:r>
            <a:r>
              <a:rPr lang="hu-HU" sz="1600" dirty="0" smtClean="0">
                <a:solidFill>
                  <a:srgbClr val="FF0000"/>
                </a:solidFill>
              </a:rPr>
              <a:t>execution is sequential </a:t>
            </a:r>
            <a:r>
              <a:rPr lang="hu-HU" sz="1600" dirty="0" smtClean="0"/>
              <a:t>(like a hardware implemented subroutine). </a:t>
            </a:r>
            <a:endParaRPr lang="hu-HU" sz="1600" dirty="0"/>
          </a:p>
        </p:txBody>
      </p:sp>
      <p:sp>
        <p:nvSpPr>
          <p:cNvPr id="8" name="TextBox 7"/>
          <p:cNvSpPr txBox="1"/>
          <p:nvPr/>
        </p:nvSpPr>
        <p:spPr>
          <a:xfrm>
            <a:off x="3147707" y="5040037"/>
            <a:ext cx="308098" cy="307777"/>
          </a:xfrm>
          <a:prstGeom prst="rect">
            <a:avLst/>
          </a:prstGeom>
          <a:noFill/>
        </p:spPr>
        <p:txBody>
          <a:bodyPr wrap="none" rtlCol="0">
            <a:spAutoFit/>
          </a:bodyPr>
          <a:lstStyle/>
          <a:p>
            <a:r>
              <a:rPr lang="en-US" sz="1400" dirty="0" smtClean="0"/>
              <a:t>A</a:t>
            </a:r>
          </a:p>
        </p:txBody>
      </p:sp>
      <p:sp>
        <p:nvSpPr>
          <p:cNvPr id="9" name="TextBox 8"/>
          <p:cNvSpPr txBox="1"/>
          <p:nvPr/>
        </p:nvSpPr>
        <p:spPr>
          <a:xfrm>
            <a:off x="2235124" y="5062450"/>
            <a:ext cx="540060" cy="307777"/>
          </a:xfrm>
          <a:prstGeom prst="rect">
            <a:avLst/>
          </a:prstGeom>
          <a:noFill/>
        </p:spPr>
        <p:txBody>
          <a:bodyPr wrap="square" rtlCol="0">
            <a:spAutoFit/>
          </a:bodyPr>
          <a:lstStyle/>
          <a:p>
            <a:r>
              <a:rPr lang="en-US" sz="1400" dirty="0" smtClean="0"/>
              <a:t>E.g.</a:t>
            </a:r>
          </a:p>
        </p:txBody>
      </p:sp>
      <p:sp>
        <p:nvSpPr>
          <p:cNvPr id="10" name="TextBox 9"/>
          <p:cNvSpPr txBox="1"/>
          <p:nvPr/>
        </p:nvSpPr>
        <p:spPr>
          <a:xfrm>
            <a:off x="4362141" y="5043567"/>
            <a:ext cx="184731" cy="307777"/>
          </a:xfrm>
          <a:prstGeom prst="rect">
            <a:avLst/>
          </a:prstGeom>
          <a:noFill/>
        </p:spPr>
        <p:txBody>
          <a:bodyPr wrap="square" rtlCol="0">
            <a:spAutoFit/>
          </a:bodyPr>
          <a:lstStyle/>
          <a:p>
            <a:r>
              <a:rPr lang="en-US" sz="1400" dirty="0" smtClean="0"/>
              <a:t>+</a:t>
            </a:r>
          </a:p>
        </p:txBody>
      </p:sp>
      <p:sp>
        <p:nvSpPr>
          <p:cNvPr id="11" name="TextBox 10"/>
          <p:cNvSpPr txBox="1"/>
          <p:nvPr/>
        </p:nvSpPr>
        <p:spPr>
          <a:xfrm>
            <a:off x="5163231" y="5055058"/>
            <a:ext cx="308098" cy="307777"/>
          </a:xfrm>
          <a:prstGeom prst="rect">
            <a:avLst/>
          </a:prstGeom>
          <a:noFill/>
        </p:spPr>
        <p:txBody>
          <a:bodyPr wrap="none" rtlCol="0">
            <a:spAutoFit/>
          </a:bodyPr>
          <a:lstStyle/>
          <a:p>
            <a:r>
              <a:rPr lang="en-US" sz="1400" dirty="0" smtClean="0"/>
              <a:t>B</a:t>
            </a:r>
          </a:p>
        </p:txBody>
      </p:sp>
      <p:sp>
        <p:nvSpPr>
          <p:cNvPr id="12" name="TextBox 11"/>
          <p:cNvSpPr txBox="1"/>
          <p:nvPr/>
        </p:nvSpPr>
        <p:spPr>
          <a:xfrm>
            <a:off x="6507215" y="5047996"/>
            <a:ext cx="332142" cy="307777"/>
          </a:xfrm>
          <a:prstGeom prst="rect">
            <a:avLst/>
          </a:prstGeom>
          <a:noFill/>
        </p:spPr>
        <p:txBody>
          <a:bodyPr wrap="none" rtlCol="0">
            <a:spAutoFit/>
          </a:bodyPr>
          <a:lstStyle/>
          <a:p>
            <a:r>
              <a:rPr lang="en-US" sz="1400" dirty="0" smtClean="0"/>
              <a:t>=</a:t>
            </a:r>
          </a:p>
        </p:txBody>
      </p:sp>
      <p:sp>
        <p:nvSpPr>
          <p:cNvPr id="13" name="TextBox 12"/>
          <p:cNvSpPr txBox="1"/>
          <p:nvPr/>
        </p:nvSpPr>
        <p:spPr>
          <a:xfrm>
            <a:off x="7185675" y="5047837"/>
            <a:ext cx="309700" cy="307777"/>
          </a:xfrm>
          <a:prstGeom prst="rect">
            <a:avLst/>
          </a:prstGeom>
          <a:noFill/>
        </p:spPr>
        <p:txBody>
          <a:bodyPr wrap="none" rtlCol="0">
            <a:spAutoFit/>
          </a:bodyPr>
          <a:lstStyle/>
          <a:p>
            <a:r>
              <a:rPr lang="en-US" sz="1400" dirty="0" smtClean="0"/>
              <a:t>C</a:t>
            </a:r>
          </a:p>
        </p:txBody>
      </p:sp>
    </p:spTree>
    <p:extLst>
      <p:ext uri="{BB962C8B-B14F-4D97-AF65-F5344CB8AC3E}">
        <p14:creationId xmlns:p14="http://schemas.microsoft.com/office/powerpoint/2010/main" val="3297075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(21)</a:t>
            </a:r>
            <a:endParaRPr lang="en-US" dirty="0">
              <a:solidFill>
                <a:srgbClr val="FFFFFF"/>
              </a:solidFill>
            </a:endParaRPr>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4" name="Rounded Rectangle 3"/>
          <p:cNvSpPr/>
          <p:nvPr/>
        </p:nvSpPr>
        <p:spPr bwMode="auto">
          <a:xfrm>
            <a:off x="2385749" y="5640370"/>
            <a:ext cx="3271994" cy="1008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6" name="TextBox 5"/>
          <p:cNvSpPr txBox="1"/>
          <p:nvPr/>
        </p:nvSpPr>
        <p:spPr>
          <a:xfrm>
            <a:off x="-11268"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8" name="TextBox 7"/>
          <p:cNvSpPr txBox="1"/>
          <p:nvPr/>
        </p:nvSpPr>
        <p:spPr>
          <a:xfrm>
            <a:off x="3451488" y="4672659"/>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967231" y="6093649"/>
            <a:ext cx="2089546" cy="461665"/>
          </a:xfrm>
          <a:prstGeom prst="rect">
            <a:avLst/>
          </a:prstGeom>
          <a:noFill/>
        </p:spPr>
        <p:txBody>
          <a:bodyPr wrap="none" rtlCol="0">
            <a:spAutoFit/>
          </a:bodyPr>
          <a:lstStyle/>
          <a:p>
            <a:pPr algn="ctr"/>
            <a:r>
              <a:rPr lang="hu-HU" sz="1200" dirty="0" smtClean="0"/>
              <a:t>FX8/16/32/64</a:t>
            </a:r>
          </a:p>
          <a:p>
            <a:pPr algn="ctr"/>
            <a:r>
              <a:rPr lang="hu-HU" sz="1200" dirty="0" smtClean="0"/>
              <a:t>FP16</a:t>
            </a:r>
            <a:r>
              <a:rPr lang="en-US" sz="1200" baseline="30000" dirty="0" smtClean="0"/>
              <a:t>1</a:t>
            </a:r>
            <a:r>
              <a:rPr lang="hu-HU" sz="1200" dirty="0" smtClean="0"/>
              <a:t>/32/64 operations</a:t>
            </a:r>
            <a:endParaRPr lang="en-US" sz="1200" dirty="0"/>
          </a:p>
        </p:txBody>
      </p:sp>
      <p:sp>
        <p:nvSpPr>
          <p:cNvPr id="12" name="TextBox 11"/>
          <p:cNvSpPr txBox="1"/>
          <p:nvPr/>
        </p:nvSpPr>
        <p:spPr>
          <a:xfrm>
            <a:off x="2661482" y="5897306"/>
            <a:ext cx="2848857" cy="276999"/>
          </a:xfrm>
          <a:prstGeom prst="rect">
            <a:avLst/>
          </a:prstGeom>
          <a:noFill/>
        </p:spPr>
        <p:txBody>
          <a:bodyPr wrap="none" rtlCol="0">
            <a:spAutoFit/>
          </a:bodyPr>
          <a:lstStyle/>
          <a:p>
            <a:r>
              <a:rPr lang="en-US" sz="1200" i="1" dirty="0" smtClean="0">
                <a:solidFill>
                  <a:srgbClr val="0070C0"/>
                </a:solidFill>
              </a:rPr>
              <a:t>64/128-bit wide FX/FP </a:t>
            </a:r>
            <a:r>
              <a:rPr lang="hu-HU" sz="1200" i="1" dirty="0" smtClean="0">
                <a:solidFill>
                  <a:srgbClr val="0070C0"/>
                </a:solidFill>
              </a:rPr>
              <a:t>SIMD 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4" name="TextBox 13"/>
          <p:cNvSpPr txBox="1"/>
          <p:nvPr/>
        </p:nvSpPr>
        <p:spPr>
          <a:xfrm>
            <a:off x="2323124"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20" name="TextBox 19"/>
          <p:cNvSpPr txBox="1"/>
          <p:nvPr/>
        </p:nvSpPr>
        <p:spPr>
          <a:xfrm>
            <a:off x="764405" y="1103671"/>
            <a:ext cx="779381" cy="276999"/>
          </a:xfrm>
          <a:prstGeom prst="rect">
            <a:avLst/>
          </a:prstGeom>
          <a:noFill/>
        </p:spPr>
        <p:txBody>
          <a:bodyPr wrap="none" rtlCol="0">
            <a:spAutoFit/>
          </a:bodyPr>
          <a:lstStyle/>
          <a:p>
            <a:r>
              <a:rPr lang="hu-HU" sz="1200" b="1" dirty="0" smtClean="0"/>
              <a:t>ARMv5</a:t>
            </a:r>
            <a:endParaRPr lang="en-US" sz="1200" b="1" dirty="0"/>
          </a:p>
        </p:txBody>
      </p:sp>
      <p:sp>
        <p:nvSpPr>
          <p:cNvPr id="21" name="TextBox 20"/>
          <p:cNvSpPr txBox="1"/>
          <p:nvPr/>
        </p:nvSpPr>
        <p:spPr>
          <a:xfrm>
            <a:off x="2694526" y="1103671"/>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2" name="TextBox 21"/>
          <p:cNvSpPr txBox="1"/>
          <p:nvPr/>
        </p:nvSpPr>
        <p:spPr>
          <a:xfrm>
            <a:off x="6540331" y="1096702"/>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3" name="Rectangle 22"/>
          <p:cNvSpPr/>
          <p:nvPr/>
        </p:nvSpPr>
        <p:spPr bwMode="auto">
          <a:xfrm>
            <a:off x="5941574" y="2374375"/>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a:off x="2694525" y="3498534"/>
            <a:ext cx="2916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5" name="Rectangle 24"/>
          <p:cNvSpPr/>
          <p:nvPr/>
        </p:nvSpPr>
        <p:spPr bwMode="auto">
          <a:xfrm>
            <a:off x="2694846" y="2349062"/>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579451" y="3481584"/>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579451" y="2332111"/>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759311" y="2066007"/>
            <a:ext cx="380232" cy="260124"/>
          </a:xfrm>
          <a:prstGeom prst="rect">
            <a:avLst/>
          </a:prstGeom>
          <a:noFill/>
        </p:spPr>
        <p:txBody>
          <a:bodyPr wrap="none" rtlCol="0">
            <a:spAutoFit/>
          </a:bodyPr>
          <a:lstStyle/>
          <a:p>
            <a:r>
              <a:rPr lang="hu-HU" sz="1200" dirty="0" smtClean="0"/>
              <a:t>32</a:t>
            </a:r>
            <a:endParaRPr lang="en-US" sz="1200" dirty="0"/>
          </a:p>
        </p:txBody>
      </p:sp>
      <p:sp>
        <p:nvSpPr>
          <p:cNvPr id="29" name="TextBox 28"/>
          <p:cNvSpPr txBox="1"/>
          <p:nvPr/>
        </p:nvSpPr>
        <p:spPr>
          <a:xfrm>
            <a:off x="1002638" y="3903047"/>
            <a:ext cx="380232" cy="260124"/>
          </a:xfrm>
          <a:prstGeom prst="rect">
            <a:avLst/>
          </a:prstGeom>
          <a:noFill/>
        </p:spPr>
        <p:txBody>
          <a:bodyPr wrap="none" rtlCol="0">
            <a:spAutoFit/>
          </a:bodyPr>
          <a:lstStyle/>
          <a:p>
            <a:r>
              <a:rPr lang="hu-HU" sz="1200" dirty="0" smtClean="0"/>
              <a:t>64</a:t>
            </a:r>
            <a:endParaRPr lang="en-US" sz="1200" dirty="0"/>
          </a:p>
        </p:txBody>
      </p:sp>
      <p:sp>
        <p:nvSpPr>
          <p:cNvPr id="30" name="TextBox 29"/>
          <p:cNvSpPr txBox="1"/>
          <p:nvPr/>
        </p:nvSpPr>
        <p:spPr>
          <a:xfrm>
            <a:off x="3259399" y="2086463"/>
            <a:ext cx="380232" cy="260124"/>
          </a:xfrm>
          <a:prstGeom prst="rect">
            <a:avLst/>
          </a:prstGeom>
          <a:noFill/>
        </p:spPr>
        <p:txBody>
          <a:bodyPr wrap="none" rtlCol="0">
            <a:spAutoFit/>
          </a:bodyPr>
          <a:lstStyle/>
          <a:p>
            <a:r>
              <a:rPr lang="hu-HU" sz="1200" dirty="0" smtClean="0"/>
              <a:t>64</a:t>
            </a:r>
            <a:endParaRPr lang="en-US" sz="1200" dirty="0"/>
          </a:p>
        </p:txBody>
      </p:sp>
      <p:sp>
        <p:nvSpPr>
          <p:cNvPr id="31" name="TextBox 30"/>
          <p:cNvSpPr txBox="1"/>
          <p:nvPr/>
        </p:nvSpPr>
        <p:spPr>
          <a:xfrm>
            <a:off x="3799459" y="3922292"/>
            <a:ext cx="478016" cy="260124"/>
          </a:xfrm>
          <a:prstGeom prst="rect">
            <a:avLst/>
          </a:prstGeom>
          <a:noFill/>
        </p:spPr>
        <p:txBody>
          <a:bodyPr wrap="none" rtlCol="0">
            <a:spAutoFit/>
          </a:bodyPr>
          <a:lstStyle/>
          <a:p>
            <a:r>
              <a:rPr lang="hu-HU" sz="1200" dirty="0" smtClean="0"/>
              <a:t>128</a:t>
            </a:r>
            <a:endParaRPr lang="en-US" sz="1200" dirty="0"/>
          </a:p>
        </p:txBody>
      </p:sp>
      <p:sp>
        <p:nvSpPr>
          <p:cNvPr id="32" name="TextBox 31"/>
          <p:cNvSpPr txBox="1"/>
          <p:nvPr/>
        </p:nvSpPr>
        <p:spPr>
          <a:xfrm>
            <a:off x="7129829" y="2078532"/>
            <a:ext cx="478016" cy="260124"/>
          </a:xfrm>
          <a:prstGeom prst="rect">
            <a:avLst/>
          </a:prstGeom>
          <a:noFill/>
        </p:spPr>
        <p:txBody>
          <a:bodyPr wrap="none" rtlCol="0">
            <a:spAutoFit/>
          </a:bodyPr>
          <a:lstStyle/>
          <a:p>
            <a:r>
              <a:rPr lang="hu-HU" sz="1200" dirty="0" smtClean="0"/>
              <a:t>128</a:t>
            </a:r>
            <a:endParaRPr lang="en-US" sz="1200" dirty="0"/>
          </a:p>
        </p:txBody>
      </p:sp>
      <p:sp>
        <p:nvSpPr>
          <p:cNvPr id="33" name="TextBox 32"/>
          <p:cNvSpPr txBox="1"/>
          <p:nvPr/>
        </p:nvSpPr>
        <p:spPr>
          <a:xfrm>
            <a:off x="174246" y="2585691"/>
            <a:ext cx="380232" cy="260124"/>
          </a:xfrm>
          <a:prstGeom prst="rect">
            <a:avLst/>
          </a:prstGeom>
          <a:noFill/>
        </p:spPr>
        <p:txBody>
          <a:bodyPr wrap="none" rtlCol="0">
            <a:spAutoFit/>
          </a:bodyPr>
          <a:lstStyle/>
          <a:p>
            <a:r>
              <a:rPr lang="hu-HU" sz="1200" dirty="0" smtClean="0"/>
              <a:t>32</a:t>
            </a:r>
            <a:endParaRPr lang="en-US" sz="1200" dirty="0"/>
          </a:p>
        </p:txBody>
      </p:sp>
      <p:sp>
        <p:nvSpPr>
          <p:cNvPr id="34" name="TextBox 33"/>
          <p:cNvSpPr txBox="1"/>
          <p:nvPr/>
        </p:nvSpPr>
        <p:spPr>
          <a:xfrm>
            <a:off x="2314294" y="2585691"/>
            <a:ext cx="380232" cy="260124"/>
          </a:xfrm>
          <a:prstGeom prst="rect">
            <a:avLst/>
          </a:prstGeom>
          <a:noFill/>
        </p:spPr>
        <p:txBody>
          <a:bodyPr wrap="none" rtlCol="0">
            <a:spAutoFit/>
          </a:bodyPr>
          <a:lstStyle/>
          <a:p>
            <a:r>
              <a:rPr lang="hu-HU" sz="1200" dirty="0" smtClean="0"/>
              <a:t>32</a:t>
            </a:r>
            <a:endParaRPr lang="en-US" sz="1200" dirty="0"/>
          </a:p>
        </p:txBody>
      </p:sp>
      <p:sp>
        <p:nvSpPr>
          <p:cNvPr id="35" name="TextBox 34"/>
          <p:cNvSpPr txBox="1"/>
          <p:nvPr/>
        </p:nvSpPr>
        <p:spPr>
          <a:xfrm>
            <a:off x="5600604" y="2579147"/>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193350" y="3559566"/>
            <a:ext cx="380232" cy="260124"/>
          </a:xfrm>
          <a:prstGeom prst="rect">
            <a:avLst/>
          </a:prstGeom>
          <a:noFill/>
        </p:spPr>
        <p:txBody>
          <a:bodyPr wrap="none" rtlCol="0">
            <a:spAutoFit/>
          </a:bodyPr>
          <a:lstStyle/>
          <a:p>
            <a:r>
              <a:rPr lang="hu-HU" sz="1200" dirty="0" smtClean="0"/>
              <a:t>16</a:t>
            </a:r>
            <a:endParaRPr lang="en-US" sz="1200" dirty="0"/>
          </a:p>
        </p:txBody>
      </p:sp>
      <p:sp>
        <p:nvSpPr>
          <p:cNvPr id="37" name="TextBox 36"/>
          <p:cNvSpPr txBox="1"/>
          <p:nvPr/>
        </p:nvSpPr>
        <p:spPr>
          <a:xfrm>
            <a:off x="2314294" y="3541922"/>
            <a:ext cx="380232" cy="260124"/>
          </a:xfrm>
          <a:prstGeom prst="rect">
            <a:avLst/>
          </a:prstGeom>
          <a:noFill/>
        </p:spPr>
        <p:txBody>
          <a:bodyPr wrap="none" rtlCol="0">
            <a:spAutoFit/>
          </a:bodyPr>
          <a:lstStyle/>
          <a:p>
            <a:r>
              <a:rPr lang="hu-HU" sz="1200" dirty="0" smtClean="0"/>
              <a:t>16</a:t>
            </a:r>
            <a:endParaRPr lang="en-US" sz="1200" dirty="0"/>
          </a:p>
        </p:txBody>
      </p:sp>
      <p:sp>
        <p:nvSpPr>
          <p:cNvPr id="38" name="TextBox 37"/>
          <p:cNvSpPr txBox="1"/>
          <p:nvPr/>
        </p:nvSpPr>
        <p:spPr>
          <a:xfrm>
            <a:off x="759311" y="3185741"/>
            <a:ext cx="343364" cy="260124"/>
          </a:xfrm>
          <a:prstGeom prst="rect">
            <a:avLst/>
          </a:prstGeom>
          <a:noFill/>
        </p:spPr>
        <p:txBody>
          <a:bodyPr wrap="none" rtlCol="0">
            <a:spAutoFit/>
          </a:bodyPr>
          <a:lstStyle/>
          <a:p>
            <a:r>
              <a:rPr lang="hu-HU" sz="1200" dirty="0" smtClean="0"/>
              <a:t>or</a:t>
            </a:r>
            <a:endParaRPr lang="en-US" sz="1200" dirty="0"/>
          </a:p>
        </p:txBody>
      </p:sp>
      <p:sp>
        <p:nvSpPr>
          <p:cNvPr id="39" name="TextBox 38"/>
          <p:cNvSpPr txBox="1"/>
          <p:nvPr/>
        </p:nvSpPr>
        <p:spPr>
          <a:xfrm>
            <a:off x="3251262" y="3143477"/>
            <a:ext cx="343364" cy="260124"/>
          </a:xfrm>
          <a:prstGeom prst="rect">
            <a:avLst/>
          </a:prstGeom>
          <a:noFill/>
        </p:spPr>
        <p:txBody>
          <a:bodyPr wrap="none" rtlCol="0">
            <a:spAutoFit/>
          </a:bodyPr>
          <a:lstStyle/>
          <a:p>
            <a:r>
              <a:rPr lang="hu-HU" sz="1200" dirty="0" smtClean="0"/>
              <a:t>or</a:t>
            </a:r>
            <a:endParaRPr lang="en-US" sz="1200" dirty="0"/>
          </a:p>
        </p:txBody>
      </p:sp>
      <p:sp>
        <p:nvSpPr>
          <p:cNvPr id="40" name="TextBox 39"/>
          <p:cNvSpPr txBox="1"/>
          <p:nvPr/>
        </p:nvSpPr>
        <p:spPr>
          <a:xfrm>
            <a:off x="366478" y="1574306"/>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1" name="TextBox 40"/>
          <p:cNvSpPr txBox="1"/>
          <p:nvPr/>
        </p:nvSpPr>
        <p:spPr>
          <a:xfrm>
            <a:off x="2875109" y="1571131"/>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2" name="TextBox 41"/>
          <p:cNvSpPr txBox="1"/>
          <p:nvPr/>
        </p:nvSpPr>
        <p:spPr>
          <a:xfrm>
            <a:off x="6349861" y="1571131"/>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a:t>
            </a:r>
            <a:r>
              <a:rPr lang="en-US" sz="1300" b="1" baseline="30000" dirty="0" smtClean="0">
                <a:solidFill>
                  <a:srgbClr val="FF0000"/>
                </a:solidFill>
              </a:rPr>
              <a:t>2</a:t>
            </a:r>
            <a:r>
              <a:rPr lang="hu-HU" sz="1300" b="1" dirty="0" smtClean="0">
                <a:solidFill>
                  <a:srgbClr val="FF0000"/>
                </a:solidFill>
              </a:rPr>
              <a:t> extension</a:t>
            </a:r>
            <a:endParaRPr lang="hu-HU" sz="1300" b="1" baseline="30000" dirty="0" smtClean="0">
              <a:solidFill>
                <a:srgbClr val="FF0000"/>
              </a:solidFill>
            </a:endParaRPr>
          </a:p>
        </p:txBody>
      </p:sp>
      <p:sp>
        <p:nvSpPr>
          <p:cNvPr id="48" name="TextBox 47"/>
          <p:cNvSpPr txBox="1"/>
          <p:nvPr/>
        </p:nvSpPr>
        <p:spPr>
          <a:xfrm>
            <a:off x="73853" y="505511"/>
            <a:ext cx="9398855" cy="369332"/>
          </a:xfrm>
          <a:prstGeom prst="rect">
            <a:avLst/>
          </a:prstGeom>
          <a:noFill/>
        </p:spPr>
        <p:txBody>
          <a:bodyPr wrap="none" rtlCol="0">
            <a:spAutoFit/>
          </a:bodyPr>
          <a:lstStyle/>
          <a:p>
            <a:r>
              <a:rPr lang="en-US" dirty="0" smtClean="0">
                <a:solidFill>
                  <a:schemeClr val="accent6"/>
                </a:solidFill>
              </a:rPr>
              <a:t>b2) S</a:t>
            </a:r>
            <a:r>
              <a:rPr lang="hu-HU" dirty="0" smtClean="0">
                <a:solidFill>
                  <a:schemeClr val="accent6"/>
                </a:solidFill>
              </a:rPr>
              <a:t>econdary register set based FP and SIMD extensions </a:t>
            </a:r>
            <a:r>
              <a:rPr lang="en-US" dirty="0" smtClean="0">
                <a:solidFill>
                  <a:schemeClr val="accent6"/>
                </a:solidFill>
              </a:rPr>
              <a:t>of the ARMv7 ISA</a:t>
            </a:r>
            <a:r>
              <a:rPr lang="hu-HU" dirty="0" smtClean="0">
                <a:solidFill>
                  <a:schemeClr val="accent6"/>
                </a:solidFill>
              </a:rPr>
              <a:t> </a:t>
            </a:r>
            <a:endParaRPr lang="en-US" dirty="0">
              <a:solidFill>
                <a:schemeClr val="accent6"/>
              </a:solidFill>
            </a:endParaRPr>
          </a:p>
        </p:txBody>
      </p:sp>
      <p:sp>
        <p:nvSpPr>
          <p:cNvPr id="49" name="TextBox 48"/>
          <p:cNvSpPr txBox="1"/>
          <p:nvPr/>
        </p:nvSpPr>
        <p:spPr>
          <a:xfrm>
            <a:off x="2750070" y="4477562"/>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50" name="TextBox 49"/>
          <p:cNvSpPr txBox="1"/>
          <p:nvPr/>
        </p:nvSpPr>
        <p:spPr>
          <a:xfrm>
            <a:off x="2756389" y="4882607"/>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44"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6" name="Rounded Rectangle 15"/>
          <p:cNvSpPr/>
          <p:nvPr/>
        </p:nvSpPr>
        <p:spPr bwMode="auto">
          <a:xfrm>
            <a:off x="2356874" y="1103671"/>
            <a:ext cx="3292129" cy="5655699"/>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1" name="Rectangle 50"/>
          <p:cNvSpPr/>
          <p:nvPr/>
        </p:nvSpPr>
        <p:spPr>
          <a:xfrm>
            <a:off x="5877145" y="5949280"/>
            <a:ext cx="2985452" cy="461665"/>
          </a:xfrm>
          <a:prstGeom prst="rect">
            <a:avLst/>
          </a:prstGeom>
        </p:spPr>
        <p:txBody>
          <a:bodyPr wrap="square">
            <a:spAutoFit/>
          </a:bodyPr>
          <a:lstStyle/>
          <a:p>
            <a:pPr lvl="0"/>
            <a:r>
              <a:rPr lang="en-US" sz="1200" baseline="30000" dirty="0" smtClean="0">
                <a:solidFill>
                  <a:srgbClr val="000000"/>
                </a:solidFill>
              </a:rPr>
              <a:t>1</a:t>
            </a:r>
            <a:r>
              <a:rPr lang="hu-HU" sz="1200" dirty="0" smtClean="0">
                <a:solidFill>
                  <a:srgbClr val="000000"/>
                </a:solidFill>
              </a:rPr>
              <a:t>FP16 </a:t>
            </a:r>
            <a:r>
              <a:rPr lang="hu-HU" sz="1200" dirty="0">
                <a:solidFill>
                  <a:srgbClr val="000000"/>
                </a:solidFill>
              </a:rPr>
              <a:t>supports only data </a:t>
            </a:r>
            <a:r>
              <a:rPr lang="hu-HU" sz="1200" dirty="0" smtClean="0">
                <a:solidFill>
                  <a:srgbClr val="000000"/>
                </a:solidFill>
              </a:rPr>
              <a:t>conversion</a:t>
            </a:r>
            <a:endParaRPr lang="en-US" sz="1200" dirty="0" smtClean="0">
              <a:solidFill>
                <a:srgbClr val="000000"/>
              </a:solidFill>
            </a:endParaRPr>
          </a:p>
          <a:p>
            <a:pPr lvl="0">
              <a:spcAft>
                <a:spcPts val="600"/>
              </a:spcAft>
            </a:pPr>
            <a:r>
              <a:rPr lang="hu-HU" sz="1200" dirty="0" smtClean="0">
                <a:solidFill>
                  <a:srgbClr val="000000"/>
                </a:solidFill>
              </a:rPr>
              <a:t> </a:t>
            </a:r>
            <a:r>
              <a:rPr lang="hu-HU" sz="1200" dirty="0">
                <a:solidFill>
                  <a:srgbClr val="000000"/>
                </a:solidFill>
              </a:rPr>
              <a:t>between FP16 and FP32/FP64. </a:t>
            </a:r>
            <a:endParaRPr lang="hu-HU" sz="1200" baseline="30000" dirty="0">
              <a:solidFill>
                <a:srgbClr val="000000"/>
              </a:solidFill>
            </a:endParaRPr>
          </a:p>
        </p:txBody>
      </p:sp>
      <p:sp>
        <p:nvSpPr>
          <p:cNvPr id="52" name="Rectangle 51"/>
          <p:cNvSpPr/>
          <p:nvPr/>
        </p:nvSpPr>
        <p:spPr>
          <a:xfrm>
            <a:off x="5952033" y="6370455"/>
            <a:ext cx="2985452" cy="461665"/>
          </a:xfrm>
          <a:prstGeom prst="rect">
            <a:avLst/>
          </a:prstGeom>
        </p:spPr>
        <p:txBody>
          <a:bodyPr wrap="square">
            <a:spAutoFit/>
          </a:bodyPr>
          <a:lstStyle/>
          <a:p>
            <a:pPr lvl="0" algn="ctr"/>
            <a:r>
              <a:rPr lang="en-US" sz="1200" dirty="0" smtClean="0">
                <a:solidFill>
                  <a:srgbClr val="000000"/>
                </a:solidFill>
              </a:rPr>
              <a:t>(Only the NEON extension</a:t>
            </a:r>
          </a:p>
          <a:p>
            <a:pPr lvl="0" algn="ctr"/>
            <a:r>
              <a:rPr lang="en-US" sz="1200" dirty="0" smtClean="0">
                <a:solidFill>
                  <a:srgbClr val="000000"/>
                </a:solidFill>
              </a:rPr>
              <a:t>will be discussed)</a:t>
            </a:r>
            <a:endParaRPr lang="hu-HU" sz="1200" baseline="30000" dirty="0">
              <a:solidFill>
                <a:srgbClr val="000000"/>
              </a:solidFill>
            </a:endParaRPr>
          </a:p>
        </p:txBody>
      </p:sp>
      <p:sp>
        <p:nvSpPr>
          <p:cNvPr id="18" name="TextBox 17"/>
          <p:cNvSpPr txBox="1"/>
          <p:nvPr/>
        </p:nvSpPr>
        <p:spPr>
          <a:xfrm flipH="1">
            <a:off x="206515" y="6084295"/>
            <a:ext cx="1915827" cy="646331"/>
          </a:xfrm>
          <a:prstGeom prst="rect">
            <a:avLst/>
          </a:prstGeom>
          <a:noFill/>
        </p:spPr>
        <p:txBody>
          <a:bodyPr wrap="square" rtlCol="0">
            <a:spAutoFit/>
          </a:bodyPr>
          <a:lstStyle/>
          <a:p>
            <a:pPr lvl="0" algn="ctr"/>
            <a:r>
              <a:rPr lang="en-US" sz="1200" baseline="30000" dirty="0" smtClean="0">
                <a:solidFill>
                  <a:srgbClr val="000000"/>
                </a:solidFill>
              </a:rPr>
              <a:t>2</a:t>
            </a:r>
            <a:r>
              <a:rPr lang="en-US" sz="1200" dirty="0" smtClean="0">
                <a:solidFill>
                  <a:srgbClr val="000000"/>
                </a:solidFill>
              </a:rPr>
              <a:t>VFP4 supports FMA</a:t>
            </a:r>
          </a:p>
          <a:p>
            <a:pPr lvl="0" algn="ctr"/>
            <a:r>
              <a:rPr lang="en-US" sz="1200" dirty="0" smtClean="0">
                <a:solidFill>
                  <a:srgbClr val="000000"/>
                </a:solidFill>
              </a:rPr>
              <a:t>(Fused Multiply Add)</a:t>
            </a:r>
          </a:p>
          <a:p>
            <a:pPr lvl="0" algn="ctr"/>
            <a:r>
              <a:rPr lang="en-US" sz="1200" dirty="0" smtClean="0">
                <a:solidFill>
                  <a:srgbClr val="000000"/>
                </a:solidFill>
              </a:rPr>
              <a:t>operations</a:t>
            </a:r>
            <a:r>
              <a:rPr lang="hu-HU" sz="1200" dirty="0" smtClean="0">
                <a:solidFill>
                  <a:srgbClr val="000000"/>
                </a:solidFill>
              </a:rPr>
              <a:t> </a:t>
            </a:r>
            <a:endParaRPr lang="hu-HU" sz="1200" baseline="30000" dirty="0">
              <a:solidFill>
                <a:srgbClr val="000000"/>
              </a:solidFill>
            </a:endParaRPr>
          </a:p>
        </p:txBody>
      </p:sp>
    </p:spTree>
    <p:extLst>
      <p:ext uri="{BB962C8B-B14F-4D97-AF65-F5344CB8AC3E}">
        <p14:creationId xmlns:p14="http://schemas.microsoft.com/office/powerpoint/2010/main" val="164459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(22)</a:t>
            </a:r>
            <a:endParaRPr lang="en-US" dirty="0">
              <a:solidFill>
                <a:srgbClr val="FFFFFF"/>
              </a:solidFill>
            </a:endParaRPr>
          </a:p>
        </p:txBody>
      </p:sp>
      <p:pic>
        <p:nvPicPr>
          <p:cNvPr id="3" name="Picture 2"/>
          <p:cNvPicPr>
            <a:picLocks noChangeAspect="1"/>
          </p:cNvPicPr>
          <p:nvPr/>
        </p:nvPicPr>
        <p:blipFill>
          <a:blip r:embed="rId2"/>
          <a:stretch>
            <a:fillRect/>
          </a:stretch>
        </p:blipFill>
        <p:spPr>
          <a:xfrm>
            <a:off x="184730" y="796703"/>
            <a:ext cx="8752895" cy="4668975"/>
          </a:xfrm>
          <a:prstGeom prst="rect">
            <a:avLst/>
          </a:prstGeom>
        </p:spPr>
      </p:pic>
      <p:sp>
        <p:nvSpPr>
          <p:cNvPr id="4" name="TextBox 3"/>
          <p:cNvSpPr txBox="1"/>
          <p:nvPr/>
        </p:nvSpPr>
        <p:spPr>
          <a:xfrm>
            <a:off x="73173" y="504402"/>
            <a:ext cx="9307228" cy="369332"/>
          </a:xfrm>
          <a:prstGeom prst="rect">
            <a:avLst/>
          </a:prstGeom>
          <a:noFill/>
        </p:spPr>
        <p:txBody>
          <a:bodyPr wrap="none" rtlCol="0">
            <a:spAutoFit/>
          </a:bodyPr>
          <a:lstStyle/>
          <a:p>
            <a:r>
              <a:rPr lang="hu-HU" dirty="0" smtClean="0">
                <a:solidFill>
                  <a:schemeClr val="accent6"/>
                </a:solidFill>
              </a:rPr>
              <a:t>Example </a:t>
            </a:r>
            <a:r>
              <a:rPr lang="en-US" dirty="0" smtClean="0">
                <a:solidFill>
                  <a:schemeClr val="accent6"/>
                </a:solidFill>
              </a:rPr>
              <a:t>v</a:t>
            </a:r>
            <a:r>
              <a:rPr lang="hu-HU" dirty="0" smtClean="0">
                <a:solidFill>
                  <a:schemeClr val="accent6"/>
                </a:solidFill>
              </a:rPr>
              <a:t>ector data formats of the Advanced SIMD (NEON) extension </a:t>
            </a:r>
            <a:r>
              <a:rPr lang="hu-HU" dirty="0" smtClean="0"/>
              <a:t>[86] </a:t>
            </a:r>
            <a:endParaRPr lang="en-US" dirty="0"/>
          </a:p>
        </p:txBody>
      </p:sp>
      <p:sp>
        <p:nvSpPr>
          <p:cNvPr id="5" name="TextBox 4"/>
          <p:cNvSpPr txBox="1"/>
          <p:nvPr/>
        </p:nvSpPr>
        <p:spPr>
          <a:xfrm>
            <a:off x="3382362" y="3528898"/>
            <a:ext cx="2655295" cy="276999"/>
          </a:xfrm>
          <a:prstGeom prst="rect">
            <a:avLst/>
          </a:prstGeom>
          <a:noFill/>
        </p:spPr>
        <p:txBody>
          <a:bodyPr wrap="square" rtlCol="0">
            <a:spAutoFit/>
          </a:bodyPr>
          <a:lstStyle/>
          <a:p>
            <a:r>
              <a:rPr lang="en-US" sz="1200" b="1" dirty="0" smtClean="0">
                <a:solidFill>
                  <a:schemeClr val="bg2">
                    <a:lumMod val="75000"/>
                  </a:schemeClr>
                </a:solidFill>
              </a:rPr>
              <a:t>64-bit signed integer </a:t>
            </a:r>
          </a:p>
        </p:txBody>
      </p:sp>
    </p:spTree>
    <p:extLst>
      <p:ext uri="{BB962C8B-B14F-4D97-AF65-F5344CB8AC3E}">
        <p14:creationId xmlns:p14="http://schemas.microsoft.com/office/powerpoint/2010/main" val="3366112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(23)</a:t>
            </a:r>
            <a:endParaRPr lang="en-US" dirty="0">
              <a:solidFill>
                <a:srgbClr val="FFFFFF"/>
              </a:solidFill>
            </a:endParaRPr>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Verdana" pitchFamily="34" charset="0"/>
            </a:endParaRPr>
          </a:p>
        </p:txBody>
      </p:sp>
      <p:sp>
        <p:nvSpPr>
          <p:cNvPr id="4" name="Rounded Rectangle 3"/>
          <p:cNvSpPr/>
          <p:nvPr/>
        </p:nvSpPr>
        <p:spPr bwMode="auto">
          <a:xfrm>
            <a:off x="2221255" y="5640370"/>
            <a:ext cx="3436488" cy="1116000"/>
          </a:xfrm>
          <a:prstGeom prst="roundRect">
            <a:avLst/>
          </a:prstGeom>
          <a:solidFill>
            <a:srgbClr val="FFEBAB"/>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smtClean="0"/>
              <a:t>FP32/64</a:t>
            </a:r>
            <a:endParaRPr lang="en-US" sz="1200" dirty="0"/>
          </a:p>
        </p:txBody>
      </p:sp>
      <p:sp>
        <p:nvSpPr>
          <p:cNvPr id="6" name="TextBox 5"/>
          <p:cNvSpPr txBox="1"/>
          <p:nvPr/>
        </p:nvSpPr>
        <p:spPr>
          <a:xfrm>
            <a:off x="75357" y="5107405"/>
            <a:ext cx="2429190"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smtClean="0"/>
              <a:t>Up to 8xFP32 or 4xFP64</a:t>
            </a:r>
          </a:p>
          <a:p>
            <a:pPr algn="ctr"/>
            <a:r>
              <a:rPr lang="hu-HU" sz="1200" dirty="0" smtClean="0"/>
              <a:t>operations serially executed</a:t>
            </a:r>
            <a:endParaRPr lang="en-US" sz="1200" dirty="0"/>
          </a:p>
        </p:txBody>
      </p:sp>
      <p:sp>
        <p:nvSpPr>
          <p:cNvPr id="8" name="TextBox 7"/>
          <p:cNvSpPr txBox="1"/>
          <p:nvPr/>
        </p:nvSpPr>
        <p:spPr>
          <a:xfrm>
            <a:off x="3451488" y="4672659"/>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449531" y="6093648"/>
            <a:ext cx="2970942" cy="720000"/>
          </a:xfrm>
          <a:prstGeom prst="rect">
            <a:avLst/>
          </a:prstGeom>
          <a:noFill/>
        </p:spPr>
        <p:txBody>
          <a:bodyPr wrap="none" rtlCol="0">
            <a:spAutoFit/>
          </a:bodyPr>
          <a:lstStyle/>
          <a:p>
            <a:pPr algn="ctr"/>
            <a:r>
              <a:rPr lang="hu-HU" sz="1200" dirty="0" smtClean="0"/>
              <a:t>64/128-bit wide SIMD (vector)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2" name="TextBox 11"/>
          <p:cNvSpPr txBox="1"/>
          <p:nvPr/>
        </p:nvSpPr>
        <p:spPr>
          <a:xfrm>
            <a:off x="2221255" y="5876448"/>
            <a:ext cx="1000595" cy="276999"/>
          </a:xfrm>
          <a:prstGeom prst="rect">
            <a:avLst/>
          </a:prstGeom>
          <a:noFill/>
        </p:spPr>
        <p:txBody>
          <a:bodyPr wrap="none" rtlCol="0">
            <a:spAutoFit/>
          </a:bodyPr>
          <a:lstStyle/>
          <a:p>
            <a:r>
              <a:rPr lang="hu-HU" sz="1200" i="1" dirty="0" smtClean="0">
                <a:solidFill>
                  <a:srgbClr val="0070C0"/>
                </a:solidFill>
              </a:rPr>
              <a:t>SIMD 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smtClean="0">
                <a:solidFill>
                  <a:srgbClr val="FF0000"/>
                </a:solidFill>
              </a:rPr>
              <a:t>VFPv1/v2 extension</a:t>
            </a:r>
          </a:p>
        </p:txBody>
      </p:sp>
      <p:sp>
        <p:nvSpPr>
          <p:cNvPr id="14" name="TextBox 13"/>
          <p:cNvSpPr txBox="1"/>
          <p:nvPr/>
        </p:nvSpPr>
        <p:spPr>
          <a:xfrm>
            <a:off x="2236495" y="5642828"/>
            <a:ext cx="3411511" cy="292388"/>
          </a:xfrm>
          <a:prstGeom prst="rect">
            <a:avLst/>
          </a:prstGeom>
          <a:noFill/>
        </p:spPr>
        <p:txBody>
          <a:bodyPr wrap="none" rtlCol="0">
            <a:spAutoFit/>
          </a:bodyPr>
          <a:lstStyle/>
          <a:p>
            <a:pPr algn="ctr"/>
            <a:r>
              <a:rPr lang="hu-HU" sz="1300" b="1" dirty="0" smtClean="0">
                <a:solidFill>
                  <a:srgbClr val="FF0000"/>
                </a:solidFill>
              </a:rPr>
              <a:t>Advanced SIMD (NEON) extension</a:t>
            </a:r>
            <a:endParaRPr lang="en-US" sz="1300" b="1" dirty="0">
              <a:solidFill>
                <a:srgbClr val="FF0000"/>
              </a:solidFill>
            </a:endParaRPr>
          </a:p>
        </p:txBody>
      </p:sp>
      <p:sp>
        <p:nvSpPr>
          <p:cNvPr id="15" name="Rounded Rectangle 14"/>
          <p:cNvSpPr/>
          <p:nvPr/>
        </p:nvSpPr>
        <p:spPr bwMode="auto">
          <a:xfrm>
            <a:off x="5826214" y="4220522"/>
            <a:ext cx="3184030" cy="1691640"/>
          </a:xfrm>
          <a:prstGeom prst="roundRect">
            <a:avLst/>
          </a:prstGeom>
          <a:solidFill>
            <a:srgbClr val="FFB9B9"/>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6" name="TextBox 15"/>
          <p:cNvSpPr txBox="1"/>
          <p:nvPr/>
        </p:nvSpPr>
        <p:spPr>
          <a:xfrm>
            <a:off x="6283227" y="5184195"/>
            <a:ext cx="2294218" cy="646331"/>
          </a:xfrm>
          <a:prstGeom prst="rect">
            <a:avLst/>
          </a:prstGeom>
          <a:noFill/>
        </p:spPr>
        <p:txBody>
          <a:bodyPr wrap="none" rtlCol="0">
            <a:spAutoFit/>
          </a:bodyPr>
          <a:lstStyle/>
          <a:p>
            <a:pPr algn="ctr"/>
            <a:r>
              <a:rPr lang="hu-HU" sz="1200" dirty="0" smtClean="0"/>
              <a:t>64/128-bit wide SIMD data</a:t>
            </a:r>
          </a:p>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17" name="TextBox 16"/>
          <p:cNvSpPr txBox="1"/>
          <p:nvPr/>
        </p:nvSpPr>
        <p:spPr>
          <a:xfrm>
            <a:off x="6843418" y="4682005"/>
            <a:ext cx="1159292" cy="276999"/>
          </a:xfrm>
          <a:prstGeom prst="rect">
            <a:avLst/>
          </a:prstGeom>
          <a:noFill/>
        </p:spPr>
        <p:txBody>
          <a:bodyPr wrap="none" rtlCol="0">
            <a:spAutoFit/>
          </a:bodyPr>
          <a:lstStyle/>
          <a:p>
            <a:pPr algn="ctr"/>
            <a:r>
              <a:rPr lang="hu-HU" sz="1200" dirty="0" smtClean="0"/>
              <a:t>FP16</a:t>
            </a:r>
            <a:r>
              <a:rPr lang="hu-HU" sz="1200" baseline="30000" dirty="0" smtClean="0"/>
              <a:t>1</a:t>
            </a:r>
            <a:r>
              <a:rPr lang="hu-HU" sz="1200" dirty="0" smtClean="0"/>
              <a:t>/32/64</a:t>
            </a:r>
            <a:endParaRPr lang="en-US" sz="1200" dirty="0"/>
          </a:p>
        </p:txBody>
      </p:sp>
      <p:sp>
        <p:nvSpPr>
          <p:cNvPr id="18" name="TextBox 17"/>
          <p:cNvSpPr txBox="1"/>
          <p:nvPr/>
        </p:nvSpPr>
        <p:spPr>
          <a:xfrm>
            <a:off x="6237185" y="4246031"/>
            <a:ext cx="2358338" cy="292388"/>
          </a:xfrm>
          <a:prstGeom prst="rect">
            <a:avLst/>
          </a:prstGeom>
          <a:noFill/>
        </p:spPr>
        <p:txBody>
          <a:bodyPr wrap="none" rtlCol="0">
            <a:spAutoFit/>
          </a:bodyPr>
          <a:lstStyle/>
          <a:p>
            <a:pPr algn="ctr"/>
            <a:r>
              <a:rPr lang="hu-HU" sz="1300" b="1" dirty="0" smtClean="0">
                <a:solidFill>
                  <a:srgbClr val="FF0000"/>
                </a:solidFill>
              </a:rPr>
              <a:t>SIMD and FP extension</a:t>
            </a:r>
          </a:p>
        </p:txBody>
      </p:sp>
      <p:sp>
        <p:nvSpPr>
          <p:cNvPr id="20" name="TextBox 19"/>
          <p:cNvSpPr txBox="1"/>
          <p:nvPr/>
        </p:nvSpPr>
        <p:spPr>
          <a:xfrm>
            <a:off x="764405" y="1103671"/>
            <a:ext cx="779381" cy="276999"/>
          </a:xfrm>
          <a:prstGeom prst="rect">
            <a:avLst/>
          </a:prstGeom>
          <a:noFill/>
        </p:spPr>
        <p:txBody>
          <a:bodyPr wrap="none" rtlCol="0">
            <a:spAutoFit/>
          </a:bodyPr>
          <a:lstStyle/>
          <a:p>
            <a:r>
              <a:rPr lang="hu-HU" sz="1200" b="1" dirty="0" smtClean="0"/>
              <a:t>ARMv5</a:t>
            </a:r>
            <a:endParaRPr lang="en-US" sz="1200" b="1" dirty="0"/>
          </a:p>
        </p:txBody>
      </p:sp>
      <p:sp>
        <p:nvSpPr>
          <p:cNvPr id="21" name="TextBox 20"/>
          <p:cNvSpPr txBox="1"/>
          <p:nvPr/>
        </p:nvSpPr>
        <p:spPr>
          <a:xfrm>
            <a:off x="2694526" y="1103671"/>
            <a:ext cx="2553905" cy="461665"/>
          </a:xfrm>
          <a:prstGeom prst="rect">
            <a:avLst/>
          </a:prstGeom>
          <a:noFill/>
        </p:spPr>
        <p:txBody>
          <a:bodyPr wrap="none" rtlCol="0">
            <a:spAutoFit/>
          </a:bodyPr>
          <a:lstStyle/>
          <a:p>
            <a:pPr algn="ctr"/>
            <a:r>
              <a:rPr lang="hu-HU" sz="1200" b="1" dirty="0" smtClean="0"/>
              <a:t>ARMv7</a:t>
            </a:r>
          </a:p>
          <a:p>
            <a:pPr algn="ctr"/>
            <a:r>
              <a:rPr lang="hu-HU" sz="1200" b="1" dirty="0" smtClean="0"/>
              <a:t>(or ARMv8 AArch32 mode) </a:t>
            </a:r>
            <a:endParaRPr lang="en-US" sz="1200" b="1" dirty="0"/>
          </a:p>
        </p:txBody>
      </p:sp>
      <p:sp>
        <p:nvSpPr>
          <p:cNvPr id="22" name="TextBox 21"/>
          <p:cNvSpPr txBox="1"/>
          <p:nvPr/>
        </p:nvSpPr>
        <p:spPr>
          <a:xfrm>
            <a:off x="6540331" y="1096702"/>
            <a:ext cx="1617752" cy="461665"/>
          </a:xfrm>
          <a:prstGeom prst="rect">
            <a:avLst/>
          </a:prstGeom>
          <a:noFill/>
        </p:spPr>
        <p:txBody>
          <a:bodyPr wrap="none" rtlCol="0">
            <a:spAutoFit/>
          </a:bodyPr>
          <a:lstStyle/>
          <a:p>
            <a:pPr algn="ctr"/>
            <a:r>
              <a:rPr lang="hu-HU" sz="1200" b="1" dirty="0" smtClean="0"/>
              <a:t>ARMv8</a:t>
            </a:r>
          </a:p>
          <a:p>
            <a:pPr algn="ctr"/>
            <a:r>
              <a:rPr lang="hu-HU" sz="1200" b="1" dirty="0" smtClean="0"/>
              <a:t>(AArch64 mode)</a:t>
            </a:r>
            <a:endParaRPr lang="en-US" sz="1200" b="1" dirty="0"/>
          </a:p>
        </p:txBody>
      </p:sp>
      <p:sp>
        <p:nvSpPr>
          <p:cNvPr id="23" name="Rectangle 22"/>
          <p:cNvSpPr/>
          <p:nvPr/>
        </p:nvSpPr>
        <p:spPr bwMode="auto">
          <a:xfrm>
            <a:off x="6067110" y="2374375"/>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a:off x="2694526" y="3498534"/>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5" name="Rectangle 24"/>
          <p:cNvSpPr/>
          <p:nvPr/>
        </p:nvSpPr>
        <p:spPr bwMode="auto">
          <a:xfrm>
            <a:off x="2694846" y="2349062"/>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579451" y="3481584"/>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579451" y="2332111"/>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759311" y="2066007"/>
            <a:ext cx="380232" cy="260124"/>
          </a:xfrm>
          <a:prstGeom prst="rect">
            <a:avLst/>
          </a:prstGeom>
          <a:noFill/>
        </p:spPr>
        <p:txBody>
          <a:bodyPr wrap="none" rtlCol="0">
            <a:spAutoFit/>
          </a:bodyPr>
          <a:lstStyle/>
          <a:p>
            <a:r>
              <a:rPr lang="hu-HU" sz="1200" dirty="0" smtClean="0"/>
              <a:t>32</a:t>
            </a:r>
            <a:endParaRPr lang="en-US" sz="1200" dirty="0"/>
          </a:p>
        </p:txBody>
      </p:sp>
      <p:sp>
        <p:nvSpPr>
          <p:cNvPr id="29" name="TextBox 28"/>
          <p:cNvSpPr txBox="1"/>
          <p:nvPr/>
        </p:nvSpPr>
        <p:spPr>
          <a:xfrm>
            <a:off x="1002638" y="3903047"/>
            <a:ext cx="380232" cy="260124"/>
          </a:xfrm>
          <a:prstGeom prst="rect">
            <a:avLst/>
          </a:prstGeom>
          <a:noFill/>
        </p:spPr>
        <p:txBody>
          <a:bodyPr wrap="none" rtlCol="0">
            <a:spAutoFit/>
          </a:bodyPr>
          <a:lstStyle/>
          <a:p>
            <a:r>
              <a:rPr lang="hu-HU" sz="1200" dirty="0" smtClean="0"/>
              <a:t>64</a:t>
            </a:r>
            <a:endParaRPr lang="en-US" sz="1200" dirty="0"/>
          </a:p>
        </p:txBody>
      </p:sp>
      <p:sp>
        <p:nvSpPr>
          <p:cNvPr id="30" name="TextBox 29"/>
          <p:cNvSpPr txBox="1"/>
          <p:nvPr/>
        </p:nvSpPr>
        <p:spPr>
          <a:xfrm>
            <a:off x="3259399" y="2086463"/>
            <a:ext cx="380232" cy="260124"/>
          </a:xfrm>
          <a:prstGeom prst="rect">
            <a:avLst/>
          </a:prstGeom>
          <a:noFill/>
        </p:spPr>
        <p:txBody>
          <a:bodyPr wrap="none" rtlCol="0">
            <a:spAutoFit/>
          </a:bodyPr>
          <a:lstStyle/>
          <a:p>
            <a:r>
              <a:rPr lang="hu-HU" sz="1200" dirty="0" smtClean="0"/>
              <a:t>64</a:t>
            </a:r>
            <a:endParaRPr lang="en-US" sz="1200" dirty="0"/>
          </a:p>
        </p:txBody>
      </p:sp>
      <p:sp>
        <p:nvSpPr>
          <p:cNvPr id="31" name="TextBox 30"/>
          <p:cNvSpPr txBox="1"/>
          <p:nvPr/>
        </p:nvSpPr>
        <p:spPr>
          <a:xfrm>
            <a:off x="3799459" y="3922292"/>
            <a:ext cx="478016" cy="260124"/>
          </a:xfrm>
          <a:prstGeom prst="rect">
            <a:avLst/>
          </a:prstGeom>
          <a:noFill/>
        </p:spPr>
        <p:txBody>
          <a:bodyPr wrap="none" rtlCol="0">
            <a:spAutoFit/>
          </a:bodyPr>
          <a:lstStyle/>
          <a:p>
            <a:r>
              <a:rPr lang="hu-HU" sz="1200" dirty="0" smtClean="0"/>
              <a:t>128</a:t>
            </a:r>
            <a:endParaRPr lang="en-US" sz="1200" dirty="0"/>
          </a:p>
        </p:txBody>
      </p:sp>
      <p:sp>
        <p:nvSpPr>
          <p:cNvPr id="32" name="TextBox 31"/>
          <p:cNvSpPr txBox="1"/>
          <p:nvPr/>
        </p:nvSpPr>
        <p:spPr>
          <a:xfrm>
            <a:off x="7255365" y="2078532"/>
            <a:ext cx="478016" cy="260124"/>
          </a:xfrm>
          <a:prstGeom prst="rect">
            <a:avLst/>
          </a:prstGeom>
          <a:noFill/>
        </p:spPr>
        <p:txBody>
          <a:bodyPr wrap="none" rtlCol="0">
            <a:spAutoFit/>
          </a:bodyPr>
          <a:lstStyle/>
          <a:p>
            <a:r>
              <a:rPr lang="hu-HU" sz="1200" dirty="0" smtClean="0"/>
              <a:t>128</a:t>
            </a:r>
            <a:endParaRPr lang="en-US" sz="1200" dirty="0"/>
          </a:p>
        </p:txBody>
      </p:sp>
      <p:sp>
        <p:nvSpPr>
          <p:cNvPr id="33" name="TextBox 32"/>
          <p:cNvSpPr txBox="1"/>
          <p:nvPr/>
        </p:nvSpPr>
        <p:spPr>
          <a:xfrm>
            <a:off x="174246" y="2585691"/>
            <a:ext cx="380232" cy="260124"/>
          </a:xfrm>
          <a:prstGeom prst="rect">
            <a:avLst/>
          </a:prstGeom>
          <a:noFill/>
        </p:spPr>
        <p:txBody>
          <a:bodyPr wrap="none" rtlCol="0">
            <a:spAutoFit/>
          </a:bodyPr>
          <a:lstStyle/>
          <a:p>
            <a:r>
              <a:rPr lang="hu-HU" sz="1200" dirty="0" smtClean="0"/>
              <a:t>32</a:t>
            </a:r>
            <a:endParaRPr lang="en-US" sz="1200" dirty="0"/>
          </a:p>
        </p:txBody>
      </p:sp>
      <p:sp>
        <p:nvSpPr>
          <p:cNvPr id="34" name="TextBox 33"/>
          <p:cNvSpPr txBox="1"/>
          <p:nvPr/>
        </p:nvSpPr>
        <p:spPr>
          <a:xfrm>
            <a:off x="2314294" y="2585691"/>
            <a:ext cx="380232" cy="260124"/>
          </a:xfrm>
          <a:prstGeom prst="rect">
            <a:avLst/>
          </a:prstGeom>
          <a:noFill/>
        </p:spPr>
        <p:txBody>
          <a:bodyPr wrap="none" rtlCol="0">
            <a:spAutoFit/>
          </a:bodyPr>
          <a:lstStyle/>
          <a:p>
            <a:r>
              <a:rPr lang="hu-HU" sz="1200" dirty="0" smtClean="0"/>
              <a:t>32</a:t>
            </a:r>
            <a:endParaRPr lang="en-US" sz="1200" dirty="0"/>
          </a:p>
        </p:txBody>
      </p:sp>
      <p:sp>
        <p:nvSpPr>
          <p:cNvPr id="35" name="TextBox 34"/>
          <p:cNvSpPr txBox="1"/>
          <p:nvPr/>
        </p:nvSpPr>
        <p:spPr>
          <a:xfrm>
            <a:off x="5726140" y="2579147"/>
            <a:ext cx="380232" cy="260124"/>
          </a:xfrm>
          <a:prstGeom prst="rect">
            <a:avLst/>
          </a:prstGeom>
          <a:noFill/>
        </p:spPr>
        <p:txBody>
          <a:bodyPr wrap="none" rtlCol="0">
            <a:spAutoFit/>
          </a:bodyPr>
          <a:lstStyle/>
          <a:p>
            <a:r>
              <a:rPr lang="hu-HU" sz="1200" dirty="0" smtClean="0"/>
              <a:t>32</a:t>
            </a:r>
            <a:endParaRPr lang="en-US" sz="1200" dirty="0"/>
          </a:p>
        </p:txBody>
      </p:sp>
      <p:sp>
        <p:nvSpPr>
          <p:cNvPr id="36" name="TextBox 35"/>
          <p:cNvSpPr txBox="1"/>
          <p:nvPr/>
        </p:nvSpPr>
        <p:spPr>
          <a:xfrm>
            <a:off x="193350" y="3559566"/>
            <a:ext cx="380232" cy="260124"/>
          </a:xfrm>
          <a:prstGeom prst="rect">
            <a:avLst/>
          </a:prstGeom>
          <a:noFill/>
        </p:spPr>
        <p:txBody>
          <a:bodyPr wrap="none" rtlCol="0">
            <a:spAutoFit/>
          </a:bodyPr>
          <a:lstStyle/>
          <a:p>
            <a:r>
              <a:rPr lang="hu-HU" sz="1200" dirty="0" smtClean="0"/>
              <a:t>16</a:t>
            </a:r>
            <a:endParaRPr lang="en-US" sz="1200" dirty="0"/>
          </a:p>
        </p:txBody>
      </p:sp>
      <p:sp>
        <p:nvSpPr>
          <p:cNvPr id="37" name="TextBox 36"/>
          <p:cNvSpPr txBox="1"/>
          <p:nvPr/>
        </p:nvSpPr>
        <p:spPr>
          <a:xfrm>
            <a:off x="2314294" y="3541922"/>
            <a:ext cx="380232" cy="260124"/>
          </a:xfrm>
          <a:prstGeom prst="rect">
            <a:avLst/>
          </a:prstGeom>
          <a:noFill/>
        </p:spPr>
        <p:txBody>
          <a:bodyPr wrap="none" rtlCol="0">
            <a:spAutoFit/>
          </a:bodyPr>
          <a:lstStyle/>
          <a:p>
            <a:r>
              <a:rPr lang="hu-HU" sz="1200" dirty="0" smtClean="0"/>
              <a:t>16</a:t>
            </a:r>
            <a:endParaRPr lang="en-US" sz="1200" dirty="0"/>
          </a:p>
        </p:txBody>
      </p:sp>
      <p:sp>
        <p:nvSpPr>
          <p:cNvPr id="38" name="TextBox 37"/>
          <p:cNvSpPr txBox="1"/>
          <p:nvPr/>
        </p:nvSpPr>
        <p:spPr>
          <a:xfrm>
            <a:off x="759311" y="3185741"/>
            <a:ext cx="343364" cy="260124"/>
          </a:xfrm>
          <a:prstGeom prst="rect">
            <a:avLst/>
          </a:prstGeom>
          <a:noFill/>
        </p:spPr>
        <p:txBody>
          <a:bodyPr wrap="none" rtlCol="0">
            <a:spAutoFit/>
          </a:bodyPr>
          <a:lstStyle/>
          <a:p>
            <a:r>
              <a:rPr lang="hu-HU" sz="1200" dirty="0" smtClean="0"/>
              <a:t>or</a:t>
            </a:r>
            <a:endParaRPr lang="en-US" sz="1200" dirty="0"/>
          </a:p>
        </p:txBody>
      </p:sp>
      <p:sp>
        <p:nvSpPr>
          <p:cNvPr id="39" name="TextBox 38"/>
          <p:cNvSpPr txBox="1"/>
          <p:nvPr/>
        </p:nvSpPr>
        <p:spPr>
          <a:xfrm>
            <a:off x="3251262" y="3143477"/>
            <a:ext cx="343364" cy="260124"/>
          </a:xfrm>
          <a:prstGeom prst="rect">
            <a:avLst/>
          </a:prstGeom>
          <a:noFill/>
        </p:spPr>
        <p:txBody>
          <a:bodyPr wrap="none" rtlCol="0">
            <a:spAutoFit/>
          </a:bodyPr>
          <a:lstStyle/>
          <a:p>
            <a:r>
              <a:rPr lang="hu-HU" sz="1200" dirty="0" smtClean="0"/>
              <a:t>or</a:t>
            </a:r>
            <a:endParaRPr lang="en-US" sz="1200" dirty="0"/>
          </a:p>
        </p:txBody>
      </p:sp>
      <p:sp>
        <p:nvSpPr>
          <p:cNvPr id="40" name="TextBox 39"/>
          <p:cNvSpPr txBox="1"/>
          <p:nvPr/>
        </p:nvSpPr>
        <p:spPr>
          <a:xfrm>
            <a:off x="366478" y="1574306"/>
            <a:ext cx="1729961" cy="292388"/>
          </a:xfrm>
          <a:prstGeom prst="rect">
            <a:avLst/>
          </a:prstGeom>
          <a:noFill/>
        </p:spPr>
        <p:txBody>
          <a:bodyPr wrap="none" rtlCol="0">
            <a:spAutoFit/>
          </a:bodyPr>
          <a:lstStyle/>
          <a:p>
            <a:r>
              <a:rPr lang="hu-HU" sz="1300" b="1" dirty="0" smtClean="0">
                <a:solidFill>
                  <a:srgbClr val="0070C0"/>
                </a:solidFill>
              </a:rPr>
              <a:t>FP register set</a:t>
            </a:r>
            <a:r>
              <a:rPr lang="hu-HU" sz="1300" b="1" baseline="30000" dirty="0" smtClean="0">
                <a:solidFill>
                  <a:srgbClr val="0070C0"/>
                </a:solidFill>
              </a:rPr>
              <a:t>1</a:t>
            </a:r>
            <a:r>
              <a:rPr lang="hu-HU" sz="1300" b="1" dirty="0" smtClean="0">
                <a:solidFill>
                  <a:srgbClr val="0070C0"/>
                </a:solidFill>
              </a:rPr>
              <a:t> </a:t>
            </a:r>
            <a:endParaRPr lang="en-US" sz="1300" b="1" dirty="0">
              <a:solidFill>
                <a:srgbClr val="0070C0"/>
              </a:solidFill>
            </a:endParaRPr>
          </a:p>
        </p:txBody>
      </p:sp>
      <p:sp>
        <p:nvSpPr>
          <p:cNvPr id="41" name="TextBox 40"/>
          <p:cNvSpPr txBox="1"/>
          <p:nvPr/>
        </p:nvSpPr>
        <p:spPr>
          <a:xfrm>
            <a:off x="2875109" y="1571131"/>
            <a:ext cx="2133919" cy="492443"/>
          </a:xfrm>
          <a:prstGeom prst="rect">
            <a:avLst/>
          </a:prstGeom>
          <a:noFill/>
        </p:spPr>
        <p:txBody>
          <a:bodyPr wrap="none" rtlCol="0">
            <a:spAutoFit/>
          </a:bodyPr>
          <a:lstStyle/>
          <a:p>
            <a:pPr lvl="0" algn="ctr"/>
            <a:r>
              <a:rPr lang="hu-HU" sz="1300" b="1" dirty="0" smtClean="0">
                <a:solidFill>
                  <a:srgbClr val="0070C0"/>
                </a:solidFill>
              </a:rPr>
              <a:t>Advanced SIMD</a:t>
            </a:r>
          </a:p>
          <a:p>
            <a:pPr lvl="0" algn="ctr"/>
            <a:r>
              <a:rPr lang="hu-HU" sz="1300" b="1" dirty="0" smtClean="0">
                <a:solidFill>
                  <a:srgbClr val="0070C0"/>
                </a:solidFill>
              </a:rPr>
              <a:t> and FP register set</a:t>
            </a:r>
            <a:r>
              <a:rPr lang="hu-HU" sz="1300" b="1" baseline="30000" dirty="0" smtClean="0">
                <a:solidFill>
                  <a:srgbClr val="0070C0"/>
                </a:solidFill>
              </a:rPr>
              <a:t>1</a:t>
            </a:r>
            <a:endParaRPr lang="en-US" baseline="30000" dirty="0"/>
          </a:p>
        </p:txBody>
      </p:sp>
      <p:sp>
        <p:nvSpPr>
          <p:cNvPr id="42" name="TextBox 41"/>
          <p:cNvSpPr txBox="1"/>
          <p:nvPr/>
        </p:nvSpPr>
        <p:spPr>
          <a:xfrm>
            <a:off x="6349861" y="1571131"/>
            <a:ext cx="2015295" cy="492443"/>
          </a:xfrm>
          <a:prstGeom prst="rect">
            <a:avLst/>
          </a:prstGeom>
          <a:noFill/>
        </p:spPr>
        <p:txBody>
          <a:bodyPr wrap="none" rtlCol="0">
            <a:spAutoFit/>
          </a:bodyPr>
          <a:lstStyle/>
          <a:p>
            <a:pPr lvl="0" algn="ctr"/>
            <a:r>
              <a:rPr lang="hu-HU" sz="1300" b="1" dirty="0" smtClean="0">
                <a:solidFill>
                  <a:srgbClr val="0070C0"/>
                </a:solidFill>
              </a:rPr>
              <a:t>SIMD</a:t>
            </a:r>
          </a:p>
          <a:p>
            <a:pPr lvl="0" algn="ctr"/>
            <a:r>
              <a:rPr lang="hu-HU" sz="1300" b="1" dirty="0" smtClean="0">
                <a:solidFill>
                  <a:srgbClr val="0070C0"/>
                </a:solidFill>
              </a:rPr>
              <a:t> and FP register set</a:t>
            </a:r>
            <a:endParaRPr lang="en-US" dirty="0"/>
          </a:p>
        </p:txBody>
      </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smtClean="0">
                <a:solidFill>
                  <a:srgbClr val="FF0000"/>
                </a:solidFill>
              </a:rPr>
              <a:t>VFPv3/v4 extension</a:t>
            </a:r>
            <a:r>
              <a:rPr lang="hu-HU" sz="1300" b="1" baseline="30000" dirty="0" smtClean="0">
                <a:solidFill>
                  <a:srgbClr val="FF0000"/>
                </a:solidFill>
              </a:rPr>
              <a:t>2</a:t>
            </a:r>
          </a:p>
        </p:txBody>
      </p:sp>
      <p:sp>
        <p:nvSpPr>
          <p:cNvPr id="44" name="TextBox 43"/>
          <p:cNvSpPr txBox="1"/>
          <p:nvPr/>
        </p:nvSpPr>
        <p:spPr>
          <a:xfrm>
            <a:off x="6033011" y="4483874"/>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45" name="TextBox 44"/>
          <p:cNvSpPr txBox="1"/>
          <p:nvPr/>
        </p:nvSpPr>
        <p:spPr>
          <a:xfrm>
            <a:off x="6045925" y="4914165"/>
            <a:ext cx="1678665" cy="276999"/>
          </a:xfrm>
          <a:prstGeom prst="rect">
            <a:avLst/>
          </a:prstGeom>
          <a:noFill/>
        </p:spPr>
        <p:txBody>
          <a:bodyPr wrap="none" rtlCol="0">
            <a:spAutoFit/>
          </a:bodyPr>
          <a:lstStyle/>
          <a:p>
            <a:r>
              <a:rPr lang="hu-HU" sz="1200" i="1" dirty="0" smtClean="0">
                <a:solidFill>
                  <a:srgbClr val="0070C0"/>
                </a:solidFill>
              </a:rPr>
              <a:t>SIMD (vector) data</a:t>
            </a:r>
            <a:endParaRPr lang="en-US" sz="1200" i="1" dirty="0">
              <a:solidFill>
                <a:srgbClr val="0070C0"/>
              </a:solidFill>
            </a:endParaRPr>
          </a:p>
        </p:txBody>
      </p:sp>
      <p:sp>
        <p:nvSpPr>
          <p:cNvPr id="48" name="TextBox 47"/>
          <p:cNvSpPr txBox="1"/>
          <p:nvPr/>
        </p:nvSpPr>
        <p:spPr>
          <a:xfrm>
            <a:off x="73853" y="505511"/>
            <a:ext cx="9398855" cy="369332"/>
          </a:xfrm>
          <a:prstGeom prst="rect">
            <a:avLst/>
          </a:prstGeom>
          <a:noFill/>
        </p:spPr>
        <p:txBody>
          <a:bodyPr wrap="none" rtlCol="0">
            <a:spAutoFit/>
          </a:bodyPr>
          <a:lstStyle/>
          <a:p>
            <a:r>
              <a:rPr lang="en-US" dirty="0" smtClean="0">
                <a:solidFill>
                  <a:schemeClr val="accent6"/>
                </a:solidFill>
              </a:rPr>
              <a:t>b3) S</a:t>
            </a:r>
            <a:r>
              <a:rPr lang="hu-HU" dirty="0" smtClean="0">
                <a:solidFill>
                  <a:schemeClr val="accent6"/>
                </a:solidFill>
              </a:rPr>
              <a:t>econdary register set based FP and SIMD extensions </a:t>
            </a:r>
            <a:r>
              <a:rPr lang="en-US" dirty="0" smtClean="0">
                <a:solidFill>
                  <a:schemeClr val="accent6"/>
                </a:solidFill>
              </a:rPr>
              <a:t>of the ARMv8 ISA</a:t>
            </a:r>
            <a:r>
              <a:rPr lang="hu-HU" dirty="0" smtClean="0">
                <a:solidFill>
                  <a:schemeClr val="accent6"/>
                </a:solidFill>
              </a:rPr>
              <a:t> </a:t>
            </a:r>
            <a:endParaRPr lang="en-US" dirty="0">
              <a:solidFill>
                <a:schemeClr val="accent6"/>
              </a:solidFill>
            </a:endParaRPr>
          </a:p>
        </p:txBody>
      </p:sp>
      <p:sp>
        <p:nvSpPr>
          <p:cNvPr id="49" name="TextBox 48"/>
          <p:cNvSpPr txBox="1"/>
          <p:nvPr/>
        </p:nvSpPr>
        <p:spPr>
          <a:xfrm>
            <a:off x="2750070" y="4477562"/>
            <a:ext cx="1061509" cy="276999"/>
          </a:xfrm>
          <a:prstGeom prst="rect">
            <a:avLst/>
          </a:prstGeom>
          <a:noFill/>
        </p:spPr>
        <p:txBody>
          <a:bodyPr wrap="none" rtlCol="0">
            <a:spAutoFit/>
          </a:bodyPr>
          <a:lstStyle/>
          <a:p>
            <a:r>
              <a:rPr lang="hu-HU" sz="1200" i="1" dirty="0" smtClean="0">
                <a:solidFill>
                  <a:srgbClr val="0070C0"/>
                </a:solidFill>
              </a:rPr>
              <a:t>Scalar data</a:t>
            </a:r>
            <a:endParaRPr lang="en-US" sz="1200" i="1" dirty="0">
              <a:solidFill>
                <a:srgbClr val="0070C0"/>
              </a:solidFill>
            </a:endParaRPr>
          </a:p>
        </p:txBody>
      </p:sp>
      <p:sp>
        <p:nvSpPr>
          <p:cNvPr id="50" name="TextBox 49"/>
          <p:cNvSpPr txBox="1"/>
          <p:nvPr/>
        </p:nvSpPr>
        <p:spPr>
          <a:xfrm>
            <a:off x="2756389" y="4882607"/>
            <a:ext cx="2810385" cy="276999"/>
          </a:xfrm>
          <a:prstGeom prst="rect">
            <a:avLst/>
          </a:prstGeom>
          <a:noFill/>
        </p:spPr>
        <p:txBody>
          <a:bodyPr wrap="none" rtlCol="0">
            <a:spAutoFit/>
          </a:bodyPr>
          <a:lstStyle/>
          <a:p>
            <a:r>
              <a:rPr lang="hu-HU" sz="1200" i="1" dirty="0" smtClean="0">
                <a:solidFill>
                  <a:srgbClr val="0070C0"/>
                </a:solidFill>
              </a:rPr>
              <a:t>Serially processed FP vector data</a:t>
            </a:r>
            <a:endParaRPr lang="en-US" sz="1200" i="1" dirty="0">
              <a:solidFill>
                <a:srgbClr val="0070C0"/>
              </a:solidFill>
            </a:endParaRPr>
          </a:p>
        </p:txBody>
      </p:sp>
      <p:sp>
        <p:nvSpPr>
          <p:cNvPr id="51" name="Rectangle 50"/>
          <p:cNvSpPr/>
          <p:nvPr/>
        </p:nvSpPr>
        <p:spPr>
          <a:xfrm>
            <a:off x="5964778" y="6147913"/>
            <a:ext cx="2985452" cy="461665"/>
          </a:xfrm>
          <a:prstGeom prst="rect">
            <a:avLst/>
          </a:prstGeom>
        </p:spPr>
        <p:txBody>
          <a:bodyPr wrap="square">
            <a:spAutoFit/>
          </a:bodyPr>
          <a:lstStyle/>
          <a:p>
            <a:pPr lvl="0"/>
            <a:r>
              <a:rPr lang="en-US" sz="1200" baseline="30000" dirty="0" smtClean="0">
                <a:solidFill>
                  <a:srgbClr val="000000"/>
                </a:solidFill>
              </a:rPr>
              <a:t>1</a:t>
            </a:r>
            <a:r>
              <a:rPr lang="hu-HU" sz="1200" dirty="0" smtClean="0">
                <a:solidFill>
                  <a:srgbClr val="000000"/>
                </a:solidFill>
              </a:rPr>
              <a:t>FP16 </a:t>
            </a:r>
            <a:r>
              <a:rPr lang="hu-HU" sz="1200" dirty="0">
                <a:solidFill>
                  <a:srgbClr val="000000"/>
                </a:solidFill>
              </a:rPr>
              <a:t>supports only data </a:t>
            </a:r>
            <a:r>
              <a:rPr lang="hu-HU" sz="1200" dirty="0" smtClean="0">
                <a:solidFill>
                  <a:srgbClr val="000000"/>
                </a:solidFill>
              </a:rPr>
              <a:t>conversion</a:t>
            </a:r>
            <a:endParaRPr lang="en-US" sz="1200" dirty="0" smtClean="0">
              <a:solidFill>
                <a:srgbClr val="000000"/>
              </a:solidFill>
            </a:endParaRPr>
          </a:p>
          <a:p>
            <a:pPr lvl="0">
              <a:spcAft>
                <a:spcPts val="600"/>
              </a:spcAft>
            </a:pPr>
            <a:r>
              <a:rPr lang="hu-HU" sz="1200" dirty="0" smtClean="0">
                <a:solidFill>
                  <a:srgbClr val="000000"/>
                </a:solidFill>
              </a:rPr>
              <a:t> </a:t>
            </a:r>
            <a:r>
              <a:rPr lang="hu-HU" sz="1200" dirty="0">
                <a:solidFill>
                  <a:srgbClr val="000000"/>
                </a:solidFill>
              </a:rPr>
              <a:t>between FP16 and FP32/FP64. </a:t>
            </a:r>
            <a:endParaRPr lang="hu-HU" sz="1200" baseline="30000" dirty="0">
              <a:solidFill>
                <a:srgbClr val="000000"/>
              </a:solidFill>
            </a:endParaRPr>
          </a:p>
        </p:txBody>
      </p:sp>
      <p:sp>
        <p:nvSpPr>
          <p:cNvPr id="52"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9" name="Rounded Rectangle 18"/>
          <p:cNvSpPr/>
          <p:nvPr/>
        </p:nvSpPr>
        <p:spPr bwMode="auto">
          <a:xfrm>
            <a:off x="5782334" y="1043735"/>
            <a:ext cx="3245779" cy="5623668"/>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6" name="Rectangle 45"/>
          <p:cNvSpPr/>
          <p:nvPr/>
        </p:nvSpPr>
        <p:spPr bwMode="auto">
          <a:xfrm>
            <a:off x="7497763" y="2374375"/>
            <a:ext cx="1449347" cy="811366"/>
          </a:xfrm>
          <a:prstGeom prst="rect">
            <a:avLst/>
          </a:prstGeom>
          <a:solidFill>
            <a:schemeClr val="tx1">
              <a:lumMod val="50000"/>
              <a:lumOff val="50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3" name="TextBox 52"/>
          <p:cNvSpPr txBox="1"/>
          <p:nvPr/>
        </p:nvSpPr>
        <p:spPr>
          <a:xfrm>
            <a:off x="8042948" y="3239636"/>
            <a:ext cx="380232" cy="276999"/>
          </a:xfrm>
          <a:prstGeom prst="rect">
            <a:avLst/>
          </a:prstGeom>
          <a:noFill/>
        </p:spPr>
        <p:txBody>
          <a:bodyPr wrap="none" rtlCol="0">
            <a:spAutoFit/>
          </a:bodyPr>
          <a:lstStyle/>
          <a:p>
            <a:r>
              <a:rPr lang="en-US" sz="1200" dirty="0" smtClean="0"/>
              <a:t>64</a:t>
            </a:r>
            <a:endParaRPr lang="en-US" sz="1200" dirty="0"/>
          </a:p>
        </p:txBody>
      </p:sp>
    </p:spTree>
    <p:extLst>
      <p:ext uri="{BB962C8B-B14F-4D97-AF65-F5344CB8AC3E}">
        <p14:creationId xmlns:p14="http://schemas.microsoft.com/office/powerpoint/2010/main" val="290479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(24)</a:t>
            </a:r>
            <a:endParaRPr lang="en-US" dirty="0">
              <a:solidFill>
                <a:srgbClr val="FFFFFF"/>
              </a:solidFill>
            </a:endParaRPr>
          </a:p>
        </p:txBody>
      </p:sp>
      <p:sp>
        <p:nvSpPr>
          <p:cNvPr id="36" name="TextBox 35"/>
          <p:cNvSpPr txBox="1"/>
          <p:nvPr/>
        </p:nvSpPr>
        <p:spPr>
          <a:xfrm>
            <a:off x="480411" y="2545179"/>
            <a:ext cx="2015295"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a:solidFill>
                  <a:srgbClr val="000000"/>
                </a:solidFill>
              </a:rPr>
              <a:t> </a:t>
            </a:r>
            <a:r>
              <a:rPr lang="hu-HU" sz="1300" i="1" dirty="0">
                <a:solidFill>
                  <a:srgbClr val="000000"/>
                </a:solidFill>
              </a:rPr>
              <a:t>FX-SIMD</a:t>
            </a:r>
            <a:r>
              <a:rPr lang="hu-HU" sz="1300" dirty="0">
                <a:solidFill>
                  <a:srgbClr val="000000"/>
                </a:solidFill>
              </a:rPr>
              <a:t> </a:t>
            </a:r>
            <a:r>
              <a:rPr lang="en-US" sz="1300" dirty="0" smtClean="0">
                <a:solidFill>
                  <a:srgbClr val="000000"/>
                </a:solidFill>
              </a:rPr>
              <a:t>instructions</a:t>
            </a:r>
            <a:endParaRPr lang="en-US" sz="1300" dirty="0">
              <a:solidFill>
                <a:srgbClr val="000000"/>
              </a:solidFill>
            </a:endParaRPr>
          </a:p>
        </p:txBody>
      </p:sp>
      <p:sp>
        <p:nvSpPr>
          <p:cNvPr id="37" name="TextBox 36"/>
          <p:cNvSpPr txBox="1"/>
          <p:nvPr/>
        </p:nvSpPr>
        <p:spPr>
          <a:xfrm>
            <a:off x="2931784" y="2570149"/>
            <a:ext cx="3188693" cy="492443"/>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a:solidFill>
                  <a:srgbClr val="000000"/>
                </a:solidFill>
              </a:rPr>
              <a:t> </a:t>
            </a:r>
            <a:r>
              <a:rPr lang="hu-HU" sz="1300" dirty="0" smtClean="0">
                <a:solidFill>
                  <a:srgbClr val="000000"/>
                </a:solidFill>
              </a:rPr>
              <a:t>FX/FP scalar and SIMD </a:t>
            </a:r>
            <a:r>
              <a:rPr lang="en-US" sz="1300" dirty="0" smtClean="0">
                <a:solidFill>
                  <a:srgbClr val="000000"/>
                </a:solidFill>
              </a:rPr>
              <a:t>instructions</a:t>
            </a:r>
            <a:endParaRPr lang="en-US" sz="1300" dirty="0">
              <a:solidFill>
                <a:srgbClr val="000000"/>
              </a:solidFill>
            </a:endParaRPr>
          </a:p>
        </p:txBody>
      </p:sp>
      <p:sp>
        <p:nvSpPr>
          <p:cNvPr id="38" name="TextBox 37"/>
          <p:cNvSpPr txBox="1"/>
          <p:nvPr/>
        </p:nvSpPr>
        <p:spPr>
          <a:xfrm>
            <a:off x="6294019" y="2567537"/>
            <a:ext cx="2602251" cy="692497"/>
          </a:xfrm>
          <a:prstGeom prst="rect">
            <a:avLst/>
          </a:prstGeom>
          <a:noFill/>
        </p:spPr>
        <p:txBody>
          <a:bodyPr wrap="none" rtlCol="0">
            <a:spAutoFit/>
          </a:bodyPr>
          <a:lstStyle/>
          <a:p>
            <a:pPr algn="ctr"/>
            <a:r>
              <a:rPr lang="hu-HU" sz="1300" dirty="0">
                <a:solidFill>
                  <a:srgbClr val="000000"/>
                </a:solidFill>
              </a:rPr>
              <a:t>It </a:t>
            </a:r>
            <a:r>
              <a:rPr lang="en-US" sz="1300" dirty="0" smtClean="0">
                <a:solidFill>
                  <a:srgbClr val="000000"/>
                </a:solidFill>
              </a:rPr>
              <a:t>allows to introduce</a:t>
            </a:r>
            <a:endParaRPr lang="hu-HU" sz="1300" dirty="0">
              <a:solidFill>
                <a:srgbClr val="000000"/>
              </a:solidFill>
            </a:endParaRPr>
          </a:p>
          <a:p>
            <a:pPr algn="ctr"/>
            <a:r>
              <a:rPr lang="hu-HU" sz="1300" dirty="0" smtClean="0">
                <a:solidFill>
                  <a:srgbClr val="000000"/>
                </a:solidFill>
              </a:rPr>
              <a:t>FX/FP SIMD </a:t>
            </a:r>
            <a:r>
              <a:rPr lang="en-US" sz="1300" dirty="0" smtClean="0">
                <a:solidFill>
                  <a:srgbClr val="000000"/>
                </a:solidFill>
              </a:rPr>
              <a:t>instructions</a:t>
            </a:r>
            <a:endParaRPr lang="hu-HU" sz="1300" dirty="0" smtClean="0">
              <a:solidFill>
                <a:srgbClr val="000000"/>
              </a:solidFill>
            </a:endParaRPr>
          </a:p>
          <a:p>
            <a:pPr algn="ctr"/>
            <a:r>
              <a:rPr lang="en-US" sz="1300" dirty="0" smtClean="0">
                <a:solidFill>
                  <a:srgbClr val="000000"/>
                </a:solidFill>
              </a:rPr>
              <a:t>operating </a:t>
            </a:r>
            <a:r>
              <a:rPr lang="hu-HU" sz="1300" dirty="0" smtClean="0">
                <a:solidFill>
                  <a:srgbClr val="000000"/>
                </a:solidFill>
              </a:rPr>
              <a:t>on long </a:t>
            </a:r>
            <a:r>
              <a:rPr lang="en-US" sz="1300" dirty="0" smtClean="0">
                <a:solidFill>
                  <a:srgbClr val="000000"/>
                </a:solidFill>
              </a:rPr>
              <a:t>SIMD</a:t>
            </a:r>
            <a:r>
              <a:rPr lang="hu-HU" sz="1300" dirty="0" smtClean="0">
                <a:solidFill>
                  <a:srgbClr val="000000"/>
                </a:solidFill>
              </a:rPr>
              <a:t> data</a:t>
            </a:r>
            <a:endParaRPr lang="en-US" sz="1300" dirty="0">
              <a:solidFill>
                <a:srgbClr val="000000"/>
              </a:solidFill>
            </a:endParaRPr>
          </a:p>
        </p:txBody>
      </p:sp>
      <p:sp>
        <p:nvSpPr>
          <p:cNvPr id="39" name="Text Box 4"/>
          <p:cNvSpPr txBox="1">
            <a:spLocks noChangeArrowheads="1"/>
          </p:cNvSpPr>
          <p:nvPr/>
        </p:nvSpPr>
        <p:spPr bwMode="auto">
          <a:xfrm>
            <a:off x="72462" y="50670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smtClean="0">
                <a:solidFill>
                  <a:srgbClr val="2D2D8A"/>
                </a:solidFill>
              </a:rPr>
              <a:t>c) The SVE register set based SIMD extension -1</a:t>
            </a:r>
            <a:endParaRPr lang="en-US" altLang="en-US" sz="1800" dirty="0">
              <a:solidFill>
                <a:srgbClr val="2D2D8A"/>
              </a:solidFill>
            </a:endParaRPr>
          </a:p>
        </p:txBody>
      </p:sp>
      <p:sp>
        <p:nvSpPr>
          <p:cNvPr id="2" name="Rounded Rectangle 1"/>
          <p:cNvSpPr/>
          <p:nvPr/>
        </p:nvSpPr>
        <p:spPr bwMode="auto">
          <a:xfrm>
            <a:off x="6219495" y="1882348"/>
            <a:ext cx="2808000" cy="2160000"/>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3" name="TextBox 42"/>
          <p:cNvSpPr txBox="1"/>
          <p:nvPr/>
        </p:nvSpPr>
        <p:spPr>
          <a:xfrm>
            <a:off x="1110758" y="3347228"/>
            <a:ext cx="760144" cy="292388"/>
          </a:xfrm>
          <a:prstGeom prst="rect">
            <a:avLst/>
          </a:prstGeom>
          <a:noFill/>
        </p:spPr>
        <p:txBody>
          <a:bodyPr wrap="none" rtlCol="0">
            <a:spAutoFit/>
          </a:bodyPr>
          <a:lstStyle/>
          <a:p>
            <a:r>
              <a:rPr lang="en-US" sz="1300" dirty="0" smtClean="0"/>
              <a:t>ARMv6</a:t>
            </a:r>
            <a:endParaRPr lang="en-US" sz="1300" dirty="0"/>
          </a:p>
        </p:txBody>
      </p:sp>
      <p:sp>
        <p:nvSpPr>
          <p:cNvPr id="44" name="TextBox 43"/>
          <p:cNvSpPr txBox="1"/>
          <p:nvPr/>
        </p:nvSpPr>
        <p:spPr>
          <a:xfrm>
            <a:off x="4170075" y="3334326"/>
            <a:ext cx="760144" cy="292388"/>
          </a:xfrm>
          <a:prstGeom prst="rect">
            <a:avLst/>
          </a:prstGeom>
          <a:noFill/>
        </p:spPr>
        <p:txBody>
          <a:bodyPr wrap="none" rtlCol="0">
            <a:spAutoFit/>
          </a:bodyPr>
          <a:lstStyle/>
          <a:p>
            <a:r>
              <a:rPr lang="en-US" sz="1300" dirty="0" smtClean="0"/>
              <a:t>ARMv5</a:t>
            </a:r>
            <a:endParaRPr lang="en-US" sz="1300" dirty="0"/>
          </a:p>
        </p:txBody>
      </p:sp>
      <p:sp>
        <p:nvSpPr>
          <p:cNvPr id="45" name="TextBox 44"/>
          <p:cNvSpPr txBox="1"/>
          <p:nvPr/>
        </p:nvSpPr>
        <p:spPr>
          <a:xfrm>
            <a:off x="7200538" y="3338862"/>
            <a:ext cx="926857" cy="292388"/>
          </a:xfrm>
          <a:prstGeom prst="rect">
            <a:avLst/>
          </a:prstGeom>
          <a:noFill/>
        </p:spPr>
        <p:txBody>
          <a:bodyPr wrap="none" rtlCol="0">
            <a:spAutoFit/>
          </a:bodyPr>
          <a:lstStyle/>
          <a:p>
            <a:r>
              <a:rPr lang="en-US" sz="1300" dirty="0" smtClean="0"/>
              <a:t>ARMv8.2</a:t>
            </a:r>
            <a:endParaRPr lang="en-US" sz="1300" dirty="0"/>
          </a:p>
        </p:txBody>
      </p:sp>
      <p:sp>
        <p:nvSpPr>
          <p:cNvPr id="3" name="TextBox 2"/>
          <p:cNvSpPr txBox="1"/>
          <p:nvPr/>
        </p:nvSpPr>
        <p:spPr>
          <a:xfrm>
            <a:off x="6102170" y="6421977"/>
            <a:ext cx="2811860" cy="292388"/>
          </a:xfrm>
          <a:prstGeom prst="rect">
            <a:avLst/>
          </a:prstGeom>
          <a:noFill/>
        </p:spPr>
        <p:txBody>
          <a:bodyPr wrap="none" rtlCol="0">
            <a:spAutoFit/>
          </a:bodyPr>
          <a:lstStyle/>
          <a:p>
            <a:r>
              <a:rPr lang="en-US" sz="1300" dirty="0" smtClean="0"/>
              <a:t>SVE: Scalable Vector Extension</a:t>
            </a:r>
            <a:endParaRPr lang="en-US" sz="1300" dirty="0"/>
          </a:p>
        </p:txBody>
      </p:sp>
      <p:sp>
        <p:nvSpPr>
          <p:cNvPr id="55" name="Line 17"/>
          <p:cNvSpPr>
            <a:spLocks noChangeShapeType="1"/>
          </p:cNvSpPr>
          <p:nvPr/>
        </p:nvSpPr>
        <p:spPr bwMode="auto">
          <a:xfrm flipV="1">
            <a:off x="1521402" y="1653566"/>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6"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7" name="Line 29"/>
          <p:cNvSpPr>
            <a:spLocks noChangeShapeType="1"/>
          </p:cNvSpPr>
          <p:nvPr/>
        </p:nvSpPr>
        <p:spPr bwMode="auto">
          <a:xfrm flipH="1">
            <a:off x="7676931"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58" name="Oval 13"/>
          <p:cNvSpPr>
            <a:spLocks noChangeArrowheads="1"/>
          </p:cNvSpPr>
          <p:nvPr/>
        </p:nvSpPr>
        <p:spPr bwMode="auto">
          <a:xfrm>
            <a:off x="4551918"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9" name="Line 25"/>
          <p:cNvSpPr>
            <a:spLocks noChangeShapeType="1"/>
          </p:cNvSpPr>
          <p:nvPr/>
        </p:nvSpPr>
        <p:spPr bwMode="auto">
          <a:xfrm>
            <a:off x="4585423" y="149378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dirty="0">
              <a:solidFill>
                <a:srgbClr val="000000"/>
              </a:solidFill>
            </a:endParaRPr>
          </a:p>
        </p:txBody>
      </p:sp>
      <p:sp>
        <p:nvSpPr>
          <p:cNvPr id="60"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Oval 13"/>
          <p:cNvSpPr>
            <a:spLocks noChangeArrowheads="1"/>
          </p:cNvSpPr>
          <p:nvPr/>
        </p:nvSpPr>
        <p:spPr bwMode="auto">
          <a:xfrm>
            <a:off x="7645666"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2" name="Text Box 6"/>
          <p:cNvSpPr txBox="1">
            <a:spLocks noChangeArrowheads="1"/>
          </p:cNvSpPr>
          <p:nvPr/>
        </p:nvSpPr>
        <p:spPr bwMode="auto">
          <a:xfrm>
            <a:off x="122155" y="1988983"/>
            <a:ext cx="282801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smtClean="0">
                <a:solidFill>
                  <a:srgbClr val="000000"/>
                </a:solidFill>
              </a:rPr>
              <a:t>The GPR register set </a:t>
            </a:r>
            <a:r>
              <a:rPr lang="en-US" sz="1300" b="1" dirty="0" smtClean="0">
                <a:solidFill>
                  <a:srgbClr val="000000"/>
                </a:solidFill>
              </a:rPr>
              <a:t>is used</a:t>
            </a:r>
            <a:endParaRPr lang="hu-HU" sz="1300" b="1" dirty="0" smtClean="0">
              <a:solidFill>
                <a:srgbClr val="000000"/>
              </a:solidFill>
            </a:endParaRPr>
          </a:p>
          <a:p>
            <a:pPr algn="ctr" eaLnBrk="1" hangingPunct="1"/>
            <a:r>
              <a:rPr lang="en-US" sz="1300" b="1" dirty="0" smtClean="0">
                <a:solidFill>
                  <a:srgbClr val="000000"/>
                </a:solidFill>
              </a:rPr>
              <a:t>to keep FX </a:t>
            </a:r>
            <a:r>
              <a:rPr lang="hu-HU" sz="1300" b="1" dirty="0" smtClean="0">
                <a:solidFill>
                  <a:srgbClr val="000000"/>
                </a:solidFill>
              </a:rPr>
              <a:t>SIMD</a:t>
            </a:r>
            <a:r>
              <a:rPr lang="en-US" sz="1300" b="1" dirty="0" smtClean="0">
                <a:solidFill>
                  <a:srgbClr val="000000"/>
                </a:solidFill>
              </a:rPr>
              <a:t> data </a:t>
            </a:r>
            <a:endParaRPr lang="en-US" sz="1300" b="1" dirty="0">
              <a:solidFill>
                <a:srgbClr val="000000"/>
              </a:solidFill>
            </a:endParaRPr>
          </a:p>
        </p:txBody>
      </p:sp>
      <p:sp>
        <p:nvSpPr>
          <p:cNvPr id="63" name="Text Box 5"/>
          <p:cNvSpPr txBox="1">
            <a:spLocks noChangeArrowheads="1"/>
          </p:cNvSpPr>
          <p:nvPr/>
        </p:nvSpPr>
        <p:spPr bwMode="auto">
          <a:xfrm>
            <a:off x="2848231" y="1988840"/>
            <a:ext cx="3403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 A s</a:t>
            </a:r>
            <a:r>
              <a:rPr lang="hu-HU" sz="1300" b="1" dirty="0" smtClean="0">
                <a:solidFill>
                  <a:srgbClr val="000000"/>
                </a:solidFill>
              </a:rPr>
              <a:t>econdary register set </a:t>
            </a:r>
            <a:r>
              <a:rPr lang="en-US" sz="1300" b="1" dirty="0" smtClean="0">
                <a:solidFill>
                  <a:srgbClr val="000000"/>
                </a:solidFill>
              </a:rPr>
              <a:t>is added</a:t>
            </a:r>
          </a:p>
          <a:p>
            <a:pPr algn="ctr" eaLnBrk="1" hangingPunct="1"/>
            <a:r>
              <a:rPr lang="en-US" sz="1300" b="1" dirty="0" smtClean="0">
                <a:solidFill>
                  <a:srgbClr val="000000"/>
                </a:solidFill>
              </a:rPr>
              <a:t>to keep </a:t>
            </a:r>
            <a:r>
              <a:rPr lang="hu-HU" sz="1300" b="1" dirty="0" smtClean="0">
                <a:solidFill>
                  <a:srgbClr val="000000"/>
                </a:solidFill>
              </a:rPr>
              <a:t>FP and SIMD </a:t>
            </a:r>
            <a:r>
              <a:rPr lang="en-US" sz="1300" b="1" dirty="0" smtClean="0">
                <a:solidFill>
                  <a:srgbClr val="000000"/>
                </a:solidFill>
              </a:rPr>
              <a:t>data</a:t>
            </a:r>
            <a:endParaRPr lang="hu-HU" sz="1300" b="1" dirty="0" smtClean="0">
              <a:solidFill>
                <a:srgbClr val="000000"/>
              </a:solidFill>
            </a:endParaRPr>
          </a:p>
        </p:txBody>
      </p:sp>
      <p:sp>
        <p:nvSpPr>
          <p:cNvPr id="64" name="TextBox 63"/>
          <p:cNvSpPr txBox="1"/>
          <p:nvPr/>
        </p:nvSpPr>
        <p:spPr>
          <a:xfrm>
            <a:off x="6149667" y="2019025"/>
            <a:ext cx="2989921" cy="492443"/>
          </a:xfrm>
          <a:prstGeom prst="rect">
            <a:avLst/>
          </a:prstGeom>
          <a:noFill/>
        </p:spPr>
        <p:txBody>
          <a:bodyPr wrap="none" rtlCol="0">
            <a:spAutoFit/>
          </a:bodyPr>
          <a:lstStyle/>
          <a:p>
            <a:pPr algn="ctr"/>
            <a:r>
              <a:rPr lang="en-US" sz="1300" b="1" dirty="0" smtClean="0">
                <a:solidFill>
                  <a:srgbClr val="000000"/>
                </a:solidFill>
              </a:rPr>
              <a:t>An SVE register set is added </a:t>
            </a:r>
          </a:p>
          <a:p>
            <a:pPr algn="ctr"/>
            <a:r>
              <a:rPr lang="en-US" sz="1300" b="1" dirty="0" smtClean="0">
                <a:solidFill>
                  <a:srgbClr val="000000"/>
                </a:solidFill>
              </a:rPr>
              <a:t>to keep long SIMD data</a:t>
            </a:r>
            <a:endParaRPr lang="hu-HU" sz="1300" b="1" dirty="0" smtClean="0">
              <a:solidFill>
                <a:srgbClr val="000000"/>
              </a:solidFill>
            </a:endParaRPr>
          </a:p>
        </p:txBody>
      </p:sp>
      <p:sp>
        <p:nvSpPr>
          <p:cNvPr id="65" name="Text Box 16"/>
          <p:cNvSpPr txBox="1">
            <a:spLocks noChangeArrowheads="1"/>
          </p:cNvSpPr>
          <p:nvPr/>
        </p:nvSpPr>
        <p:spPr bwMode="auto">
          <a:xfrm>
            <a:off x="18651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a:t>
            </a:r>
            <a:r>
              <a:rPr lang="hu-HU" altLang="en-US" sz="1300" b="1" dirty="0" smtClean="0">
                <a:solidFill>
                  <a:srgbClr val="000000"/>
                </a:solidFill>
              </a:rPr>
              <a:t>ISA extensions to enhance compute capabilities</a:t>
            </a:r>
            <a:endParaRPr lang="en-US" altLang="en-US" sz="1300" b="1" dirty="0">
              <a:solidFill>
                <a:srgbClr val="000000"/>
              </a:solidFill>
            </a:endParaRPr>
          </a:p>
        </p:txBody>
      </p:sp>
      <p:sp>
        <p:nvSpPr>
          <p:cNvPr id="26" name="TextBox 25"/>
          <p:cNvSpPr txBox="1"/>
          <p:nvPr/>
        </p:nvSpPr>
        <p:spPr>
          <a:xfrm>
            <a:off x="910040" y="3652235"/>
            <a:ext cx="1112805"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a)</a:t>
            </a:r>
            <a:endParaRPr lang="en-US" sz="1300" i="1" dirty="0">
              <a:solidFill>
                <a:srgbClr val="000000"/>
              </a:solidFill>
            </a:endParaRPr>
          </a:p>
        </p:txBody>
      </p:sp>
      <p:sp>
        <p:nvSpPr>
          <p:cNvPr id="27" name="TextBox 26"/>
          <p:cNvSpPr txBox="1"/>
          <p:nvPr/>
        </p:nvSpPr>
        <p:spPr>
          <a:xfrm>
            <a:off x="3975196" y="3652092"/>
            <a:ext cx="1117614"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b)</a:t>
            </a:r>
            <a:endParaRPr lang="en-US" sz="1300" i="1" dirty="0">
              <a:solidFill>
                <a:srgbClr val="000000"/>
              </a:solidFill>
            </a:endParaRPr>
          </a:p>
        </p:txBody>
      </p:sp>
      <p:sp>
        <p:nvSpPr>
          <p:cNvPr id="28" name="TextBox 27"/>
          <p:cNvSpPr txBox="1"/>
          <p:nvPr/>
        </p:nvSpPr>
        <p:spPr>
          <a:xfrm>
            <a:off x="7117306" y="3653897"/>
            <a:ext cx="1099981" cy="292388"/>
          </a:xfrm>
          <a:prstGeom prst="rect">
            <a:avLst/>
          </a:prstGeom>
          <a:noFill/>
        </p:spPr>
        <p:txBody>
          <a:bodyPr wrap="none" rtlCol="0">
            <a:spAutoFit/>
          </a:bodyPr>
          <a:lstStyle/>
          <a:p>
            <a:r>
              <a:rPr lang="en-US" sz="1300" i="1" dirty="0" smtClean="0">
                <a:solidFill>
                  <a:srgbClr val="000000"/>
                </a:solidFill>
              </a:rPr>
              <a:t>(</a:t>
            </a:r>
            <a:r>
              <a:rPr lang="hu-HU" sz="1300" i="1" dirty="0" smtClean="0">
                <a:solidFill>
                  <a:srgbClr val="000000"/>
                </a:solidFill>
              </a:rPr>
              <a:t>Section </a:t>
            </a:r>
            <a:r>
              <a:rPr lang="en-US" sz="1300" i="1" dirty="0" smtClean="0">
                <a:solidFill>
                  <a:srgbClr val="000000"/>
                </a:solidFill>
              </a:rPr>
              <a:t>c)</a:t>
            </a:r>
            <a:endParaRPr lang="en-US" sz="1300" i="1" dirty="0">
              <a:solidFill>
                <a:srgbClr val="000000"/>
              </a:solidFill>
            </a:endParaRPr>
          </a:p>
        </p:txBody>
      </p:sp>
    </p:spTree>
    <p:extLst>
      <p:ext uri="{BB962C8B-B14F-4D97-AF65-F5344CB8AC3E}">
        <p14:creationId xmlns:p14="http://schemas.microsoft.com/office/powerpoint/2010/main" val="2118303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(25)</a:t>
            </a:r>
            <a:endParaRPr lang="en-US"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28116927"/>
              </p:ext>
            </p:extLst>
          </p:nvPr>
        </p:nvGraphicFramePr>
        <p:xfrm>
          <a:off x="213020" y="1317150"/>
          <a:ext cx="8730970" cy="1724397"/>
        </p:xfrm>
        <a:graphic>
          <a:graphicData uri="http://schemas.openxmlformats.org/drawingml/2006/table">
            <a:tbl>
              <a:tblPr firstRow="1" bandRow="1">
                <a:tableStyleId>{5940675A-B579-460E-94D1-54222C63F5DA}</a:tableStyleId>
              </a:tblPr>
              <a:tblGrid>
                <a:gridCol w="1122275">
                  <a:extLst>
                    <a:ext uri="{9D8B030D-6E8A-4147-A177-3AD203B41FA5}">
                      <a16:colId xmlns:a16="http://schemas.microsoft.com/office/drawing/2014/main" val="20000"/>
                    </a:ext>
                  </a:extLst>
                </a:gridCol>
                <a:gridCol w="884380">
                  <a:extLst>
                    <a:ext uri="{9D8B030D-6E8A-4147-A177-3AD203B41FA5}">
                      <a16:colId xmlns:a16="http://schemas.microsoft.com/office/drawing/2014/main" val="20001"/>
                    </a:ext>
                  </a:extLst>
                </a:gridCol>
                <a:gridCol w="1334203">
                  <a:extLst>
                    <a:ext uri="{9D8B030D-6E8A-4147-A177-3AD203B41FA5}">
                      <a16:colId xmlns:a16="http://schemas.microsoft.com/office/drawing/2014/main" val="20002"/>
                    </a:ext>
                  </a:extLst>
                </a:gridCol>
                <a:gridCol w="2297168">
                  <a:extLst>
                    <a:ext uri="{9D8B030D-6E8A-4147-A177-3AD203B41FA5}">
                      <a16:colId xmlns:a16="http://schemas.microsoft.com/office/drawing/2014/main" val="20003"/>
                    </a:ext>
                  </a:extLst>
                </a:gridCol>
                <a:gridCol w="1222703">
                  <a:extLst>
                    <a:ext uri="{9D8B030D-6E8A-4147-A177-3AD203B41FA5}">
                      <a16:colId xmlns:a16="http://schemas.microsoft.com/office/drawing/2014/main" val="20004"/>
                    </a:ext>
                  </a:extLst>
                </a:gridCol>
                <a:gridCol w="1870241">
                  <a:extLst>
                    <a:ext uri="{9D8B030D-6E8A-4147-A177-3AD203B41FA5}">
                      <a16:colId xmlns:a16="http://schemas.microsoft.com/office/drawing/2014/main" val="20005"/>
                    </a:ext>
                  </a:extLst>
                </a:gridCol>
              </a:tblGrid>
              <a:tr h="364330">
                <a:tc rowSpan="2" gridSpan="2">
                  <a:txBody>
                    <a:bodyPr/>
                    <a:lstStyle/>
                    <a:p>
                      <a:pPr algn="ctr"/>
                      <a:r>
                        <a:rPr lang="en-US" sz="1200" dirty="0" smtClean="0">
                          <a:solidFill>
                            <a:schemeClr val="bg1"/>
                          </a:solidFill>
                        </a:rPr>
                        <a:t>ARM ISA</a:t>
                      </a:r>
                      <a:endParaRPr lang="en-US" sz="1200" dirty="0">
                        <a:solidFill>
                          <a:schemeClr val="bg1"/>
                        </a:solidFill>
                      </a:endParaRP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smtClean="0">
                          <a:solidFill>
                            <a:schemeClr val="bg1"/>
                          </a:solidFill>
                        </a:rPr>
                        <a:t>Name of the extensions</a:t>
                      </a:r>
                      <a:endParaRPr lang="en-US" sz="1200" dirty="0">
                        <a:solidFill>
                          <a:schemeClr val="bg1"/>
                        </a:solidFill>
                      </a:endParaRPr>
                    </a:p>
                  </a:txBody>
                  <a:tcPr anchor="ctr">
                    <a:solidFill>
                      <a:schemeClr val="bg1">
                        <a:lumMod val="50000"/>
                      </a:schemeClr>
                    </a:solidFill>
                  </a:tcPr>
                </a:tc>
                <a:tc gridSpan="3">
                  <a:txBody>
                    <a:bodyPr/>
                    <a:lstStyle/>
                    <a:p>
                      <a:pPr algn="ctr"/>
                      <a:r>
                        <a:rPr lang="en-US" sz="1200" dirty="0" smtClean="0">
                          <a:solidFill>
                            <a:schemeClr val="bg1"/>
                          </a:solidFill>
                        </a:rPr>
                        <a:t>The SVE register set based SIMD extension</a:t>
                      </a:r>
                    </a:p>
                  </a:txBody>
                  <a:tcPr anchor="ctr">
                    <a:solidFill>
                      <a:srgbClr val="CC99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dirty="0" smtClean="0">
                          <a:solidFill>
                            <a:schemeClr val="bg1"/>
                          </a:solidFill>
                        </a:rPr>
                        <a:t>Available</a:t>
                      </a:r>
                      <a:r>
                        <a:rPr lang="hu-HU" sz="1200" baseline="0" dirty="0" smtClean="0">
                          <a:solidFill>
                            <a:schemeClr val="bg1"/>
                          </a:solidFill>
                        </a:rPr>
                        <a:t> </a:t>
                      </a:r>
                    </a:p>
                    <a:p>
                      <a:pPr algn="ctr"/>
                      <a:r>
                        <a:rPr lang="hu-HU" sz="1200" baseline="0" dirty="0" smtClean="0">
                          <a:solidFill>
                            <a:schemeClr val="bg1"/>
                          </a:solidFill>
                        </a:rPr>
                        <a:t>r</a:t>
                      </a:r>
                      <a:r>
                        <a:rPr lang="en-US" sz="1200" dirty="0" err="1" smtClean="0">
                          <a:solidFill>
                            <a:schemeClr val="bg1"/>
                          </a:solidFill>
                        </a:rPr>
                        <a:t>egister</a:t>
                      </a:r>
                      <a:r>
                        <a:rPr lang="en-US" sz="1200" dirty="0" smtClean="0">
                          <a:solidFill>
                            <a:schemeClr val="bg1"/>
                          </a:solidFill>
                        </a:rPr>
                        <a:t> s</a:t>
                      </a:r>
                      <a:r>
                        <a:rPr lang="hu-HU" sz="1200" dirty="0" smtClean="0">
                          <a:solidFill>
                            <a:schemeClr val="bg1"/>
                          </a:solidFill>
                        </a:rPr>
                        <a:t>et</a:t>
                      </a:r>
                      <a:endParaRPr lang="en-US" sz="1200" dirty="0" smtClean="0">
                        <a:solidFill>
                          <a:schemeClr val="bg1"/>
                        </a:solidFill>
                      </a:endParaRPr>
                    </a:p>
                  </a:txBody>
                  <a:tcPr anchor="ctr">
                    <a:solidFill>
                      <a:srgbClr val="CC9900"/>
                    </a:solidFill>
                  </a:tcPr>
                </a:tc>
                <a:tc rowSpan="2">
                  <a:txBody>
                    <a:bodyPr/>
                    <a:lstStyle/>
                    <a:p>
                      <a:pPr algn="ctr"/>
                      <a:r>
                        <a:rPr lang="en-US" sz="1200" dirty="0" smtClean="0">
                          <a:solidFill>
                            <a:schemeClr val="bg1"/>
                          </a:solidFill>
                        </a:rPr>
                        <a:t>Scalar</a:t>
                      </a:r>
                    </a:p>
                    <a:p>
                      <a:pPr algn="ctr"/>
                      <a:r>
                        <a:rPr lang="en-US" sz="1200" dirty="0" smtClean="0">
                          <a:solidFill>
                            <a:schemeClr val="bg1"/>
                          </a:solidFill>
                        </a:rPr>
                        <a:t> data types</a:t>
                      </a:r>
                    </a:p>
                  </a:txBody>
                  <a:tcPr anchor="ctr">
                    <a:solidFill>
                      <a:srgbClr val="CC9900"/>
                    </a:solidFill>
                  </a:tcPr>
                </a:tc>
                <a:tc rowSpan="2">
                  <a:txBody>
                    <a:bodyPr/>
                    <a:lstStyle/>
                    <a:p>
                      <a:pPr algn="ctr"/>
                      <a:r>
                        <a:rPr lang="en-US" sz="1200" dirty="0" smtClean="0">
                          <a:solidFill>
                            <a:schemeClr val="bg1"/>
                          </a:solidFill>
                        </a:rPr>
                        <a:t>Vector</a:t>
                      </a:r>
                    </a:p>
                    <a:p>
                      <a:pPr algn="ctr"/>
                      <a:r>
                        <a:rPr lang="en-US" sz="1200" dirty="0" smtClean="0">
                          <a:solidFill>
                            <a:schemeClr val="bg1"/>
                          </a:solidFill>
                        </a:rPr>
                        <a:t> data types</a:t>
                      </a: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1"/>
                  </a:ext>
                </a:extLst>
              </a:tr>
              <a:tr h="465987">
                <a:tc>
                  <a:txBody>
                    <a:bodyPr/>
                    <a:lstStyle/>
                    <a:p>
                      <a:pPr algn="ctr"/>
                      <a:r>
                        <a:rPr lang="en-US" sz="1200" dirty="0" smtClean="0">
                          <a:solidFill>
                            <a:schemeClr val="bg1"/>
                          </a:solidFill>
                        </a:rPr>
                        <a:t>Name</a:t>
                      </a:r>
                      <a:endParaRPr lang="en-US" sz="1200" dirty="0">
                        <a:solidFill>
                          <a:schemeClr val="bg1"/>
                        </a:solidFill>
                      </a:endParaRPr>
                    </a:p>
                  </a:txBody>
                  <a:tcPr anchor="ctr">
                    <a:solidFill>
                      <a:srgbClr val="0070C0"/>
                    </a:solidFill>
                  </a:tcPr>
                </a:tc>
                <a:tc>
                  <a:txBody>
                    <a:bodyPr/>
                    <a:lstStyle/>
                    <a:p>
                      <a:pPr algn="ctr"/>
                      <a:r>
                        <a:rPr lang="en-US" sz="1200" dirty="0" smtClean="0"/>
                        <a:t>Year</a:t>
                      </a:r>
                      <a:endParaRPr lang="en-US" sz="1200" dirty="0"/>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792348">
                <a:tc>
                  <a:txBody>
                    <a:bodyPr/>
                    <a:lstStyle/>
                    <a:p>
                      <a:pPr algn="ctr"/>
                      <a:r>
                        <a:rPr lang="en-US" sz="1200" dirty="0" err="1" smtClean="0">
                          <a:solidFill>
                            <a:schemeClr val="bg1"/>
                          </a:solidFill>
                        </a:rPr>
                        <a:t>ARMv8.2</a:t>
                      </a:r>
                      <a:endParaRPr lang="en-US" sz="1200" dirty="0">
                        <a:solidFill>
                          <a:schemeClr val="bg1"/>
                        </a:solidFill>
                      </a:endParaRPr>
                    </a:p>
                  </a:txBody>
                  <a:tcPr anchor="ctr">
                    <a:solidFill>
                      <a:srgbClr val="0070C0"/>
                    </a:solidFill>
                  </a:tcPr>
                </a:tc>
                <a:tc>
                  <a:txBody>
                    <a:bodyPr/>
                    <a:lstStyle/>
                    <a:p>
                      <a:pPr algn="ctr"/>
                      <a:r>
                        <a:rPr lang="en-US" sz="1200" dirty="0" smtClean="0"/>
                        <a:t>2016</a:t>
                      </a:r>
                      <a:endParaRPr lang="en-US" sz="1200" dirty="0"/>
                    </a:p>
                  </a:txBody>
                  <a:tcPr anchor="ctr">
                    <a:solidFill>
                      <a:srgbClr val="FFFFCC"/>
                    </a:solidFill>
                  </a:tcPr>
                </a:tc>
                <a:tc>
                  <a:txBody>
                    <a:bodyPr/>
                    <a:lstStyle/>
                    <a:p>
                      <a:pPr algn="ctr"/>
                      <a:r>
                        <a:rPr lang="en-US" sz="1200" dirty="0" err="1" smtClean="0">
                          <a:solidFill>
                            <a:schemeClr val="bg1"/>
                          </a:solidFill>
                        </a:rPr>
                        <a:t>SVE</a:t>
                      </a:r>
                      <a:endParaRPr lang="en-US" sz="1200" dirty="0">
                        <a:solidFill>
                          <a:schemeClr val="bg1"/>
                        </a:solidFill>
                      </a:endParaRPr>
                    </a:p>
                  </a:txBody>
                  <a:tcPr anchor="ctr">
                    <a:solidFill>
                      <a:schemeClr val="bg1">
                        <a:lumMod val="50000"/>
                      </a:schemeClr>
                    </a:solidFill>
                  </a:tcPr>
                </a:tc>
                <a:tc>
                  <a:txBody>
                    <a:bodyPr/>
                    <a:lstStyle/>
                    <a:p>
                      <a:pPr algn="ctr"/>
                      <a:r>
                        <a:rPr lang="en-US" sz="1200" dirty="0" err="1" smtClean="0">
                          <a:solidFill>
                            <a:srgbClr val="FF0000"/>
                          </a:solidFill>
                        </a:rPr>
                        <a:t>SVE</a:t>
                      </a:r>
                      <a:r>
                        <a:rPr lang="en-US" sz="1200" dirty="0" smtClean="0">
                          <a:solidFill>
                            <a:srgbClr val="FF0000"/>
                          </a:solidFill>
                        </a:rPr>
                        <a:t>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32 registers each </a:t>
                      </a:r>
                      <a:r>
                        <a:rPr lang="hu-HU" sz="1200" kern="1200" dirty="0" smtClean="0">
                          <a:solidFill>
                            <a:schemeClr val="tx1"/>
                          </a:solidFill>
                          <a:latin typeface="+mn-lt"/>
                          <a:ea typeface="+mn-ea"/>
                          <a:cs typeface="+mn-cs"/>
                        </a:rPr>
                        <a:t>(1...16)x128</a:t>
                      </a:r>
                      <a:r>
                        <a:rPr lang="en-US" sz="1200" kern="1200" dirty="0" smtClean="0">
                          <a:solidFill>
                            <a:schemeClr val="tx1"/>
                          </a:solidFill>
                          <a:latin typeface="+mn-lt"/>
                          <a:ea typeface="+mn-ea"/>
                          <a:cs typeface="+mn-cs"/>
                        </a:rPr>
                        <a:t>-bit wide</a:t>
                      </a:r>
                      <a:endParaRPr lang="en-US" sz="1200" dirty="0" smtClean="0">
                        <a:solidFill>
                          <a:schemeClr val="bg1"/>
                        </a:solidFill>
                      </a:endParaRPr>
                    </a:p>
                  </a:txBody>
                  <a:tcPr anchor="ctr">
                    <a:solidFill>
                      <a:srgbClr val="CCFFCC"/>
                    </a:solidFill>
                  </a:tcPr>
                </a:tc>
                <a:tc>
                  <a:txBody>
                    <a:bodyPr/>
                    <a:lstStyle/>
                    <a:p>
                      <a:pPr algn="ctr"/>
                      <a:r>
                        <a:rPr lang="en-US" sz="1200" dirty="0" smtClean="0">
                          <a:solidFill>
                            <a:schemeClr val="tx1"/>
                          </a:solidFill>
                        </a:rPr>
                        <a:t>---</a:t>
                      </a:r>
                    </a:p>
                  </a:txBody>
                  <a:tcPr anchor="ctr">
                    <a:solidFill>
                      <a:srgbClr val="CCFFCC"/>
                    </a:solidFill>
                  </a:tcPr>
                </a:tc>
                <a:tc>
                  <a:txBody>
                    <a:bodyPr/>
                    <a:lstStyle/>
                    <a:p>
                      <a:pPr algn="ctr"/>
                      <a:r>
                        <a:rPr lang="en-US" sz="1200" dirty="0" smtClean="0">
                          <a:solidFill>
                            <a:schemeClr val="tx1"/>
                          </a:solidFill>
                        </a:rPr>
                        <a:t>FX 8/16/32/64/128 </a:t>
                      </a:r>
                    </a:p>
                    <a:p>
                      <a:pPr algn="ctr"/>
                      <a:r>
                        <a:rPr lang="en-US" sz="1200" dirty="0" smtClean="0">
                          <a:solidFill>
                            <a:schemeClr val="tx1"/>
                          </a:solidFill>
                        </a:rPr>
                        <a:t>FP 16/32/64</a:t>
                      </a:r>
                    </a:p>
                    <a:p>
                      <a:pPr algn="ctr"/>
                      <a:r>
                        <a:rPr lang="en-US" sz="1200" dirty="0" smtClean="0">
                          <a:solidFill>
                            <a:schemeClr val="tx1"/>
                          </a:solidFill>
                        </a:rPr>
                        <a:t>(1...16)</a:t>
                      </a:r>
                      <a:r>
                        <a:rPr lang="en-US" sz="1200" dirty="0" err="1" smtClean="0">
                          <a:solidFill>
                            <a:schemeClr val="tx1"/>
                          </a:solidFill>
                        </a:rPr>
                        <a:t>x128</a:t>
                      </a:r>
                      <a:r>
                        <a:rPr lang="en-US" sz="1200" dirty="0" smtClean="0">
                          <a:solidFill>
                            <a:schemeClr val="tx1"/>
                          </a:solidFill>
                        </a:rPr>
                        <a:t>-bit wide</a:t>
                      </a:r>
                    </a:p>
                    <a:p>
                      <a:pPr algn="ctr"/>
                      <a:r>
                        <a:rPr lang="en-US" sz="1200" dirty="0" err="1" smtClean="0">
                          <a:solidFill>
                            <a:schemeClr val="tx1"/>
                          </a:solidFill>
                        </a:rPr>
                        <a:t>FMA</a:t>
                      </a:r>
                      <a:r>
                        <a:rPr lang="en-US" sz="1200" dirty="0" smtClean="0">
                          <a:solidFill>
                            <a:schemeClr val="tx1"/>
                          </a:solidFill>
                        </a:rPr>
                        <a:t> available</a:t>
                      </a:r>
                      <a:endParaRPr lang="en-US" sz="1200" dirty="0">
                        <a:solidFill>
                          <a:schemeClr val="tx1"/>
                        </a:solidFill>
                      </a:endParaRPr>
                    </a:p>
                  </a:txBody>
                  <a:tcPr anchor="ctr">
                    <a:solidFill>
                      <a:srgbClr val="CCFFCC"/>
                    </a:solidFill>
                  </a:tcPr>
                </a:tc>
                <a:extLst>
                  <a:ext uri="{0D108BD9-81ED-4DB2-BD59-A6C34878D82A}">
                    <a16:rowId xmlns:a16="http://schemas.microsoft.com/office/drawing/2014/main" val="10003"/>
                  </a:ext>
                </a:extLst>
              </a:tr>
            </a:tbl>
          </a:graphicData>
        </a:graphic>
      </p:graphicFrame>
      <p:sp>
        <p:nvSpPr>
          <p:cNvPr id="7" name="Text Box 4"/>
          <p:cNvSpPr txBox="1">
            <a:spLocks noChangeArrowheads="1"/>
          </p:cNvSpPr>
          <p:nvPr/>
        </p:nvSpPr>
        <p:spPr bwMode="auto">
          <a:xfrm>
            <a:off x="72462" y="50670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smtClean="0">
                <a:solidFill>
                  <a:srgbClr val="2D2D8A"/>
                </a:solidFill>
              </a:rPr>
              <a:t>The </a:t>
            </a:r>
            <a:r>
              <a:rPr lang="en-US" altLang="en-US" sz="1800" dirty="0" err="1" smtClean="0">
                <a:solidFill>
                  <a:srgbClr val="2D2D8A"/>
                </a:solidFill>
              </a:rPr>
              <a:t>SVE</a:t>
            </a:r>
            <a:r>
              <a:rPr lang="en-US" altLang="en-US" sz="1800" dirty="0" smtClean="0">
                <a:solidFill>
                  <a:srgbClr val="2D2D8A"/>
                </a:solidFill>
              </a:rPr>
              <a:t> register set based </a:t>
            </a:r>
            <a:r>
              <a:rPr lang="en-US" altLang="en-US" sz="1800" dirty="0" err="1" smtClean="0">
                <a:solidFill>
                  <a:srgbClr val="2D2D8A"/>
                </a:solidFill>
              </a:rPr>
              <a:t>SIMD</a:t>
            </a:r>
            <a:r>
              <a:rPr lang="en-US" altLang="en-US" sz="1800" dirty="0" smtClean="0">
                <a:solidFill>
                  <a:srgbClr val="2D2D8A"/>
                </a:solidFill>
              </a:rPr>
              <a:t> extension -2</a:t>
            </a:r>
            <a:endParaRPr lang="en-US" altLang="en-US" sz="1800" dirty="0">
              <a:solidFill>
                <a:srgbClr val="2D2D8A"/>
              </a:solidFill>
            </a:endParaRPr>
          </a:p>
        </p:txBody>
      </p:sp>
      <p:sp>
        <p:nvSpPr>
          <p:cNvPr id="8"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4" name="Rectangle 3"/>
          <p:cNvSpPr/>
          <p:nvPr/>
        </p:nvSpPr>
        <p:spPr bwMode="auto">
          <a:xfrm>
            <a:off x="3536885" y="2220369"/>
            <a:ext cx="2295255" cy="82800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6057165" y="6489340"/>
            <a:ext cx="2811860" cy="292388"/>
          </a:xfrm>
          <a:prstGeom prst="rect">
            <a:avLst/>
          </a:prstGeom>
          <a:noFill/>
        </p:spPr>
        <p:txBody>
          <a:bodyPr wrap="none" rtlCol="0">
            <a:spAutoFit/>
          </a:bodyPr>
          <a:lstStyle/>
          <a:p>
            <a:r>
              <a:rPr lang="en-US" sz="1300" dirty="0" smtClean="0"/>
              <a:t>SVE: Scalable Vector Extension</a:t>
            </a:r>
            <a:endParaRPr lang="en-US" sz="1300" dirty="0"/>
          </a:p>
        </p:txBody>
      </p:sp>
    </p:spTree>
    <p:extLst>
      <p:ext uri="{BB962C8B-B14F-4D97-AF65-F5344CB8AC3E}">
        <p14:creationId xmlns:p14="http://schemas.microsoft.com/office/powerpoint/2010/main" val="3120653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(26)</a:t>
            </a:r>
            <a:endParaRPr lang="en-US" dirty="0">
              <a:solidFill>
                <a:srgbClr val="FFFFFF"/>
              </a:solidFill>
            </a:endParaRPr>
          </a:p>
        </p:txBody>
      </p:sp>
      <p:sp>
        <p:nvSpPr>
          <p:cNvPr id="3" name="Rounded Rectangle 2"/>
          <p:cNvSpPr/>
          <p:nvPr/>
        </p:nvSpPr>
        <p:spPr bwMode="auto">
          <a:xfrm>
            <a:off x="297465" y="3928614"/>
            <a:ext cx="8568000" cy="1345591"/>
          </a:xfrm>
          <a:prstGeom prst="roundRect">
            <a:avLst/>
          </a:prstGeom>
          <a:solidFill>
            <a:srgbClr val="CCFFCC"/>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 name="TextBox 3"/>
          <p:cNvSpPr txBox="1"/>
          <p:nvPr/>
        </p:nvSpPr>
        <p:spPr>
          <a:xfrm>
            <a:off x="3553172" y="4677525"/>
            <a:ext cx="2023823" cy="461665"/>
          </a:xfrm>
          <a:prstGeom prst="rect">
            <a:avLst/>
          </a:prstGeom>
          <a:solidFill>
            <a:srgbClr val="CCFFCC"/>
          </a:solidFill>
        </p:spPr>
        <p:txBody>
          <a:bodyPr wrap="none" rtlCol="0">
            <a:spAutoFit/>
          </a:bodyPr>
          <a:lstStyle/>
          <a:p>
            <a:pPr algn="ctr"/>
            <a:r>
              <a:rPr lang="hu-HU" sz="1200" dirty="0" smtClean="0"/>
              <a:t>FX8/16/32/64</a:t>
            </a:r>
          </a:p>
          <a:p>
            <a:pPr algn="ctr"/>
            <a:r>
              <a:rPr lang="hu-HU" sz="1200" dirty="0" smtClean="0"/>
              <a:t>FP16</a:t>
            </a:r>
            <a:r>
              <a:rPr lang="hu-HU" sz="1200" baseline="30000" dirty="0" smtClean="0"/>
              <a:t>3</a:t>
            </a:r>
            <a:r>
              <a:rPr lang="hu-HU" sz="1200" dirty="0" smtClean="0"/>
              <a:t>/32/64 operations</a:t>
            </a:r>
            <a:endParaRPr lang="en-US" sz="1200" dirty="0"/>
          </a:p>
        </p:txBody>
      </p:sp>
      <p:sp>
        <p:nvSpPr>
          <p:cNvPr id="6" name="TextBox 5"/>
          <p:cNvSpPr txBox="1"/>
          <p:nvPr/>
        </p:nvSpPr>
        <p:spPr>
          <a:xfrm>
            <a:off x="3792842" y="3954123"/>
            <a:ext cx="1518364" cy="292388"/>
          </a:xfrm>
          <a:prstGeom prst="rect">
            <a:avLst/>
          </a:prstGeom>
          <a:noFill/>
        </p:spPr>
        <p:txBody>
          <a:bodyPr wrap="none" rtlCol="0">
            <a:spAutoFit/>
          </a:bodyPr>
          <a:lstStyle/>
          <a:p>
            <a:pPr algn="ctr"/>
            <a:r>
              <a:rPr lang="hu-HU" sz="1300" b="1" dirty="0" smtClean="0">
                <a:solidFill>
                  <a:srgbClr val="FF0000"/>
                </a:solidFill>
              </a:rPr>
              <a:t>S</a:t>
            </a:r>
            <a:r>
              <a:rPr lang="en-US" sz="1300" b="1" dirty="0" err="1" smtClean="0">
                <a:solidFill>
                  <a:srgbClr val="FF0000"/>
                </a:solidFill>
              </a:rPr>
              <a:t>VE</a:t>
            </a:r>
            <a:r>
              <a:rPr lang="hu-HU" sz="1300" b="1" dirty="0" smtClean="0">
                <a:solidFill>
                  <a:srgbClr val="FF0000"/>
                </a:solidFill>
              </a:rPr>
              <a:t> extension</a:t>
            </a:r>
          </a:p>
        </p:txBody>
      </p:sp>
      <p:sp>
        <p:nvSpPr>
          <p:cNvPr id="7" name="TextBox 6"/>
          <p:cNvSpPr txBox="1"/>
          <p:nvPr/>
        </p:nvSpPr>
        <p:spPr>
          <a:xfrm>
            <a:off x="3764863" y="1136915"/>
            <a:ext cx="1617752" cy="461665"/>
          </a:xfrm>
          <a:prstGeom prst="rect">
            <a:avLst/>
          </a:prstGeom>
          <a:noFill/>
        </p:spPr>
        <p:txBody>
          <a:bodyPr wrap="none" rtlCol="0">
            <a:spAutoFit/>
          </a:bodyPr>
          <a:lstStyle/>
          <a:p>
            <a:pPr algn="ctr"/>
            <a:r>
              <a:rPr lang="hu-HU" sz="1200" b="1" dirty="0" smtClean="0"/>
              <a:t>ARMv8</a:t>
            </a:r>
            <a:r>
              <a:rPr lang="en-US" sz="1200" b="1" dirty="0" smtClean="0"/>
              <a:t>.2</a:t>
            </a:r>
            <a:endParaRPr lang="hu-HU" sz="1200" b="1" dirty="0" smtClean="0"/>
          </a:p>
          <a:p>
            <a:pPr algn="ctr"/>
            <a:r>
              <a:rPr lang="hu-HU" sz="1200" b="1" dirty="0" smtClean="0"/>
              <a:t>(AArch64 mode)</a:t>
            </a:r>
            <a:endParaRPr lang="en-US" sz="1200" b="1" dirty="0"/>
          </a:p>
        </p:txBody>
      </p:sp>
      <p:sp>
        <p:nvSpPr>
          <p:cNvPr id="8" name="Rectangle 7"/>
          <p:cNvSpPr/>
          <p:nvPr/>
        </p:nvSpPr>
        <p:spPr bwMode="auto">
          <a:xfrm>
            <a:off x="6270301" y="2179833"/>
            <a:ext cx="2385594"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7244334" y="3011210"/>
            <a:ext cx="478016" cy="260124"/>
          </a:xfrm>
          <a:prstGeom prst="rect">
            <a:avLst/>
          </a:prstGeom>
          <a:noFill/>
        </p:spPr>
        <p:txBody>
          <a:bodyPr wrap="none" rtlCol="0">
            <a:spAutoFit/>
          </a:bodyPr>
          <a:lstStyle/>
          <a:p>
            <a:r>
              <a:rPr lang="hu-HU" sz="1200" dirty="0" smtClean="0"/>
              <a:t>128</a:t>
            </a:r>
            <a:endParaRPr lang="en-US" sz="1200" dirty="0"/>
          </a:p>
        </p:txBody>
      </p:sp>
      <p:sp>
        <p:nvSpPr>
          <p:cNvPr id="10" name="TextBox 9"/>
          <p:cNvSpPr txBox="1"/>
          <p:nvPr/>
        </p:nvSpPr>
        <p:spPr>
          <a:xfrm>
            <a:off x="8647263" y="2394815"/>
            <a:ext cx="380232" cy="260124"/>
          </a:xfrm>
          <a:prstGeom prst="rect">
            <a:avLst/>
          </a:prstGeom>
          <a:noFill/>
        </p:spPr>
        <p:txBody>
          <a:bodyPr wrap="none" rtlCol="0">
            <a:spAutoFit/>
          </a:bodyPr>
          <a:lstStyle/>
          <a:p>
            <a:r>
              <a:rPr lang="hu-HU" sz="1200" dirty="0" smtClean="0"/>
              <a:t>32</a:t>
            </a:r>
            <a:endParaRPr lang="en-US" sz="1200" dirty="0"/>
          </a:p>
        </p:txBody>
      </p:sp>
      <p:sp>
        <p:nvSpPr>
          <p:cNvPr id="11" name="TextBox 10"/>
          <p:cNvSpPr txBox="1"/>
          <p:nvPr/>
        </p:nvSpPr>
        <p:spPr>
          <a:xfrm>
            <a:off x="3716905" y="1577567"/>
            <a:ext cx="1681871" cy="292388"/>
          </a:xfrm>
          <a:prstGeom prst="rect">
            <a:avLst/>
          </a:prstGeom>
          <a:noFill/>
        </p:spPr>
        <p:txBody>
          <a:bodyPr wrap="none" rtlCol="0">
            <a:spAutoFit/>
          </a:bodyPr>
          <a:lstStyle/>
          <a:p>
            <a:pPr lvl="0" algn="ctr"/>
            <a:r>
              <a:rPr lang="en-US" sz="1300" b="1" dirty="0" err="1" smtClean="0">
                <a:solidFill>
                  <a:srgbClr val="0070C0"/>
                </a:solidFill>
              </a:rPr>
              <a:t>SVE</a:t>
            </a:r>
            <a:r>
              <a:rPr lang="hu-HU" sz="1300" b="1" dirty="0" smtClean="0">
                <a:solidFill>
                  <a:srgbClr val="0070C0"/>
                </a:solidFill>
              </a:rPr>
              <a:t> register set</a:t>
            </a:r>
            <a:endParaRPr lang="en-US" dirty="0"/>
          </a:p>
        </p:txBody>
      </p:sp>
      <p:sp>
        <p:nvSpPr>
          <p:cNvPr id="13" name="TextBox 12"/>
          <p:cNvSpPr txBox="1"/>
          <p:nvPr/>
        </p:nvSpPr>
        <p:spPr>
          <a:xfrm>
            <a:off x="3685586" y="4262217"/>
            <a:ext cx="2178802" cy="461665"/>
          </a:xfrm>
          <a:prstGeom prst="rect">
            <a:avLst/>
          </a:prstGeom>
          <a:noFill/>
        </p:spPr>
        <p:txBody>
          <a:bodyPr wrap="none" rtlCol="0">
            <a:spAutoFit/>
          </a:bodyPr>
          <a:lstStyle/>
          <a:p>
            <a:r>
              <a:rPr lang="en-US" sz="1200" i="1" dirty="0" smtClean="0">
                <a:solidFill>
                  <a:srgbClr val="0070C0"/>
                </a:solidFill>
              </a:rPr>
              <a:t>Up to 16x 128-bit wide</a:t>
            </a:r>
          </a:p>
          <a:p>
            <a:r>
              <a:rPr lang="en-US" sz="1200" i="1" dirty="0" smtClean="0">
                <a:solidFill>
                  <a:srgbClr val="0070C0"/>
                </a:solidFill>
              </a:rPr>
              <a:t>FX/FP </a:t>
            </a:r>
            <a:r>
              <a:rPr lang="hu-HU" sz="1200" i="1" dirty="0" smtClean="0">
                <a:solidFill>
                  <a:srgbClr val="0070C0"/>
                </a:solidFill>
              </a:rPr>
              <a:t>SIMD (vector) data</a:t>
            </a:r>
            <a:endParaRPr lang="en-US" sz="1200" i="1" dirty="0">
              <a:solidFill>
                <a:srgbClr val="0070C0"/>
              </a:solidFill>
            </a:endParaRPr>
          </a:p>
        </p:txBody>
      </p:sp>
      <p:sp>
        <p:nvSpPr>
          <p:cNvPr id="16" name="Rectangle 15"/>
          <p:cNvSpPr/>
          <p:nvPr/>
        </p:nvSpPr>
        <p:spPr bwMode="auto">
          <a:xfrm>
            <a:off x="3877349" y="2177995"/>
            <a:ext cx="2385594"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7" name="Rectangle 16"/>
          <p:cNvSpPr/>
          <p:nvPr/>
        </p:nvSpPr>
        <p:spPr bwMode="auto">
          <a:xfrm>
            <a:off x="277278" y="2164548"/>
            <a:ext cx="2385594"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3031366" y="2331121"/>
            <a:ext cx="603050" cy="461665"/>
          </a:xfrm>
          <a:prstGeom prst="rect">
            <a:avLst/>
          </a:prstGeom>
          <a:noFill/>
        </p:spPr>
        <p:txBody>
          <a:bodyPr wrap="none" rtlCol="0">
            <a:spAutoFit/>
          </a:bodyPr>
          <a:lstStyle/>
          <a:p>
            <a:r>
              <a:rPr lang="en-US" sz="2400" dirty="0" smtClean="0"/>
              <a:t>---</a:t>
            </a:r>
            <a:endParaRPr lang="en-US" sz="2400" dirty="0"/>
          </a:p>
        </p:txBody>
      </p:sp>
      <p:sp>
        <p:nvSpPr>
          <p:cNvPr id="19" name="Left Brace 18"/>
          <p:cNvSpPr/>
          <p:nvPr/>
        </p:nvSpPr>
        <p:spPr bwMode="auto">
          <a:xfrm rot="16200000">
            <a:off x="4333774" y="-888967"/>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0" name="TextBox 19"/>
          <p:cNvSpPr txBox="1"/>
          <p:nvPr/>
        </p:nvSpPr>
        <p:spPr>
          <a:xfrm>
            <a:off x="2996825" y="3476198"/>
            <a:ext cx="3171061" cy="292388"/>
          </a:xfrm>
          <a:prstGeom prst="rect">
            <a:avLst/>
          </a:prstGeom>
          <a:noFill/>
        </p:spPr>
        <p:txBody>
          <a:bodyPr wrap="none" rtlCol="0">
            <a:spAutoFit/>
          </a:bodyPr>
          <a:lstStyle/>
          <a:p>
            <a:r>
              <a:rPr lang="en-US" sz="1300" dirty="0" smtClean="0"/>
              <a:t>Up to 16 x 128-bit (Up to 2048-bit)</a:t>
            </a:r>
            <a:endParaRPr lang="en-US" sz="1300" dirty="0"/>
          </a:p>
        </p:txBody>
      </p:sp>
      <p:sp>
        <p:nvSpPr>
          <p:cNvPr id="21" name="TextBox 20"/>
          <p:cNvSpPr txBox="1"/>
          <p:nvPr/>
        </p:nvSpPr>
        <p:spPr>
          <a:xfrm>
            <a:off x="68170" y="505514"/>
            <a:ext cx="5670142" cy="369332"/>
          </a:xfrm>
          <a:prstGeom prst="rect">
            <a:avLst/>
          </a:prstGeom>
          <a:noFill/>
        </p:spPr>
        <p:txBody>
          <a:bodyPr wrap="none" rtlCol="0">
            <a:spAutoFit/>
          </a:bodyPr>
          <a:lstStyle/>
          <a:p>
            <a:r>
              <a:rPr lang="hu-HU" dirty="0" smtClean="0">
                <a:solidFill>
                  <a:schemeClr val="accent6"/>
                </a:solidFill>
              </a:rPr>
              <a:t>The </a:t>
            </a:r>
            <a:r>
              <a:rPr lang="en-US" dirty="0" err="1" smtClean="0">
                <a:solidFill>
                  <a:schemeClr val="accent6"/>
                </a:solidFill>
              </a:rPr>
              <a:t>SVE</a:t>
            </a:r>
            <a:r>
              <a:rPr lang="en-US" dirty="0" smtClean="0">
                <a:solidFill>
                  <a:schemeClr val="accent6"/>
                </a:solidFill>
              </a:rPr>
              <a:t> </a:t>
            </a:r>
            <a:r>
              <a:rPr lang="hu-HU" dirty="0" smtClean="0">
                <a:solidFill>
                  <a:schemeClr val="accent6"/>
                </a:solidFill>
              </a:rPr>
              <a:t>register set</a:t>
            </a:r>
            <a:r>
              <a:rPr lang="en-US" dirty="0" smtClean="0">
                <a:solidFill>
                  <a:schemeClr val="accent6"/>
                </a:solidFill>
              </a:rPr>
              <a:t> </a:t>
            </a:r>
            <a:r>
              <a:rPr lang="hu-HU" dirty="0" smtClean="0">
                <a:solidFill>
                  <a:schemeClr val="accent6"/>
                </a:solidFill>
              </a:rPr>
              <a:t>based SIMD extension</a:t>
            </a:r>
            <a:r>
              <a:rPr lang="en-US" dirty="0" smtClean="0">
                <a:solidFill>
                  <a:schemeClr val="accent6"/>
                </a:solidFill>
              </a:rPr>
              <a:t> -3</a:t>
            </a:r>
            <a:endParaRPr lang="en-US" dirty="0">
              <a:solidFill>
                <a:schemeClr val="accent6"/>
              </a:solidFill>
            </a:endParaRPr>
          </a:p>
        </p:txBody>
      </p:sp>
      <p:sp>
        <p:nvSpPr>
          <p:cNvPr id="22"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5" name="Rounded Rectangle 4"/>
          <p:cNvSpPr/>
          <p:nvPr/>
        </p:nvSpPr>
        <p:spPr bwMode="auto">
          <a:xfrm>
            <a:off x="250825" y="1043736"/>
            <a:ext cx="8731665" cy="450050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w="28575">
                <a:solidFill>
                  <a:schemeClr val="tx1"/>
                </a:solidFill>
              </a:ln>
              <a:solidFill>
                <a:schemeClr val="tx1"/>
              </a:solidFill>
              <a:effectLst/>
              <a:latin typeface="Verdana" pitchFamily="34" charset="0"/>
            </a:endParaRPr>
          </a:p>
        </p:txBody>
      </p:sp>
      <p:sp>
        <p:nvSpPr>
          <p:cNvPr id="23" name="TextBox 22"/>
          <p:cNvSpPr txBox="1"/>
          <p:nvPr/>
        </p:nvSpPr>
        <p:spPr>
          <a:xfrm>
            <a:off x="7396734" y="1892325"/>
            <a:ext cx="282450" cy="276999"/>
          </a:xfrm>
          <a:prstGeom prst="rect">
            <a:avLst/>
          </a:prstGeom>
          <a:noFill/>
        </p:spPr>
        <p:txBody>
          <a:bodyPr wrap="none" rtlCol="0">
            <a:spAutoFit/>
          </a:bodyPr>
          <a:lstStyle/>
          <a:p>
            <a:r>
              <a:rPr lang="hu-HU" sz="1200" dirty="0" smtClean="0"/>
              <a:t>1</a:t>
            </a:r>
            <a:endParaRPr lang="en-US" sz="1200" dirty="0"/>
          </a:p>
        </p:txBody>
      </p:sp>
      <p:sp>
        <p:nvSpPr>
          <p:cNvPr id="25" name="TextBox 24"/>
          <p:cNvSpPr txBox="1"/>
          <p:nvPr/>
        </p:nvSpPr>
        <p:spPr>
          <a:xfrm>
            <a:off x="5202070" y="1892325"/>
            <a:ext cx="282450" cy="276999"/>
          </a:xfrm>
          <a:prstGeom prst="rect">
            <a:avLst/>
          </a:prstGeom>
          <a:noFill/>
        </p:spPr>
        <p:txBody>
          <a:bodyPr wrap="none" rtlCol="0">
            <a:spAutoFit/>
          </a:bodyPr>
          <a:lstStyle/>
          <a:p>
            <a:r>
              <a:rPr lang="hu-HU" sz="1200" dirty="0" smtClean="0"/>
              <a:t>2</a:t>
            </a:r>
            <a:endParaRPr lang="en-US" sz="1200" dirty="0"/>
          </a:p>
        </p:txBody>
      </p:sp>
      <p:sp>
        <p:nvSpPr>
          <p:cNvPr id="26" name="TextBox 25"/>
          <p:cNvSpPr txBox="1"/>
          <p:nvPr/>
        </p:nvSpPr>
        <p:spPr>
          <a:xfrm>
            <a:off x="1016605" y="1892325"/>
            <a:ext cx="380232" cy="276999"/>
          </a:xfrm>
          <a:prstGeom prst="rect">
            <a:avLst/>
          </a:prstGeom>
          <a:noFill/>
        </p:spPr>
        <p:txBody>
          <a:bodyPr wrap="none" rtlCol="0">
            <a:spAutoFit/>
          </a:bodyPr>
          <a:lstStyle/>
          <a:p>
            <a:r>
              <a:rPr lang="hu-HU" sz="1200" dirty="0" smtClean="0"/>
              <a:t>1</a:t>
            </a:r>
            <a:r>
              <a:rPr lang="en-US" sz="1200" dirty="0" smtClean="0"/>
              <a:t>5</a:t>
            </a:r>
            <a:endParaRPr lang="en-US" sz="1200" dirty="0"/>
          </a:p>
        </p:txBody>
      </p:sp>
    </p:spTree>
    <p:extLst>
      <p:ext uri="{BB962C8B-B14F-4D97-AF65-F5344CB8AC3E}">
        <p14:creationId xmlns:p14="http://schemas.microsoft.com/office/powerpoint/2010/main" val="4181786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(27)</a:t>
            </a:r>
            <a:endParaRPr lang="en-US" dirty="0">
              <a:solidFill>
                <a:srgbClr val="FFFFFF"/>
              </a:solidFill>
            </a:endParaRPr>
          </a:p>
        </p:txBody>
      </p:sp>
      <p:pic>
        <p:nvPicPr>
          <p:cNvPr id="9" name="Picture 8"/>
          <p:cNvPicPr>
            <a:picLocks noChangeAspect="1"/>
          </p:cNvPicPr>
          <p:nvPr/>
        </p:nvPicPr>
        <p:blipFill rotWithShape="1">
          <a:blip r:embed="rId2"/>
          <a:srcRect t="2094" b="6688"/>
          <a:stretch/>
        </p:blipFill>
        <p:spPr>
          <a:xfrm>
            <a:off x="2403039" y="548680"/>
            <a:ext cx="6399431" cy="6255695"/>
          </a:xfrm>
          <a:prstGeom prst="rect">
            <a:avLst/>
          </a:prstGeom>
        </p:spPr>
      </p:pic>
      <p:sp>
        <p:nvSpPr>
          <p:cNvPr id="3" name="TextBox 2"/>
          <p:cNvSpPr txBox="1"/>
          <p:nvPr/>
        </p:nvSpPr>
        <p:spPr>
          <a:xfrm>
            <a:off x="73288" y="506081"/>
            <a:ext cx="4382931" cy="646331"/>
          </a:xfrm>
          <a:prstGeom prst="rect">
            <a:avLst/>
          </a:prstGeom>
          <a:noFill/>
        </p:spPr>
        <p:txBody>
          <a:bodyPr wrap="none" rtlCol="0">
            <a:spAutoFit/>
          </a:bodyPr>
          <a:lstStyle/>
          <a:p>
            <a:r>
              <a:rPr lang="en-US" dirty="0" smtClean="0">
                <a:solidFill>
                  <a:schemeClr val="accent6"/>
                </a:solidFill>
              </a:rPr>
              <a:t>Data types assuming 256- or</a:t>
            </a:r>
          </a:p>
          <a:p>
            <a:r>
              <a:rPr lang="en-US" dirty="0">
                <a:solidFill>
                  <a:schemeClr val="accent6"/>
                </a:solidFill>
              </a:rPr>
              <a:t> </a:t>
            </a:r>
            <a:r>
              <a:rPr lang="en-US" dirty="0" smtClean="0">
                <a:solidFill>
                  <a:schemeClr val="accent6"/>
                </a:solidFill>
              </a:rPr>
              <a:t>  128-bit long SVE registers </a:t>
            </a:r>
            <a:r>
              <a:rPr lang="en-US" dirty="0" smtClean="0"/>
              <a:t>[116]</a:t>
            </a:r>
            <a:endParaRPr lang="en-US" dirty="0"/>
          </a:p>
        </p:txBody>
      </p:sp>
      <p:sp>
        <p:nvSpPr>
          <p:cNvPr id="4" name="TextBox 3"/>
          <p:cNvSpPr txBox="1"/>
          <p:nvPr/>
        </p:nvSpPr>
        <p:spPr>
          <a:xfrm>
            <a:off x="611560" y="3911568"/>
            <a:ext cx="1423788" cy="1092607"/>
          </a:xfrm>
          <a:prstGeom prst="rect">
            <a:avLst/>
          </a:prstGeom>
          <a:noFill/>
        </p:spPr>
        <p:txBody>
          <a:bodyPr wrap="none" rtlCol="0">
            <a:spAutoFit/>
          </a:bodyPr>
          <a:lstStyle/>
          <a:p>
            <a:r>
              <a:rPr lang="en-US" sz="1300" dirty="0" smtClean="0"/>
              <a:t>    8-bit: FX</a:t>
            </a:r>
          </a:p>
          <a:p>
            <a:r>
              <a:rPr lang="en-US" sz="1300" dirty="0" smtClean="0"/>
              <a:t>  16-bit: FX/FP</a:t>
            </a:r>
          </a:p>
          <a:p>
            <a:r>
              <a:rPr lang="en-US" sz="1300" dirty="0" smtClean="0"/>
              <a:t>  32-bit</a:t>
            </a:r>
            <a:r>
              <a:rPr lang="en-US" sz="1300" dirty="0"/>
              <a:t>: FX/FP</a:t>
            </a:r>
          </a:p>
          <a:p>
            <a:r>
              <a:rPr lang="en-US" sz="1300" dirty="0" smtClean="0"/>
              <a:t>  64-bit</a:t>
            </a:r>
            <a:r>
              <a:rPr lang="en-US" sz="1300" dirty="0"/>
              <a:t>: </a:t>
            </a:r>
            <a:r>
              <a:rPr lang="en-US" sz="1300" dirty="0" smtClean="0"/>
              <a:t>FX/FP</a:t>
            </a:r>
          </a:p>
          <a:p>
            <a:r>
              <a:rPr lang="en-US" sz="1300" dirty="0" smtClean="0"/>
              <a:t>128-bit</a:t>
            </a:r>
            <a:r>
              <a:rPr lang="en-US" sz="1300" dirty="0"/>
              <a:t>: </a:t>
            </a:r>
            <a:r>
              <a:rPr lang="en-US" sz="1300" dirty="0" smtClean="0"/>
              <a:t>FX</a:t>
            </a:r>
            <a:endParaRPr lang="en-US" sz="1300" dirty="0"/>
          </a:p>
        </p:txBody>
      </p:sp>
      <p:sp>
        <p:nvSpPr>
          <p:cNvPr id="5" name="TextBox 4"/>
          <p:cNvSpPr txBox="1"/>
          <p:nvPr/>
        </p:nvSpPr>
        <p:spPr>
          <a:xfrm>
            <a:off x="476545" y="3654283"/>
            <a:ext cx="1794017" cy="292388"/>
          </a:xfrm>
          <a:prstGeom prst="rect">
            <a:avLst/>
          </a:prstGeom>
          <a:noFill/>
        </p:spPr>
        <p:txBody>
          <a:bodyPr wrap="none" rtlCol="0">
            <a:spAutoFit/>
          </a:bodyPr>
          <a:lstStyle/>
          <a:p>
            <a:r>
              <a:rPr lang="en-US" sz="1300" dirty="0" smtClean="0">
                <a:solidFill>
                  <a:srgbClr val="0070C0"/>
                </a:solidFill>
              </a:rPr>
              <a:t>Possible data types</a:t>
            </a:r>
            <a:endParaRPr lang="en-US" sz="1300" dirty="0">
              <a:solidFill>
                <a:srgbClr val="0070C0"/>
              </a:solidFill>
            </a:endParaRPr>
          </a:p>
        </p:txBody>
      </p:sp>
    </p:spTree>
    <p:extLst>
      <p:ext uri="{BB962C8B-B14F-4D97-AF65-F5344CB8AC3E}">
        <p14:creationId xmlns:p14="http://schemas.microsoft.com/office/powerpoint/2010/main" val="491768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099291"/>
            <a:ext cx="9001001" cy="4664763"/>
          </a:xfrm>
          <a:prstGeom prst="rect">
            <a:avLst/>
          </a:prstGeom>
        </p:spPr>
      </p:pic>
      <p:sp>
        <p:nvSpPr>
          <p:cNvPr id="5" name="TextBox 4"/>
          <p:cNvSpPr txBox="1"/>
          <p:nvPr/>
        </p:nvSpPr>
        <p:spPr>
          <a:xfrm>
            <a:off x="74928" y="504240"/>
            <a:ext cx="3828292" cy="369332"/>
          </a:xfrm>
          <a:prstGeom prst="rect">
            <a:avLst/>
          </a:prstGeom>
          <a:noFill/>
        </p:spPr>
        <p:txBody>
          <a:bodyPr wrap="none" rtlCol="0">
            <a:spAutoFit/>
          </a:bodyPr>
          <a:lstStyle/>
          <a:p>
            <a:r>
              <a:rPr lang="hu-HU" dirty="0" smtClean="0">
                <a:solidFill>
                  <a:schemeClr val="accent6"/>
                </a:solidFill>
              </a:rPr>
              <a:t>Speed-up potential of SVE </a:t>
            </a:r>
            <a:r>
              <a:rPr lang="hu-HU" dirty="0" smtClean="0"/>
              <a:t>[96]</a:t>
            </a:r>
            <a:endParaRPr lang="en-US" dirty="0"/>
          </a:p>
        </p:txBody>
      </p:sp>
      <p:sp>
        <p:nvSpPr>
          <p:cNvPr id="6" name="Title 1"/>
          <p:cNvSpPr>
            <a:spLocks noGrp="1"/>
          </p:cNvSpPr>
          <p:nvPr>
            <p:ph type="title"/>
          </p:nvPr>
        </p:nvSpPr>
        <p:spPr>
          <a:xfrm>
            <a:off x="0" y="-421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(28)</a:t>
            </a:r>
            <a:endParaRPr lang="en-US" dirty="0">
              <a:solidFill>
                <a:srgbClr val="FFFFFF"/>
              </a:solidFill>
            </a:endParaRPr>
          </a:p>
        </p:txBody>
      </p:sp>
    </p:spTree>
    <p:extLst>
      <p:ext uri="{BB962C8B-B14F-4D97-AF65-F5344CB8AC3E}">
        <p14:creationId xmlns:p14="http://schemas.microsoft.com/office/powerpoint/2010/main" val="320507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81" y="1644930"/>
            <a:ext cx="9071436" cy="34853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The company</a:t>
            </a:r>
            <a:endParaRPr lang="en-US" sz="1600" dirty="0">
              <a:solidFill>
                <a:srgbClr val="000000"/>
              </a:solidFill>
            </a:endParaRPr>
          </a:p>
        </p:txBody>
      </p:sp>
      <p:sp>
        <p:nvSpPr>
          <p:cNvPr id="4" name="TextBox 3"/>
          <p:cNvSpPr txBox="1"/>
          <p:nvPr/>
        </p:nvSpPr>
        <p:spPr>
          <a:xfrm>
            <a:off x="73210" y="510096"/>
            <a:ext cx="2826415" cy="369332"/>
          </a:xfrm>
          <a:prstGeom prst="rect">
            <a:avLst/>
          </a:prstGeom>
          <a:noFill/>
        </p:spPr>
        <p:txBody>
          <a:bodyPr wrap="none" rtlCol="0">
            <a:spAutoFit/>
          </a:bodyPr>
          <a:lstStyle/>
          <a:p>
            <a:r>
              <a:rPr lang="en-US" dirty="0">
                <a:solidFill>
                  <a:srgbClr val="333399"/>
                </a:solidFill>
              </a:rPr>
              <a:t>1</a:t>
            </a:r>
            <a:r>
              <a:rPr lang="en-US" dirty="0" smtClean="0">
                <a:solidFill>
                  <a:srgbClr val="333399"/>
                </a:solidFill>
              </a:rPr>
              <a:t>. </a:t>
            </a:r>
            <a:r>
              <a:rPr lang="hu-HU" dirty="0" smtClean="0">
                <a:solidFill>
                  <a:srgbClr val="333399"/>
                </a:solidFill>
              </a:rPr>
              <a:t>Introduction to</a:t>
            </a:r>
            <a:r>
              <a:rPr lang="en-US" dirty="0" smtClean="0">
                <a:solidFill>
                  <a:srgbClr val="333399"/>
                </a:solidFill>
              </a:rPr>
              <a:t> </a:t>
            </a:r>
            <a:r>
              <a:rPr lang="hu-HU" dirty="0" smtClean="0">
                <a:solidFill>
                  <a:srgbClr val="333399"/>
                </a:solidFill>
              </a:rPr>
              <a:t>ARM</a:t>
            </a:r>
            <a:endParaRPr lang="en-US" dirty="0">
              <a:solidFill>
                <a:srgbClr val="333399"/>
              </a:solidFill>
            </a:endParaRPr>
          </a:p>
        </p:txBody>
      </p:sp>
      <p:sp>
        <p:nvSpPr>
          <p:cNvPr id="3" name="TextBox 2"/>
          <p:cNvSpPr txBox="1"/>
          <p:nvPr/>
        </p:nvSpPr>
        <p:spPr>
          <a:xfrm>
            <a:off x="116505" y="6375811"/>
            <a:ext cx="4103624" cy="338554"/>
          </a:xfrm>
          <a:prstGeom prst="rect">
            <a:avLst/>
          </a:prstGeom>
          <a:noFill/>
        </p:spPr>
        <p:txBody>
          <a:bodyPr wrap="none" rtlCol="0">
            <a:spAutoFit/>
          </a:bodyPr>
          <a:lstStyle/>
          <a:p>
            <a:r>
              <a:rPr lang="en-US" sz="1600" dirty="0" smtClean="0">
                <a:solidFill>
                  <a:srgbClr val="000000"/>
                </a:solidFill>
              </a:rPr>
              <a:t>plc: public limited company (a.m. </a:t>
            </a:r>
            <a:r>
              <a:rPr lang="en-US" sz="1600" dirty="0" err="1" smtClean="0">
                <a:solidFill>
                  <a:srgbClr val="000000"/>
                </a:solidFill>
              </a:rPr>
              <a:t>kft</a:t>
            </a:r>
            <a:r>
              <a:rPr lang="en-US" sz="1600" dirty="0" smtClean="0">
                <a:solidFill>
                  <a:srgbClr val="000000"/>
                </a:solidFill>
              </a:rPr>
              <a:t>)</a:t>
            </a:r>
            <a:endParaRPr lang="en-US" sz="1600" dirty="0">
              <a:solidFill>
                <a:srgbClr val="000000"/>
              </a:solidFill>
            </a:endParaRPr>
          </a:p>
        </p:txBody>
      </p:sp>
      <p:sp>
        <p:nvSpPr>
          <p:cNvPr id="5" name="TextBox 4"/>
          <p:cNvSpPr txBox="1"/>
          <p:nvPr/>
        </p:nvSpPr>
        <p:spPr>
          <a:xfrm>
            <a:off x="403490" y="879845"/>
            <a:ext cx="8710654" cy="830997"/>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ARM</a:t>
            </a:r>
            <a:r>
              <a:rPr lang="en-US" sz="1600" dirty="0">
                <a:solidFill>
                  <a:srgbClr val="000000"/>
                </a:solidFill>
              </a:rPr>
              <a:t> (</a:t>
            </a:r>
            <a:r>
              <a:rPr lang="en-US" sz="1600" dirty="0">
                <a:solidFill>
                  <a:srgbClr val="0070C0"/>
                </a:solidFill>
              </a:rPr>
              <a:t>ARM Holdings plc</a:t>
            </a:r>
            <a:r>
              <a:rPr lang="en-US" sz="1600" dirty="0">
                <a:solidFill>
                  <a:srgbClr val="000000"/>
                </a:solidFill>
              </a:rPr>
              <a:t>) is a British multinational semiconductor company with </a:t>
            </a:r>
          </a:p>
          <a:p>
            <a:r>
              <a:rPr lang="hu-HU" sz="1600" dirty="0" smtClean="0">
                <a:solidFill>
                  <a:srgbClr val="000000"/>
                </a:solidFill>
              </a:rPr>
              <a:t>    </a:t>
            </a:r>
            <a:r>
              <a:rPr lang="en-US" sz="1600" dirty="0" smtClean="0">
                <a:solidFill>
                  <a:srgbClr val="000000"/>
                </a:solidFill>
              </a:rPr>
              <a:t> </a:t>
            </a:r>
            <a:r>
              <a:rPr lang="hu-HU" sz="1600" dirty="0" smtClean="0">
                <a:solidFill>
                  <a:srgbClr val="000000"/>
                </a:solidFill>
              </a:rPr>
              <a:t>its </a:t>
            </a:r>
            <a:r>
              <a:rPr lang="en-US" sz="1600" dirty="0" smtClean="0">
                <a:solidFill>
                  <a:srgbClr val="000000"/>
                </a:solidFill>
              </a:rPr>
              <a:t>head </a:t>
            </a:r>
            <a:r>
              <a:rPr lang="en-US" sz="1600" dirty="0">
                <a:solidFill>
                  <a:srgbClr val="000000"/>
                </a:solidFill>
              </a:rPr>
              <a:t>office in </a:t>
            </a:r>
            <a:r>
              <a:rPr lang="en-US" sz="1600" dirty="0" smtClean="0">
                <a:solidFill>
                  <a:srgbClr val="000000"/>
                </a:solidFill>
              </a:rPr>
              <a:t>Cambridge, acquired by Softbank (Japan) in 2016 and </a:t>
            </a:r>
          </a:p>
          <a:p>
            <a:pPr>
              <a:spcAft>
                <a:spcPts val="600"/>
              </a:spcAft>
            </a:pPr>
            <a:r>
              <a:rPr lang="en-US" sz="1600" dirty="0">
                <a:solidFill>
                  <a:srgbClr val="000000"/>
                </a:solidFill>
              </a:rPr>
              <a:t> </a:t>
            </a:r>
            <a:r>
              <a:rPr lang="en-US" sz="1600" dirty="0" smtClean="0">
                <a:solidFill>
                  <a:srgbClr val="000000"/>
                </a:solidFill>
              </a:rPr>
              <a:t>    subsequently purchased by NVIDIA from Softbank in 2020.</a:t>
            </a:r>
            <a:endParaRPr lang="en-US" sz="1600" dirty="0"/>
          </a:p>
        </p:txBody>
      </p:sp>
      <p:sp>
        <p:nvSpPr>
          <p:cNvPr id="7" name="TextBox 6"/>
          <p:cNvSpPr txBox="1"/>
          <p:nvPr/>
        </p:nvSpPr>
        <p:spPr>
          <a:xfrm>
            <a:off x="1269721" y="2253833"/>
            <a:ext cx="7982799" cy="1736373"/>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sz="1600" dirty="0" smtClean="0">
                <a:solidFill>
                  <a:srgbClr val="FF0000"/>
                </a:solidFill>
              </a:rPr>
              <a:t>CPU processors and platform elements, </a:t>
            </a:r>
            <a:r>
              <a:rPr lang="en-US" sz="1600" dirty="0" smtClean="0"/>
              <a:t>including memory controllers, </a:t>
            </a:r>
          </a:p>
          <a:p>
            <a:r>
              <a:rPr lang="en-US" sz="1600" dirty="0"/>
              <a:t> </a:t>
            </a:r>
            <a:r>
              <a:rPr lang="en-US" sz="1600" dirty="0" smtClean="0"/>
              <a:t>   cache coherent interconnects  etc. </a:t>
            </a:r>
            <a:r>
              <a:rPr lang="hu-HU" sz="1600" dirty="0" smtClean="0"/>
              <a:t>for </a:t>
            </a:r>
            <a:r>
              <a:rPr lang="hu-HU" sz="1600" dirty="0"/>
              <a:t>the </a:t>
            </a:r>
            <a:r>
              <a:rPr lang="en-US" sz="1600" dirty="0">
                <a:solidFill>
                  <a:srgbClr val="0070C0"/>
                </a:solidFill>
              </a:rPr>
              <a:t>embedded</a:t>
            </a:r>
            <a:r>
              <a:rPr lang="hu-HU" sz="1600" dirty="0">
                <a:solidFill>
                  <a:srgbClr val="0070C0"/>
                </a:solidFill>
              </a:rPr>
              <a:t>,</a:t>
            </a:r>
            <a:r>
              <a:rPr lang="en-US" sz="1600" dirty="0">
                <a:solidFill>
                  <a:srgbClr val="0070C0"/>
                </a:solidFill>
              </a:rPr>
              <a:t> mobile</a:t>
            </a:r>
            <a:r>
              <a:rPr lang="hu-HU" sz="1600" dirty="0">
                <a:solidFill>
                  <a:srgbClr val="0070C0"/>
                </a:solidFill>
              </a:rPr>
              <a:t> and </a:t>
            </a:r>
            <a:r>
              <a:rPr lang="hu-HU" sz="1600" dirty="0" smtClean="0">
                <a:solidFill>
                  <a:srgbClr val="0070C0"/>
                </a:solidFill>
              </a:rPr>
              <a:t>server </a:t>
            </a:r>
            <a:endParaRPr lang="en-US" sz="1600" dirty="0" smtClean="0">
              <a:solidFill>
                <a:srgbClr val="0070C0"/>
              </a:solidFill>
            </a:endParaRPr>
          </a:p>
          <a:p>
            <a:pPr>
              <a:spcAft>
                <a:spcPts val="300"/>
              </a:spcAft>
            </a:pPr>
            <a:r>
              <a:rPr lang="en-US" sz="1600" dirty="0">
                <a:solidFill>
                  <a:srgbClr val="0070C0"/>
                </a:solidFill>
              </a:rPr>
              <a:t> </a:t>
            </a:r>
            <a:r>
              <a:rPr lang="en-US" sz="1600" dirty="0" smtClean="0">
                <a:solidFill>
                  <a:srgbClr val="0070C0"/>
                </a:solidFill>
              </a:rPr>
              <a:t>   </a:t>
            </a:r>
            <a:r>
              <a:rPr lang="hu-HU" sz="1600" dirty="0" smtClean="0">
                <a:solidFill>
                  <a:srgbClr val="0070C0"/>
                </a:solidFill>
              </a:rPr>
              <a:t>market</a:t>
            </a:r>
            <a:r>
              <a:rPr lang="en-US" sz="1600" dirty="0" smtClean="0">
                <a:solidFill>
                  <a:srgbClr val="0070C0"/>
                </a:solidFill>
              </a:rPr>
              <a:t>,</a:t>
            </a:r>
            <a:r>
              <a:rPr lang="en-US" sz="1600" dirty="0" smtClean="0">
                <a:solidFill>
                  <a:srgbClr val="000000"/>
                </a:solidFill>
              </a:rPr>
              <a:t> </a:t>
            </a:r>
            <a:endParaRPr lang="hu-HU" sz="1600" dirty="0" smtClean="0">
              <a:solidFill>
                <a:srgbClr val="000000"/>
              </a:solidFill>
            </a:endParaRPr>
          </a:p>
          <a:p>
            <a:pPr marL="285750" indent="-285750">
              <a:spcAft>
                <a:spcPts val="300"/>
              </a:spcAft>
              <a:buFont typeface="Arial" panose="020B0604020202020204" pitchFamily="34" charset="0"/>
              <a:buChar char="•"/>
            </a:pPr>
            <a:r>
              <a:rPr lang="en-US" sz="1600" dirty="0" smtClean="0">
                <a:solidFill>
                  <a:srgbClr val="FF0000"/>
                </a:solidFill>
              </a:rPr>
              <a:t>GPUs </a:t>
            </a:r>
            <a:r>
              <a:rPr lang="en-US" sz="1600" dirty="0" smtClean="0"/>
              <a:t>for mobiles </a:t>
            </a:r>
            <a:r>
              <a:rPr lang="en-US" sz="1600" dirty="0">
                <a:solidFill>
                  <a:srgbClr val="000000"/>
                </a:solidFill>
              </a:rPr>
              <a:t>(termed as </a:t>
            </a:r>
            <a:r>
              <a:rPr lang="en-US" sz="1600" dirty="0">
                <a:solidFill>
                  <a:srgbClr val="FF0000"/>
                </a:solidFill>
              </a:rPr>
              <a:t>Mali</a:t>
            </a:r>
            <a:r>
              <a:rPr lang="hu-HU" sz="1600" dirty="0">
                <a:solidFill>
                  <a:srgbClr val="FF0000"/>
                </a:solidFill>
              </a:rPr>
              <a:t> </a:t>
            </a:r>
            <a:r>
              <a:rPr lang="en-US" sz="1600" dirty="0">
                <a:solidFill>
                  <a:srgbClr val="FF0000"/>
                </a:solidFill>
              </a:rPr>
              <a:t>GPUs</a:t>
            </a:r>
            <a:r>
              <a:rPr lang="en-US" sz="1600" dirty="0" smtClean="0">
                <a:solidFill>
                  <a:srgbClr val="000000"/>
                </a:solidFill>
              </a:rPr>
              <a:t>),</a:t>
            </a:r>
          </a:p>
          <a:p>
            <a:pPr marL="285750" indent="-285750">
              <a:spcAft>
                <a:spcPts val="300"/>
              </a:spcAft>
              <a:buFont typeface="Arial" panose="020B0604020202020204" pitchFamily="34" charset="0"/>
              <a:buChar char="•"/>
            </a:pPr>
            <a:r>
              <a:rPr lang="en-US" sz="1600" dirty="0" smtClean="0">
                <a:solidFill>
                  <a:srgbClr val="FF0000"/>
                </a:solidFill>
              </a:rPr>
              <a:t>NPUs (Neural Processing Units) </a:t>
            </a:r>
            <a:r>
              <a:rPr lang="en-US" sz="1600" dirty="0" smtClean="0"/>
              <a:t>(called </a:t>
            </a:r>
            <a:r>
              <a:rPr lang="en-US" sz="1600" dirty="0" smtClean="0">
                <a:solidFill>
                  <a:srgbClr val="FF0000"/>
                </a:solidFill>
              </a:rPr>
              <a:t>Ethos NPUs), </a:t>
            </a:r>
            <a:r>
              <a:rPr lang="en-US" sz="1600" dirty="0" smtClean="0"/>
              <a:t>as well as</a:t>
            </a:r>
          </a:p>
          <a:p>
            <a:pPr marL="285750" indent="-285750">
              <a:buFont typeface="Arial" panose="020B0604020202020204" pitchFamily="34" charset="0"/>
              <a:buChar char="•"/>
            </a:pPr>
            <a:r>
              <a:rPr lang="en-US" sz="1600" dirty="0" smtClean="0">
                <a:solidFill>
                  <a:srgbClr val="FF0000"/>
                </a:solidFill>
              </a:rPr>
              <a:t>design tools </a:t>
            </a:r>
            <a:r>
              <a:rPr lang="en-US" sz="1600" dirty="0" smtClean="0"/>
              <a:t>(development studios etc.), </a:t>
            </a:r>
            <a:endParaRPr lang="en-US" sz="1600" dirty="0"/>
          </a:p>
        </p:txBody>
      </p:sp>
      <p:sp>
        <p:nvSpPr>
          <p:cNvPr id="8" name="TextBox 7"/>
          <p:cNvSpPr txBox="1"/>
          <p:nvPr/>
        </p:nvSpPr>
        <p:spPr>
          <a:xfrm>
            <a:off x="1286635" y="4227432"/>
            <a:ext cx="5567743" cy="338554"/>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hu-HU" sz="1600" dirty="0" smtClean="0">
                <a:solidFill>
                  <a:srgbClr val="000000"/>
                </a:solidFill>
              </a:rPr>
              <a:t>their </a:t>
            </a:r>
            <a:r>
              <a:rPr lang="hu-HU" sz="1600" dirty="0" smtClean="0">
                <a:solidFill>
                  <a:srgbClr val="FF0000"/>
                </a:solidFill>
              </a:rPr>
              <a:t>IP </a:t>
            </a:r>
            <a:r>
              <a:rPr lang="hu-HU" sz="1600" dirty="0">
                <a:solidFill>
                  <a:srgbClr val="FF0000"/>
                </a:solidFill>
              </a:rPr>
              <a:t>(Intellectual Property) </a:t>
            </a:r>
            <a:r>
              <a:rPr lang="hu-HU" sz="1600" dirty="0">
                <a:solidFill>
                  <a:srgbClr val="0070C0"/>
                </a:solidFill>
              </a:rPr>
              <a:t>including their </a:t>
            </a:r>
            <a:r>
              <a:rPr lang="hu-HU" sz="1600" dirty="0" smtClean="0">
                <a:solidFill>
                  <a:srgbClr val="0070C0"/>
                </a:solidFill>
              </a:rPr>
              <a:t>ISA</a:t>
            </a:r>
            <a:endParaRPr lang="en-US" sz="1600" dirty="0" smtClean="0">
              <a:solidFill>
                <a:srgbClr val="0070C0"/>
              </a:solidFill>
            </a:endParaRPr>
          </a:p>
        </p:txBody>
      </p:sp>
      <p:sp>
        <p:nvSpPr>
          <p:cNvPr id="9" name="TextBox 8"/>
          <p:cNvSpPr txBox="1"/>
          <p:nvPr/>
        </p:nvSpPr>
        <p:spPr>
          <a:xfrm>
            <a:off x="4228182" y="6392425"/>
            <a:ext cx="4709303" cy="338554"/>
          </a:xfrm>
          <a:prstGeom prst="rect">
            <a:avLst/>
          </a:prstGeom>
          <a:noFill/>
        </p:spPr>
        <p:txBody>
          <a:bodyPr wrap="none" rtlCol="0">
            <a:spAutoFit/>
          </a:bodyPr>
          <a:lstStyle/>
          <a:p>
            <a:r>
              <a:rPr lang="hu-HU" sz="1600" dirty="0" smtClean="0"/>
              <a:t>intellectual property: a.m. szellemi tulajdon</a:t>
            </a:r>
            <a:endParaRPr lang="en-US" sz="1600" dirty="0"/>
          </a:p>
        </p:txBody>
      </p:sp>
      <p:sp>
        <p:nvSpPr>
          <p:cNvPr id="11"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a:solidFill>
                  <a:srgbClr val="FFFFFF"/>
                </a:solidFill>
              </a:rPr>
              <a:t>1</a:t>
            </a:r>
            <a:r>
              <a:rPr lang="hu-HU" dirty="0">
                <a:solidFill>
                  <a:srgbClr val="FFFFFF"/>
                </a:solidFill>
              </a:rPr>
              <a:t>)</a:t>
            </a:r>
            <a:endParaRPr lang="en-US" dirty="0">
              <a:solidFill>
                <a:srgbClr val="FFFFFF"/>
              </a:solidFill>
            </a:endParaRPr>
          </a:p>
        </p:txBody>
      </p:sp>
      <p:sp>
        <p:nvSpPr>
          <p:cNvPr id="2" name="TextBox 1"/>
          <p:cNvSpPr txBox="1"/>
          <p:nvPr/>
        </p:nvSpPr>
        <p:spPr>
          <a:xfrm>
            <a:off x="926595" y="1940822"/>
            <a:ext cx="2377574"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latin typeface="+mj-lt"/>
              </a:rPr>
              <a:t>designs</a:t>
            </a:r>
            <a:r>
              <a:rPr lang="en-US" sz="1600" dirty="0">
                <a:latin typeface="+mj-lt"/>
              </a:rPr>
              <a:t> low power</a:t>
            </a:r>
          </a:p>
        </p:txBody>
      </p:sp>
      <p:sp>
        <p:nvSpPr>
          <p:cNvPr id="10" name="TextBox 9"/>
          <p:cNvSpPr txBox="1"/>
          <p:nvPr/>
        </p:nvSpPr>
        <p:spPr>
          <a:xfrm>
            <a:off x="940060" y="3920283"/>
            <a:ext cx="1806905"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t>and </a:t>
            </a:r>
            <a:r>
              <a:rPr lang="en-US" sz="1600" dirty="0" smtClean="0">
                <a:solidFill>
                  <a:srgbClr val="0070C0"/>
                </a:solidFill>
              </a:rPr>
              <a:t>licenses</a:t>
            </a:r>
            <a:r>
              <a:rPr lang="en-US" sz="1600" dirty="0" smtClean="0"/>
              <a:t> </a:t>
            </a:r>
          </a:p>
        </p:txBody>
      </p:sp>
      <p:sp>
        <p:nvSpPr>
          <p:cNvPr id="12" name="TextBox 11"/>
          <p:cNvSpPr txBox="1"/>
          <p:nvPr/>
        </p:nvSpPr>
        <p:spPr>
          <a:xfrm>
            <a:off x="926595" y="4546736"/>
            <a:ext cx="3230372"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t>but </a:t>
            </a:r>
            <a:r>
              <a:rPr lang="en-US" sz="1600" dirty="0">
                <a:solidFill>
                  <a:srgbClr val="0070C0"/>
                </a:solidFill>
              </a:rPr>
              <a:t>does not fabricate ICs</a:t>
            </a:r>
            <a:r>
              <a:rPr lang="en-US" sz="1600" dirty="0" smtClean="0">
                <a:solidFill>
                  <a:srgbClr val="0070C0"/>
                </a:solidFill>
              </a:rPr>
              <a:t>.</a:t>
            </a:r>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2"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25" y="519763"/>
            <a:ext cx="7781426" cy="646331"/>
          </a:xfrm>
          <a:prstGeom prst="rect">
            <a:avLst/>
          </a:prstGeom>
          <a:noFill/>
        </p:spPr>
        <p:txBody>
          <a:bodyPr wrap="none" rtlCol="0">
            <a:spAutoFit/>
          </a:bodyPr>
          <a:lstStyle/>
          <a:p>
            <a:pPr defTabSz="457200"/>
            <a:r>
              <a:rPr lang="en-US" dirty="0" smtClean="0">
                <a:solidFill>
                  <a:srgbClr val="2D2D8A"/>
                </a:solidFill>
                <a:latin typeface="Verdana"/>
              </a:rPr>
              <a:t>In contrast: Extension of the SIMD register space in the x86 ISA </a:t>
            </a:r>
          </a:p>
          <a:p>
            <a:pPr defTabSz="457200"/>
            <a:r>
              <a:rPr lang="en-US" dirty="0">
                <a:solidFill>
                  <a:srgbClr val="2D2D8A"/>
                </a:solidFill>
                <a:latin typeface="Verdana"/>
              </a:rPr>
              <a:t> </a:t>
            </a:r>
            <a:r>
              <a:rPr lang="en-US" dirty="0" smtClean="0">
                <a:solidFill>
                  <a:srgbClr val="2D2D8A"/>
                </a:solidFill>
                <a:latin typeface="Verdana"/>
              </a:rPr>
              <a:t>(Based on </a:t>
            </a:r>
            <a:r>
              <a:rPr lang="en-US" dirty="0" smtClean="0">
                <a:solidFill>
                  <a:srgbClr val="000000"/>
                </a:solidFill>
                <a:latin typeface="Verdana"/>
              </a:rPr>
              <a:t>[138]) </a:t>
            </a:r>
            <a:endParaRPr lang="en-US" dirty="0">
              <a:solidFill>
                <a:srgbClr val="2D2D8A"/>
              </a:solidFill>
              <a:latin typeface="Verdana"/>
            </a:endParaRPr>
          </a:p>
        </p:txBody>
      </p:sp>
      <p:sp>
        <p:nvSpPr>
          <p:cNvPr id="39" name="Title 1"/>
          <p:cNvSpPr>
            <a:spLocks noGrp="1"/>
          </p:cNvSpPr>
          <p:nvPr>
            <p:ph type="title"/>
          </p:nvPr>
        </p:nvSpPr>
        <p:spPr>
          <a:xfrm>
            <a:off x="0" y="0"/>
            <a:ext cx="9144000" cy="393700"/>
          </a:xfrm>
        </p:spPr>
        <p:txBody>
          <a:bodyPr/>
          <a:lstStyle/>
          <a:p>
            <a:r>
              <a:rPr lang="en-US" dirty="0">
                <a:solidFill>
                  <a:srgbClr val="FFFFFF"/>
                </a:solidFill>
              </a:rPr>
              <a:t>2. Evolution of </a:t>
            </a:r>
            <a:r>
              <a:rPr lang="hu-HU" dirty="0">
                <a:solidFill>
                  <a:srgbClr val="FFFFFF"/>
                </a:solidFill>
              </a:rPr>
              <a:t>the </a:t>
            </a:r>
            <a:r>
              <a:rPr lang="en-US" dirty="0">
                <a:solidFill>
                  <a:srgbClr val="FFFFFF"/>
                </a:solidFill>
              </a:rPr>
              <a:t>ARM ISA </a:t>
            </a:r>
            <a:r>
              <a:rPr lang="en-US" dirty="0" smtClean="0">
                <a:solidFill>
                  <a:srgbClr val="FFFFFF"/>
                </a:solidFill>
              </a:rPr>
              <a:t>(29)</a:t>
            </a:r>
            <a:endParaRPr lang="en-US" dirty="0"/>
          </a:p>
        </p:txBody>
      </p:sp>
      <p:grpSp>
        <p:nvGrpSpPr>
          <p:cNvPr id="78" name="Group 77"/>
          <p:cNvGrpSpPr/>
          <p:nvPr/>
        </p:nvGrpSpPr>
        <p:grpSpPr>
          <a:xfrm>
            <a:off x="746575" y="1527778"/>
            <a:ext cx="8010230" cy="4061462"/>
            <a:chOff x="746575" y="1527778"/>
            <a:chExt cx="8010230" cy="4061462"/>
          </a:xfrm>
        </p:grpSpPr>
        <p:grpSp>
          <p:nvGrpSpPr>
            <p:cNvPr id="14" name="Group 13"/>
            <p:cNvGrpSpPr/>
            <p:nvPr/>
          </p:nvGrpSpPr>
          <p:grpSpPr>
            <a:xfrm>
              <a:off x="746575" y="1527778"/>
              <a:ext cx="7772978" cy="4061462"/>
              <a:chOff x="746575" y="1435240"/>
              <a:chExt cx="7772978" cy="4061462"/>
            </a:xfrm>
          </p:grpSpPr>
          <p:grpSp>
            <p:nvGrpSpPr>
              <p:cNvPr id="35" name="Group 34"/>
              <p:cNvGrpSpPr/>
              <p:nvPr/>
            </p:nvGrpSpPr>
            <p:grpSpPr>
              <a:xfrm>
                <a:off x="746575" y="1435240"/>
                <a:ext cx="7772978" cy="4061462"/>
                <a:chOff x="746575" y="1201120"/>
                <a:chExt cx="7772978" cy="4061462"/>
              </a:xfrm>
            </p:grpSpPr>
            <p:grpSp>
              <p:nvGrpSpPr>
                <p:cNvPr id="33" name="Group 32"/>
                <p:cNvGrpSpPr/>
                <p:nvPr/>
              </p:nvGrpSpPr>
              <p:grpSpPr>
                <a:xfrm>
                  <a:off x="836585" y="1201120"/>
                  <a:ext cx="7682968" cy="3848060"/>
                  <a:chOff x="1241630" y="1201120"/>
                  <a:chExt cx="7682968" cy="3848060"/>
                </a:xfrm>
              </p:grpSpPr>
              <p:pic>
                <p:nvPicPr>
                  <p:cNvPr id="1030" name="Picture 6" descr="https://images.anandtech.com/doci/11550/basin_falls_june_6-page-0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30" t="14680" b="22933"/>
                  <a:stretch/>
                </p:blipFill>
                <p:spPr bwMode="auto">
                  <a:xfrm>
                    <a:off x="2231740" y="1988840"/>
                    <a:ext cx="6692858" cy="30603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6642230" y="3654024"/>
                    <a:ext cx="1710190" cy="130514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5" name="TextBox 4"/>
                  <p:cNvSpPr txBox="1"/>
                  <p:nvPr/>
                </p:nvSpPr>
                <p:spPr>
                  <a:xfrm>
                    <a:off x="6642230" y="4014064"/>
                    <a:ext cx="1755195" cy="523220"/>
                  </a:xfrm>
                  <a:prstGeom prst="rect">
                    <a:avLst/>
                  </a:prstGeom>
                  <a:noFill/>
                </p:spPr>
                <p:txBody>
                  <a:bodyPr wrap="square" rtlCol="0">
                    <a:spAutoFit/>
                  </a:bodyPr>
                  <a:lstStyle/>
                  <a:p>
                    <a:pPr algn="ctr">
                      <a:defRPr/>
                    </a:pPr>
                    <a:r>
                      <a:rPr lang="en-US" sz="1400" dirty="0">
                        <a:solidFill>
                          <a:srgbClr val="FFFFFF"/>
                        </a:solidFill>
                        <a:latin typeface="Verdana"/>
                        <a:cs typeface="Times New Roman" panose="02020603050405020304" pitchFamily="18" charset="0"/>
                      </a:rPr>
                      <a:t>AVX-512</a:t>
                    </a:r>
                  </a:p>
                  <a:p>
                    <a:pPr algn="ctr">
                      <a:defRPr/>
                    </a:pPr>
                    <a:r>
                      <a:rPr lang="en-US" sz="1400" dirty="0">
                        <a:solidFill>
                          <a:srgbClr val="FFFFFF"/>
                        </a:solidFill>
                        <a:latin typeface="Verdana"/>
                        <a:cs typeface="Times New Roman" panose="02020603050405020304" pitchFamily="18" charset="0"/>
                      </a:rPr>
                      <a:t>(xmm0-xmm31)</a:t>
                    </a:r>
                  </a:p>
                </p:txBody>
              </p:sp>
              <p:sp>
                <p:nvSpPr>
                  <p:cNvPr id="7" name="Rectangle 6"/>
                  <p:cNvSpPr/>
                  <p:nvPr/>
                </p:nvSpPr>
                <p:spPr bwMode="auto">
                  <a:xfrm>
                    <a:off x="2231740" y="2259399"/>
                    <a:ext cx="6165685" cy="22449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9" name="Rectangle 8"/>
                  <p:cNvSpPr/>
                  <p:nvPr/>
                </p:nvSpPr>
                <p:spPr bwMode="auto">
                  <a:xfrm>
                    <a:off x="6597225" y="2483894"/>
                    <a:ext cx="1755195" cy="54006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endParaRPr lang="en-US" sz="1400" b="1" dirty="0">
                      <a:solidFill>
                        <a:srgbClr val="000000"/>
                      </a:solidFill>
                      <a:latin typeface="Verdana" pitchFamily="34" charset="0"/>
                    </a:endParaRPr>
                  </a:p>
                </p:txBody>
              </p:sp>
              <p:sp>
                <p:nvSpPr>
                  <p:cNvPr id="10" name="TextBox 9"/>
                  <p:cNvSpPr txBox="1"/>
                  <p:nvPr/>
                </p:nvSpPr>
                <p:spPr>
                  <a:xfrm>
                    <a:off x="6676812" y="2483894"/>
                    <a:ext cx="1710190" cy="954107"/>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p:spPr>
                <p:txBody>
                  <a:bodyPr wrap="square" rtlCol="0">
                    <a:spAutoFit/>
                  </a:bodyPr>
                  <a:lstStyle/>
                  <a:p>
                    <a:pPr algn="ctr">
                      <a:defRPr/>
                    </a:pPr>
                    <a:r>
                      <a:rPr lang="en-US" sz="1400" dirty="0">
                        <a:solidFill>
                          <a:srgbClr val="FFFFFF"/>
                        </a:solidFill>
                      </a:rPr>
                      <a:t>SSE </a:t>
                    </a:r>
                    <a:r>
                      <a:rPr lang="en-US" sz="1400" dirty="0" smtClean="0">
                        <a:solidFill>
                          <a:srgbClr val="FFFFFF"/>
                        </a:solidFill>
                      </a:rPr>
                      <a:t>(</a:t>
                    </a:r>
                    <a:r>
                      <a:rPr lang="en-US" sz="1400" dirty="0">
                        <a:solidFill>
                          <a:srgbClr val="FFFFFF"/>
                        </a:solidFill>
                      </a:rPr>
                      <a:t>64-bit)</a:t>
                    </a:r>
                  </a:p>
                  <a:p>
                    <a:pPr algn="ctr">
                      <a:defRPr/>
                    </a:pPr>
                    <a:r>
                      <a:rPr lang="en-US" sz="1400" dirty="0">
                        <a:solidFill>
                          <a:srgbClr val="FFFFFF"/>
                        </a:solidFill>
                      </a:rPr>
                      <a:t>(</a:t>
                    </a:r>
                    <a:r>
                      <a:rPr lang="en-US" sz="1400" dirty="0" smtClean="0">
                        <a:solidFill>
                          <a:srgbClr val="FFFFFF"/>
                        </a:solidFill>
                      </a:rPr>
                      <a:t>xmm0-xmm15)-</a:t>
                    </a:r>
                    <a:r>
                      <a:rPr lang="en-US" sz="1400" dirty="0">
                        <a:solidFill>
                          <a:srgbClr val="FFFFFF"/>
                        </a:solidFill>
                      </a:rPr>
                      <a:t>bit)</a:t>
                    </a:r>
                  </a:p>
                  <a:p>
                    <a:pPr algn="ctr">
                      <a:defRPr/>
                    </a:pPr>
                    <a:r>
                      <a:rPr lang="en-US" sz="1400" dirty="0">
                        <a:solidFill>
                          <a:srgbClr val="FFFFFF"/>
                        </a:solidFill>
                      </a:rPr>
                      <a:t> </a:t>
                    </a:r>
                    <a:r>
                      <a:rPr lang="en-US" sz="1400" dirty="0" smtClean="0">
                        <a:solidFill>
                          <a:srgbClr val="FFFFFF"/>
                        </a:solidFill>
                      </a:rPr>
                      <a:t>(xmm0-mm7</a:t>
                    </a:r>
                    <a:r>
                      <a:rPr lang="en-US" sz="1400" dirty="0">
                        <a:solidFill>
                          <a:srgbClr val="FFFFFF"/>
                        </a:solidFill>
                      </a:rPr>
                      <a:t>)</a:t>
                    </a:r>
                  </a:p>
                </p:txBody>
              </p:sp>
              <p:sp>
                <p:nvSpPr>
                  <p:cNvPr id="11" name="Rectangle 10"/>
                  <p:cNvSpPr/>
                  <p:nvPr/>
                </p:nvSpPr>
                <p:spPr bwMode="auto">
                  <a:xfrm>
                    <a:off x="6597225" y="3036003"/>
                    <a:ext cx="1755196" cy="58506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12" name="TextBox 11"/>
                  <p:cNvSpPr txBox="1"/>
                  <p:nvPr/>
                </p:nvSpPr>
                <p:spPr>
                  <a:xfrm>
                    <a:off x="6597224" y="3292148"/>
                    <a:ext cx="1800201" cy="307777"/>
                  </a:xfrm>
                  <a:prstGeom prst="rect">
                    <a:avLst/>
                  </a:prstGeom>
                  <a:noFill/>
                </p:spPr>
                <p:txBody>
                  <a:bodyPr wrap="square" rtlCol="0">
                    <a:spAutoFit/>
                  </a:bodyPr>
                  <a:lstStyle/>
                  <a:p>
                    <a:pPr algn="ctr">
                      <a:defRPr/>
                    </a:pPr>
                    <a:r>
                      <a:rPr lang="en-US" sz="1400" dirty="0" smtClean="0">
                        <a:solidFill>
                          <a:srgbClr val="FFFFFF"/>
                        </a:solidFill>
                      </a:rPr>
                      <a:t>SSE)</a:t>
                    </a:r>
                    <a:endParaRPr lang="en-US" sz="1400" dirty="0">
                      <a:solidFill>
                        <a:srgbClr val="FFFFFF"/>
                      </a:solidFill>
                    </a:endParaRPr>
                  </a:p>
                </p:txBody>
              </p:sp>
              <p:sp>
                <p:nvSpPr>
                  <p:cNvPr id="13" name="Rectangle 12"/>
                  <p:cNvSpPr/>
                  <p:nvPr/>
                </p:nvSpPr>
                <p:spPr bwMode="auto">
                  <a:xfrm>
                    <a:off x="4797024" y="2455019"/>
                    <a:ext cx="1869365" cy="118800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defRPr/>
                    </a:pPr>
                    <a:endParaRPr lang="en-US" sz="1400" dirty="0">
                      <a:solidFill>
                        <a:srgbClr val="FFFFFF"/>
                      </a:solidFill>
                    </a:endParaRPr>
                  </a:p>
                </p:txBody>
              </p:sp>
              <p:sp>
                <p:nvSpPr>
                  <p:cNvPr id="16" name="TextBox 15"/>
                  <p:cNvSpPr txBox="1"/>
                  <p:nvPr/>
                </p:nvSpPr>
                <p:spPr>
                  <a:xfrm>
                    <a:off x="4926205" y="2806675"/>
                    <a:ext cx="1526380" cy="523220"/>
                  </a:xfrm>
                  <a:prstGeom prst="rect">
                    <a:avLst/>
                  </a:prstGeom>
                  <a:noFill/>
                </p:spPr>
                <p:txBody>
                  <a:bodyPr wrap="none" rtlCol="0">
                    <a:spAutoFit/>
                  </a:bodyPr>
                  <a:lstStyle/>
                  <a:p>
                    <a:pPr algn="ctr">
                      <a:defRPr/>
                    </a:pPr>
                    <a:r>
                      <a:rPr lang="en-US" sz="1400" dirty="0">
                        <a:solidFill>
                          <a:srgbClr val="FFFFFF"/>
                        </a:solidFill>
                      </a:rPr>
                      <a:t>AVX/AVX2</a:t>
                    </a:r>
                  </a:p>
                  <a:p>
                    <a:pPr>
                      <a:defRPr/>
                    </a:pPr>
                    <a:r>
                      <a:rPr lang="en-US" sz="1400" dirty="0">
                        <a:solidFill>
                          <a:srgbClr val="FFFFFF"/>
                        </a:solidFill>
                      </a:rPr>
                      <a:t>  ymm0-ymm15) </a:t>
                    </a:r>
                  </a:p>
                </p:txBody>
              </p:sp>
              <p:sp>
                <p:nvSpPr>
                  <p:cNvPr id="17" name="Rectangle 16"/>
                  <p:cNvSpPr/>
                  <p:nvPr/>
                </p:nvSpPr>
                <p:spPr bwMode="auto">
                  <a:xfrm>
                    <a:off x="4797025" y="3654024"/>
                    <a:ext cx="1879786" cy="1305145"/>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35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18" name="TextBox 17"/>
                  <p:cNvSpPr txBox="1"/>
                  <p:nvPr/>
                </p:nvSpPr>
                <p:spPr>
                  <a:xfrm>
                    <a:off x="5145951" y="4016934"/>
                    <a:ext cx="1377300" cy="523220"/>
                  </a:xfrm>
                  <a:prstGeom prst="rect">
                    <a:avLst/>
                  </a:prstGeom>
                  <a:noFill/>
                </p:spPr>
                <p:txBody>
                  <a:bodyPr wrap="none" rtlCol="0">
                    <a:spAutoFit/>
                  </a:bodyPr>
                  <a:lstStyle/>
                  <a:p>
                    <a:pPr algn="ctr">
                      <a:defRPr/>
                    </a:pPr>
                    <a:r>
                      <a:rPr lang="en-US" sz="1400" dirty="0">
                        <a:solidFill>
                          <a:srgbClr val="FFFFFF"/>
                        </a:solidFill>
                        <a:cs typeface="Times New Roman" panose="02020603050405020304" pitchFamily="18" charset="0"/>
                      </a:rPr>
                      <a:t>AVX-512</a:t>
                    </a:r>
                  </a:p>
                  <a:p>
                    <a:pPr algn="ctr">
                      <a:defRPr/>
                    </a:pPr>
                    <a:r>
                      <a:rPr lang="en-US" sz="1400" dirty="0">
                        <a:solidFill>
                          <a:srgbClr val="FFFFFF"/>
                        </a:solidFill>
                        <a:cs typeface="Times New Roman" panose="02020603050405020304" pitchFamily="18" charset="0"/>
                      </a:rPr>
                      <a:t>(ymm0-ymm31</a:t>
                    </a:r>
                    <a:endParaRPr lang="en-US" sz="1400" b="1" dirty="0">
                      <a:solidFill>
                        <a:srgbClr val="2D2D8A"/>
                      </a:solidFill>
                    </a:endParaRPr>
                  </a:p>
                </p:txBody>
              </p:sp>
              <p:sp>
                <p:nvSpPr>
                  <p:cNvPr id="19" name="Rectangle 18"/>
                  <p:cNvSpPr/>
                  <p:nvPr/>
                </p:nvSpPr>
                <p:spPr bwMode="auto">
                  <a:xfrm>
                    <a:off x="1241630" y="2449045"/>
                    <a:ext cx="3555395" cy="255600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21" name="TextBox 20"/>
                  <p:cNvSpPr txBox="1"/>
                  <p:nvPr/>
                </p:nvSpPr>
                <p:spPr>
                  <a:xfrm>
                    <a:off x="2556215" y="3293985"/>
                    <a:ext cx="1377300" cy="523220"/>
                  </a:xfrm>
                  <a:prstGeom prst="rect">
                    <a:avLst/>
                  </a:prstGeom>
                  <a:noFill/>
                </p:spPr>
                <p:txBody>
                  <a:bodyPr wrap="none" rtlCol="0">
                    <a:spAutoFit/>
                  </a:bodyPr>
                  <a:lstStyle/>
                  <a:p>
                    <a:pPr algn="ctr">
                      <a:defRPr/>
                    </a:pPr>
                    <a:r>
                      <a:rPr lang="en-US" sz="1400" dirty="0">
                        <a:solidFill>
                          <a:srgbClr val="FFFFFF"/>
                        </a:solidFill>
                        <a:cs typeface="Times New Roman" panose="02020603050405020304" pitchFamily="18" charset="0"/>
                      </a:rPr>
                      <a:t>AVX-512</a:t>
                    </a:r>
                  </a:p>
                  <a:p>
                    <a:pPr algn="ctr">
                      <a:defRPr/>
                    </a:pPr>
                    <a:r>
                      <a:rPr lang="en-US" sz="1400" dirty="0">
                        <a:solidFill>
                          <a:srgbClr val="FFFFFF"/>
                        </a:solidFill>
                        <a:cs typeface="Times New Roman" panose="02020603050405020304" pitchFamily="18" charset="0"/>
                      </a:rPr>
                      <a:t>(zmm0-zmm31</a:t>
                    </a:r>
                    <a:endParaRPr lang="en-US" sz="1400" b="1" dirty="0">
                      <a:solidFill>
                        <a:srgbClr val="2D2D8A"/>
                      </a:solidFill>
                    </a:endParaRPr>
                  </a:p>
                </p:txBody>
              </p:sp>
              <p:sp>
                <p:nvSpPr>
                  <p:cNvPr id="20" name="TextBox 19"/>
                  <p:cNvSpPr txBox="1"/>
                  <p:nvPr/>
                </p:nvSpPr>
                <p:spPr>
                  <a:xfrm>
                    <a:off x="8458985" y="2393885"/>
                    <a:ext cx="282450" cy="276999"/>
                  </a:xfrm>
                  <a:prstGeom prst="rect">
                    <a:avLst/>
                  </a:prstGeom>
                  <a:noFill/>
                </p:spPr>
                <p:txBody>
                  <a:bodyPr wrap="none" rtlCol="0">
                    <a:spAutoFit/>
                  </a:bodyPr>
                  <a:lstStyle/>
                  <a:p>
                    <a:pPr>
                      <a:defRPr/>
                    </a:pPr>
                    <a:r>
                      <a:rPr lang="en-US" sz="1200" dirty="0">
                        <a:solidFill>
                          <a:srgbClr val="2D2D8A"/>
                        </a:solidFill>
                        <a:latin typeface="Verdana"/>
                      </a:rPr>
                      <a:t>0</a:t>
                    </a:r>
                  </a:p>
                </p:txBody>
              </p:sp>
              <p:sp>
                <p:nvSpPr>
                  <p:cNvPr id="23" name="TextBox 22"/>
                  <p:cNvSpPr txBox="1"/>
                  <p:nvPr/>
                </p:nvSpPr>
                <p:spPr>
                  <a:xfrm>
                    <a:off x="8458985" y="2806188"/>
                    <a:ext cx="282450" cy="276999"/>
                  </a:xfrm>
                  <a:prstGeom prst="rect">
                    <a:avLst/>
                  </a:prstGeom>
                  <a:noFill/>
                </p:spPr>
                <p:txBody>
                  <a:bodyPr wrap="none" rtlCol="0">
                    <a:spAutoFit/>
                  </a:bodyPr>
                  <a:lstStyle/>
                  <a:p>
                    <a:pPr>
                      <a:defRPr/>
                    </a:pPr>
                    <a:r>
                      <a:rPr lang="en-US" sz="1200" dirty="0">
                        <a:solidFill>
                          <a:srgbClr val="2D2D8A"/>
                        </a:solidFill>
                        <a:latin typeface="Verdana"/>
                      </a:rPr>
                      <a:t>7</a:t>
                    </a:r>
                  </a:p>
                </p:txBody>
              </p:sp>
              <p:sp>
                <p:nvSpPr>
                  <p:cNvPr id="24" name="TextBox 23"/>
                  <p:cNvSpPr txBox="1"/>
                  <p:nvPr/>
                </p:nvSpPr>
                <p:spPr>
                  <a:xfrm>
                    <a:off x="8352420" y="3346248"/>
                    <a:ext cx="380232" cy="276999"/>
                  </a:xfrm>
                  <a:prstGeom prst="rect">
                    <a:avLst/>
                  </a:prstGeom>
                  <a:noFill/>
                </p:spPr>
                <p:txBody>
                  <a:bodyPr wrap="none" rtlCol="0">
                    <a:spAutoFit/>
                  </a:bodyPr>
                  <a:lstStyle/>
                  <a:p>
                    <a:pPr>
                      <a:defRPr/>
                    </a:pPr>
                    <a:r>
                      <a:rPr lang="en-US" sz="1200" dirty="0">
                        <a:solidFill>
                          <a:srgbClr val="2D2D8A"/>
                        </a:solidFill>
                        <a:latin typeface="Verdana"/>
                      </a:rPr>
                      <a:t>15</a:t>
                    </a:r>
                  </a:p>
                </p:txBody>
              </p:sp>
              <p:sp>
                <p:nvSpPr>
                  <p:cNvPr id="25" name="TextBox 24"/>
                  <p:cNvSpPr txBox="1"/>
                  <p:nvPr/>
                </p:nvSpPr>
                <p:spPr>
                  <a:xfrm>
                    <a:off x="8390178" y="4689140"/>
                    <a:ext cx="380232" cy="276999"/>
                  </a:xfrm>
                  <a:prstGeom prst="rect">
                    <a:avLst/>
                  </a:prstGeom>
                  <a:noFill/>
                </p:spPr>
                <p:txBody>
                  <a:bodyPr wrap="none" rtlCol="0">
                    <a:spAutoFit/>
                  </a:bodyPr>
                  <a:lstStyle/>
                  <a:p>
                    <a:pPr>
                      <a:defRPr/>
                    </a:pPr>
                    <a:r>
                      <a:rPr lang="en-US" sz="1200" dirty="0">
                        <a:solidFill>
                          <a:srgbClr val="2D2D8A"/>
                        </a:solidFill>
                        <a:latin typeface="Verdana"/>
                      </a:rPr>
                      <a:t>31</a:t>
                    </a:r>
                  </a:p>
                </p:txBody>
              </p:sp>
              <p:sp>
                <p:nvSpPr>
                  <p:cNvPr id="22" name="Rectangle 21"/>
                  <p:cNvSpPr/>
                  <p:nvPr/>
                </p:nvSpPr>
                <p:spPr bwMode="auto">
                  <a:xfrm>
                    <a:off x="6597225" y="2043289"/>
                    <a:ext cx="1764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27" name="TextBox 26"/>
                  <p:cNvSpPr txBox="1"/>
                  <p:nvPr/>
                </p:nvSpPr>
                <p:spPr>
                  <a:xfrm>
                    <a:off x="6777509" y="2033845"/>
                    <a:ext cx="1402948" cy="307777"/>
                  </a:xfrm>
                  <a:prstGeom prst="rect">
                    <a:avLst/>
                  </a:prstGeom>
                  <a:noFill/>
                </p:spPr>
                <p:txBody>
                  <a:bodyPr wrap="none" rtlCol="0">
                    <a:spAutoFit/>
                  </a:bodyPr>
                  <a:lstStyle/>
                  <a:p>
                    <a:pPr>
                      <a:defRPr/>
                    </a:pPr>
                    <a:r>
                      <a:rPr lang="en-US" sz="1400" dirty="0" err="1">
                        <a:solidFill>
                          <a:srgbClr val="FFFFFF"/>
                        </a:solidFill>
                      </a:rPr>
                      <a:t>xmm</a:t>
                    </a:r>
                    <a:r>
                      <a:rPr lang="en-US" sz="1400" dirty="0">
                        <a:solidFill>
                          <a:srgbClr val="FFFFFF"/>
                        </a:solidFill>
                      </a:rPr>
                      <a:t> (128-0)</a:t>
                    </a:r>
                  </a:p>
                </p:txBody>
              </p:sp>
              <p:sp>
                <p:nvSpPr>
                  <p:cNvPr id="28" name="Rectangle 27"/>
                  <p:cNvSpPr/>
                  <p:nvPr/>
                </p:nvSpPr>
                <p:spPr bwMode="auto">
                  <a:xfrm>
                    <a:off x="4800145" y="1638244"/>
                    <a:ext cx="3564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29" name="TextBox 28"/>
                  <p:cNvSpPr txBox="1"/>
                  <p:nvPr/>
                </p:nvSpPr>
                <p:spPr>
                  <a:xfrm>
                    <a:off x="5697125" y="1612670"/>
                    <a:ext cx="1402948" cy="307777"/>
                  </a:xfrm>
                  <a:prstGeom prst="rect">
                    <a:avLst/>
                  </a:prstGeom>
                  <a:noFill/>
                </p:spPr>
                <p:txBody>
                  <a:bodyPr wrap="none" rtlCol="0">
                    <a:spAutoFit/>
                  </a:bodyPr>
                  <a:lstStyle/>
                  <a:p>
                    <a:pPr>
                      <a:defRPr/>
                    </a:pPr>
                    <a:r>
                      <a:rPr lang="en-US" sz="1400" dirty="0" err="1">
                        <a:solidFill>
                          <a:srgbClr val="FFFFFF"/>
                        </a:solidFill>
                      </a:rPr>
                      <a:t>ymm</a:t>
                    </a:r>
                    <a:r>
                      <a:rPr lang="en-US" sz="1400" dirty="0">
                        <a:solidFill>
                          <a:srgbClr val="FFFFFF"/>
                        </a:solidFill>
                      </a:rPr>
                      <a:t> (255-0)</a:t>
                    </a:r>
                  </a:p>
                </p:txBody>
              </p:sp>
              <p:sp>
                <p:nvSpPr>
                  <p:cNvPr id="30" name="Rectangle 29"/>
                  <p:cNvSpPr/>
                  <p:nvPr/>
                </p:nvSpPr>
                <p:spPr bwMode="auto">
                  <a:xfrm>
                    <a:off x="1241630" y="1226694"/>
                    <a:ext cx="7128000" cy="293598"/>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1"/>
                    <a:tileRect/>
                  </a:gradFill>
                  <a:ln w="19050" cap="flat" cmpd="sng" algn="ctr">
                    <a:solidFill>
                      <a:srgbClr val="33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400" b="1">
                      <a:solidFill>
                        <a:srgbClr val="000000"/>
                      </a:solidFill>
                      <a:latin typeface="Verdana" pitchFamily="34" charset="0"/>
                    </a:endParaRPr>
                  </a:p>
                </p:txBody>
              </p:sp>
              <p:sp>
                <p:nvSpPr>
                  <p:cNvPr id="31" name="TextBox 30"/>
                  <p:cNvSpPr txBox="1"/>
                  <p:nvPr/>
                </p:nvSpPr>
                <p:spPr>
                  <a:xfrm>
                    <a:off x="4249172" y="1201120"/>
                    <a:ext cx="1391728" cy="307777"/>
                  </a:xfrm>
                  <a:prstGeom prst="rect">
                    <a:avLst/>
                  </a:prstGeom>
                  <a:noFill/>
                </p:spPr>
                <p:txBody>
                  <a:bodyPr wrap="none" rtlCol="0">
                    <a:spAutoFit/>
                  </a:bodyPr>
                  <a:lstStyle/>
                  <a:p>
                    <a:pPr>
                      <a:defRPr/>
                    </a:pPr>
                    <a:r>
                      <a:rPr lang="en-US" sz="1400" dirty="0" err="1">
                        <a:solidFill>
                          <a:srgbClr val="FFFFFF"/>
                        </a:solidFill>
                      </a:rPr>
                      <a:t>zmm</a:t>
                    </a:r>
                    <a:r>
                      <a:rPr lang="en-US" sz="1400" dirty="0">
                        <a:solidFill>
                          <a:srgbClr val="FFFFFF"/>
                        </a:solidFill>
                      </a:rPr>
                      <a:t> (511-0)</a:t>
                    </a:r>
                  </a:p>
                </p:txBody>
              </p:sp>
            </p:grpSp>
            <p:sp>
              <p:nvSpPr>
                <p:cNvPr id="34" name="TextBox 33"/>
                <p:cNvSpPr txBox="1"/>
                <p:nvPr/>
              </p:nvSpPr>
              <p:spPr>
                <a:xfrm>
                  <a:off x="7775412" y="4982785"/>
                  <a:ext cx="298480" cy="279797"/>
                </a:xfrm>
                <a:prstGeom prst="rect">
                  <a:avLst/>
                </a:prstGeom>
                <a:noFill/>
              </p:spPr>
              <p:txBody>
                <a:bodyPr wrap="square" rtlCol="0">
                  <a:spAutoFit/>
                </a:bodyPr>
                <a:lstStyle/>
                <a:p>
                  <a:pPr>
                    <a:defRPr/>
                  </a:pPr>
                  <a:r>
                    <a:rPr lang="en-US" sz="1200" dirty="0">
                      <a:solidFill>
                        <a:srgbClr val="000000"/>
                      </a:solidFill>
                      <a:latin typeface="Verdana"/>
                    </a:rPr>
                    <a:t>0</a:t>
                  </a:r>
                </a:p>
              </p:txBody>
            </p:sp>
            <p:sp>
              <p:nvSpPr>
                <p:cNvPr id="36" name="TextBox 35"/>
                <p:cNvSpPr txBox="1"/>
                <p:nvPr/>
              </p:nvSpPr>
              <p:spPr>
                <a:xfrm>
                  <a:off x="6198675" y="4966636"/>
                  <a:ext cx="636850" cy="276999"/>
                </a:xfrm>
                <a:prstGeom prst="rect">
                  <a:avLst/>
                </a:prstGeom>
                <a:noFill/>
              </p:spPr>
              <p:txBody>
                <a:bodyPr wrap="square" rtlCol="0">
                  <a:spAutoFit/>
                </a:bodyPr>
                <a:lstStyle/>
                <a:p>
                  <a:pPr>
                    <a:defRPr/>
                  </a:pPr>
                  <a:r>
                    <a:rPr lang="en-US" sz="1200" dirty="0">
                      <a:solidFill>
                        <a:srgbClr val="000000"/>
                      </a:solidFill>
                      <a:latin typeface="Verdana"/>
                    </a:rPr>
                    <a:t>127</a:t>
                  </a:r>
                </a:p>
              </p:txBody>
            </p:sp>
            <p:sp>
              <p:nvSpPr>
                <p:cNvPr id="37" name="TextBox 36"/>
                <p:cNvSpPr txBox="1"/>
                <p:nvPr/>
              </p:nvSpPr>
              <p:spPr>
                <a:xfrm>
                  <a:off x="4301970" y="4968795"/>
                  <a:ext cx="636850" cy="276999"/>
                </a:xfrm>
                <a:prstGeom prst="rect">
                  <a:avLst/>
                </a:prstGeom>
                <a:noFill/>
              </p:spPr>
              <p:txBody>
                <a:bodyPr wrap="square" rtlCol="0">
                  <a:spAutoFit/>
                </a:bodyPr>
                <a:lstStyle/>
                <a:p>
                  <a:pPr>
                    <a:defRPr/>
                  </a:pPr>
                  <a:r>
                    <a:rPr lang="en-US" sz="1200" dirty="0">
                      <a:solidFill>
                        <a:srgbClr val="000000"/>
                      </a:solidFill>
                      <a:latin typeface="Verdana"/>
                    </a:rPr>
                    <a:t>255</a:t>
                  </a:r>
                </a:p>
              </p:txBody>
            </p:sp>
            <p:sp>
              <p:nvSpPr>
                <p:cNvPr id="38" name="TextBox 37"/>
                <p:cNvSpPr txBox="1"/>
                <p:nvPr/>
              </p:nvSpPr>
              <p:spPr>
                <a:xfrm>
                  <a:off x="746575" y="4968795"/>
                  <a:ext cx="636850" cy="276999"/>
                </a:xfrm>
                <a:prstGeom prst="rect">
                  <a:avLst/>
                </a:prstGeom>
                <a:noFill/>
              </p:spPr>
              <p:txBody>
                <a:bodyPr wrap="square" rtlCol="0">
                  <a:spAutoFit/>
                </a:bodyPr>
                <a:lstStyle/>
                <a:p>
                  <a:pPr>
                    <a:defRPr/>
                  </a:pPr>
                  <a:r>
                    <a:rPr lang="en-US" sz="1200" dirty="0">
                      <a:solidFill>
                        <a:srgbClr val="000000"/>
                      </a:solidFill>
                      <a:latin typeface="Verdana"/>
                    </a:rPr>
                    <a:t>511</a:t>
                  </a:r>
                </a:p>
              </p:txBody>
            </p:sp>
          </p:grpSp>
          <p:sp>
            <p:nvSpPr>
              <p:cNvPr id="6" name="Rectangle 5"/>
              <p:cNvSpPr/>
              <p:nvPr/>
            </p:nvSpPr>
            <p:spPr bwMode="auto">
              <a:xfrm>
                <a:off x="4391979" y="2718014"/>
                <a:ext cx="3600401" cy="1170130"/>
              </a:xfrm>
              <a:prstGeom prst="rect">
                <a:avLst/>
              </a:prstGeom>
              <a:noFill/>
              <a:ln w="381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grpSp>
        <p:grpSp>
          <p:nvGrpSpPr>
            <p:cNvPr id="43" name="Group 42"/>
            <p:cNvGrpSpPr/>
            <p:nvPr/>
          </p:nvGrpSpPr>
          <p:grpSpPr>
            <a:xfrm>
              <a:off x="6237185" y="2756453"/>
              <a:ext cx="2046359" cy="1197085"/>
              <a:chOff x="6462210" y="4239090"/>
              <a:chExt cx="2046359" cy="1197085"/>
            </a:xfrm>
          </p:grpSpPr>
          <p:sp>
            <p:nvSpPr>
              <p:cNvPr id="44" name="TextBox 43"/>
              <p:cNvSpPr txBox="1"/>
              <p:nvPr/>
            </p:nvSpPr>
            <p:spPr>
              <a:xfrm>
                <a:off x="6462210" y="4239090"/>
                <a:ext cx="1747948" cy="1188000"/>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16200000" scaled="1"/>
                <a:tileRect/>
              </a:gradFill>
            </p:spPr>
            <p:txBody>
              <a:bodyPr wrap="square" rtlCol="0">
                <a:spAutoFit/>
              </a:bodyPr>
              <a:lstStyle/>
              <a:p>
                <a:pPr algn="ctr">
                  <a:defRPr/>
                </a:pPr>
                <a:endParaRPr lang="en-US" sz="1300" dirty="0">
                  <a:solidFill>
                    <a:srgbClr val="FFFFFF"/>
                  </a:solidFill>
                </a:endParaRPr>
              </a:p>
            </p:txBody>
          </p:sp>
          <p:sp>
            <p:nvSpPr>
              <p:cNvPr id="45" name="TextBox 44"/>
              <p:cNvSpPr txBox="1"/>
              <p:nvPr/>
            </p:nvSpPr>
            <p:spPr>
              <a:xfrm>
                <a:off x="6597225" y="5004175"/>
                <a:ext cx="1911344" cy="432000"/>
              </a:xfrm>
              <a:prstGeom prst="rect">
                <a:avLst/>
              </a:prstGeom>
              <a:noFill/>
            </p:spPr>
            <p:txBody>
              <a:bodyPr wrap="square" rtlCol="0">
                <a:spAutoFit/>
              </a:bodyPr>
              <a:lstStyle/>
              <a:p>
                <a:r>
                  <a:rPr lang="en-US" sz="1300" dirty="0" smtClean="0">
                    <a:solidFill>
                      <a:schemeClr val="bg1"/>
                    </a:solidFill>
                  </a:rPr>
                  <a:t>SSE2: xmm0-15</a:t>
                </a:r>
                <a:endParaRPr lang="en-US" sz="1300" dirty="0">
                  <a:solidFill>
                    <a:schemeClr val="bg1"/>
                  </a:solidFill>
                </a:endParaRPr>
              </a:p>
            </p:txBody>
          </p:sp>
          <p:sp>
            <p:nvSpPr>
              <p:cNvPr id="46" name="Rectangle 45"/>
              <p:cNvSpPr/>
              <p:nvPr/>
            </p:nvSpPr>
            <p:spPr bwMode="auto">
              <a:xfrm>
                <a:off x="7334452" y="4248715"/>
                <a:ext cx="882000" cy="594000"/>
              </a:xfrm>
              <a:prstGeom prst="rect">
                <a:avLst/>
              </a:prstGeom>
              <a:solidFill>
                <a:srgbClr val="0070C0"/>
              </a:solidFill>
              <a:ln w="9525" cap="flat" cmpd="sng" algn="ctr">
                <a:noFill/>
                <a:prstDash val="solid"/>
                <a:round/>
                <a:headEnd type="none" w="med" len="med"/>
                <a:tailEnd type="triangle" w="med" len="med"/>
              </a:ln>
              <a:effectLst>
                <a:innerShdw blurRad="63500" dist="50800">
                  <a:prstClr val="black">
                    <a:alpha val="50000"/>
                  </a:prstClr>
                </a:inn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7" name="TextBox 46"/>
              <p:cNvSpPr txBox="1"/>
              <p:nvPr/>
            </p:nvSpPr>
            <p:spPr>
              <a:xfrm>
                <a:off x="7331331" y="4312118"/>
                <a:ext cx="837949" cy="491555"/>
              </a:xfrm>
              <a:prstGeom prst="rect">
                <a:avLst/>
              </a:prstGeom>
              <a:noFill/>
              <a:effectLst>
                <a:innerShdw blurRad="114300">
                  <a:prstClr val="black"/>
                </a:innerShdw>
              </a:effectLst>
            </p:spPr>
            <p:txBody>
              <a:bodyPr wrap="square" rtlCol="0">
                <a:spAutoFit/>
              </a:bodyPr>
              <a:lstStyle/>
              <a:p>
                <a:pPr algn="ctr"/>
                <a:r>
                  <a:rPr lang="en-US" sz="1300" dirty="0" smtClean="0">
                    <a:solidFill>
                      <a:schemeClr val="bg1"/>
                    </a:solidFill>
                  </a:rPr>
                  <a:t> </a:t>
                </a:r>
                <a:r>
                  <a:rPr lang="en-US" sz="1300" dirty="0">
                    <a:solidFill>
                      <a:schemeClr val="bg1"/>
                    </a:solidFill>
                  </a:rPr>
                  <a:t>MMX</a:t>
                </a:r>
                <a:r>
                  <a:rPr lang="en-US" sz="1300" dirty="0" smtClean="0">
                    <a:solidFill>
                      <a:schemeClr val="bg1"/>
                    </a:solidFill>
                  </a:rPr>
                  <a:t>:</a:t>
                </a:r>
              </a:p>
              <a:p>
                <a:pPr algn="ctr"/>
                <a:r>
                  <a:rPr lang="en-US" sz="1300" dirty="0" smtClean="0">
                    <a:solidFill>
                      <a:schemeClr val="bg1"/>
                    </a:solidFill>
                  </a:rPr>
                  <a:t> MM0-7</a:t>
                </a:r>
              </a:p>
            </p:txBody>
          </p:sp>
        </p:grpSp>
        <p:sp>
          <p:nvSpPr>
            <p:cNvPr id="42" name="TextBox 41"/>
            <p:cNvSpPr txBox="1"/>
            <p:nvPr/>
          </p:nvSpPr>
          <p:spPr>
            <a:xfrm>
              <a:off x="6144055" y="2709563"/>
              <a:ext cx="978802" cy="692497"/>
            </a:xfrm>
            <a:prstGeom prst="rect">
              <a:avLst/>
            </a:prstGeom>
            <a:noFill/>
          </p:spPr>
          <p:txBody>
            <a:bodyPr wrap="square" rtlCol="0">
              <a:spAutoFit/>
            </a:bodyPr>
            <a:lstStyle/>
            <a:p>
              <a:pPr algn="ctr"/>
              <a:r>
                <a:rPr lang="en-US" sz="1300" dirty="0" smtClean="0">
                  <a:solidFill>
                    <a:schemeClr val="bg1"/>
                  </a:solidFill>
                </a:rPr>
                <a:t>SSE:</a:t>
              </a:r>
            </a:p>
            <a:p>
              <a:pPr algn="ctr"/>
              <a:r>
                <a:rPr lang="en-US" sz="1300" dirty="0" smtClean="0">
                  <a:solidFill>
                    <a:schemeClr val="bg1"/>
                  </a:solidFill>
                </a:rPr>
                <a:t> xmm0-7</a:t>
              </a:r>
            </a:p>
            <a:p>
              <a:pPr algn="ctr"/>
              <a:r>
                <a:rPr lang="en-US" sz="1300" dirty="0" smtClean="0">
                  <a:solidFill>
                    <a:schemeClr val="bg1"/>
                  </a:solidFill>
                </a:rPr>
                <a:t>(128-bit)</a:t>
              </a:r>
            </a:p>
          </p:txBody>
        </p:sp>
        <p:sp>
          <p:nvSpPr>
            <p:cNvPr id="48" name="Rectangle 47"/>
            <p:cNvSpPr/>
            <p:nvPr/>
          </p:nvSpPr>
          <p:spPr bwMode="auto">
            <a:xfrm>
              <a:off x="7092279" y="2766078"/>
              <a:ext cx="855097" cy="59400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49" name="Rounded Rectangle 48"/>
            <p:cNvSpPr/>
            <p:nvPr/>
          </p:nvSpPr>
          <p:spPr bwMode="auto">
            <a:xfrm>
              <a:off x="6198675" y="2745448"/>
              <a:ext cx="1760425" cy="614630"/>
            </a:xfrm>
            <a:prstGeom prst="roundRect">
              <a:avLst/>
            </a:prstGeom>
            <a:noFill/>
            <a:ln w="38100" cap="flat" cmpd="sng" algn="ctr">
              <a:solidFill>
                <a:srgbClr val="FFC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0" name="Rectangle 49"/>
            <p:cNvSpPr/>
            <p:nvPr/>
          </p:nvSpPr>
          <p:spPr bwMode="auto">
            <a:xfrm>
              <a:off x="6118206" y="2775703"/>
              <a:ext cx="1873221" cy="1177835"/>
            </a:xfrm>
            <a:prstGeom prst="rect">
              <a:avLst/>
            </a:prstGeom>
            <a:noFill/>
            <a:ln w="28575" cap="flat" cmpd="sng" algn="ctr">
              <a:solidFill>
                <a:srgbClr val="FFFF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1" name="Rectangle 50"/>
            <p:cNvSpPr/>
            <p:nvPr/>
          </p:nvSpPr>
          <p:spPr bwMode="auto">
            <a:xfrm>
              <a:off x="4301970" y="2742175"/>
              <a:ext cx="3689457" cy="1184408"/>
            </a:xfrm>
            <a:prstGeom prst="rect">
              <a:avLst/>
            </a:prstGeom>
            <a:noFill/>
            <a:ln w="9525"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52" name="Rectangle 51"/>
            <p:cNvSpPr/>
            <p:nvPr/>
          </p:nvSpPr>
          <p:spPr bwMode="auto">
            <a:xfrm>
              <a:off x="836585" y="2742175"/>
              <a:ext cx="7128000" cy="2567268"/>
            </a:xfrm>
            <a:prstGeom prst="rect">
              <a:avLst/>
            </a:prstGeom>
            <a:noFill/>
            <a:ln w="38100" cap="flat" cmpd="sng" algn="ctr">
              <a:solidFill>
                <a:srgbClr val="0033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cxnSp>
          <p:nvCxnSpPr>
            <p:cNvPr id="54" name="Straight Arrow Connector 53"/>
            <p:cNvCxnSpPr/>
            <p:nvPr/>
          </p:nvCxnSpPr>
          <p:spPr bwMode="auto">
            <a:xfrm flipH="1" flipV="1">
              <a:off x="7800314" y="3071121"/>
              <a:ext cx="565052" cy="2204"/>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 name="Group 56"/>
            <p:cNvGrpSpPr/>
            <p:nvPr/>
          </p:nvGrpSpPr>
          <p:grpSpPr>
            <a:xfrm>
              <a:off x="8424287" y="2927508"/>
              <a:ext cx="324000" cy="324000"/>
              <a:chOff x="8496480" y="2969985"/>
              <a:chExt cx="324000" cy="324000"/>
            </a:xfrm>
          </p:grpSpPr>
          <p:sp>
            <p:nvSpPr>
              <p:cNvPr id="55" name="TextBox 54"/>
              <p:cNvSpPr txBox="1"/>
              <p:nvPr/>
            </p:nvSpPr>
            <p:spPr>
              <a:xfrm>
                <a:off x="8514272" y="2973381"/>
                <a:ext cx="290464" cy="292388"/>
              </a:xfrm>
              <a:prstGeom prst="rect">
                <a:avLst/>
              </a:prstGeom>
              <a:noFill/>
            </p:spPr>
            <p:txBody>
              <a:bodyPr wrap="none" rtlCol="0">
                <a:spAutoFit/>
              </a:bodyPr>
              <a:lstStyle/>
              <a:p>
                <a:r>
                  <a:rPr lang="en-US" sz="1300" dirty="0" smtClean="0">
                    <a:solidFill>
                      <a:srgbClr val="FF0000"/>
                    </a:solidFill>
                  </a:rPr>
                  <a:t>1</a:t>
                </a:r>
              </a:p>
            </p:txBody>
          </p:sp>
          <p:sp>
            <p:nvSpPr>
              <p:cNvPr id="56" name="Oval 55"/>
              <p:cNvSpPr/>
              <p:nvPr/>
            </p:nvSpPr>
            <p:spPr bwMode="auto">
              <a:xfrm>
                <a:off x="8496480" y="2969985"/>
                <a:ext cx="324000" cy="324000"/>
              </a:xfrm>
              <a:prstGeom prst="ellips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62" name="Group 61"/>
            <p:cNvGrpSpPr/>
            <p:nvPr/>
          </p:nvGrpSpPr>
          <p:grpSpPr>
            <a:xfrm>
              <a:off x="2906815" y="2351408"/>
              <a:ext cx="324000" cy="324000"/>
              <a:chOff x="8496480" y="2969985"/>
              <a:chExt cx="324000" cy="324000"/>
            </a:xfrm>
          </p:grpSpPr>
          <p:sp>
            <p:nvSpPr>
              <p:cNvPr id="63" name="TextBox 62"/>
              <p:cNvSpPr txBox="1"/>
              <p:nvPr/>
            </p:nvSpPr>
            <p:spPr>
              <a:xfrm>
                <a:off x="8514272" y="2973381"/>
                <a:ext cx="290464" cy="292388"/>
              </a:xfrm>
              <a:prstGeom prst="rect">
                <a:avLst/>
              </a:prstGeom>
              <a:noFill/>
            </p:spPr>
            <p:txBody>
              <a:bodyPr wrap="none" rtlCol="0">
                <a:spAutoFit/>
              </a:bodyPr>
              <a:lstStyle/>
              <a:p>
                <a:r>
                  <a:rPr lang="en-US" sz="1300" dirty="0" smtClean="0">
                    <a:solidFill>
                      <a:srgbClr val="FF0000"/>
                    </a:solidFill>
                  </a:rPr>
                  <a:t>5</a:t>
                </a:r>
              </a:p>
            </p:txBody>
          </p:sp>
          <p:sp>
            <p:nvSpPr>
              <p:cNvPr id="64" name="Oval 63"/>
              <p:cNvSpPr/>
              <p:nvPr/>
            </p:nvSpPr>
            <p:spPr bwMode="auto">
              <a:xfrm>
                <a:off x="8496480" y="2969985"/>
                <a:ext cx="324000" cy="324000"/>
              </a:xfrm>
              <a:prstGeom prst="ellips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65" name="Group 64"/>
            <p:cNvGrpSpPr/>
            <p:nvPr/>
          </p:nvGrpSpPr>
          <p:grpSpPr>
            <a:xfrm>
              <a:off x="5112060" y="2337489"/>
              <a:ext cx="324000" cy="328954"/>
              <a:chOff x="8496480" y="2969985"/>
              <a:chExt cx="324000" cy="328954"/>
            </a:xfrm>
          </p:grpSpPr>
          <p:sp>
            <p:nvSpPr>
              <p:cNvPr id="66" name="TextBox 65"/>
              <p:cNvSpPr txBox="1"/>
              <p:nvPr/>
            </p:nvSpPr>
            <p:spPr>
              <a:xfrm>
                <a:off x="8502319" y="3006551"/>
                <a:ext cx="302417" cy="292388"/>
              </a:xfrm>
              <a:prstGeom prst="rect">
                <a:avLst/>
              </a:prstGeom>
              <a:noFill/>
            </p:spPr>
            <p:txBody>
              <a:bodyPr wrap="square" rtlCol="0">
                <a:spAutoFit/>
              </a:bodyPr>
              <a:lstStyle/>
              <a:p>
                <a:r>
                  <a:rPr lang="en-US" sz="1300" dirty="0" smtClean="0">
                    <a:solidFill>
                      <a:srgbClr val="FF0000"/>
                    </a:solidFill>
                  </a:rPr>
                  <a:t>4</a:t>
                </a:r>
              </a:p>
            </p:txBody>
          </p:sp>
          <p:sp>
            <p:nvSpPr>
              <p:cNvPr id="67" name="Oval 66"/>
              <p:cNvSpPr/>
              <p:nvPr/>
            </p:nvSpPr>
            <p:spPr bwMode="auto">
              <a:xfrm>
                <a:off x="8496480" y="2969985"/>
                <a:ext cx="324000" cy="324000"/>
              </a:xfrm>
              <a:prstGeom prst="ellips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68" name="Group 67"/>
            <p:cNvGrpSpPr/>
            <p:nvPr/>
          </p:nvGrpSpPr>
          <p:grpSpPr>
            <a:xfrm>
              <a:off x="8432805" y="3422563"/>
              <a:ext cx="324000" cy="324000"/>
              <a:chOff x="8496480" y="2969985"/>
              <a:chExt cx="324000" cy="324000"/>
            </a:xfrm>
          </p:grpSpPr>
          <p:sp>
            <p:nvSpPr>
              <p:cNvPr id="69" name="TextBox 68"/>
              <p:cNvSpPr txBox="1"/>
              <p:nvPr/>
            </p:nvSpPr>
            <p:spPr>
              <a:xfrm>
                <a:off x="8514272" y="2971800"/>
                <a:ext cx="259159" cy="292388"/>
              </a:xfrm>
              <a:prstGeom prst="rect">
                <a:avLst/>
              </a:prstGeom>
              <a:noFill/>
            </p:spPr>
            <p:txBody>
              <a:bodyPr wrap="square" rtlCol="0">
                <a:spAutoFit/>
              </a:bodyPr>
              <a:lstStyle/>
              <a:p>
                <a:r>
                  <a:rPr lang="en-US" sz="1300" dirty="0" smtClean="0">
                    <a:solidFill>
                      <a:srgbClr val="FF0000"/>
                    </a:solidFill>
                  </a:rPr>
                  <a:t>3</a:t>
                </a:r>
              </a:p>
            </p:txBody>
          </p:sp>
          <p:sp>
            <p:nvSpPr>
              <p:cNvPr id="70" name="Oval 69"/>
              <p:cNvSpPr/>
              <p:nvPr/>
            </p:nvSpPr>
            <p:spPr bwMode="auto">
              <a:xfrm>
                <a:off x="8496480" y="2969985"/>
                <a:ext cx="324000" cy="324000"/>
              </a:xfrm>
              <a:prstGeom prst="ellips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grpSp>
          <p:nvGrpSpPr>
            <p:cNvPr id="71" name="Group 70"/>
            <p:cNvGrpSpPr/>
            <p:nvPr/>
          </p:nvGrpSpPr>
          <p:grpSpPr>
            <a:xfrm>
              <a:off x="5562110" y="2327345"/>
              <a:ext cx="336307" cy="342971"/>
              <a:chOff x="8496480" y="2969985"/>
              <a:chExt cx="324000" cy="324000"/>
            </a:xfrm>
          </p:grpSpPr>
          <p:sp>
            <p:nvSpPr>
              <p:cNvPr id="72" name="TextBox 71"/>
              <p:cNvSpPr txBox="1"/>
              <p:nvPr/>
            </p:nvSpPr>
            <p:spPr>
              <a:xfrm>
                <a:off x="8514272" y="2973381"/>
                <a:ext cx="290464" cy="292388"/>
              </a:xfrm>
              <a:prstGeom prst="rect">
                <a:avLst/>
              </a:prstGeom>
              <a:noFill/>
            </p:spPr>
            <p:txBody>
              <a:bodyPr wrap="none" rtlCol="0">
                <a:spAutoFit/>
              </a:bodyPr>
              <a:lstStyle/>
              <a:p>
                <a:r>
                  <a:rPr lang="en-US" sz="1300" dirty="0" smtClean="0">
                    <a:solidFill>
                      <a:srgbClr val="FF0000"/>
                    </a:solidFill>
                  </a:rPr>
                  <a:t>2</a:t>
                </a:r>
              </a:p>
            </p:txBody>
          </p:sp>
          <p:sp>
            <p:nvSpPr>
              <p:cNvPr id="73" name="Oval 72"/>
              <p:cNvSpPr/>
              <p:nvPr/>
            </p:nvSpPr>
            <p:spPr bwMode="auto">
              <a:xfrm>
                <a:off x="8496480" y="2969985"/>
                <a:ext cx="324000" cy="324000"/>
              </a:xfrm>
              <a:prstGeom prst="ellips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grpSp>
        <p:cxnSp>
          <p:nvCxnSpPr>
            <p:cNvPr id="74" name="Straight Arrow Connector 73"/>
            <p:cNvCxnSpPr/>
            <p:nvPr/>
          </p:nvCxnSpPr>
          <p:spPr bwMode="auto">
            <a:xfrm flipH="1" flipV="1">
              <a:off x="7857365" y="3593214"/>
              <a:ext cx="565052" cy="2204"/>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73" idx="5"/>
            </p:cNvCxnSpPr>
            <p:nvPr/>
          </p:nvCxnSpPr>
          <p:spPr bwMode="auto">
            <a:xfrm>
              <a:off x="5849166" y="2620089"/>
              <a:ext cx="539042" cy="346968"/>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5269107" y="2675408"/>
              <a:ext cx="0" cy="377355"/>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p:nvPr/>
          </p:nvCxnSpPr>
          <p:spPr bwMode="auto">
            <a:xfrm>
              <a:off x="3086835" y="2666443"/>
              <a:ext cx="0" cy="377355"/>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42570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48126" y="-28875"/>
            <a:ext cx="9192126" cy="422576"/>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2. Evolution of </a:t>
            </a:r>
            <a:r>
              <a:rPr lang="hu-HU" dirty="0" smtClean="0">
                <a:solidFill>
                  <a:srgbClr val="FFFFFF"/>
                </a:solidFill>
              </a:rPr>
              <a:t>the </a:t>
            </a:r>
            <a:r>
              <a:rPr lang="en-US" dirty="0" smtClean="0">
                <a:solidFill>
                  <a:srgbClr val="FFFFFF"/>
                </a:solidFill>
              </a:rPr>
              <a:t>ARM ISA (30)</a:t>
            </a:r>
            <a:endParaRPr lang="en-US" dirty="0">
              <a:solidFill>
                <a:srgbClr val="FFFFFF"/>
              </a:solidFill>
            </a:endParaRPr>
          </a:p>
        </p:txBody>
      </p:sp>
      <p:sp>
        <p:nvSpPr>
          <p:cNvPr id="27" name="TextBox 26"/>
          <p:cNvSpPr txBox="1"/>
          <p:nvPr/>
        </p:nvSpPr>
        <p:spPr>
          <a:xfrm>
            <a:off x="296525" y="6546871"/>
            <a:ext cx="394781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smtClean="0">
                <a:ln>
                  <a:noFill/>
                </a:ln>
                <a:solidFill>
                  <a:srgbClr val="000000"/>
                </a:solidFill>
                <a:effectLst/>
                <a:uLnTx/>
                <a:uFillTx/>
                <a:latin typeface="Verdana"/>
                <a:ea typeface="+mn-ea"/>
                <a:cs typeface="+mn-cs"/>
              </a:rPr>
              <a:t>Remarks: See on the slide 2.1 Overview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5" name="TextBox 84"/>
          <p:cNvSpPr txBox="1"/>
          <p:nvPr/>
        </p:nvSpPr>
        <p:spPr>
          <a:xfrm>
            <a:off x="75214" y="506688"/>
            <a:ext cx="93068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Main extensions introduced </a:t>
            </a:r>
            <a:r>
              <a:rPr kumimoji="0" lang="hu-HU" sz="1800" b="0" i="0" u="none" strike="noStrike" kern="1200" cap="none" spc="0" normalizeH="0" baseline="0" noProof="0" dirty="0">
                <a:ln>
                  <a:noFill/>
                </a:ln>
                <a:solidFill>
                  <a:srgbClr val="333399"/>
                </a:solidFill>
                <a:effectLst/>
                <a:uLnTx/>
                <a:uFillTx/>
                <a:latin typeface="Verdana"/>
                <a:ea typeface="+mn-ea"/>
                <a:cs typeface="+mn-cs"/>
              </a:rPr>
              <a:t>in</a:t>
            </a:r>
            <a:r>
              <a:rPr kumimoji="0" lang="en-US" sz="1800" b="0" i="0" u="none" strike="noStrike" kern="1200" cap="none" spc="0" normalizeH="0" baseline="0" noProof="0" dirty="0">
                <a:ln>
                  <a:noFill/>
                </a:ln>
                <a:solidFill>
                  <a:srgbClr val="333399"/>
                </a:solidFill>
                <a:effectLst/>
                <a:uLnTx/>
                <a:uFillTx/>
                <a:latin typeface="Verdana"/>
                <a:ea typeface="+mn-ea"/>
                <a:cs typeface="+mn-cs"/>
              </a:rPr>
              <a:t> ARM’s basic ISA </a:t>
            </a:r>
            <a:r>
              <a:rPr kumimoji="0" lang="en-US" sz="1800" b="0" i="0" u="none" strike="noStrike" kern="1200" cap="none" spc="0" normalizeH="0" baseline="0" noProof="0" dirty="0" smtClean="0">
                <a:ln>
                  <a:noFill/>
                </a:ln>
                <a:solidFill>
                  <a:srgbClr val="333399"/>
                </a:solidFill>
                <a:effectLst/>
                <a:uLnTx/>
                <a:uFillTx/>
                <a:latin typeface="Verdana"/>
                <a:ea typeface="+mn-ea"/>
                <a:cs typeface="+mn-cs"/>
              </a:rPr>
              <a:t>to extend compute capabilities </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grpSp>
        <p:nvGrpSpPr>
          <p:cNvPr id="34" name="Group 33"/>
          <p:cNvGrpSpPr/>
          <p:nvPr/>
        </p:nvGrpSpPr>
        <p:grpSpPr>
          <a:xfrm>
            <a:off x="64897" y="1138843"/>
            <a:ext cx="8604799" cy="5392652"/>
            <a:chOff x="64897" y="1138843"/>
            <a:chExt cx="8604799" cy="5392652"/>
          </a:xfrm>
        </p:grpSpPr>
        <p:grpSp>
          <p:nvGrpSpPr>
            <p:cNvPr id="25" name="Group 24"/>
            <p:cNvGrpSpPr/>
            <p:nvPr/>
          </p:nvGrpSpPr>
          <p:grpSpPr>
            <a:xfrm>
              <a:off x="64897" y="1138844"/>
              <a:ext cx="8604799" cy="5392651"/>
              <a:chOff x="64897" y="1332224"/>
              <a:chExt cx="8604799" cy="5392651"/>
            </a:xfrm>
          </p:grpSpPr>
          <p:sp>
            <p:nvSpPr>
              <p:cNvPr id="3" name="Lekerekített téglalap 43"/>
              <p:cNvSpPr/>
              <p:nvPr/>
            </p:nvSpPr>
            <p:spPr>
              <a:xfrm>
                <a:off x="1159876" y="5092868"/>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2421571" y="3689462"/>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20883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254636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3873488"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6503756" y="5812731"/>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5207492" y="5812731"/>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2494164" y="4359415"/>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(Jazelle DBX)</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 name="Lekerekített téglalap 9"/>
              <p:cNvSpPr/>
              <p:nvPr/>
            </p:nvSpPr>
            <p:spPr>
              <a:xfrm>
                <a:off x="2521494" y="3903955"/>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208832" y="5251584"/>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3801120"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3861995" y="3116584"/>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3861995" y="2275963"/>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5103607" y="2245550"/>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3851920" y="5265131"/>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6503636" y="1332224"/>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5152942" y="3495319"/>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(NEON)</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0" name="Lekerekített téglalap 20"/>
              <p:cNvSpPr/>
              <p:nvPr/>
            </p:nvSpPr>
            <p:spPr>
              <a:xfrm>
                <a:off x="5152942" y="3914841"/>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28" name="Jobbra nyíl 30"/>
              <p:cNvSpPr/>
              <p:nvPr/>
            </p:nvSpPr>
            <p:spPr>
              <a:xfrm>
                <a:off x="6291215" y="3595323"/>
                <a:ext cx="21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6529889" y="1845518"/>
                <a:ext cx="1008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0" normalizeH="0" baseline="0" noProof="0" dirty="0" err="1">
                    <a:ln>
                      <a:noFill/>
                    </a:ln>
                    <a:solidFill>
                      <a:srgbClr val="000000"/>
                    </a:solidFill>
                    <a:effectLst/>
                    <a:uLnTx/>
                    <a:uFillTx/>
                    <a:latin typeface="Verdana"/>
                    <a:ea typeface="Verdana" panose="020B0604030504040204" pitchFamily="34" charset="0"/>
                    <a:cs typeface="Verdana" panose="020B0604030504040204" pitchFamily="34" charset="0"/>
                  </a:rPr>
                  <a:t>rypto-graphy</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ext.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5144485" y="4348529"/>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5142904" y="4785041"/>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3</a:t>
                </a:r>
                <a:endPar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9" name="Jobbra nyíl 30"/>
              <p:cNvSpPr/>
              <p:nvPr/>
            </p:nvSpPr>
            <p:spPr>
              <a:xfrm>
                <a:off x="6247718" y="445205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3" name="TextBox 22"/>
              <p:cNvSpPr txBox="1"/>
              <p:nvPr/>
            </p:nvSpPr>
            <p:spPr>
              <a:xfrm>
                <a:off x="1243544" y="6244715"/>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710T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1995</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6" name="TextBox 45"/>
              <p:cNvSpPr txBox="1"/>
              <p:nvPr/>
            </p:nvSpPr>
            <p:spPr>
              <a:xfrm>
                <a:off x="2681602" y="6257415"/>
                <a:ext cx="8210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ARM926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(2001)</a:t>
                </a:r>
              </a:p>
            </p:txBody>
          </p:sp>
          <p:sp>
            <p:nvSpPr>
              <p:cNvPr id="47" name="TextBox 46"/>
              <p:cNvSpPr txBox="1"/>
              <p:nvPr/>
            </p:nvSpPr>
            <p:spPr>
              <a:xfrm>
                <a:off x="3941062" y="6257415"/>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2004)</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TextBox 47"/>
              <p:cNvSpPr txBox="1"/>
              <p:nvPr/>
            </p:nvSpPr>
            <p:spPr>
              <a:xfrm>
                <a:off x="5017359" y="6263210"/>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Cortex-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A5</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5</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9" name="TextBox 48"/>
              <p:cNvSpPr txBox="1"/>
              <p:nvPr/>
            </p:nvSpPr>
            <p:spPr>
              <a:xfrm>
                <a:off x="6861327" y="6257415"/>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Cortex-A5</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3/A57</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0" name="TextBox 39"/>
              <p:cNvSpPr txBox="1"/>
              <p:nvPr/>
            </p:nvSpPr>
            <p:spPr>
              <a:xfrm>
                <a:off x="303430" y="6231758"/>
                <a:ext cx="9252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Examples</a:t>
                </a:r>
              </a:p>
            </p:txBody>
          </p:sp>
          <p:sp>
            <p:nvSpPr>
              <p:cNvPr id="2" name="Rounded Rectangle 1"/>
              <p:cNvSpPr/>
              <p:nvPr/>
            </p:nvSpPr>
            <p:spPr bwMode="auto">
              <a:xfrm>
                <a:off x="2288832" y="2715761"/>
                <a:ext cx="6380864" cy="15696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24" name="Rounded Rectangle 23"/>
              <p:cNvSpPr/>
              <p:nvPr/>
            </p:nvSpPr>
            <p:spPr bwMode="auto">
              <a:xfrm>
                <a:off x="3728731" y="1787952"/>
                <a:ext cx="4935025" cy="885956"/>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1" name="Rounded Rectangle 40"/>
              <p:cNvSpPr/>
              <p:nvPr/>
            </p:nvSpPr>
            <p:spPr bwMode="auto">
              <a:xfrm>
                <a:off x="2276745" y="4332349"/>
                <a:ext cx="6376405" cy="82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smtClean="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2432487" y="1983310"/>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s</a:t>
                </a: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ecurity</a:t>
                </a:r>
                <a:endParaRPr kumimoji="0" lang="hu-HU" sz="1200" b="0" i="0" u="none" strike="noStrike" kern="1200" cap="none" spc="0" normalizeH="0" baseline="0" noProof="0" dirty="0">
                  <a:ln>
                    <a:noFill/>
                  </a:ln>
                  <a:solidFill>
                    <a:srgbClr val="FF0000"/>
                  </a:solidFill>
                  <a:effectLst/>
                  <a:uLnTx/>
                  <a:uFillTx/>
                  <a:latin typeface="Verdana"/>
                  <a:ea typeface="+mn-ea"/>
                  <a:cs typeface="+mn-cs"/>
                </a:endParaRPr>
              </a:p>
            </p:txBody>
          </p:sp>
          <p:sp>
            <p:nvSpPr>
              <p:cNvPr id="53" name="TextBox 52"/>
              <p:cNvSpPr txBox="1"/>
              <p:nvPr/>
            </p:nvSpPr>
            <p:spPr>
              <a:xfrm>
                <a:off x="836585" y="4374105"/>
                <a:ext cx="1520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 of bytecodes</a:t>
                </a:r>
                <a:endParaRPr kumimoji="0" lang="hu-HU" sz="1200" b="0" i="0" u="none" strike="noStrike" kern="1200" cap="none" spc="0" normalizeH="0" baseline="0" noProof="0" dirty="0">
                  <a:ln>
                    <a:noFill/>
                  </a:ln>
                  <a:solidFill>
                    <a:srgbClr val="FF0000"/>
                  </a:solidFill>
                  <a:effectLst/>
                  <a:uLnTx/>
                  <a:uFillTx/>
                  <a:latin typeface="Verdana"/>
                  <a:ea typeface="+mn-ea"/>
                  <a:cs typeface="+mn-cs"/>
                </a:endParaRPr>
              </a:p>
            </p:txBody>
          </p:sp>
          <p:sp>
            <p:nvSpPr>
              <p:cNvPr id="55" name="Rounded Rectangle 54"/>
              <p:cNvSpPr/>
              <p:nvPr/>
            </p:nvSpPr>
            <p:spPr bwMode="auto">
              <a:xfrm>
                <a:off x="1128905" y="5207623"/>
                <a:ext cx="7517365" cy="46800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smtClean="0">
                    <a:ln>
                      <a:noFill/>
                    </a:ln>
                    <a:solidFill>
                      <a:srgbClr val="000000"/>
                    </a:solidFill>
                    <a:effectLst/>
                    <a:uLnTx/>
                    <a:uFillTx/>
                    <a:latin typeface="Verdana" pitchFamily="34" charset="0"/>
                    <a:ea typeface="+mn-ea"/>
                    <a:cs typeface="+mn-cs"/>
                  </a:rPr>
                  <a:t> </a:t>
                </a:r>
              </a:p>
            </p:txBody>
          </p:sp>
          <p:sp>
            <p:nvSpPr>
              <p:cNvPr id="57" name="TextBox 56"/>
              <p:cNvSpPr txBox="1"/>
              <p:nvPr/>
            </p:nvSpPr>
            <p:spPr>
              <a:xfrm>
                <a:off x="64897" y="5208847"/>
                <a:ext cx="93275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To reduce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a:t>
                </a: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ode size</a:t>
                </a:r>
                <a:endParaRPr kumimoji="0" lang="hu-HU" sz="1200" b="0" i="0" u="none" strike="noStrike" kern="1200" cap="none" spc="0" normalizeH="0" baseline="0" noProof="0" dirty="0">
                  <a:ln>
                    <a:noFill/>
                  </a:ln>
                  <a:solidFill>
                    <a:srgbClr val="FF0000"/>
                  </a:solidFill>
                  <a:effectLst/>
                  <a:uLnTx/>
                  <a:uFillTx/>
                  <a:latin typeface="Verdana"/>
                  <a:ea typeface="+mn-ea"/>
                  <a:cs typeface="+mn-cs"/>
                </a:endParaRPr>
              </a:p>
            </p:txBody>
          </p:sp>
          <p:sp>
            <p:nvSpPr>
              <p:cNvPr id="59" name="Jobbra nyíl 30"/>
              <p:cNvSpPr/>
              <p:nvPr/>
            </p:nvSpPr>
            <p:spPr>
              <a:xfrm>
                <a:off x="7155275" y="2381070"/>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7587335" y="1937041"/>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3" name="Jobbra nyíl 30"/>
              <p:cNvSpPr/>
              <p:nvPr/>
            </p:nvSpPr>
            <p:spPr>
              <a:xfrm>
                <a:off x="7150862" y="4450307"/>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4" name="Jobbra nyíl 30"/>
              <p:cNvSpPr/>
              <p:nvPr/>
            </p:nvSpPr>
            <p:spPr>
              <a:xfrm>
                <a:off x="7153548" y="5357753"/>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4977045" y="2382414"/>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5657680" y="2382104"/>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3629174" y="401586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4405298" y="4019861"/>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3620714" y="4470681"/>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4396838" y="4474679"/>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2321750" y="5357753"/>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3078381" y="535822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4953411" y="5352349"/>
                <a:ext cx="109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Jobbra nyíl 30"/>
              <p:cNvSpPr/>
              <p:nvPr/>
            </p:nvSpPr>
            <p:spPr>
              <a:xfrm>
                <a:off x="6072513" y="5361584"/>
                <a:ext cx="104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2" name="Jobbra nyíl 30"/>
              <p:cNvSpPr/>
              <p:nvPr/>
            </p:nvSpPr>
            <p:spPr>
              <a:xfrm>
                <a:off x="7155275" y="3219678"/>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4977045" y="3221022"/>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5657680" y="3220712"/>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8" name="Lekerekített téglalap 36"/>
              <p:cNvSpPr/>
              <p:nvPr/>
            </p:nvSpPr>
            <p:spPr>
              <a:xfrm>
                <a:off x="7632075" y="2734718"/>
                <a:ext cx="1008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4</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grpSp>
        <p:sp>
          <p:nvSpPr>
            <p:cNvPr id="79" name="Rounded Rectangle 78"/>
            <p:cNvSpPr/>
            <p:nvPr/>
          </p:nvSpPr>
          <p:spPr bwMode="auto">
            <a:xfrm>
              <a:off x="1004868" y="2975399"/>
              <a:ext cx="1091857" cy="768636"/>
            </a:xfrm>
            <a:prstGeom prst="roundRect">
              <a:avLst/>
            </a:prstGeom>
            <a:solidFill>
              <a:srgbClr val="FFFF00"/>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80" name="TextBox 79"/>
            <p:cNvSpPr txBox="1"/>
            <p:nvPr/>
          </p:nvSpPr>
          <p:spPr>
            <a:xfrm>
              <a:off x="1041224" y="3049007"/>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FF0000"/>
                  </a:solidFill>
                  <a:effectLst/>
                  <a:uLnTx/>
                  <a:uFillTx/>
                  <a:latin typeface="Verdana"/>
                  <a:ea typeface="+mn-ea"/>
                  <a:cs typeface="+mn-cs"/>
                </a:rPr>
                <a:t>capabilities</a:t>
              </a:r>
              <a:endParaRPr kumimoji="0" lang="hu-HU" sz="1200" b="0" i="0" u="none" strike="noStrike" kern="1200" cap="none" spc="0" normalizeH="0" baseline="0" noProof="0" dirty="0">
                <a:ln>
                  <a:noFill/>
                </a:ln>
                <a:solidFill>
                  <a:srgbClr val="FF0000"/>
                </a:solidFill>
                <a:effectLst/>
                <a:uLnTx/>
                <a:uFillTx/>
                <a:latin typeface="Verdana"/>
                <a:ea typeface="+mn-ea"/>
                <a:cs typeface="+mn-cs"/>
              </a:endParaRPr>
            </a:p>
          </p:txBody>
        </p:sp>
        <p:sp>
          <p:nvSpPr>
            <p:cNvPr id="26" name="TextBox 25"/>
            <p:cNvSpPr txBox="1"/>
            <p:nvPr/>
          </p:nvSpPr>
          <p:spPr>
            <a:xfrm>
              <a:off x="6746799" y="1239869"/>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3" name="TextBox 82"/>
            <p:cNvSpPr txBox="1"/>
            <p:nvPr/>
          </p:nvSpPr>
          <p:spPr>
            <a:xfrm>
              <a:off x="7691904" y="1248807"/>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7571170" y="1138843"/>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652999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SIMD and FP</a:t>
              </a:r>
              <a:endPar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7" name="Lekerekített téglalap 18"/>
            <p:cNvSpPr/>
            <p:nvPr/>
          </p:nvSpPr>
          <p:spPr>
            <a:xfrm>
              <a:off x="7587335" y="3293985"/>
              <a:ext cx="1062000"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SIMD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Verdana" panose="020B0604030504040204" pitchFamily="34" charset="0"/>
                  <a:cs typeface="Verdana" panose="020B0604030504040204" pitchFamily="34" charset="0"/>
                </a:rPr>
                <a:t> and FP</a:t>
              </a:r>
              <a:endParaRPr kumimoji="0" lang="hu-HU" sz="1050" b="0" i="0" u="none" strike="noStrike" kern="1200" cap="none" spc="0" normalizeH="0" baseline="30000" noProof="0" dirty="0" smtClean="0">
                <a:ln>
                  <a:noFill/>
                </a:ln>
                <a:solidFill>
                  <a:srgbClr val="000000"/>
                </a:solidFill>
                <a:effectLst/>
                <a:uLnTx/>
                <a:uFillTx/>
                <a:latin typeface="Verdana"/>
                <a:ea typeface="Verdana" panose="020B0604030504040204" pitchFamily="34" charset="0"/>
                <a:cs typeface="Verdana" panose="020B0604030504040204" pitchFamily="34" charset="0"/>
              </a:endParaRPr>
            </a:p>
          </p:txBody>
        </p:sp>
      </p:grpSp>
      <p:sp>
        <p:nvSpPr>
          <p:cNvPr id="21" name="Up Arrow 20"/>
          <p:cNvSpPr/>
          <p:nvPr/>
        </p:nvSpPr>
        <p:spPr bwMode="auto">
          <a:xfrm>
            <a:off x="8802688" y="2300974"/>
            <a:ext cx="118872" cy="2118136"/>
          </a:xfrm>
          <a:prstGeom prst="up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005860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PII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Klamath,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solidFill>
                  <a:effectLst/>
                  <a:uLnTx/>
                  <a:uFillTx/>
                  <a:latin typeface="Arial Rounded MT Bold" panose="020F0704030504030204" pitchFamily="34" charset="0"/>
                  <a:ea typeface="+mn-ea"/>
                  <a:cs typeface="+mn-cs"/>
                </a:rPr>
                <a:t>Pentium_MMX</a:t>
              </a:r>
              <a:endParaRPr kumimoji="0" lang="en-US" sz="9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808080">
                      <a:lumMod val="50000"/>
                    </a:srgbClr>
                  </a:solidFill>
                  <a:effectLst/>
                  <a:uLnTx/>
                  <a:uFillTx/>
                  <a:latin typeface="Arial Rounded MT Bold" panose="020F0704030504030204" pitchFamily="34" charset="0"/>
                  <a:ea typeface="+mn-ea"/>
                  <a:cs typeface="+mn-cs"/>
                </a:rPr>
                <a:t>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808080">
                      <a:lumMod val="50000"/>
                    </a:srgbClr>
                  </a:solidFill>
                  <a:effectLst/>
                  <a:uLnTx/>
                  <a:uFillTx/>
                  <a:latin typeface="Arial Rounded MT Bold" panose="020F0704030504030204" pitchFamily="34" charset="0"/>
                  <a:ea typeface="+mn-ea"/>
                  <a:cs typeface="+mn-cs"/>
                </a:rPr>
                <a:t>Cannon-Lake,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808080">
                      <a:lumMod val="50000"/>
                    </a:srgbClr>
                  </a:solidFill>
                  <a:effectLst/>
                  <a:uLnTx/>
                  <a:uFillTx/>
                  <a:latin typeface="Arial Rounded MT Bold" panose="020F0704030504030204" pitchFamily="34" charset="0"/>
                  <a:ea typeface="+mn-ea"/>
                  <a:cs typeface="+mn-cs"/>
                </a:rPr>
                <a:t>(2018)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err="1">
                  <a:ln>
                    <a:noFill/>
                  </a:ln>
                  <a:solidFill>
                    <a:srgbClr val="808080">
                      <a:lumMod val="50000"/>
                    </a:srgbClr>
                  </a:solidFill>
                  <a:effectLst/>
                  <a:uLnTx/>
                  <a:uFillTx/>
                  <a:latin typeface="Arial Rounded MT Bold" panose="020F0704030504030204" pitchFamily="34" charset="0"/>
                  <a:ea typeface="+mn-ea"/>
                  <a:cs typeface="+mn-cs"/>
                </a:rPr>
                <a:t>Skylake</a:t>
              </a:r>
              <a:r>
                <a:rPr kumimoji="0" lang="en-US" sz="950" b="0" i="0" u="none" strike="noStrike" kern="1200" cap="none" spc="0" normalizeH="0" baseline="0" noProof="0" dirty="0">
                  <a:ln>
                    <a:noFill/>
                  </a:ln>
                  <a:solidFill>
                    <a:srgbClr val="808080">
                      <a:lumMod val="50000"/>
                    </a:srgbClr>
                  </a:solidFill>
                  <a:effectLst/>
                  <a:uLnTx/>
                  <a:uFillTx/>
                  <a:latin typeface="Arial Rounded MT Bold" panose="020F0704030504030204" pitchFamily="34" charset="0"/>
                  <a:ea typeface="+mn-ea"/>
                  <a:cs typeface="+mn-cs"/>
                </a:rPr>
                <a:t>-X/SP,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808080">
                      <a:lumMod val="50000"/>
                    </a:srgbClr>
                  </a:solidFill>
                  <a:effectLst/>
                  <a:uLnTx/>
                  <a:uFillTx/>
                  <a:latin typeface="Arial Rounded MT Bold" panose="020F0704030504030204" pitchFamily="34" charset="0"/>
                  <a:ea typeface="+mn-ea"/>
                  <a:cs typeface="+mn-cs"/>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7" name="TextBox 16"/>
          <p:cNvSpPr txBox="1"/>
          <p:nvPr/>
        </p:nvSpPr>
        <p:spPr>
          <a:xfrm>
            <a:off x="149514" y="519767"/>
            <a:ext cx="69427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In contrast: Evolution </a:t>
            </a:r>
            <a:r>
              <a:rPr kumimoji="0" lang="en-US" sz="1800" b="0" i="0" u="none" strike="noStrike" kern="1200" cap="none" spc="0" normalizeH="0" baseline="0" noProof="0" dirty="0">
                <a:ln>
                  <a:noFill/>
                </a:ln>
                <a:solidFill>
                  <a:srgbClr val="2D2D8A"/>
                </a:solidFill>
                <a:effectLst/>
                <a:uLnTx/>
                <a:uFillTx/>
                <a:latin typeface="Verdana"/>
                <a:ea typeface="+mn-ea"/>
                <a:cs typeface="+mn-cs"/>
              </a:rPr>
              <a:t>of Intel’s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x86 ISA </a:t>
            </a:r>
            <a:r>
              <a:rPr kumimoji="0" lang="en-US" sz="1800" b="0" i="0" u="none" strike="noStrike" kern="1200" cap="none" spc="0" normalizeH="0" baseline="0" noProof="0" dirty="0">
                <a:ln>
                  <a:noFill/>
                </a:ln>
                <a:solidFill>
                  <a:srgbClr val="2D2D8A"/>
                </a:solidFill>
                <a:effectLst/>
                <a:uLnTx/>
                <a:uFillTx/>
                <a:latin typeface="Verdana"/>
                <a:ea typeface="+mn-ea"/>
                <a:cs typeface="+mn-cs"/>
              </a:rPr>
              <a:t>extensions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[136]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Title 1"/>
          <p:cNvSpPr>
            <a:spLocks noGrp="1"/>
          </p:cNvSpPr>
          <p:nvPr>
            <p:ph type="title"/>
          </p:nvPr>
        </p:nvSpPr>
        <p:spPr>
          <a:xfrm>
            <a:off x="-48126" y="-28875"/>
            <a:ext cx="9192126" cy="422576"/>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solidFill>
                  <a:srgbClr val="FFFFFF"/>
                </a:solidFill>
              </a:rPr>
              <a:t>2. Evolution of </a:t>
            </a:r>
            <a:r>
              <a:rPr lang="hu-HU" dirty="0" smtClean="0">
                <a:solidFill>
                  <a:srgbClr val="FFFFFF"/>
                </a:solidFill>
              </a:rPr>
              <a:t>the </a:t>
            </a:r>
            <a:r>
              <a:rPr lang="en-US" dirty="0" smtClean="0">
                <a:solidFill>
                  <a:srgbClr val="FFFFFF"/>
                </a:solidFill>
              </a:rPr>
              <a:t>ARM ISA (31)</a:t>
            </a:r>
            <a:endParaRPr lang="en-US" dirty="0">
              <a:solidFill>
                <a:srgbClr val="FFFFFF"/>
              </a:solidFill>
            </a:endParaRPr>
          </a:p>
        </p:txBody>
      </p:sp>
    </p:spTree>
    <p:extLst>
      <p:ext uri="{BB962C8B-B14F-4D97-AF65-F5344CB8AC3E}">
        <p14:creationId xmlns:p14="http://schemas.microsoft.com/office/powerpoint/2010/main" val="2906848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315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4" y="1386551"/>
            <a:ext cx="7673173"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a:t>
            </a:r>
            <a:r>
              <a:rPr lang="en-US" sz="1900" dirty="0" smtClean="0">
                <a:solidFill>
                  <a:srgbClr val="FFFFFF"/>
                </a:solidFill>
              </a:rPr>
              <a:t> ARM’s </a:t>
            </a:r>
            <a:r>
              <a:rPr lang="en-US" sz="1900" dirty="0">
                <a:solidFill>
                  <a:srgbClr val="FFFFFF"/>
                </a:solidFill>
              </a:rPr>
              <a:t>processor </a:t>
            </a:r>
            <a:r>
              <a:rPr lang="en-US" sz="1900" dirty="0" smtClean="0">
                <a:solidFill>
                  <a:srgbClr val="FFFFFF"/>
                </a:solidFill>
              </a:rPr>
              <a:t>lines</a:t>
            </a:r>
            <a:endParaRPr lang="hu-HU" sz="1900" dirty="0">
              <a:solidFill>
                <a:srgbClr val="FFFFFF"/>
              </a:solidFill>
            </a:endParaRPr>
          </a:p>
        </p:txBody>
      </p:sp>
      <p:grpSp>
        <p:nvGrpSpPr>
          <p:cNvPr id="4" name="Group 3"/>
          <p:cNvGrpSpPr>
            <a:grpSpLocks/>
          </p:cNvGrpSpPr>
          <p:nvPr/>
        </p:nvGrpSpPr>
        <p:grpSpPr bwMode="auto">
          <a:xfrm>
            <a:off x="597685" y="2334085"/>
            <a:ext cx="7916863" cy="432182"/>
            <a:chOff x="699" y="1638"/>
            <a:chExt cx="4448" cy="309"/>
          </a:xfrm>
        </p:grpSpPr>
        <p:sp>
          <p:nvSpPr>
            <p:cNvPr id="5"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3.1 </a:t>
              </a:r>
              <a:r>
                <a:rPr lang="en-US" altLang="en-US" sz="1900" dirty="0" smtClean="0">
                  <a:solidFill>
                    <a:srgbClr val="FFFFFF"/>
                  </a:solidFill>
                  <a:latin typeface="Verdana" pitchFamily="34" charset="0"/>
                  <a:cs typeface="Times New Roman" pitchFamily="18" charset="0"/>
                </a:rPr>
                <a:t>Overview</a:t>
              </a:r>
              <a:endParaRPr lang="en-US" altLang="en-US" sz="1900" dirty="0">
                <a:solidFill>
                  <a:srgbClr val="FFFFFF"/>
                </a:solidFill>
                <a:latin typeface="Verdana" pitchFamily="34" charset="0"/>
                <a:cs typeface="Times New Roman" pitchFamily="18" charset="0"/>
              </a:endParaRPr>
            </a:p>
          </p:txBody>
        </p:sp>
        <p:sp>
          <p:nvSpPr>
            <p:cNvPr id="6" name="Text Box 6"/>
            <p:cNvSpPr txBox="1">
              <a:spLocks noChangeArrowheads="1"/>
            </p:cNvSpPr>
            <p:nvPr/>
          </p:nvSpPr>
          <p:spPr bwMode="auto">
            <a:xfrm>
              <a:off x="699" y="164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7" name="Group 6"/>
          <p:cNvGrpSpPr>
            <a:grpSpLocks/>
          </p:cNvGrpSpPr>
          <p:nvPr/>
        </p:nvGrpSpPr>
        <p:grpSpPr bwMode="auto">
          <a:xfrm>
            <a:off x="594510" y="2824084"/>
            <a:ext cx="7920038" cy="431800"/>
            <a:chOff x="699" y="1638"/>
            <a:chExt cx="4448" cy="272"/>
          </a:xfrm>
        </p:grpSpPr>
        <p:sp>
          <p:nvSpPr>
            <p:cNvPr id="8"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altLang="en-US" sz="1900" dirty="0">
                  <a:solidFill>
                    <a:srgbClr val="FFFFFF"/>
                  </a:solidFill>
                  <a:latin typeface="+mn-lt"/>
                  <a:cs typeface="Times New Roman" pitchFamily="18" charset="0"/>
                </a:rPr>
                <a:t>3</a:t>
              </a:r>
              <a:r>
                <a:rPr lang="hu-HU" sz="1900" dirty="0" smtClean="0">
                  <a:solidFill>
                    <a:srgbClr val="FFFFFF"/>
                  </a:solidFill>
                  <a:latin typeface="+mn-lt"/>
                </a:rPr>
                <a:t>.2 </a:t>
              </a:r>
              <a:r>
                <a:rPr lang="en-US" sz="1900" dirty="0" smtClean="0">
                  <a:solidFill>
                    <a:srgbClr val="FFFFFF"/>
                  </a:solidFill>
                  <a:latin typeface="+mn-lt"/>
                </a:rPr>
                <a:t>Cortex-A models based on the </a:t>
              </a:r>
              <a:r>
                <a:rPr lang="en-US" sz="1900" dirty="0" smtClean="0">
                  <a:solidFill>
                    <a:schemeClr val="bg1"/>
                  </a:solidFill>
                  <a:latin typeface="+mj-lt"/>
                </a:rPr>
                <a:t>ARMv7/v8.0</a:t>
              </a:r>
              <a:r>
                <a:rPr lang="en-US" sz="1900" dirty="0" smtClean="0">
                  <a:solidFill>
                    <a:schemeClr val="bg1"/>
                  </a:solidFill>
                </a:rPr>
                <a:t> ISA</a:t>
              </a:r>
              <a:endParaRPr lang="en-US" sz="1900" dirty="0">
                <a:solidFill>
                  <a:schemeClr val="bg1"/>
                </a:solidFill>
              </a:endParaRPr>
            </a:p>
          </p:txBody>
        </p:sp>
        <p:sp>
          <p:nvSpPr>
            <p:cNvPr id="9" name="Text Box 9"/>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0" name="Group 9"/>
          <p:cNvGrpSpPr>
            <a:grpSpLocks/>
          </p:cNvGrpSpPr>
          <p:nvPr/>
        </p:nvGrpSpPr>
        <p:grpSpPr bwMode="auto">
          <a:xfrm>
            <a:off x="597685" y="3312234"/>
            <a:ext cx="7916863" cy="431801"/>
            <a:chOff x="699" y="1638"/>
            <a:chExt cx="4448" cy="272"/>
          </a:xfrm>
        </p:grpSpPr>
        <p:sp>
          <p:nvSpPr>
            <p:cNvPr id="11"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altLang="en-US" sz="1900" dirty="0">
                  <a:solidFill>
                    <a:srgbClr val="FFFFFF"/>
                  </a:solidFill>
                  <a:latin typeface="+mn-lt"/>
                  <a:cs typeface="Times New Roman" pitchFamily="18" charset="0"/>
                </a:rPr>
                <a:t>3</a:t>
              </a:r>
              <a:r>
                <a:rPr lang="en-US" sz="1900" dirty="0" smtClean="0">
                  <a:solidFill>
                    <a:srgbClr val="FFFFFF"/>
                  </a:solidFill>
                  <a:latin typeface="+mn-lt"/>
                </a:rPr>
                <a:t>.</a:t>
              </a:r>
              <a:r>
                <a:rPr lang="hu-HU" sz="1900" dirty="0" smtClean="0">
                  <a:solidFill>
                    <a:srgbClr val="FFFFFF"/>
                  </a:solidFill>
                  <a:latin typeface="+mn-lt"/>
                </a:rPr>
                <a:t>3</a:t>
              </a:r>
              <a:r>
                <a:rPr lang="en-US" sz="1900" dirty="0" smtClean="0">
                  <a:solidFill>
                    <a:srgbClr val="FFFFFF"/>
                  </a:solidFill>
                  <a:latin typeface="+mn-lt"/>
                </a:rPr>
                <a:t> Cortex-A models based on the A</a:t>
              </a:r>
              <a:r>
                <a:rPr lang="en-US" sz="1900" dirty="0" smtClean="0">
                  <a:solidFill>
                    <a:schemeClr val="bg1"/>
                  </a:solidFill>
                </a:rPr>
                <a:t>RMv8.2 ISA</a:t>
              </a:r>
              <a:endParaRPr lang="en-US" sz="1900" dirty="0">
                <a:solidFill>
                  <a:schemeClr val="bg1"/>
                </a:solidFill>
              </a:endParaRPr>
            </a:p>
          </p:txBody>
        </p:sp>
        <p:sp>
          <p:nvSpPr>
            <p:cNvPr id="12"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690509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841375" y="160185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hu-HU" sz="1900" dirty="0" smtClean="0">
                <a:solidFill>
                  <a:srgbClr val="FFFFFF"/>
                </a:solidFill>
              </a:rPr>
              <a:t>.1</a:t>
            </a:r>
            <a:r>
              <a:rPr lang="en-US" sz="1900" dirty="0" smtClean="0">
                <a:solidFill>
                  <a:srgbClr val="FFFFFF"/>
                </a:solidFill>
              </a:rPr>
              <a:t> </a:t>
            </a:r>
            <a:r>
              <a:rPr lang="hu-HU" sz="1900" dirty="0" smtClean="0">
                <a:solidFill>
                  <a:srgbClr val="FFFFFF"/>
                </a:solidFill>
              </a:rPr>
              <a:t>Overview </a:t>
            </a:r>
            <a:endParaRPr lang="hu-HU" sz="1900" dirty="0">
              <a:solidFill>
                <a:srgbClr val="FFFFFF"/>
              </a:solidFill>
            </a:endParaRPr>
          </a:p>
        </p:txBody>
      </p:sp>
    </p:spTree>
    <p:extLst>
      <p:ext uri="{BB962C8B-B14F-4D97-AF65-F5344CB8AC3E}">
        <p14:creationId xmlns:p14="http://schemas.microsoft.com/office/powerpoint/2010/main" val="2428987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3.1 </a:t>
            </a:r>
            <a:r>
              <a:rPr lang="hu-HU" dirty="0" smtClean="0">
                <a:solidFill>
                  <a:srgbClr val="FFFFFF"/>
                </a:solidFill>
              </a:rPr>
              <a:t>Overview</a:t>
            </a:r>
            <a:r>
              <a:rPr lang="en-US" dirty="0" smtClean="0">
                <a:solidFill>
                  <a:srgbClr val="FFFFFF"/>
                </a:solidFill>
              </a:rPr>
              <a:t> (1)</a:t>
            </a:r>
            <a:endParaRPr lang="en-US" dirty="0">
              <a:solidFill>
                <a:srgbClr val="FFFFFF"/>
              </a:solidFill>
            </a:endParaRPr>
          </a:p>
        </p:txBody>
      </p:sp>
      <p:sp>
        <p:nvSpPr>
          <p:cNvPr id="3" name="TextBox 2"/>
          <p:cNvSpPr txBox="1"/>
          <p:nvPr/>
        </p:nvSpPr>
        <p:spPr>
          <a:xfrm>
            <a:off x="72880" y="505125"/>
            <a:ext cx="1723100" cy="369332"/>
          </a:xfrm>
          <a:prstGeom prst="rect">
            <a:avLst/>
          </a:prstGeom>
          <a:noFill/>
        </p:spPr>
        <p:txBody>
          <a:bodyPr wrap="none" rtlCol="0">
            <a:spAutoFit/>
          </a:bodyPr>
          <a:lstStyle/>
          <a:p>
            <a:r>
              <a:rPr lang="hu-HU" dirty="0">
                <a:solidFill>
                  <a:srgbClr val="333399"/>
                </a:solidFill>
              </a:rPr>
              <a:t>3</a:t>
            </a:r>
            <a:r>
              <a:rPr lang="hu-HU" dirty="0" smtClean="0">
                <a:solidFill>
                  <a:srgbClr val="333399"/>
                </a:solidFill>
              </a:rPr>
              <a:t>.1</a:t>
            </a:r>
            <a:r>
              <a:rPr lang="en-US" dirty="0" smtClean="0">
                <a:solidFill>
                  <a:srgbClr val="333399"/>
                </a:solidFill>
              </a:rPr>
              <a:t> </a:t>
            </a:r>
            <a:r>
              <a:rPr lang="hu-HU" dirty="0" smtClean="0">
                <a:solidFill>
                  <a:srgbClr val="333399"/>
                </a:solidFill>
              </a:rPr>
              <a:t>Overview</a:t>
            </a:r>
            <a:endParaRPr lang="en-US" dirty="0">
              <a:solidFill>
                <a:srgbClr val="333399"/>
              </a:solidFill>
            </a:endParaRPr>
          </a:p>
        </p:txBody>
      </p:sp>
      <p:sp>
        <p:nvSpPr>
          <p:cNvPr id="4" name="TextBox 3"/>
          <p:cNvSpPr txBox="1"/>
          <p:nvPr/>
        </p:nvSpPr>
        <p:spPr>
          <a:xfrm>
            <a:off x="521550" y="873340"/>
            <a:ext cx="8955230" cy="584775"/>
          </a:xfrm>
          <a:prstGeom prst="rect">
            <a:avLst/>
          </a:prstGeom>
          <a:noFill/>
        </p:spPr>
        <p:txBody>
          <a:bodyPr wrap="square" rtlCol="0">
            <a:spAutoFit/>
          </a:bodyPr>
          <a:lstStyle/>
          <a:p>
            <a:r>
              <a:rPr lang="en-US" sz="1600" dirty="0" smtClean="0">
                <a:solidFill>
                  <a:srgbClr val="000000"/>
                </a:solidFill>
              </a:rPr>
              <a:t>ARM’s processors may be subdivided </a:t>
            </a:r>
            <a:r>
              <a:rPr lang="en-US" sz="1600" dirty="0" smtClean="0">
                <a:solidFill>
                  <a:srgbClr val="0070C0"/>
                </a:solidFill>
              </a:rPr>
              <a:t>into </a:t>
            </a:r>
            <a:r>
              <a:rPr lang="en-US" sz="1600" dirty="0">
                <a:solidFill>
                  <a:srgbClr val="0070C0"/>
                </a:solidFill>
              </a:rPr>
              <a:t>three </a:t>
            </a:r>
            <a:r>
              <a:rPr lang="en-US" sz="1600" dirty="0" smtClean="0">
                <a:solidFill>
                  <a:srgbClr val="0070C0"/>
                </a:solidFill>
              </a:rPr>
              <a:t>groups, </a:t>
            </a:r>
            <a:r>
              <a:rPr lang="en-US" sz="1600" dirty="0">
                <a:solidFill>
                  <a:srgbClr val="0070C0"/>
                </a:solidFill>
              </a:rPr>
              <a:t>according </a:t>
            </a:r>
            <a:r>
              <a:rPr lang="en-US" sz="1600" dirty="0" smtClean="0">
                <a:solidFill>
                  <a:srgbClr val="0070C0"/>
                </a:solidFill>
              </a:rPr>
              <a:t>to their </a:t>
            </a:r>
          </a:p>
          <a:p>
            <a:r>
              <a:rPr lang="en-US" sz="1600" dirty="0">
                <a:solidFill>
                  <a:srgbClr val="0070C0"/>
                </a:solidFill>
              </a:rPr>
              <a:t> </a:t>
            </a:r>
            <a:r>
              <a:rPr lang="en-US" sz="1600" dirty="0" smtClean="0">
                <a:solidFill>
                  <a:srgbClr val="0070C0"/>
                </a:solidFill>
              </a:rPr>
              <a:t> underlying </a:t>
            </a:r>
            <a:r>
              <a:rPr lang="en-US" sz="1600" dirty="0">
                <a:solidFill>
                  <a:srgbClr val="0070C0"/>
                </a:solidFill>
              </a:rPr>
              <a:t>ISAs</a:t>
            </a:r>
            <a:r>
              <a:rPr lang="en-US" sz="1600" dirty="0" smtClean="0">
                <a:solidFill>
                  <a:srgbClr val="000000"/>
                </a:solidFill>
              </a:rPr>
              <a:t>, </a:t>
            </a:r>
            <a:r>
              <a:rPr lang="en-US" sz="1600" dirty="0">
                <a:solidFill>
                  <a:srgbClr val="000000"/>
                </a:solidFill>
              </a:rPr>
              <a:t>as follows.</a:t>
            </a:r>
          </a:p>
        </p:txBody>
      </p:sp>
      <p:sp>
        <p:nvSpPr>
          <p:cNvPr id="5" name="Text Box 7"/>
          <p:cNvSpPr txBox="1">
            <a:spLocks noChangeArrowheads="1"/>
          </p:cNvSpPr>
          <p:nvPr/>
        </p:nvSpPr>
        <p:spPr bwMode="auto">
          <a:xfrm>
            <a:off x="293999" y="2445749"/>
            <a:ext cx="26552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based on</a:t>
            </a:r>
          </a:p>
          <a:p>
            <a:pPr algn="ctr">
              <a:spcBef>
                <a:spcPct val="0"/>
              </a:spcBef>
              <a:buClrTx/>
              <a:buSzTx/>
              <a:buFontTx/>
              <a:buNone/>
            </a:pPr>
            <a:r>
              <a:rPr lang="hu-HU" altLang="en-US" sz="1300" b="1" dirty="0">
                <a:solidFill>
                  <a:srgbClr val="000000"/>
                </a:solidFill>
              </a:rPr>
              <a:t>t</a:t>
            </a:r>
            <a:r>
              <a:rPr lang="hu-HU" altLang="en-US" sz="1300" b="1" dirty="0" smtClean="0">
                <a:solidFill>
                  <a:srgbClr val="000000"/>
                </a:solidFill>
              </a:rPr>
              <a:t>he ARMv1 – ARMv2 ISA</a:t>
            </a:r>
            <a:endParaRPr lang="en-US" altLang="en-US" sz="1300" b="1" dirty="0">
              <a:solidFill>
                <a:srgbClr val="000000"/>
              </a:solidFill>
            </a:endParaRPr>
          </a:p>
        </p:txBody>
      </p:sp>
      <p:sp>
        <p:nvSpPr>
          <p:cNvPr id="6" name="Text Box 16"/>
          <p:cNvSpPr txBox="1">
            <a:spLocks noChangeArrowheads="1"/>
          </p:cNvSpPr>
          <p:nvPr/>
        </p:nvSpPr>
        <p:spPr bwMode="auto">
          <a:xfrm>
            <a:off x="3298591" y="1583795"/>
            <a:ext cx="2236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smtClean="0">
                <a:solidFill>
                  <a:srgbClr val="000000"/>
                </a:solidFill>
              </a:rPr>
              <a:t>ARM</a:t>
            </a:r>
            <a:r>
              <a:rPr lang="hu-HU" altLang="en-US" sz="1300" b="1" dirty="0" smtClean="0">
                <a:solidFill>
                  <a:srgbClr val="000000"/>
                </a:solidFill>
              </a:rPr>
              <a:t>’s</a:t>
            </a:r>
            <a:r>
              <a:rPr lang="en-US" altLang="en-US" sz="1300" b="1" dirty="0" smtClean="0">
                <a:solidFill>
                  <a:srgbClr val="000000"/>
                </a:solidFill>
              </a:rPr>
              <a:t> processor</a:t>
            </a:r>
            <a:r>
              <a:rPr lang="hu-HU" altLang="en-US" sz="1300" b="1" dirty="0" smtClean="0">
                <a:solidFill>
                  <a:srgbClr val="000000"/>
                </a:solidFill>
              </a:rPr>
              <a:t> </a:t>
            </a:r>
            <a:r>
              <a:rPr lang="en-US" altLang="en-US" sz="1300" b="1" dirty="0" smtClean="0">
                <a:solidFill>
                  <a:srgbClr val="000000"/>
                </a:solidFill>
              </a:rPr>
              <a:t>lines</a:t>
            </a:r>
            <a:endParaRPr lang="en-US" altLang="en-US" sz="1300" b="1" dirty="0">
              <a:solidFill>
                <a:srgbClr val="000000"/>
              </a:solidFill>
            </a:endParaRPr>
          </a:p>
        </p:txBody>
      </p:sp>
      <p:sp>
        <p:nvSpPr>
          <p:cNvPr id="7" name="Line 17"/>
          <p:cNvSpPr>
            <a:spLocks noChangeShapeType="1"/>
          </p:cNvSpPr>
          <p:nvPr/>
        </p:nvSpPr>
        <p:spPr bwMode="auto">
          <a:xfrm flipV="1">
            <a:off x="1624434" y="2087252"/>
            <a:ext cx="5672193"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2"/>
          <p:cNvSpPr>
            <a:spLocks noChangeShapeType="1"/>
          </p:cNvSpPr>
          <p:nvPr/>
        </p:nvSpPr>
        <p:spPr bwMode="auto">
          <a:xfrm flipH="1">
            <a:off x="4483944" y="1897804"/>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5"/>
          <p:cNvSpPr>
            <a:spLocks noChangeShapeType="1"/>
          </p:cNvSpPr>
          <p:nvPr/>
        </p:nvSpPr>
        <p:spPr bwMode="auto">
          <a:xfrm>
            <a:off x="1622483" y="2101633"/>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9"/>
          <p:cNvSpPr>
            <a:spLocks noChangeShapeType="1"/>
          </p:cNvSpPr>
          <p:nvPr/>
        </p:nvSpPr>
        <p:spPr bwMode="auto">
          <a:xfrm flipH="1">
            <a:off x="7288442" y="2095261"/>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TextBox 10"/>
          <p:cNvSpPr txBox="1"/>
          <p:nvPr/>
        </p:nvSpPr>
        <p:spPr>
          <a:xfrm>
            <a:off x="386535" y="3040142"/>
            <a:ext cx="2337499"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Earl</a:t>
            </a:r>
            <a:r>
              <a:rPr lang="en-US" altLang="en-US" sz="1300" i="1" dirty="0" err="1" smtClean="0">
                <a:solidFill>
                  <a:srgbClr val="000000"/>
                </a:solidFill>
              </a:rPr>
              <a:t>i</a:t>
            </a:r>
            <a:r>
              <a:rPr lang="hu-HU" altLang="en-US" sz="1300" i="1" dirty="0" smtClean="0">
                <a:solidFill>
                  <a:srgbClr val="000000"/>
                </a:solidFill>
              </a:rPr>
              <a:t>est ARM processors)</a:t>
            </a:r>
            <a:endParaRPr lang="en-US" sz="1300" i="1" dirty="0">
              <a:solidFill>
                <a:srgbClr val="000000"/>
              </a:solidFill>
            </a:endParaRPr>
          </a:p>
        </p:txBody>
      </p:sp>
      <p:sp>
        <p:nvSpPr>
          <p:cNvPr id="14" name="Line 25"/>
          <p:cNvSpPr>
            <a:spLocks noChangeShapeType="1"/>
          </p:cNvSpPr>
          <p:nvPr/>
        </p:nvSpPr>
        <p:spPr bwMode="auto">
          <a:xfrm flipH="1">
            <a:off x="4481513" y="2073211"/>
            <a:ext cx="2431" cy="180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8" name="Oval 13"/>
          <p:cNvSpPr>
            <a:spLocks noChangeArrowheads="1"/>
          </p:cNvSpPr>
          <p:nvPr/>
        </p:nvSpPr>
        <p:spPr bwMode="auto">
          <a:xfrm>
            <a:off x="1587875" y="2253987"/>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7257177" y="2249224"/>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Box 19"/>
          <p:cNvSpPr txBox="1"/>
          <p:nvPr/>
        </p:nvSpPr>
        <p:spPr>
          <a:xfrm>
            <a:off x="860953" y="3265167"/>
            <a:ext cx="1452642" cy="292388"/>
          </a:xfrm>
          <a:prstGeom prst="rect">
            <a:avLst/>
          </a:prstGeom>
          <a:noFill/>
        </p:spPr>
        <p:txBody>
          <a:bodyPr wrap="none" rtlCol="0">
            <a:spAutoFit/>
          </a:bodyPr>
          <a:lstStyle/>
          <a:p>
            <a:r>
              <a:rPr lang="en-US" sz="1300" dirty="0" smtClean="0"/>
              <a:t>(~ 19</a:t>
            </a:r>
            <a:r>
              <a:rPr lang="hu-HU" sz="1300" dirty="0" smtClean="0"/>
              <a:t>85</a:t>
            </a:r>
            <a:r>
              <a:rPr lang="en-US" sz="1300" dirty="0" smtClean="0"/>
              <a:t>-199</a:t>
            </a:r>
            <a:r>
              <a:rPr lang="hu-HU" sz="1300" dirty="0" smtClean="0"/>
              <a:t>0</a:t>
            </a:r>
            <a:r>
              <a:rPr lang="en-US" sz="1300" dirty="0" smtClean="0"/>
              <a:t>)</a:t>
            </a:r>
            <a:endParaRPr lang="en-US" sz="1300" dirty="0"/>
          </a:p>
        </p:txBody>
      </p:sp>
      <p:sp>
        <p:nvSpPr>
          <p:cNvPr id="23" name="TextBox 22"/>
          <p:cNvSpPr txBox="1"/>
          <p:nvPr/>
        </p:nvSpPr>
        <p:spPr>
          <a:xfrm>
            <a:off x="1006483" y="3660733"/>
            <a:ext cx="1212191" cy="292388"/>
          </a:xfrm>
          <a:prstGeom prst="rect">
            <a:avLst/>
          </a:prstGeom>
          <a:noFill/>
        </p:spPr>
        <p:txBody>
          <a:bodyPr wrap="none" rtlCol="0">
            <a:spAutoFit/>
          </a:bodyPr>
          <a:lstStyle/>
          <a:p>
            <a:r>
              <a:rPr lang="hu-HU" sz="1300" i="1" dirty="0" smtClean="0"/>
              <a:t>ARM1-ARM3</a:t>
            </a:r>
            <a:endParaRPr lang="hu-HU" sz="1300" i="1" dirty="0"/>
          </a:p>
        </p:txBody>
      </p:sp>
      <p:sp>
        <p:nvSpPr>
          <p:cNvPr id="26" name="TextBox 25"/>
          <p:cNvSpPr txBox="1"/>
          <p:nvPr/>
        </p:nvSpPr>
        <p:spPr>
          <a:xfrm>
            <a:off x="720725" y="4120262"/>
            <a:ext cx="1754006" cy="492443"/>
          </a:xfrm>
          <a:prstGeom prst="rect">
            <a:avLst/>
          </a:prstGeom>
          <a:noFill/>
        </p:spPr>
        <p:txBody>
          <a:bodyPr wrap="none" rtlCol="0">
            <a:spAutoFit/>
          </a:bodyPr>
          <a:lstStyle/>
          <a:p>
            <a:pPr algn="ctr"/>
            <a:r>
              <a:rPr lang="hu-HU" sz="1300" dirty="0" smtClean="0"/>
              <a:t>26-bit address bus</a:t>
            </a:r>
          </a:p>
          <a:p>
            <a:pPr algn="ctr"/>
            <a:r>
              <a:rPr lang="hu-HU" sz="1300" dirty="0" smtClean="0"/>
              <a:t>32-bit data buses</a:t>
            </a:r>
            <a:endParaRPr lang="en-US" sz="1300" dirty="0"/>
          </a:p>
        </p:txBody>
      </p:sp>
      <p:sp>
        <p:nvSpPr>
          <p:cNvPr id="12" name="Text Box 7"/>
          <p:cNvSpPr txBox="1">
            <a:spLocks noChangeArrowheads="1"/>
          </p:cNvSpPr>
          <p:nvPr/>
        </p:nvSpPr>
        <p:spPr bwMode="auto">
          <a:xfrm>
            <a:off x="3155683" y="2452465"/>
            <a:ext cx="25864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based on the ARMv3 – v6 ISA</a:t>
            </a:r>
            <a:endParaRPr lang="en-US" altLang="en-US" sz="1300" b="1" dirty="0">
              <a:solidFill>
                <a:srgbClr val="000000"/>
              </a:solidFill>
            </a:endParaRPr>
          </a:p>
        </p:txBody>
      </p:sp>
      <p:sp>
        <p:nvSpPr>
          <p:cNvPr id="15" name="TextBox 14"/>
          <p:cNvSpPr txBox="1"/>
          <p:nvPr/>
        </p:nvSpPr>
        <p:spPr>
          <a:xfrm>
            <a:off x="3493834" y="3049196"/>
            <a:ext cx="2137124"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Early ARM processors)</a:t>
            </a:r>
            <a:endParaRPr lang="en-US" sz="1300" i="1" dirty="0">
              <a:solidFill>
                <a:srgbClr val="000000"/>
              </a:solidFill>
            </a:endParaRPr>
          </a:p>
        </p:txBody>
      </p:sp>
      <p:sp>
        <p:nvSpPr>
          <p:cNvPr id="21" name="TextBox 20"/>
          <p:cNvSpPr txBox="1"/>
          <p:nvPr/>
        </p:nvSpPr>
        <p:spPr>
          <a:xfrm>
            <a:off x="3830758" y="3272499"/>
            <a:ext cx="1452642" cy="292388"/>
          </a:xfrm>
          <a:prstGeom prst="rect">
            <a:avLst/>
          </a:prstGeom>
          <a:noFill/>
        </p:spPr>
        <p:txBody>
          <a:bodyPr wrap="none" rtlCol="0">
            <a:spAutoFit/>
          </a:bodyPr>
          <a:lstStyle/>
          <a:p>
            <a:r>
              <a:rPr lang="en-US" sz="1300" dirty="0" smtClean="0"/>
              <a:t>(~ 199</a:t>
            </a:r>
            <a:r>
              <a:rPr lang="hu-HU" sz="1300" dirty="0" smtClean="0"/>
              <a:t>1</a:t>
            </a:r>
            <a:r>
              <a:rPr lang="en-US" sz="1300" dirty="0" smtClean="0"/>
              <a:t>-2004)</a:t>
            </a:r>
            <a:endParaRPr lang="en-US" sz="1300" dirty="0"/>
          </a:p>
        </p:txBody>
      </p:sp>
      <p:sp>
        <p:nvSpPr>
          <p:cNvPr id="24" name="TextBox 23"/>
          <p:cNvSpPr txBox="1"/>
          <p:nvPr/>
        </p:nvSpPr>
        <p:spPr>
          <a:xfrm>
            <a:off x="3650738" y="3664665"/>
            <a:ext cx="1715534" cy="292388"/>
          </a:xfrm>
          <a:prstGeom prst="rect">
            <a:avLst/>
          </a:prstGeom>
          <a:noFill/>
        </p:spPr>
        <p:txBody>
          <a:bodyPr wrap="none" rtlCol="0">
            <a:spAutoFit/>
          </a:bodyPr>
          <a:lstStyle/>
          <a:p>
            <a:r>
              <a:rPr lang="hu-HU" sz="1300" i="1" dirty="0" smtClean="0"/>
              <a:t>ARM6xx-ARM11xx</a:t>
            </a:r>
            <a:endParaRPr lang="hu-HU" sz="1300" i="1" dirty="0"/>
          </a:p>
        </p:txBody>
      </p:sp>
      <p:sp>
        <p:nvSpPr>
          <p:cNvPr id="27" name="TextBox 26"/>
          <p:cNvSpPr txBox="1"/>
          <p:nvPr/>
        </p:nvSpPr>
        <p:spPr>
          <a:xfrm>
            <a:off x="3581890" y="4128131"/>
            <a:ext cx="1754006" cy="492443"/>
          </a:xfrm>
          <a:prstGeom prst="rect">
            <a:avLst/>
          </a:prstGeom>
          <a:noFill/>
        </p:spPr>
        <p:txBody>
          <a:bodyPr wrap="none" rtlCol="0">
            <a:spAutoFit/>
          </a:bodyPr>
          <a:lstStyle/>
          <a:p>
            <a:pPr algn="ctr"/>
            <a:r>
              <a:rPr lang="hu-HU" sz="1300" dirty="0" smtClean="0"/>
              <a:t>32-bit address bus</a:t>
            </a:r>
          </a:p>
          <a:p>
            <a:pPr algn="ctr"/>
            <a:r>
              <a:rPr lang="hu-HU" sz="1300" dirty="0" smtClean="0"/>
              <a:t>32-bit data buses</a:t>
            </a:r>
            <a:endParaRPr lang="en-US" sz="1300" dirty="0"/>
          </a:p>
        </p:txBody>
      </p:sp>
      <p:sp>
        <p:nvSpPr>
          <p:cNvPr id="16" name="Text Box 7"/>
          <p:cNvSpPr txBox="1">
            <a:spLocks noChangeArrowheads="1"/>
          </p:cNvSpPr>
          <p:nvPr/>
        </p:nvSpPr>
        <p:spPr bwMode="auto">
          <a:xfrm>
            <a:off x="5631483" y="2452465"/>
            <a:ext cx="3351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smtClean="0">
                <a:solidFill>
                  <a:srgbClr val="000000"/>
                </a:solidFill>
              </a:rPr>
              <a:t>Processors based on </a:t>
            </a:r>
          </a:p>
          <a:p>
            <a:pPr algn="ctr">
              <a:spcBef>
                <a:spcPct val="0"/>
              </a:spcBef>
              <a:buClrTx/>
              <a:buSzTx/>
              <a:buFontTx/>
              <a:buNone/>
            </a:pPr>
            <a:r>
              <a:rPr lang="hu-HU" altLang="en-US" sz="1300" b="1" dirty="0" smtClean="0">
                <a:solidFill>
                  <a:srgbClr val="000000"/>
                </a:solidFill>
              </a:rPr>
              <a:t>the ARMv7 – ARMv8</a:t>
            </a:r>
            <a:r>
              <a:rPr lang="en-US" altLang="en-US" sz="1300" b="1" dirty="0" smtClean="0">
                <a:solidFill>
                  <a:srgbClr val="000000"/>
                </a:solidFill>
              </a:rPr>
              <a:t>/v8.2</a:t>
            </a:r>
            <a:r>
              <a:rPr lang="hu-HU" altLang="en-US" sz="1300" b="1" dirty="0" smtClean="0">
                <a:solidFill>
                  <a:srgbClr val="000000"/>
                </a:solidFill>
              </a:rPr>
              <a:t> ISA</a:t>
            </a:r>
            <a:endParaRPr lang="en-US" altLang="en-US" sz="1300" b="1" dirty="0">
              <a:solidFill>
                <a:srgbClr val="000000"/>
              </a:solidFill>
            </a:endParaRPr>
          </a:p>
        </p:txBody>
      </p:sp>
      <p:sp>
        <p:nvSpPr>
          <p:cNvPr id="17" name="TextBox 16"/>
          <p:cNvSpPr txBox="1"/>
          <p:nvPr/>
        </p:nvSpPr>
        <p:spPr>
          <a:xfrm>
            <a:off x="6057165" y="3065750"/>
            <a:ext cx="2401619" cy="292388"/>
          </a:xfrm>
          <a:prstGeom prst="rect">
            <a:avLst/>
          </a:prstGeom>
          <a:noFill/>
        </p:spPr>
        <p:txBody>
          <a:bodyPr wrap="none" rtlCol="0">
            <a:spAutoFit/>
          </a:bodyPr>
          <a:lstStyle/>
          <a:p>
            <a:r>
              <a:rPr lang="en-US" altLang="en-US" sz="1300" i="1" dirty="0" smtClean="0">
                <a:solidFill>
                  <a:srgbClr val="000000"/>
                </a:solidFill>
              </a:rPr>
              <a:t>(</a:t>
            </a:r>
            <a:r>
              <a:rPr lang="hu-HU" altLang="en-US" sz="1300" i="1" dirty="0" smtClean="0">
                <a:solidFill>
                  <a:srgbClr val="000000"/>
                </a:solidFill>
              </a:rPr>
              <a:t>ARM’s </a:t>
            </a:r>
            <a:r>
              <a:rPr lang="hu-HU" altLang="en-US" sz="1300" i="1" dirty="0" smtClean="0">
                <a:solidFill>
                  <a:srgbClr val="FF0000"/>
                </a:solidFill>
              </a:rPr>
              <a:t>Cortex processors</a:t>
            </a:r>
            <a:r>
              <a:rPr lang="en-US" altLang="en-US" sz="1300" i="1" dirty="0" smtClean="0">
                <a:solidFill>
                  <a:srgbClr val="000000"/>
                </a:solidFill>
              </a:rPr>
              <a:t>)</a:t>
            </a:r>
            <a:endParaRPr lang="en-US" sz="1300" i="1" dirty="0">
              <a:solidFill>
                <a:srgbClr val="000000"/>
              </a:solidFill>
            </a:endParaRPr>
          </a:p>
        </p:txBody>
      </p:sp>
      <p:sp>
        <p:nvSpPr>
          <p:cNvPr id="22" name="TextBox 21"/>
          <p:cNvSpPr txBox="1"/>
          <p:nvPr/>
        </p:nvSpPr>
        <p:spPr>
          <a:xfrm>
            <a:off x="6372200" y="3307560"/>
            <a:ext cx="1768433" cy="292388"/>
          </a:xfrm>
          <a:prstGeom prst="rect">
            <a:avLst/>
          </a:prstGeom>
          <a:noFill/>
        </p:spPr>
        <p:txBody>
          <a:bodyPr wrap="none" rtlCol="0">
            <a:spAutoFit/>
          </a:bodyPr>
          <a:lstStyle/>
          <a:p>
            <a:r>
              <a:rPr lang="en-US" sz="1300" dirty="0" smtClean="0"/>
              <a:t>(Since 2004/2012)</a:t>
            </a:r>
            <a:endParaRPr lang="en-US" sz="1300" dirty="0"/>
          </a:p>
        </p:txBody>
      </p:sp>
      <p:sp>
        <p:nvSpPr>
          <p:cNvPr id="25" name="TextBox 24"/>
          <p:cNvSpPr txBox="1"/>
          <p:nvPr/>
        </p:nvSpPr>
        <p:spPr>
          <a:xfrm>
            <a:off x="6687235" y="3664988"/>
            <a:ext cx="1181734" cy="292388"/>
          </a:xfrm>
          <a:prstGeom prst="rect">
            <a:avLst/>
          </a:prstGeom>
          <a:noFill/>
        </p:spPr>
        <p:txBody>
          <a:bodyPr wrap="none" rtlCol="0">
            <a:spAutoFit/>
          </a:bodyPr>
          <a:lstStyle/>
          <a:p>
            <a:r>
              <a:rPr lang="hu-HU" sz="1300" i="1" dirty="0" smtClean="0"/>
              <a:t>Cortex lines</a:t>
            </a:r>
            <a:endParaRPr lang="hu-HU" sz="1300" i="1" dirty="0"/>
          </a:p>
        </p:txBody>
      </p:sp>
      <p:sp>
        <p:nvSpPr>
          <p:cNvPr id="28" name="TextBox 27"/>
          <p:cNvSpPr txBox="1"/>
          <p:nvPr/>
        </p:nvSpPr>
        <p:spPr>
          <a:xfrm>
            <a:off x="5787135" y="4096970"/>
            <a:ext cx="3042820" cy="730969"/>
          </a:xfrm>
          <a:prstGeom prst="rect">
            <a:avLst/>
          </a:prstGeom>
          <a:noFill/>
        </p:spPr>
        <p:txBody>
          <a:bodyPr wrap="none" rtlCol="0">
            <a:spAutoFit/>
          </a:bodyPr>
          <a:lstStyle/>
          <a:p>
            <a:pPr algn="ctr"/>
            <a:r>
              <a:rPr lang="en-US" sz="1300" dirty="0" smtClean="0"/>
              <a:t> </a:t>
            </a:r>
            <a:r>
              <a:rPr lang="hu-HU" sz="1300" dirty="0" smtClean="0"/>
              <a:t>ARMv7: 32-bit </a:t>
            </a:r>
          </a:p>
          <a:p>
            <a:pPr algn="ctr">
              <a:spcAft>
                <a:spcPts val="300"/>
              </a:spcAft>
            </a:pPr>
            <a:r>
              <a:rPr lang="hu-HU" sz="1300" dirty="0" smtClean="0"/>
              <a:t>ARMv8</a:t>
            </a:r>
            <a:r>
              <a:rPr lang="en-US" sz="1300" dirty="0" smtClean="0"/>
              <a:t> /ARMv8.2</a:t>
            </a:r>
            <a:r>
              <a:rPr lang="hu-HU" sz="1300" dirty="0" smtClean="0"/>
              <a:t>: 64-bit</a:t>
            </a:r>
            <a:endParaRPr lang="en-US" sz="1300" dirty="0" smtClean="0"/>
          </a:p>
          <a:p>
            <a:pPr algn="ctr"/>
            <a:r>
              <a:rPr lang="hu-HU" sz="1300" dirty="0" smtClean="0"/>
              <a:t>with AArch64 and AArch32 modes</a:t>
            </a:r>
            <a:endParaRPr lang="en-US" sz="1300" dirty="0"/>
          </a:p>
        </p:txBody>
      </p:sp>
      <p:sp>
        <p:nvSpPr>
          <p:cNvPr id="31" name="TextBox 30"/>
          <p:cNvSpPr txBox="1"/>
          <p:nvPr/>
        </p:nvSpPr>
        <p:spPr>
          <a:xfrm>
            <a:off x="6732240" y="5010489"/>
            <a:ext cx="1015021" cy="292388"/>
          </a:xfrm>
          <a:prstGeom prst="rect">
            <a:avLst/>
          </a:prstGeom>
          <a:noFill/>
        </p:spPr>
        <p:txBody>
          <a:bodyPr wrap="none" rtlCol="0">
            <a:spAutoFit/>
          </a:bodyPr>
          <a:lstStyle/>
          <a:p>
            <a:r>
              <a:rPr lang="en-US" sz="1300" i="1" dirty="0" smtClean="0"/>
              <a:t>Discussed</a:t>
            </a:r>
            <a:endParaRPr lang="en-US" sz="1300" i="1" dirty="0"/>
          </a:p>
        </p:txBody>
      </p:sp>
      <p:sp>
        <p:nvSpPr>
          <p:cNvPr id="32" name="Oval 13"/>
          <p:cNvSpPr>
            <a:spLocks noChangeArrowheads="1"/>
          </p:cNvSpPr>
          <p:nvPr/>
        </p:nvSpPr>
        <p:spPr bwMode="auto">
          <a:xfrm>
            <a:off x="4445103" y="222704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3" name="Right Brace 32"/>
          <p:cNvSpPr/>
          <p:nvPr/>
        </p:nvSpPr>
        <p:spPr bwMode="auto">
          <a:xfrm rot="5400000">
            <a:off x="2862370" y="2578300"/>
            <a:ext cx="196390" cy="4608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4" name="TextBox 33"/>
          <p:cNvSpPr txBox="1"/>
          <p:nvPr/>
        </p:nvSpPr>
        <p:spPr>
          <a:xfrm>
            <a:off x="2476015" y="5021544"/>
            <a:ext cx="1342034" cy="292388"/>
          </a:xfrm>
          <a:prstGeom prst="rect">
            <a:avLst/>
          </a:prstGeom>
          <a:noFill/>
        </p:spPr>
        <p:txBody>
          <a:bodyPr wrap="none" rtlCol="0">
            <a:spAutoFit/>
          </a:bodyPr>
          <a:lstStyle/>
          <a:p>
            <a:r>
              <a:rPr lang="en-US" sz="1300" dirty="0" smtClean="0"/>
              <a:t>Not discussed</a:t>
            </a:r>
          </a:p>
        </p:txBody>
      </p:sp>
      <p:sp>
        <p:nvSpPr>
          <p:cNvPr id="35" name="Right Brace 34"/>
          <p:cNvSpPr/>
          <p:nvPr/>
        </p:nvSpPr>
        <p:spPr bwMode="auto">
          <a:xfrm rot="5400000">
            <a:off x="7200980" y="3442300"/>
            <a:ext cx="196390" cy="288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36"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610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ppt_x"/>
                                          </p:val>
                                        </p:tav>
                                        <p:tav tm="100000">
                                          <p:val>
                                            <p:strVal val="#ppt_x"/>
                                          </p:val>
                                        </p:tav>
                                      </p:tavLst>
                                    </p:anim>
                                    <p:anim calcmode="lin" valueType="num">
                                      <p:cBhvr additive="base">
                                        <p:cTn id="1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p:bldP spid="14" grpId="0" animBg="1"/>
      <p:bldP spid="18" grpId="0" animBg="1"/>
      <p:bldP spid="19" grpId="0" animBg="1"/>
      <p:bldP spid="20" grpId="0"/>
      <p:bldP spid="23" grpId="0"/>
      <p:bldP spid="26" grpId="0"/>
      <p:bldP spid="12" grpId="0"/>
      <p:bldP spid="15" grpId="0"/>
      <p:bldP spid="21" grpId="0"/>
      <p:bldP spid="24" grpId="0"/>
      <p:bldP spid="27" grpId="0"/>
      <p:bldP spid="16" grpId="0"/>
      <p:bldP spid="17" grpId="0"/>
      <p:bldP spid="22" grpId="0"/>
      <p:bldP spid="25" grpId="0"/>
      <p:bldP spid="28" grpId="0"/>
      <p:bldP spid="31" grpId="0"/>
      <p:bldP spid="32" grpId="0" animBg="1"/>
      <p:bldP spid="33" grpId="0" animBg="1"/>
      <p:bldP spid="34" grpId="0"/>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656565" y="1600005"/>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hu-HU" sz="1900" dirty="0" smtClean="0">
                <a:solidFill>
                  <a:schemeClr val="bg1"/>
                </a:solidFill>
              </a:rPr>
              <a:t>3.</a:t>
            </a:r>
            <a:r>
              <a:rPr lang="en-US" sz="1900" dirty="0" smtClean="0">
                <a:solidFill>
                  <a:schemeClr val="bg1"/>
                </a:solidFill>
              </a:rPr>
              <a:t>2 Cortex-A models based on the ARMv7/v8.0</a:t>
            </a:r>
            <a:endParaRPr lang="en-US" sz="1900" dirty="0">
              <a:solidFill>
                <a:schemeClr val="bg1"/>
              </a:solidFill>
            </a:endParaRPr>
          </a:p>
        </p:txBody>
      </p:sp>
      <p:sp>
        <p:nvSpPr>
          <p:cNvPr id="3" name="Rectangle 2"/>
          <p:cNvSpPr>
            <a:spLocks noChangeArrowheads="1"/>
          </p:cNvSpPr>
          <p:nvPr/>
        </p:nvSpPr>
        <p:spPr bwMode="auto">
          <a:xfrm>
            <a:off x="0" y="23604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grpSp>
        <p:nvGrpSpPr>
          <p:cNvPr id="4" name="Group 3"/>
          <p:cNvGrpSpPr>
            <a:grpSpLocks/>
          </p:cNvGrpSpPr>
          <p:nvPr/>
        </p:nvGrpSpPr>
        <p:grpSpPr bwMode="auto">
          <a:xfrm>
            <a:off x="597686" y="2379090"/>
            <a:ext cx="7439828" cy="432182"/>
            <a:chOff x="699" y="1638"/>
            <a:chExt cx="4448" cy="309"/>
          </a:xfrm>
        </p:grpSpPr>
        <p:sp>
          <p:nvSpPr>
            <p:cNvPr id="5"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hu-HU" altLang="en-US" sz="1900" dirty="0" smtClean="0">
                  <a:solidFill>
                    <a:srgbClr val="FFFFFF"/>
                  </a:solidFill>
                  <a:latin typeface="Verdana" pitchFamily="34" charset="0"/>
                  <a:cs typeface="Times New Roman" pitchFamily="18" charset="0"/>
                </a:rPr>
                <a:t> </a:t>
              </a:r>
              <a:r>
                <a:rPr lang="hu-HU" sz="1900" dirty="0">
                  <a:solidFill>
                    <a:srgbClr val="FFFFFF"/>
                  </a:solidFill>
                  <a:latin typeface="Verdana"/>
                </a:rPr>
                <a:t>3.</a:t>
              </a:r>
              <a:r>
                <a:rPr lang="en-US" sz="1900" dirty="0">
                  <a:solidFill>
                    <a:srgbClr val="FFFFFF"/>
                  </a:solidFill>
                  <a:latin typeface="Verdana"/>
                </a:rPr>
                <a:t>2.1 </a:t>
              </a:r>
              <a:r>
                <a:rPr lang="en-US" sz="1900" dirty="0" smtClean="0">
                  <a:solidFill>
                    <a:srgbClr val="FFFFFF"/>
                  </a:solidFill>
                  <a:latin typeface="Verdana"/>
                </a:rPr>
                <a:t>Introduction</a:t>
              </a:r>
              <a:endParaRPr lang="en-US" sz="1900" dirty="0">
                <a:solidFill>
                  <a:srgbClr val="FFFFFF"/>
                </a:solidFill>
                <a:latin typeface="Verdana"/>
              </a:endParaRPr>
            </a:p>
          </p:txBody>
        </p:sp>
        <p:sp>
          <p:nvSpPr>
            <p:cNvPr id="6" name="Text Box 6"/>
            <p:cNvSpPr txBox="1">
              <a:spLocks noChangeArrowheads="1"/>
            </p:cNvSpPr>
            <p:nvPr/>
          </p:nvSpPr>
          <p:spPr bwMode="auto">
            <a:xfrm>
              <a:off x="699" y="164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7" name="Group 6"/>
          <p:cNvGrpSpPr>
            <a:grpSpLocks/>
          </p:cNvGrpSpPr>
          <p:nvPr/>
        </p:nvGrpSpPr>
        <p:grpSpPr bwMode="auto">
          <a:xfrm>
            <a:off x="594510" y="2879258"/>
            <a:ext cx="7443003" cy="720000"/>
            <a:chOff x="699" y="1638"/>
            <a:chExt cx="4448" cy="431"/>
          </a:xfrm>
        </p:grpSpPr>
        <p:sp>
          <p:nvSpPr>
            <p:cNvPr id="8" name="AutoShape 8"/>
            <p:cNvSpPr>
              <a:spLocks noChangeArrowheads="1"/>
            </p:cNvSpPr>
            <p:nvPr/>
          </p:nvSpPr>
          <p:spPr bwMode="auto">
            <a:xfrm>
              <a:off x="951" y="1638"/>
              <a:ext cx="4196" cy="431"/>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hu-HU" sz="1900" dirty="0">
                  <a:solidFill>
                    <a:srgbClr val="FFFFFF"/>
                  </a:solidFill>
                  <a:latin typeface="Verdana"/>
                </a:rPr>
                <a:t>3.</a:t>
              </a:r>
              <a:r>
                <a:rPr lang="en-US" sz="1900" dirty="0">
                  <a:solidFill>
                    <a:srgbClr val="FFFFFF"/>
                  </a:solidFill>
                  <a:latin typeface="Verdana"/>
                </a:rPr>
                <a:t>2.2 Overview </a:t>
              </a:r>
              <a:r>
                <a:rPr lang="en-US" sz="1900" dirty="0" smtClean="0">
                  <a:solidFill>
                    <a:srgbClr val="FFFFFF"/>
                  </a:solidFill>
                  <a:latin typeface="Verdana"/>
                </a:rPr>
                <a:t>and main features of Cortex-A models</a:t>
              </a:r>
            </a:p>
            <a:p>
              <a:pPr eaLnBrk="1" fontAlgn="base" hangingPunct="1">
                <a:spcBef>
                  <a:spcPct val="0"/>
                </a:spcBef>
                <a:spcAft>
                  <a:spcPct val="0"/>
                </a:spcAft>
                <a:buNone/>
              </a:pPr>
              <a:r>
                <a:rPr lang="en-US" sz="1900" dirty="0">
                  <a:solidFill>
                    <a:srgbClr val="FFFFFF"/>
                  </a:solidFill>
                  <a:latin typeface="Verdana"/>
                </a:rPr>
                <a:t> </a:t>
              </a:r>
              <a:r>
                <a:rPr lang="en-US" sz="1900" dirty="0" smtClean="0">
                  <a:solidFill>
                    <a:srgbClr val="FFFFFF"/>
                  </a:solidFill>
                  <a:latin typeface="Verdana"/>
                </a:rPr>
                <a:t>            based on the ARMv7/v8.0 ISA</a:t>
              </a:r>
              <a:endParaRPr lang="en-US" sz="1900" dirty="0">
                <a:solidFill>
                  <a:srgbClr val="FFFFFF"/>
                </a:solidFill>
                <a:latin typeface="Verdana"/>
              </a:endParaRPr>
            </a:p>
          </p:txBody>
        </p:sp>
        <p:sp>
          <p:nvSpPr>
            <p:cNvPr id="9" name="Text Box 9"/>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0" name="Group 9"/>
          <p:cNvGrpSpPr>
            <a:grpSpLocks/>
          </p:cNvGrpSpPr>
          <p:nvPr/>
        </p:nvGrpSpPr>
        <p:grpSpPr bwMode="auto">
          <a:xfrm>
            <a:off x="597685" y="3698381"/>
            <a:ext cx="7439829" cy="720729"/>
            <a:chOff x="699" y="1638"/>
            <a:chExt cx="4448" cy="454"/>
          </a:xfrm>
        </p:grpSpPr>
        <p:sp>
          <p:nvSpPr>
            <p:cNvPr id="11" name="AutoShape 11"/>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mj-lt"/>
                  <a:cs typeface="Times New Roman" pitchFamily="18" charset="0"/>
                </a:rPr>
                <a:t>  </a:t>
              </a:r>
              <a:r>
                <a:rPr lang="hu-HU" sz="1900" dirty="0">
                  <a:solidFill>
                    <a:srgbClr val="FFFFFF"/>
                  </a:solidFill>
                  <a:latin typeface="+mj-lt"/>
                </a:rPr>
                <a:t>3.</a:t>
              </a:r>
              <a:r>
                <a:rPr lang="en-US" sz="1900" dirty="0">
                  <a:solidFill>
                    <a:srgbClr val="FFFFFF"/>
                  </a:solidFill>
                  <a:latin typeface="+mj-lt"/>
                </a:rPr>
                <a:t>2.3 Evolution of </a:t>
              </a:r>
              <a:r>
                <a:rPr lang="en-US" sz="1900" dirty="0" smtClean="0">
                  <a:solidFill>
                    <a:srgbClr val="FFFFFF"/>
                  </a:solidFill>
                  <a:latin typeface="+mj-lt"/>
                </a:rPr>
                <a:t>Cortex-A models based on the </a:t>
              </a:r>
            </a:p>
            <a:p>
              <a:pPr eaLnBrk="1" fontAlgn="base" hangingPunct="1">
                <a:spcBef>
                  <a:spcPct val="0"/>
                </a:spcBef>
                <a:spcAft>
                  <a:spcPct val="0"/>
                </a:spcAft>
                <a:buNone/>
              </a:pPr>
              <a:r>
                <a:rPr lang="en-US" sz="1900" dirty="0">
                  <a:solidFill>
                    <a:srgbClr val="FFFFFF"/>
                  </a:solidFill>
                  <a:latin typeface="+mj-lt"/>
                </a:rPr>
                <a:t> </a:t>
              </a:r>
              <a:r>
                <a:rPr lang="en-US" sz="1900" dirty="0" smtClean="0">
                  <a:solidFill>
                    <a:srgbClr val="FFFFFF"/>
                  </a:solidFill>
                  <a:latin typeface="+mj-lt"/>
                </a:rPr>
                <a:t>            ARMv7/v8.0 ISA</a:t>
              </a:r>
              <a:endParaRPr lang="en-US" sz="1900" dirty="0">
                <a:solidFill>
                  <a:srgbClr val="FFFFFF"/>
                </a:solidFill>
                <a:latin typeface="+mj-lt"/>
              </a:endParaRPr>
            </a:p>
          </p:txBody>
        </p:sp>
        <p:sp>
          <p:nvSpPr>
            <p:cNvPr id="12"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1604020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799875"/>
            <a:ext cx="735965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900" b="0" i="0" u="none" strike="noStrike" kern="1200" cap="none" spc="0" normalizeH="0" baseline="0" noProof="0" dirty="0" smtClean="0">
                <a:ln>
                  <a:noFill/>
                </a:ln>
                <a:solidFill>
                  <a:srgbClr val="FFFFFF"/>
                </a:solidFill>
                <a:effectLst/>
                <a:uLnTx/>
                <a:uFillTx/>
                <a:latin typeface="Verdana"/>
                <a:ea typeface="+mn-ea"/>
                <a:cs typeface="+mn-cs"/>
              </a:rPr>
              <a:t>3.</a:t>
            </a:r>
            <a:r>
              <a:rPr kumimoji="0" lang="en-US" sz="1900" b="0" i="0" u="none" strike="noStrike" kern="1200" cap="none" spc="0" normalizeH="0" baseline="0" noProof="0" dirty="0" smtClean="0">
                <a:ln>
                  <a:noFill/>
                </a:ln>
                <a:solidFill>
                  <a:srgbClr val="FFFFFF"/>
                </a:solidFill>
                <a:effectLst/>
                <a:uLnTx/>
                <a:uFillTx/>
                <a:latin typeface="Verdana"/>
                <a:ea typeface="+mn-ea"/>
                <a:cs typeface="+mn-cs"/>
              </a:rPr>
              <a:t>2.1 Introduction</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21293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hu-HU" kern="1200" dirty="0">
                <a:solidFill>
                  <a:srgbClr val="FFFFFF"/>
                </a:solidFill>
              </a:rPr>
              <a:t>3.</a:t>
            </a:r>
            <a:r>
              <a:rPr lang="en-US" kern="1200" dirty="0">
                <a:solidFill>
                  <a:srgbClr val="FFFFFF"/>
                </a:solidFill>
              </a:rPr>
              <a:t>2.1 </a:t>
            </a:r>
            <a:r>
              <a:rPr lang="en-US" kern="1200" dirty="0" smtClean="0">
                <a:solidFill>
                  <a:srgbClr val="FFFFFF"/>
                </a:solidFill>
              </a:rPr>
              <a:t>Introduction (1)</a:t>
            </a:r>
            <a:endParaRPr lang="en-US" kern="1200" dirty="0">
              <a:solidFill>
                <a:srgbClr val="FFFFFF"/>
              </a:solidFill>
            </a:endParaRPr>
          </a:p>
        </p:txBody>
      </p:sp>
      <p:sp>
        <p:nvSpPr>
          <p:cNvPr id="3" name="TextBox 2"/>
          <p:cNvSpPr txBox="1"/>
          <p:nvPr/>
        </p:nvSpPr>
        <p:spPr>
          <a:xfrm>
            <a:off x="75050" y="504251"/>
            <a:ext cx="2299027" cy="369332"/>
          </a:xfrm>
          <a:prstGeom prst="rect">
            <a:avLst/>
          </a:prstGeom>
          <a:noFill/>
        </p:spPr>
        <p:txBody>
          <a:bodyPr wrap="none" rtlCol="0">
            <a:spAutoFit/>
          </a:bodyPr>
          <a:lstStyle/>
          <a:p>
            <a:r>
              <a:rPr lang="hu-HU" dirty="0" smtClean="0">
                <a:solidFill>
                  <a:srgbClr val="333399"/>
                </a:solidFill>
              </a:rPr>
              <a:t>3.</a:t>
            </a:r>
            <a:r>
              <a:rPr lang="en-US" dirty="0" smtClean="0">
                <a:solidFill>
                  <a:srgbClr val="333399"/>
                </a:solidFill>
              </a:rPr>
              <a:t>2.1 Introduction</a:t>
            </a:r>
            <a:endParaRPr lang="en-US" dirty="0">
              <a:solidFill>
                <a:srgbClr val="333399"/>
              </a:solidFill>
            </a:endParaRPr>
          </a:p>
        </p:txBody>
      </p:sp>
      <p:sp>
        <p:nvSpPr>
          <p:cNvPr id="17" name="TextBox 16"/>
          <p:cNvSpPr txBox="1"/>
          <p:nvPr/>
        </p:nvSpPr>
        <p:spPr>
          <a:xfrm>
            <a:off x="329421" y="874993"/>
            <a:ext cx="8834919" cy="1477328"/>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0070C0"/>
                </a:solidFill>
              </a:rPr>
              <a:t>P</a:t>
            </a:r>
            <a:r>
              <a:rPr lang="en-US" sz="1600" dirty="0" smtClean="0">
                <a:solidFill>
                  <a:srgbClr val="0070C0"/>
                </a:solidFill>
              </a:rPr>
              <a:t>rocessors based on the ARMv7 or higher ISA versions are designated</a:t>
            </a:r>
          </a:p>
          <a:p>
            <a:pPr>
              <a:spcAft>
                <a:spcPts val="600"/>
              </a:spcAft>
              <a:buClr>
                <a:schemeClr val="tx1"/>
              </a:buClr>
            </a:pPr>
            <a:r>
              <a:rPr lang="en-US" sz="1600" dirty="0">
                <a:solidFill>
                  <a:srgbClr val="0070C0"/>
                </a:solidFill>
              </a:rPr>
              <a:t> </a:t>
            </a:r>
            <a:r>
              <a:rPr lang="en-US" sz="1600" dirty="0" smtClean="0">
                <a:solidFill>
                  <a:srgbClr val="0070C0"/>
                </a:solidFill>
              </a:rPr>
              <a:t>     as the </a:t>
            </a:r>
            <a:r>
              <a:rPr lang="en-US" sz="1600" dirty="0" smtClean="0">
                <a:solidFill>
                  <a:srgbClr val="FF0000"/>
                </a:solidFill>
              </a:rPr>
              <a:t>Cortex family </a:t>
            </a:r>
            <a:r>
              <a:rPr lang="en-US" sz="1600" dirty="0" smtClean="0">
                <a:solidFill>
                  <a:srgbClr val="0070C0"/>
                </a:solidFill>
              </a:rPr>
              <a:t>of processors.</a:t>
            </a:r>
          </a:p>
          <a:p>
            <a:pPr marL="285750" indent="-285750">
              <a:buClr>
                <a:schemeClr val="tx1"/>
              </a:buClr>
              <a:buFont typeface="Arial" panose="020B0604020202020204" pitchFamily="34" charset="0"/>
              <a:buChar char="•"/>
            </a:pPr>
            <a:r>
              <a:rPr lang="en-US" sz="1600" dirty="0" smtClean="0">
                <a:solidFill>
                  <a:srgbClr val="0070C0"/>
                </a:solidFill>
              </a:rPr>
              <a:t>The Cortex family </a:t>
            </a:r>
            <a:r>
              <a:rPr lang="en-US" sz="1600" dirty="0" smtClean="0"/>
              <a:t>was announced in </a:t>
            </a:r>
            <a:r>
              <a:rPr lang="en-US" sz="1600" dirty="0" smtClean="0">
                <a:solidFill>
                  <a:srgbClr val="0070C0"/>
                </a:solidFill>
              </a:rPr>
              <a:t>10/2004,</a:t>
            </a:r>
            <a:r>
              <a:rPr lang="en-US" sz="1600" dirty="0" smtClean="0">
                <a:solidFill>
                  <a:srgbClr val="FF0000"/>
                </a:solidFill>
              </a:rPr>
              <a:t> </a:t>
            </a:r>
            <a:r>
              <a:rPr lang="en-US" sz="1600" dirty="0" smtClean="0"/>
              <a:t>but the </a:t>
            </a:r>
            <a:r>
              <a:rPr lang="hu-HU" sz="1600" dirty="0" smtClean="0">
                <a:solidFill>
                  <a:srgbClr val="0070C0"/>
                </a:solidFill>
              </a:rPr>
              <a:t>ARMv7 ISA</a:t>
            </a:r>
            <a:r>
              <a:rPr lang="en-US" sz="1600" dirty="0" smtClean="0">
                <a:solidFill>
                  <a:srgbClr val="0070C0"/>
                </a:solidFill>
              </a:rPr>
              <a:t> </a:t>
            </a:r>
            <a:r>
              <a:rPr lang="en-US" sz="1600" dirty="0" smtClean="0"/>
              <a:t>was disclosed </a:t>
            </a:r>
          </a:p>
          <a:p>
            <a:pPr>
              <a:spcAft>
                <a:spcPts val="600"/>
              </a:spcAft>
              <a:buClr>
                <a:schemeClr val="tx1"/>
              </a:buClr>
            </a:pPr>
            <a:r>
              <a:rPr lang="en-US" sz="1600" dirty="0" smtClean="0"/>
              <a:t>      a few months later (</a:t>
            </a:r>
            <a:r>
              <a:rPr lang="en-US" sz="1600" dirty="0" smtClean="0">
                <a:solidFill>
                  <a:srgbClr val="0070C0"/>
                </a:solidFill>
              </a:rPr>
              <a:t>in 03/2005</a:t>
            </a:r>
            <a:r>
              <a:rPr lang="en-US" sz="1600" dirty="0" smtClean="0"/>
              <a:t>)</a:t>
            </a:r>
            <a:r>
              <a:rPr lang="hu-HU" sz="1600" dirty="0" smtClean="0"/>
              <a:t>.</a:t>
            </a:r>
            <a:endParaRPr lang="en-US" sz="1600" dirty="0" smtClean="0"/>
          </a:p>
          <a:p>
            <a:pPr marL="285750" indent="-285750">
              <a:spcAft>
                <a:spcPts val="600"/>
              </a:spcAft>
              <a:buClr>
                <a:schemeClr val="tx1"/>
              </a:buClr>
              <a:buFont typeface="Arial" panose="020B0604020202020204" pitchFamily="34" charset="0"/>
              <a:buChar char="•"/>
            </a:pPr>
            <a:r>
              <a:rPr lang="en-US" sz="1600" dirty="0" smtClean="0"/>
              <a:t> The first Cortex model became the Cortex-M3, launched in 10/2004.</a:t>
            </a: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1918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 calcmode="lin" valueType="num">
                                      <p:cBhvr additive="base">
                                        <p:cTn id="1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 calcmode="lin" valueType="num">
                                      <p:cBhvr additive="base">
                                        <p:cTn id="1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hu-HU" kern="1200" dirty="0">
                <a:solidFill>
                  <a:srgbClr val="FFFFFF"/>
                </a:solidFill>
              </a:rPr>
              <a:t>3.</a:t>
            </a:r>
            <a:r>
              <a:rPr lang="en-US" kern="1200" dirty="0">
                <a:solidFill>
                  <a:srgbClr val="FFFFFF"/>
                </a:solidFill>
              </a:rPr>
              <a:t>2.1 </a:t>
            </a:r>
            <a:r>
              <a:rPr lang="en-US" kern="1200" dirty="0" smtClean="0">
                <a:solidFill>
                  <a:srgbClr val="FFFFFF"/>
                </a:solidFill>
              </a:rPr>
              <a:t>Introduction (2)</a:t>
            </a:r>
            <a:endParaRPr lang="en-US" kern="1200" dirty="0">
              <a:solidFill>
                <a:srgbClr val="FFFFFF"/>
              </a:solidFill>
            </a:endParaRPr>
          </a:p>
        </p:txBody>
      </p:sp>
      <p:sp>
        <p:nvSpPr>
          <p:cNvPr id="10" name="TextBox 9"/>
          <p:cNvSpPr txBox="1"/>
          <p:nvPr/>
        </p:nvSpPr>
        <p:spPr>
          <a:xfrm>
            <a:off x="74277" y="863715"/>
            <a:ext cx="8971943" cy="830997"/>
          </a:xfrm>
          <a:prstGeom prst="rect">
            <a:avLst/>
          </a:prstGeom>
          <a:noFill/>
        </p:spPr>
        <p:txBody>
          <a:bodyPr wrap="none" rtlCol="0">
            <a:spAutoFit/>
          </a:bodyPr>
          <a:lstStyle/>
          <a:p>
            <a:pPr lvl="0"/>
            <a:r>
              <a:rPr lang="en-US" sz="1600" dirty="0" smtClean="0">
                <a:solidFill>
                  <a:srgbClr val="000000"/>
                </a:solidFill>
              </a:rPr>
              <a:t>In the </a:t>
            </a:r>
            <a:r>
              <a:rPr lang="hu-HU" sz="1600" dirty="0" smtClean="0"/>
              <a:t>technical specifications </a:t>
            </a:r>
            <a:r>
              <a:rPr lang="en-US" sz="1600" dirty="0" smtClean="0"/>
              <a:t>of</a:t>
            </a:r>
            <a:r>
              <a:rPr lang="hu-HU" sz="1600" dirty="0" smtClean="0">
                <a:solidFill>
                  <a:srgbClr val="000000"/>
                </a:solidFill>
              </a:rPr>
              <a:t> the </a:t>
            </a:r>
            <a:r>
              <a:rPr lang="hu-HU" sz="1600" dirty="0" smtClean="0">
                <a:solidFill>
                  <a:srgbClr val="FF0000"/>
                </a:solidFill>
              </a:rPr>
              <a:t>ARMv7 ISA</a:t>
            </a:r>
            <a:r>
              <a:rPr lang="en-US" sz="1600" dirty="0" smtClean="0">
                <a:solidFill>
                  <a:srgbClr val="FF0000"/>
                </a:solidFill>
              </a:rPr>
              <a:t> </a:t>
            </a:r>
            <a:r>
              <a:rPr lang="en-US" sz="1600" dirty="0" smtClean="0"/>
              <a:t>ARM </a:t>
            </a:r>
            <a:r>
              <a:rPr lang="en-US" sz="1600" dirty="0" smtClean="0">
                <a:solidFill>
                  <a:srgbClr val="000000"/>
                </a:solidFill>
              </a:rPr>
              <a:t>introduced </a:t>
            </a:r>
            <a:r>
              <a:rPr lang="en-US" sz="1600" dirty="0" smtClean="0">
                <a:solidFill>
                  <a:srgbClr val="FF0000"/>
                </a:solidFill>
              </a:rPr>
              <a:t>three family profiles</a:t>
            </a:r>
          </a:p>
          <a:p>
            <a:pPr lvl="0"/>
            <a:r>
              <a:rPr lang="en-US" sz="1600" dirty="0">
                <a:solidFill>
                  <a:srgbClr val="FF0000"/>
                </a:solidFill>
              </a:rPr>
              <a:t> </a:t>
            </a:r>
            <a:r>
              <a:rPr lang="en-US" sz="1600" dirty="0" smtClean="0">
                <a:solidFill>
                  <a:srgbClr val="FF0000"/>
                </a:solidFill>
              </a:rPr>
              <a:t> </a:t>
            </a:r>
            <a:r>
              <a:rPr lang="hu-HU" sz="1600" dirty="0" smtClean="0">
                <a:solidFill>
                  <a:srgbClr val="0070C0"/>
                </a:solidFill>
              </a:rPr>
              <a:t> </a:t>
            </a:r>
            <a:r>
              <a:rPr lang="en-US" sz="1600" dirty="0" smtClean="0"/>
              <a:t>to have </a:t>
            </a:r>
            <a:r>
              <a:rPr lang="en-US" sz="1600" dirty="0" smtClean="0">
                <a:solidFill>
                  <a:srgbClr val="0070C0"/>
                </a:solidFill>
              </a:rPr>
              <a:t>three sub-families </a:t>
            </a:r>
            <a:r>
              <a:rPr lang="en-US" sz="1600" dirty="0" smtClean="0"/>
              <a:t>of </a:t>
            </a:r>
            <a:r>
              <a:rPr lang="hu-HU" sz="1600" dirty="0" smtClean="0"/>
              <a:t>Cortex </a:t>
            </a:r>
            <a:r>
              <a:rPr lang="en-US" sz="1600" dirty="0" smtClean="0"/>
              <a:t>processors </a:t>
            </a:r>
            <a:r>
              <a:rPr lang="en-US" sz="1600" dirty="0" smtClean="0">
                <a:solidFill>
                  <a:srgbClr val="0070C0"/>
                </a:solidFill>
              </a:rPr>
              <a:t>optimized </a:t>
            </a:r>
            <a:r>
              <a:rPr lang="hu-HU" sz="1600" dirty="0" smtClean="0">
                <a:solidFill>
                  <a:srgbClr val="0070C0"/>
                </a:solidFill>
              </a:rPr>
              <a:t>for</a:t>
            </a:r>
            <a:r>
              <a:rPr lang="en-US" sz="1600" dirty="0" smtClean="0">
                <a:solidFill>
                  <a:srgbClr val="0070C0"/>
                </a:solidFill>
              </a:rPr>
              <a:t> specific market</a:t>
            </a:r>
          </a:p>
          <a:p>
            <a:pPr lvl="0"/>
            <a:r>
              <a:rPr lang="en-US" sz="1600" dirty="0">
                <a:solidFill>
                  <a:srgbClr val="0070C0"/>
                </a:solidFill>
              </a:rPr>
              <a:t> </a:t>
            </a:r>
            <a:r>
              <a:rPr lang="en-US" sz="1600" dirty="0" smtClean="0">
                <a:solidFill>
                  <a:srgbClr val="0070C0"/>
                </a:solidFill>
              </a:rPr>
              <a:t>  </a:t>
            </a:r>
            <a:r>
              <a:rPr lang="hu-HU" sz="1600" dirty="0" smtClean="0">
                <a:solidFill>
                  <a:srgbClr val="0070C0"/>
                </a:solidFill>
              </a:rPr>
              <a:t>segments</a:t>
            </a:r>
            <a:r>
              <a:rPr lang="hu-HU" sz="1600" dirty="0" smtClean="0"/>
              <a:t>:</a:t>
            </a:r>
            <a:endParaRPr lang="en-US" dirty="0"/>
          </a:p>
        </p:txBody>
      </p:sp>
      <p:sp>
        <p:nvSpPr>
          <p:cNvPr id="11" name="TextBox 10"/>
          <p:cNvSpPr txBox="1"/>
          <p:nvPr/>
        </p:nvSpPr>
        <p:spPr>
          <a:xfrm>
            <a:off x="74357" y="505022"/>
            <a:ext cx="5844998" cy="369332"/>
          </a:xfrm>
          <a:prstGeom prst="rect">
            <a:avLst/>
          </a:prstGeom>
          <a:noFill/>
        </p:spPr>
        <p:txBody>
          <a:bodyPr wrap="none" rtlCol="0">
            <a:spAutoFit/>
          </a:bodyPr>
          <a:lstStyle/>
          <a:p>
            <a:r>
              <a:rPr lang="hu-HU" dirty="0" smtClean="0">
                <a:solidFill>
                  <a:schemeClr val="accent6"/>
                </a:solidFill>
              </a:rPr>
              <a:t>Profiles of </a:t>
            </a:r>
            <a:r>
              <a:rPr lang="en-US" dirty="0" smtClean="0">
                <a:solidFill>
                  <a:schemeClr val="accent6"/>
                </a:solidFill>
              </a:rPr>
              <a:t>ARM</a:t>
            </a:r>
            <a:r>
              <a:rPr lang="hu-HU" dirty="0" smtClean="0">
                <a:solidFill>
                  <a:schemeClr val="accent6"/>
                </a:solidFill>
              </a:rPr>
              <a:t>’s</a:t>
            </a:r>
            <a:r>
              <a:rPr lang="en-US" dirty="0" smtClean="0">
                <a:solidFill>
                  <a:schemeClr val="accent6"/>
                </a:solidFill>
              </a:rPr>
              <a:t> Cortex family </a:t>
            </a:r>
            <a:r>
              <a:rPr lang="en-US" dirty="0" smtClean="0"/>
              <a:t>[6], [7], [113] -1</a:t>
            </a:r>
            <a:endParaRPr lang="en-US" dirty="0"/>
          </a:p>
        </p:txBody>
      </p:sp>
      <p:sp>
        <p:nvSpPr>
          <p:cNvPr id="7" name="Text Box 5"/>
          <p:cNvSpPr txBox="1">
            <a:spLocks noChangeArrowheads="1"/>
          </p:cNvSpPr>
          <p:nvPr/>
        </p:nvSpPr>
        <p:spPr bwMode="auto">
          <a:xfrm>
            <a:off x="3495523" y="2656902"/>
            <a:ext cx="19447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Cortex-R profile</a:t>
            </a:r>
          </a:p>
          <a:p>
            <a:pPr algn="ctr" eaLnBrk="1" hangingPunct="1"/>
            <a:r>
              <a:rPr lang="en-US" sz="1300" b="1" dirty="0" smtClean="0">
                <a:solidFill>
                  <a:srgbClr val="000000"/>
                </a:solidFill>
              </a:rPr>
              <a:t>(Real-time profile)</a:t>
            </a:r>
            <a:endParaRPr lang="en-US" sz="1300" b="1" dirty="0">
              <a:solidFill>
                <a:srgbClr val="000000"/>
              </a:solidFill>
            </a:endParaRPr>
          </a:p>
        </p:txBody>
      </p:sp>
      <p:sp>
        <p:nvSpPr>
          <p:cNvPr id="8" name="Text Box 6"/>
          <p:cNvSpPr txBox="1">
            <a:spLocks noChangeArrowheads="1"/>
          </p:cNvSpPr>
          <p:nvPr/>
        </p:nvSpPr>
        <p:spPr bwMode="auto">
          <a:xfrm>
            <a:off x="6408153" y="2656902"/>
            <a:ext cx="24593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altLang="en-US" sz="1300" b="1" dirty="0" smtClean="0">
                <a:solidFill>
                  <a:srgbClr val="000000"/>
                </a:solidFill>
              </a:rPr>
              <a:t>Cortex-M profile</a:t>
            </a:r>
          </a:p>
          <a:p>
            <a:pPr algn="ctr" eaLnBrk="1" fontAlgn="base" hangingPunct="1">
              <a:spcBef>
                <a:spcPct val="0"/>
              </a:spcBef>
              <a:spcAft>
                <a:spcPct val="0"/>
              </a:spcAft>
            </a:pPr>
            <a:r>
              <a:rPr lang="en-US" altLang="en-US" sz="1300" b="1" dirty="0">
                <a:solidFill>
                  <a:srgbClr val="000000"/>
                </a:solidFill>
              </a:rPr>
              <a:t>(</a:t>
            </a:r>
            <a:r>
              <a:rPr lang="hu-HU" altLang="en-US" sz="1300" b="1" dirty="0" smtClean="0">
                <a:solidFill>
                  <a:srgbClr val="000000"/>
                </a:solidFill>
              </a:rPr>
              <a:t>M</a:t>
            </a:r>
            <a:r>
              <a:rPr lang="en-US" altLang="en-US" sz="1300" b="1" dirty="0" err="1" smtClean="0">
                <a:solidFill>
                  <a:srgbClr val="000000"/>
                </a:solidFill>
              </a:rPr>
              <a:t>icrocontroller</a:t>
            </a:r>
            <a:r>
              <a:rPr lang="en-US" altLang="en-US" sz="1300" b="1" dirty="0" smtClean="0">
                <a:solidFill>
                  <a:srgbClr val="000000"/>
                </a:solidFill>
              </a:rPr>
              <a:t> profile)</a:t>
            </a:r>
            <a:endParaRPr lang="en-US" altLang="en-US" sz="1300" b="1" dirty="0">
              <a:solidFill>
                <a:srgbClr val="000000"/>
              </a:solidFill>
            </a:endParaRPr>
          </a:p>
        </p:txBody>
      </p:sp>
      <p:sp>
        <p:nvSpPr>
          <p:cNvPr id="9" name="Text Box 5"/>
          <p:cNvSpPr txBox="1">
            <a:spLocks noChangeArrowheads="1"/>
          </p:cNvSpPr>
          <p:nvPr/>
        </p:nvSpPr>
        <p:spPr bwMode="auto">
          <a:xfrm>
            <a:off x="251520" y="2656902"/>
            <a:ext cx="20890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Cortex-A profile</a:t>
            </a:r>
          </a:p>
          <a:p>
            <a:pPr algn="ctr" eaLnBrk="1" hangingPunct="1"/>
            <a:r>
              <a:rPr lang="en-US" sz="1300" b="1" dirty="0" smtClean="0">
                <a:solidFill>
                  <a:srgbClr val="000000"/>
                </a:solidFill>
              </a:rPr>
              <a:t>(Application profile)</a:t>
            </a:r>
            <a:endParaRPr lang="en-US" sz="1300" b="1" dirty="0">
              <a:solidFill>
                <a:srgbClr val="000000"/>
              </a:solidFill>
            </a:endParaRPr>
          </a:p>
        </p:txBody>
      </p:sp>
      <p:sp>
        <p:nvSpPr>
          <p:cNvPr id="15" name="Text Box 13"/>
          <p:cNvSpPr txBox="1">
            <a:spLocks noChangeArrowheads="1"/>
          </p:cNvSpPr>
          <p:nvPr/>
        </p:nvSpPr>
        <p:spPr bwMode="auto">
          <a:xfrm>
            <a:off x="3343792" y="1772476"/>
            <a:ext cx="22076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smtClean="0">
                <a:solidFill>
                  <a:srgbClr val="000000"/>
                </a:solidFill>
              </a:rPr>
              <a:t>Cortex family profiles</a:t>
            </a:r>
            <a:endParaRPr lang="hu-HU" sz="1300" b="1" baseline="30000" dirty="0">
              <a:solidFill>
                <a:srgbClr val="000000"/>
              </a:solidFill>
            </a:endParaRPr>
          </a:p>
        </p:txBody>
      </p:sp>
      <p:cxnSp>
        <p:nvCxnSpPr>
          <p:cNvPr id="17" name="Straight Connector 16"/>
          <p:cNvCxnSpPr>
            <a:endCxn id="20" idx="7"/>
          </p:cNvCxnSpPr>
          <p:nvPr/>
        </p:nvCxnSpPr>
        <p:spPr>
          <a:xfrm flipH="1">
            <a:off x="1319384" y="2275902"/>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1" idx="7"/>
          </p:cNvCxnSpPr>
          <p:nvPr/>
        </p:nvCxnSpPr>
        <p:spPr>
          <a:xfrm>
            <a:off x="4435825" y="2275902"/>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rrowheads="1"/>
          </p:cNvSpPr>
          <p:nvPr/>
        </p:nvSpPr>
        <p:spPr bwMode="auto">
          <a:xfrm>
            <a:off x="4401279" y="2545777"/>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20" name="Oval 13"/>
          <p:cNvSpPr>
            <a:spLocks noChangeArrowheads="1"/>
          </p:cNvSpPr>
          <p:nvPr/>
        </p:nvSpPr>
        <p:spPr bwMode="auto">
          <a:xfrm>
            <a:off x="1263828" y="2550372"/>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21" name="Oval 20"/>
          <p:cNvSpPr>
            <a:spLocks noChangeArrowheads="1"/>
          </p:cNvSpPr>
          <p:nvPr/>
        </p:nvSpPr>
        <p:spPr bwMode="auto">
          <a:xfrm>
            <a:off x="7691606" y="2560064"/>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cxnSp>
        <p:nvCxnSpPr>
          <p:cNvPr id="4" name="Straight Connector 3"/>
          <p:cNvCxnSpPr/>
          <p:nvPr/>
        </p:nvCxnSpPr>
        <p:spPr bwMode="auto">
          <a:xfrm flipH="1">
            <a:off x="4429622" y="2064864"/>
            <a:ext cx="11752" cy="4809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12" name="Down Arrow 11"/>
          <p:cNvSpPr/>
          <p:nvPr/>
        </p:nvSpPr>
        <p:spPr bwMode="auto">
          <a:xfrm>
            <a:off x="1263827" y="3184725"/>
            <a:ext cx="72000" cy="36004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344913" y="3577037"/>
            <a:ext cx="2085827" cy="292388"/>
          </a:xfrm>
          <a:prstGeom prst="rect">
            <a:avLst/>
          </a:prstGeom>
          <a:noFill/>
        </p:spPr>
        <p:txBody>
          <a:bodyPr wrap="none" rtlCol="0">
            <a:spAutoFit/>
          </a:bodyPr>
          <a:lstStyle/>
          <a:p>
            <a:r>
              <a:rPr lang="en-US" sz="1300" b="1" i="1" dirty="0" smtClean="0"/>
              <a:t>Cortex-A processors</a:t>
            </a:r>
          </a:p>
        </p:txBody>
      </p:sp>
      <p:sp>
        <p:nvSpPr>
          <p:cNvPr id="22" name="Down Arrow 21"/>
          <p:cNvSpPr/>
          <p:nvPr/>
        </p:nvSpPr>
        <p:spPr bwMode="auto">
          <a:xfrm>
            <a:off x="4395197" y="3184725"/>
            <a:ext cx="72000" cy="36004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TextBox 22"/>
          <p:cNvSpPr txBox="1"/>
          <p:nvPr/>
        </p:nvSpPr>
        <p:spPr>
          <a:xfrm>
            <a:off x="3476283" y="3577037"/>
            <a:ext cx="2085827" cy="292388"/>
          </a:xfrm>
          <a:prstGeom prst="rect">
            <a:avLst/>
          </a:prstGeom>
          <a:noFill/>
        </p:spPr>
        <p:txBody>
          <a:bodyPr wrap="none" rtlCol="0">
            <a:spAutoFit/>
          </a:bodyPr>
          <a:lstStyle/>
          <a:p>
            <a:r>
              <a:rPr lang="en-US" sz="1300" b="1" i="1" dirty="0" smtClean="0"/>
              <a:t>Cortex-R processors</a:t>
            </a:r>
          </a:p>
        </p:txBody>
      </p:sp>
      <p:sp>
        <p:nvSpPr>
          <p:cNvPr id="25" name="Down Arrow 24"/>
          <p:cNvSpPr/>
          <p:nvPr/>
        </p:nvSpPr>
        <p:spPr bwMode="auto">
          <a:xfrm>
            <a:off x="7635557" y="3194350"/>
            <a:ext cx="72000" cy="360040"/>
          </a:xfrm>
          <a:prstGeom prst="down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6" name="TextBox 25"/>
          <p:cNvSpPr txBox="1"/>
          <p:nvPr/>
        </p:nvSpPr>
        <p:spPr>
          <a:xfrm>
            <a:off x="6716643" y="3586662"/>
            <a:ext cx="2114681" cy="292388"/>
          </a:xfrm>
          <a:prstGeom prst="rect">
            <a:avLst/>
          </a:prstGeom>
          <a:noFill/>
        </p:spPr>
        <p:txBody>
          <a:bodyPr wrap="none" rtlCol="0">
            <a:spAutoFit/>
          </a:bodyPr>
          <a:lstStyle/>
          <a:p>
            <a:r>
              <a:rPr lang="en-US" sz="1300" b="1" i="1" dirty="0" smtClean="0"/>
              <a:t>Cortex-M processors</a:t>
            </a:r>
          </a:p>
        </p:txBody>
      </p:sp>
    </p:spTree>
    <p:extLst>
      <p:ext uri="{BB962C8B-B14F-4D97-AF65-F5344CB8AC3E}">
        <p14:creationId xmlns:p14="http://schemas.microsoft.com/office/powerpoint/2010/main" val="22419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9" grpId="0" animBg="1"/>
      <p:bldP spid="20" grpId="0" animBg="1"/>
      <p:bldP spid="21" grpId="0" animBg="1"/>
      <p:bldP spid="12" grpId="0" animBg="1"/>
      <p:bldP spid="13" grpId="0"/>
      <p:bldP spid="22" grpId="0" animBg="1"/>
      <p:bldP spid="23"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64858261"/>
              </p:ext>
            </p:extLst>
          </p:nvPr>
        </p:nvGraphicFramePr>
        <p:xfrm>
          <a:off x="250825" y="1103546"/>
          <a:ext cx="8893175" cy="4530699"/>
        </p:xfrm>
        <a:graphic>
          <a:graphicData uri="http://schemas.openxmlformats.org/drawingml/2006/table">
            <a:tbl>
              <a:tblPr/>
              <a:tblGrid>
                <a:gridCol w="2408277">
                  <a:extLst>
                    <a:ext uri="{9D8B030D-6E8A-4147-A177-3AD203B41FA5}">
                      <a16:colId xmlns:a16="http://schemas.microsoft.com/office/drawing/2014/main" val="20000"/>
                    </a:ext>
                  </a:extLst>
                </a:gridCol>
                <a:gridCol w="3242378">
                  <a:extLst>
                    <a:ext uri="{9D8B030D-6E8A-4147-A177-3AD203B41FA5}">
                      <a16:colId xmlns:a16="http://schemas.microsoft.com/office/drawing/2014/main" val="20001"/>
                    </a:ext>
                  </a:extLst>
                </a:gridCol>
                <a:gridCol w="3242520">
                  <a:extLst>
                    <a:ext uri="{9D8B030D-6E8A-4147-A177-3AD203B41FA5}">
                      <a16:colId xmlns:a16="http://schemas.microsoft.com/office/drawing/2014/main" val="20002"/>
                    </a:ext>
                  </a:extLst>
                </a:gridCol>
              </a:tblGrid>
              <a:tr h="281062">
                <a:tc>
                  <a:txBody>
                    <a:bodyPr/>
                    <a:lstStyle/>
                    <a:p>
                      <a:pPr algn="ctr">
                        <a:spcAft>
                          <a:spcPts val="300"/>
                        </a:spcAft>
                      </a:pPr>
                      <a:r>
                        <a:rPr lang="en-US" sz="1400" b="1" dirty="0"/>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dirty="0"/>
                        <a:t>Tools</a:t>
                      </a:r>
                    </a:p>
                  </a:txBody>
                  <a:tcPr marL="36219" marR="36219" marT="36219" marB="36219">
                    <a:lnL>
                      <a:noFill/>
                    </a:lnL>
                    <a:lnR>
                      <a:noFill/>
                    </a:lnR>
                    <a:lnT>
                      <a:noFill/>
                    </a:lnT>
                    <a:lnB>
                      <a:noFill/>
                    </a:lnB>
                  </a:tcPr>
                </a:tc>
                <a:extLst>
                  <a:ext uri="{0D108BD9-81ED-4DB2-BD59-A6C34878D82A}">
                    <a16:rowId xmlns:a16="http://schemas.microsoft.com/office/drawing/2014/main" val="10000"/>
                  </a:ext>
                </a:extLst>
              </a:tr>
              <a:tr h="4244901">
                <a:tc>
                  <a:txBody>
                    <a:bodyPr/>
                    <a:lstStyle/>
                    <a:p>
                      <a:pPr>
                        <a:spcAft>
                          <a:spcPts val="400"/>
                        </a:spcAft>
                        <a:buFont typeface="Arial" panose="020B0604020202020204" pitchFamily="34" charset="0"/>
                        <a:buChar char="•"/>
                      </a:pPr>
                      <a:r>
                        <a:rPr lang="hu-HU" sz="1400" dirty="0" smtClean="0"/>
                        <a:t> </a:t>
                      </a:r>
                      <a:r>
                        <a:rPr lang="en-US" sz="1400" u="none" dirty="0" smtClean="0"/>
                        <a:t>ARM </a:t>
                      </a:r>
                      <a:r>
                        <a:rPr lang="en-US" sz="1400" u="none" dirty="0"/>
                        <a:t>Mali™-G71 </a:t>
                      </a:r>
                    </a:p>
                    <a:p>
                      <a:pPr>
                        <a:spcAft>
                          <a:spcPts val="0"/>
                        </a:spcAft>
                        <a:buFont typeface="Arial" panose="020B0604020202020204" pitchFamily="34" charset="0"/>
                        <a:buChar char="•"/>
                      </a:pPr>
                      <a:r>
                        <a:rPr lang="hu-HU" sz="1400" u="none" dirty="0" smtClean="0"/>
                        <a:t> </a:t>
                      </a:r>
                      <a:r>
                        <a:rPr lang="en-US" sz="1400" u="none" dirty="0" smtClean="0"/>
                        <a:t>Mali-DP550</a:t>
                      </a:r>
                      <a:endParaRPr lang="hu-HU" sz="1400" u="none" dirty="0" smtClean="0"/>
                    </a:p>
                    <a:p>
                      <a:pPr>
                        <a:spcAft>
                          <a:spcPts val="400"/>
                        </a:spcAft>
                        <a:buFont typeface="Arial" panose="020B0604020202020204" pitchFamily="34" charset="0"/>
                        <a:buNone/>
                      </a:pPr>
                      <a:r>
                        <a:rPr lang="en-US" sz="1400" u="none" dirty="0" smtClean="0"/>
                        <a:t> </a:t>
                      </a:r>
                      <a:r>
                        <a:rPr lang="hu-HU" sz="1400" u="none" dirty="0" smtClean="0"/>
                        <a:t>  </a:t>
                      </a:r>
                      <a:r>
                        <a:rPr lang="en-US" sz="1400" u="none" dirty="0" smtClean="0"/>
                        <a:t>(</a:t>
                      </a:r>
                      <a:r>
                        <a:rPr lang="en-US" sz="1400" u="none" dirty="0"/>
                        <a:t>Display processor) </a:t>
                      </a:r>
                    </a:p>
                    <a:p>
                      <a:pPr>
                        <a:spcAft>
                          <a:spcPts val="0"/>
                        </a:spcAft>
                        <a:buFont typeface="Arial" panose="020B0604020202020204" pitchFamily="34" charset="0"/>
                        <a:buChar char="•"/>
                      </a:pPr>
                      <a:r>
                        <a:rPr lang="hu-HU" sz="1400" u="none" dirty="0" smtClean="0"/>
                        <a:t> </a:t>
                      </a:r>
                      <a:r>
                        <a:rPr lang="en-US" sz="1400" u="none" dirty="0" smtClean="0"/>
                        <a:t>Mali-V550</a:t>
                      </a:r>
                      <a:endParaRPr lang="hu-HU" sz="1400" u="none" dirty="0" smtClean="0"/>
                    </a:p>
                    <a:p>
                      <a:pPr>
                        <a:spcAft>
                          <a:spcPts val="300"/>
                        </a:spcAft>
                        <a:buFont typeface="Arial" panose="020B0604020202020204" pitchFamily="34" charset="0"/>
                        <a:buNone/>
                      </a:pPr>
                      <a:r>
                        <a:rPr lang="hu-HU" sz="1400" u="none" dirty="0" smtClean="0"/>
                        <a:t>  </a:t>
                      </a:r>
                      <a:r>
                        <a:rPr lang="en-US" sz="1400" u="none" dirty="0" smtClean="0"/>
                        <a:t> </a:t>
                      </a:r>
                      <a:r>
                        <a:rPr lang="en-US" sz="1400" u="none" dirty="0"/>
                        <a:t>(Video Processor) </a:t>
                      </a:r>
                    </a:p>
                  </a:txBody>
                  <a:tcPr marL="36219" marR="36219" marT="36219" marB="36219">
                    <a:lnL>
                      <a:noFill/>
                    </a:lnL>
                    <a:lnR>
                      <a:noFill/>
                    </a:lnR>
                    <a:lnT>
                      <a:noFill/>
                    </a:lnT>
                    <a:lnB>
                      <a:noFill/>
                    </a:lnB>
                  </a:tcPr>
                </a:tc>
                <a:tc>
                  <a:txBody>
                    <a:bodyPr/>
                    <a:lstStyle/>
                    <a:p>
                      <a:pPr>
                        <a:spcAft>
                          <a:spcPts val="0"/>
                        </a:spcAft>
                        <a:buFont typeface="Arial" panose="020B0604020202020204" pitchFamily="34" charset="0"/>
                        <a:buChar char="•"/>
                      </a:pPr>
                      <a:r>
                        <a:rPr lang="hu-HU" sz="1400" dirty="0" smtClean="0"/>
                        <a:t> </a:t>
                      </a:r>
                      <a:r>
                        <a:rPr lang="en-US" sz="1400" dirty="0" smtClean="0"/>
                        <a:t>ARM </a:t>
                      </a:r>
                      <a:r>
                        <a:rPr lang="en-US" sz="1400" u="sng" dirty="0" err="1"/>
                        <a:t>CoreLink</a:t>
                      </a:r>
                      <a:r>
                        <a:rPr lang="en-US" sz="1400" dirty="0"/>
                        <a:t>™ </a:t>
                      </a:r>
                      <a:r>
                        <a:rPr lang="en-US" sz="1400" dirty="0" smtClean="0"/>
                        <a:t>CCI-550</a:t>
                      </a:r>
                      <a:endParaRPr lang="hu-HU" sz="1400" dirty="0" smtClean="0"/>
                    </a:p>
                    <a:p>
                      <a:pPr>
                        <a:spcAft>
                          <a:spcPts val="400"/>
                        </a:spcAft>
                        <a:buFont typeface="Arial" panose="020B0604020202020204" pitchFamily="34" charset="0"/>
                        <a:buNone/>
                      </a:pPr>
                      <a:r>
                        <a:rPr lang="hu-HU" sz="1400" dirty="0" smtClean="0"/>
                        <a:t>  </a:t>
                      </a:r>
                      <a:r>
                        <a:rPr lang="en-US" sz="1400" dirty="0" smtClean="0"/>
                        <a:t> </a:t>
                      </a:r>
                      <a:r>
                        <a:rPr lang="en-US" sz="1400" dirty="0"/>
                        <a:t>(Cache Coherent Interconnect) </a:t>
                      </a:r>
                    </a:p>
                    <a:p>
                      <a:pPr>
                        <a:spcAft>
                          <a:spcPts val="0"/>
                        </a:spcAft>
                        <a:buFont typeface="Arial" panose="020B0604020202020204" pitchFamily="34" charset="0"/>
                        <a:buChar char="•"/>
                      </a:pPr>
                      <a:r>
                        <a:rPr lang="hu-HU" sz="1400" dirty="0" smtClean="0"/>
                        <a:t> </a:t>
                      </a:r>
                      <a:r>
                        <a:rPr lang="en-US" sz="1400" dirty="0" err="1" smtClean="0"/>
                        <a:t>CoreLink</a:t>
                      </a:r>
                      <a:r>
                        <a:rPr lang="en-US" sz="1400" dirty="0" smtClean="0"/>
                        <a:t> GIC-500</a:t>
                      </a:r>
                      <a:endParaRPr lang="hu-HU" sz="1400" dirty="0" smtClean="0"/>
                    </a:p>
                    <a:p>
                      <a:pPr>
                        <a:spcAft>
                          <a:spcPts val="400"/>
                        </a:spcAft>
                        <a:buFont typeface="Arial" panose="020B0604020202020204" pitchFamily="34" charset="0"/>
                        <a:buNone/>
                      </a:pPr>
                      <a:r>
                        <a:rPr lang="hu-HU" sz="1400" dirty="0" smtClean="0"/>
                        <a:t>  </a:t>
                      </a:r>
                      <a:r>
                        <a:rPr lang="en-US" sz="1400" dirty="0" smtClean="0"/>
                        <a:t> </a:t>
                      </a:r>
                      <a:r>
                        <a:rPr lang="en-US" sz="1400" dirty="0"/>
                        <a:t>(Interrupt Controller) </a:t>
                      </a:r>
                    </a:p>
                    <a:p>
                      <a:pPr>
                        <a:spcAft>
                          <a:spcPts val="0"/>
                        </a:spcAft>
                        <a:buFont typeface="Arial" panose="020B0604020202020204" pitchFamily="34" charset="0"/>
                        <a:buChar char="•"/>
                      </a:pPr>
                      <a:r>
                        <a:rPr lang="hu-HU" sz="1400" dirty="0" smtClean="0"/>
                        <a:t> </a:t>
                      </a:r>
                      <a:r>
                        <a:rPr lang="en-US" sz="1400" dirty="0" err="1" smtClean="0"/>
                        <a:t>CoreLink</a:t>
                      </a:r>
                      <a:r>
                        <a:rPr lang="en-US" sz="1400" dirty="0" smtClean="0"/>
                        <a:t> MMU-500</a:t>
                      </a:r>
                      <a:endParaRPr lang="hu-HU" sz="1400" dirty="0" smtClean="0"/>
                    </a:p>
                    <a:p>
                      <a:pPr>
                        <a:spcAft>
                          <a:spcPts val="0"/>
                        </a:spcAft>
                        <a:buFont typeface="Arial" panose="020B0604020202020204" pitchFamily="34" charset="0"/>
                        <a:buNone/>
                      </a:pPr>
                      <a:r>
                        <a:rPr lang="hu-HU" sz="1400" dirty="0" smtClean="0"/>
                        <a:t>  </a:t>
                      </a:r>
                      <a:r>
                        <a:rPr lang="en-US" sz="1400" dirty="0" smtClean="0"/>
                        <a:t> </a:t>
                      </a:r>
                      <a:r>
                        <a:rPr lang="en-US" sz="1400" dirty="0"/>
                        <a:t>(System Memory Management </a:t>
                      </a:r>
                      <a:endParaRPr lang="hu-HU" sz="1400" dirty="0" smtClean="0"/>
                    </a:p>
                    <a:p>
                      <a:pPr>
                        <a:spcAft>
                          <a:spcPts val="400"/>
                        </a:spcAft>
                        <a:buFont typeface="Arial" panose="020B0604020202020204" pitchFamily="34" charset="0"/>
                        <a:buNone/>
                      </a:pPr>
                      <a:r>
                        <a:rPr lang="hu-HU" sz="1400" dirty="0" smtClean="0"/>
                        <a:t>    </a:t>
                      </a:r>
                      <a:r>
                        <a:rPr lang="en-US" sz="1400" dirty="0" smtClean="0"/>
                        <a:t>Unit</a:t>
                      </a:r>
                      <a:r>
                        <a:rPr lang="en-US" sz="1400" dirty="0"/>
                        <a:t>)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TZC-400</a:t>
                      </a:r>
                      <a:endParaRPr lang="hu-HU" sz="1400" dirty="0" smtClean="0"/>
                    </a:p>
                    <a:p>
                      <a:pPr>
                        <a:spcAft>
                          <a:spcPts val="400"/>
                        </a:spcAft>
                        <a:buFont typeface="Arial" panose="020B0604020202020204" pitchFamily="34" charset="0"/>
                        <a:buNone/>
                      </a:pPr>
                      <a:r>
                        <a:rPr lang="hu-HU" sz="1400" dirty="0" smtClean="0"/>
                        <a:t>   </a:t>
                      </a:r>
                      <a:r>
                        <a:rPr lang="en-US" sz="1400" dirty="0" smtClean="0"/>
                        <a:t> </a:t>
                      </a:r>
                      <a:r>
                        <a:rPr lang="en-US" sz="1400" dirty="0"/>
                        <a:t>(ARM </a:t>
                      </a:r>
                      <a:r>
                        <a:rPr lang="en-US" sz="1400" dirty="0" err="1"/>
                        <a:t>TrustZone</a:t>
                      </a:r>
                      <a:r>
                        <a:rPr lang="en-US" sz="1400" dirty="0"/>
                        <a:t>® Controller) </a:t>
                      </a:r>
                    </a:p>
                    <a:p>
                      <a:pPr>
                        <a:spcAft>
                          <a:spcPts val="300"/>
                        </a:spcAft>
                        <a:buFont typeface="Arial" panose="020B0604020202020204" pitchFamily="34" charset="0"/>
                        <a:buChar char="•"/>
                      </a:pPr>
                      <a:r>
                        <a:rPr lang="hu-HU" sz="1400" dirty="0" smtClean="0"/>
                        <a:t> </a:t>
                      </a:r>
                      <a:r>
                        <a:rPr lang="en-US" sz="1400" dirty="0" err="1" smtClean="0"/>
                        <a:t>CoreLink</a:t>
                      </a:r>
                      <a:r>
                        <a:rPr lang="en-US" sz="1400" dirty="0" smtClean="0"/>
                        <a:t> DMC-500</a:t>
                      </a:r>
                      <a:r>
                        <a:rPr lang="hu-HU" sz="1400" dirty="0" smtClean="0"/>
                        <a:t>/</a:t>
                      </a:r>
                      <a:r>
                        <a:rPr lang="en-US" sz="1400" dirty="0" smtClean="0"/>
                        <a:t>DMC-520 </a:t>
                      </a:r>
                      <a:r>
                        <a:rPr lang="hu-HU" sz="1400" dirty="0" smtClean="0"/>
                        <a:t> </a:t>
                      </a:r>
                    </a:p>
                    <a:p>
                      <a:pPr>
                        <a:spcAft>
                          <a:spcPts val="600"/>
                        </a:spcAft>
                        <a:buFont typeface="Arial" panose="020B0604020202020204" pitchFamily="34" charset="0"/>
                        <a:buNone/>
                      </a:pPr>
                      <a:r>
                        <a:rPr lang="hu-HU" sz="1400" baseline="0" dirty="0" smtClean="0"/>
                        <a:t>    </a:t>
                      </a:r>
                      <a:r>
                        <a:rPr lang="en-US" sz="1400" dirty="0" smtClean="0"/>
                        <a:t>(</a:t>
                      </a:r>
                      <a:r>
                        <a:rPr lang="en-US" sz="1400" dirty="0"/>
                        <a:t>Dynamic Memory Controller) </a:t>
                      </a:r>
                    </a:p>
                    <a:p>
                      <a:pPr>
                        <a:spcAft>
                          <a:spcPts val="0"/>
                        </a:spcAft>
                        <a:buFont typeface="Arial" panose="020B0604020202020204" pitchFamily="34" charset="0"/>
                        <a:buChar char="•"/>
                      </a:pPr>
                      <a:r>
                        <a:rPr lang="hu-HU" sz="1400" dirty="0" smtClean="0"/>
                        <a:t> </a:t>
                      </a:r>
                      <a:r>
                        <a:rPr lang="en-US" sz="1400" dirty="0" smtClean="0"/>
                        <a:t>ARM </a:t>
                      </a:r>
                      <a:r>
                        <a:rPr lang="en-US" sz="1400" dirty="0" err="1"/>
                        <a:t>CoreSight</a:t>
                      </a:r>
                      <a:r>
                        <a:rPr lang="en-US" sz="1400" dirty="0"/>
                        <a:t>™ SoC-400 </a:t>
                      </a:r>
                      <a:r>
                        <a:rPr lang="hu-HU" sz="1400" dirty="0" smtClean="0"/>
                        <a:t>   </a:t>
                      </a:r>
                    </a:p>
                    <a:p>
                      <a:pPr>
                        <a:spcAft>
                          <a:spcPts val="600"/>
                        </a:spcAft>
                        <a:buFont typeface="Arial" panose="020B0604020202020204" pitchFamily="34" charset="0"/>
                        <a:buNone/>
                      </a:pPr>
                      <a:r>
                        <a:rPr lang="hu-HU" sz="1400" baseline="0" dirty="0" smtClean="0"/>
                        <a:t>    </a:t>
                      </a:r>
                      <a:r>
                        <a:rPr lang="en-US" sz="1400" dirty="0" smtClean="0"/>
                        <a:t>(</a:t>
                      </a:r>
                      <a:r>
                        <a:rPr lang="en-US" sz="1400" dirty="0"/>
                        <a:t>Debug and Trace) </a:t>
                      </a:r>
                    </a:p>
                    <a:p>
                      <a:pPr>
                        <a:spcAft>
                          <a:spcPts val="300"/>
                        </a:spcAft>
                        <a:buFont typeface="Arial" panose="020B0604020202020204" pitchFamily="34" charset="0"/>
                        <a:buChar char="•"/>
                      </a:pPr>
                      <a:r>
                        <a:rPr lang="hu-HU" sz="1400" dirty="0" smtClean="0"/>
                        <a:t> </a:t>
                      </a:r>
                      <a:r>
                        <a:rPr lang="en-US" sz="1400" dirty="0" smtClean="0"/>
                        <a:t>ARM </a:t>
                      </a:r>
                      <a:r>
                        <a:rPr lang="en-US" sz="1400" dirty="0"/>
                        <a:t>POP™ (Physical IP) </a:t>
                      </a:r>
                    </a:p>
                  </a:txBody>
                  <a:tcPr marL="36219" marR="36219" marT="36219" marB="36219">
                    <a:lnL>
                      <a:noFill/>
                    </a:lnL>
                    <a:lnR>
                      <a:noFill/>
                    </a:lnR>
                    <a:lnT>
                      <a:noFill/>
                    </a:lnT>
                    <a:lnB>
                      <a:noFill/>
                    </a:lnB>
                  </a:tcPr>
                </a:tc>
                <a:tc>
                  <a:txBody>
                    <a:bodyPr/>
                    <a:lstStyle/>
                    <a:p>
                      <a:pPr>
                        <a:spcAft>
                          <a:spcPts val="400"/>
                        </a:spcAft>
                        <a:buFont typeface="Arial" panose="020B0604020202020204" pitchFamily="34" charset="0"/>
                        <a:buChar char="•"/>
                      </a:pPr>
                      <a:r>
                        <a:rPr lang="hu-HU" sz="1400" dirty="0" smtClean="0"/>
                        <a:t> </a:t>
                      </a:r>
                      <a:r>
                        <a:rPr lang="en-US" sz="1400" dirty="0" smtClean="0"/>
                        <a:t>ARM </a:t>
                      </a:r>
                      <a:r>
                        <a:rPr lang="en-US" sz="1400" dirty="0"/>
                        <a:t>DS-5 Development Studio </a:t>
                      </a:r>
                    </a:p>
                    <a:p>
                      <a:pPr>
                        <a:spcAft>
                          <a:spcPts val="400"/>
                        </a:spcAft>
                        <a:buFont typeface="Arial" panose="020B0604020202020204" pitchFamily="34" charset="0"/>
                        <a:buChar char="•"/>
                      </a:pPr>
                      <a:r>
                        <a:rPr lang="hu-HU" sz="1400" dirty="0" smtClean="0"/>
                        <a:t> </a:t>
                      </a:r>
                      <a:r>
                        <a:rPr lang="en-US" sz="1400" dirty="0" smtClean="0"/>
                        <a:t>Fixed </a:t>
                      </a:r>
                      <a:r>
                        <a:rPr lang="en-US" sz="1400" dirty="0"/>
                        <a:t>Virtual Platforms </a:t>
                      </a:r>
                    </a:p>
                    <a:p>
                      <a:pPr>
                        <a:spcAft>
                          <a:spcPts val="400"/>
                        </a:spcAft>
                        <a:buFont typeface="Arial" panose="020B0604020202020204" pitchFamily="34" charset="0"/>
                        <a:buChar char="•"/>
                      </a:pPr>
                      <a:r>
                        <a:rPr lang="hu-HU" sz="1400" dirty="0" smtClean="0"/>
                        <a:t> </a:t>
                      </a:r>
                      <a:r>
                        <a:rPr lang="en-US" sz="1400" dirty="0" smtClean="0"/>
                        <a:t>ARM </a:t>
                      </a:r>
                      <a:r>
                        <a:rPr lang="en-US" sz="1400" dirty="0"/>
                        <a:t>Versatile™ Express </a:t>
                      </a:r>
                    </a:p>
                    <a:p>
                      <a:pPr>
                        <a:spcAft>
                          <a:spcPts val="400"/>
                        </a:spcAft>
                        <a:buFont typeface="Arial" panose="020B0604020202020204" pitchFamily="34" charset="0"/>
                        <a:buChar char="•"/>
                      </a:pPr>
                      <a:r>
                        <a:rPr lang="hu-HU" sz="1400" dirty="0" smtClean="0"/>
                        <a:t> </a:t>
                      </a:r>
                      <a:r>
                        <a:rPr lang="en-US" sz="1400" dirty="0" smtClean="0"/>
                        <a:t>ARM </a:t>
                      </a:r>
                      <a:r>
                        <a:rPr lang="en-US" sz="1400" dirty="0"/>
                        <a:t>Compiler 6 </a:t>
                      </a:r>
                    </a:p>
                    <a:p>
                      <a:pPr>
                        <a:spcAft>
                          <a:spcPts val="400"/>
                        </a:spcAft>
                        <a:buFont typeface="Arial" panose="020B0604020202020204" pitchFamily="34" charset="0"/>
                        <a:buChar char="•"/>
                      </a:pPr>
                      <a:r>
                        <a:rPr lang="hu-HU" sz="1400" dirty="0" smtClean="0"/>
                        <a:t> </a:t>
                      </a:r>
                      <a:r>
                        <a:rPr lang="en-US" sz="1400" dirty="0" smtClean="0"/>
                        <a:t>ARM </a:t>
                      </a:r>
                      <a:r>
                        <a:rPr lang="en-US" sz="1400" dirty="0"/>
                        <a:t>Fast Models </a:t>
                      </a:r>
                    </a:p>
                  </a:txBody>
                  <a:tcPr marL="36219" marR="36219" marT="36219" marB="3621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TextBox 4"/>
          <p:cNvSpPr txBox="1"/>
          <p:nvPr/>
        </p:nvSpPr>
        <p:spPr>
          <a:xfrm>
            <a:off x="74341" y="507012"/>
            <a:ext cx="7592078" cy="369332"/>
          </a:xfrm>
          <a:prstGeom prst="rect">
            <a:avLst/>
          </a:prstGeom>
          <a:noFill/>
        </p:spPr>
        <p:txBody>
          <a:bodyPr wrap="none" rtlCol="0">
            <a:spAutoFit/>
          </a:bodyPr>
          <a:lstStyle/>
          <a:p>
            <a:r>
              <a:rPr lang="hu-HU" dirty="0" smtClean="0">
                <a:solidFill>
                  <a:schemeClr val="accent6"/>
                </a:solidFill>
              </a:rPr>
              <a:t>Example: ARM's IP offer </a:t>
            </a:r>
            <a:r>
              <a:rPr lang="en-US" dirty="0" smtClean="0">
                <a:solidFill>
                  <a:schemeClr val="accent6"/>
                </a:solidFill>
              </a:rPr>
              <a:t>relating</a:t>
            </a:r>
            <a:r>
              <a:rPr lang="hu-HU" dirty="0" smtClean="0">
                <a:solidFill>
                  <a:schemeClr val="accent6"/>
                </a:solidFill>
              </a:rPr>
              <a:t> the Cortex-A73 processor </a:t>
            </a:r>
            <a:r>
              <a:rPr lang="hu-HU" dirty="0" smtClean="0"/>
              <a:t>[89]</a:t>
            </a:r>
            <a:endParaRPr lang="en-US" dirty="0"/>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smtClean="0">
                <a:solidFill>
                  <a:srgbClr val="FFFFFF"/>
                </a:solidFill>
              </a:rPr>
              <a:t>(</a:t>
            </a:r>
            <a:r>
              <a:rPr lang="en-US" dirty="0" smtClean="0">
                <a:solidFill>
                  <a:srgbClr val="FFFFFF"/>
                </a:solidFill>
              </a:rPr>
              <a:t>2</a:t>
            </a:r>
            <a:r>
              <a:rPr lang="hu-HU"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43626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kern="1200" dirty="0">
                <a:solidFill>
                  <a:srgbClr val="FFFFFF"/>
                </a:solidFill>
              </a:rPr>
              <a:t>3.</a:t>
            </a:r>
            <a:r>
              <a:rPr lang="en-US" kern="1200" dirty="0">
                <a:solidFill>
                  <a:srgbClr val="FFFFFF"/>
                </a:solidFill>
              </a:rPr>
              <a:t>2.1 Introduction </a:t>
            </a:r>
            <a:r>
              <a:rPr lang="en-US" kern="1200" dirty="0" smtClean="0">
                <a:solidFill>
                  <a:srgbClr val="FFFFFF"/>
                </a:solidFill>
              </a:rPr>
              <a:t>(3)</a:t>
            </a:r>
            <a:endParaRPr lang="en-US" dirty="0">
              <a:solidFill>
                <a:srgbClr val="FFFFFF"/>
              </a:solidFill>
            </a:endParaRPr>
          </a:p>
        </p:txBody>
      </p:sp>
      <p:sp>
        <p:nvSpPr>
          <p:cNvPr id="4" name="TextBox 3"/>
          <p:cNvSpPr txBox="1"/>
          <p:nvPr/>
        </p:nvSpPr>
        <p:spPr>
          <a:xfrm>
            <a:off x="73577" y="3123590"/>
            <a:ext cx="4161332" cy="338554"/>
          </a:xfrm>
          <a:prstGeom prst="rect">
            <a:avLst/>
          </a:prstGeom>
          <a:noFill/>
        </p:spPr>
        <p:txBody>
          <a:bodyPr wrap="none" rtlCol="0">
            <a:spAutoFit/>
          </a:bodyPr>
          <a:lstStyle/>
          <a:p>
            <a:r>
              <a:rPr lang="en-US" sz="1600" dirty="0">
                <a:solidFill>
                  <a:srgbClr val="FF0000"/>
                </a:solidFill>
              </a:rPr>
              <a:t>The Cortex-R </a:t>
            </a:r>
            <a:r>
              <a:rPr lang="en-US" sz="1600" dirty="0" smtClean="0">
                <a:solidFill>
                  <a:srgbClr val="FF0000"/>
                </a:solidFill>
              </a:rPr>
              <a:t>(Real-time) profile </a:t>
            </a:r>
            <a:r>
              <a:rPr lang="en-US" sz="1600" dirty="0" smtClean="0"/>
              <a:t>[113]</a:t>
            </a:r>
            <a:endParaRPr lang="en-US" sz="1600" dirty="0"/>
          </a:p>
        </p:txBody>
      </p:sp>
      <p:sp>
        <p:nvSpPr>
          <p:cNvPr id="5" name="TextBox 4"/>
          <p:cNvSpPr txBox="1"/>
          <p:nvPr/>
        </p:nvSpPr>
        <p:spPr>
          <a:xfrm>
            <a:off x="233483" y="3418248"/>
            <a:ext cx="906715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70C0"/>
                </a:solidFill>
              </a:rPr>
              <a:t>Cortex-R processors </a:t>
            </a:r>
            <a:r>
              <a:rPr lang="en-US" sz="1600" dirty="0" smtClean="0">
                <a:solidFill>
                  <a:srgbClr val="000000"/>
                </a:solidFill>
              </a:rPr>
              <a:t>are used as </a:t>
            </a:r>
            <a:r>
              <a:rPr lang="en-US" sz="1600" dirty="0" smtClean="0">
                <a:solidFill>
                  <a:srgbClr val="0070C0"/>
                </a:solidFill>
              </a:rPr>
              <a:t>embedded processors </a:t>
            </a:r>
            <a:r>
              <a:rPr lang="en-US" sz="1600" dirty="0">
                <a:solidFill>
                  <a:srgbClr val="0070C0"/>
                </a:solidFill>
              </a:rPr>
              <a:t>for </a:t>
            </a:r>
            <a:r>
              <a:rPr lang="en-US" sz="1600" dirty="0" smtClean="0">
                <a:solidFill>
                  <a:srgbClr val="0070C0"/>
                </a:solidFill>
              </a:rPr>
              <a:t>real </a:t>
            </a:r>
            <a:r>
              <a:rPr lang="en-US" sz="1600" dirty="0">
                <a:solidFill>
                  <a:srgbClr val="0070C0"/>
                </a:solidFill>
              </a:rPr>
              <a:t>time applications</a:t>
            </a:r>
            <a:r>
              <a:rPr lang="en-US" sz="1600" dirty="0">
                <a:solidFill>
                  <a:srgbClr val="2D2D8A"/>
                </a:solidFill>
              </a:rPr>
              <a:t>, </a:t>
            </a:r>
            <a:endParaRPr lang="en-US" sz="1600" dirty="0" smtClean="0">
              <a:solidFill>
                <a:srgbClr val="2D2D8A"/>
              </a:solidFill>
            </a:endParaRPr>
          </a:p>
          <a:p>
            <a:r>
              <a:rPr lang="en-US" sz="1600" dirty="0">
                <a:solidFill>
                  <a:srgbClr val="2D2D8A"/>
                </a:solidFill>
              </a:rPr>
              <a:t> </a:t>
            </a:r>
            <a:r>
              <a:rPr lang="en-US" sz="1600" dirty="0" smtClean="0">
                <a:solidFill>
                  <a:srgbClr val="2D2D8A"/>
                </a:solidFill>
              </a:rPr>
              <a:t>     </a:t>
            </a:r>
            <a:r>
              <a:rPr lang="en-US" sz="1600" dirty="0" smtClean="0">
                <a:solidFill>
                  <a:srgbClr val="000000"/>
                </a:solidFill>
              </a:rPr>
              <a:t>like mass storage or printer controllers.</a:t>
            </a:r>
            <a:endParaRPr lang="en-US" sz="1600" dirty="0">
              <a:solidFill>
                <a:srgbClr val="000000"/>
              </a:solidFill>
            </a:endParaRPr>
          </a:p>
        </p:txBody>
      </p:sp>
      <p:sp>
        <p:nvSpPr>
          <p:cNvPr id="6" name="TextBox 5"/>
          <p:cNvSpPr txBox="1"/>
          <p:nvPr/>
        </p:nvSpPr>
        <p:spPr>
          <a:xfrm>
            <a:off x="109590" y="4305283"/>
            <a:ext cx="4728987" cy="338554"/>
          </a:xfrm>
          <a:prstGeom prst="rect">
            <a:avLst/>
          </a:prstGeom>
          <a:noFill/>
        </p:spPr>
        <p:txBody>
          <a:bodyPr wrap="none" rtlCol="0">
            <a:spAutoFit/>
          </a:bodyPr>
          <a:lstStyle/>
          <a:p>
            <a:r>
              <a:rPr lang="en-US" sz="1600" dirty="0">
                <a:solidFill>
                  <a:srgbClr val="FF0000"/>
                </a:solidFill>
              </a:rPr>
              <a:t>The Cortex-M </a:t>
            </a:r>
            <a:r>
              <a:rPr lang="en-US" sz="1600" dirty="0" smtClean="0">
                <a:solidFill>
                  <a:srgbClr val="FF0000"/>
                </a:solidFill>
              </a:rPr>
              <a:t>(Microcontroller) profile </a:t>
            </a:r>
            <a:r>
              <a:rPr lang="en-US" sz="1600" dirty="0" smtClean="0"/>
              <a:t>[113]</a:t>
            </a:r>
            <a:endParaRPr lang="en-US" sz="1600" dirty="0"/>
          </a:p>
        </p:txBody>
      </p:sp>
      <p:sp>
        <p:nvSpPr>
          <p:cNvPr id="7" name="TextBox 6"/>
          <p:cNvSpPr txBox="1"/>
          <p:nvPr/>
        </p:nvSpPr>
        <p:spPr>
          <a:xfrm>
            <a:off x="453786" y="4589049"/>
            <a:ext cx="8663782"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rPr>
              <a:t>Processors of the M profile </a:t>
            </a:r>
            <a:r>
              <a:rPr lang="en-US" sz="1600" dirty="0">
                <a:solidFill>
                  <a:srgbClr val="000000"/>
                </a:solidFill>
              </a:rPr>
              <a:t>are </a:t>
            </a:r>
            <a:r>
              <a:rPr lang="en-US" sz="1600" dirty="0" smtClean="0">
                <a:solidFill>
                  <a:srgbClr val="000000"/>
                </a:solidFill>
              </a:rPr>
              <a:t>intended to be used as</a:t>
            </a:r>
            <a:r>
              <a:rPr lang="en-US" sz="1600" dirty="0" smtClean="0">
                <a:solidFill>
                  <a:srgbClr val="0070C0"/>
                </a:solidFill>
              </a:rPr>
              <a:t> deeply embedded</a:t>
            </a:r>
          </a:p>
          <a:p>
            <a:r>
              <a:rPr lang="en-US" sz="1600" dirty="0">
                <a:solidFill>
                  <a:srgbClr val="0070C0"/>
                </a:solidFill>
              </a:rPr>
              <a:t> </a:t>
            </a:r>
            <a:r>
              <a:rPr lang="en-US" sz="1600" dirty="0" smtClean="0">
                <a:solidFill>
                  <a:srgbClr val="0070C0"/>
                </a:solidFill>
              </a:rPr>
              <a:t>     processors in microcontrollers and cost </a:t>
            </a:r>
            <a:r>
              <a:rPr lang="en-US" sz="1600" dirty="0">
                <a:solidFill>
                  <a:srgbClr val="0070C0"/>
                </a:solidFill>
              </a:rPr>
              <a:t>sensitive </a:t>
            </a:r>
            <a:r>
              <a:rPr lang="en-US" sz="1600" dirty="0" smtClean="0">
                <a:solidFill>
                  <a:srgbClr val="0070C0"/>
                </a:solidFill>
              </a:rPr>
              <a:t>applications</a:t>
            </a:r>
            <a:r>
              <a:rPr lang="en-US" sz="1600" dirty="0" smtClean="0">
                <a:solidFill>
                  <a:srgbClr val="000000"/>
                </a:solidFill>
              </a:rPr>
              <a:t>, </a:t>
            </a:r>
            <a:r>
              <a:rPr lang="en-US" sz="1600" dirty="0">
                <a:solidFill>
                  <a:srgbClr val="000000"/>
                </a:solidFill>
              </a:rPr>
              <a:t>like </a:t>
            </a:r>
            <a:r>
              <a:rPr lang="en-US" sz="1600" dirty="0" smtClean="0">
                <a:solidFill>
                  <a:srgbClr val="000000"/>
                </a:solidFill>
              </a:rPr>
              <a:t>automotive</a:t>
            </a:r>
          </a:p>
          <a:p>
            <a:r>
              <a:rPr lang="en-US" sz="1600" dirty="0">
                <a:solidFill>
                  <a:srgbClr val="000000"/>
                </a:solidFill>
              </a:rPr>
              <a:t> </a:t>
            </a:r>
            <a:r>
              <a:rPr lang="en-US" sz="1600" dirty="0" smtClean="0">
                <a:solidFill>
                  <a:srgbClr val="000000"/>
                </a:solidFill>
              </a:rPr>
              <a:t>     body electronics, </a:t>
            </a:r>
            <a:r>
              <a:rPr lang="hu-HU" sz="1600" dirty="0" smtClean="0">
                <a:solidFill>
                  <a:srgbClr val="000000"/>
                </a:solidFill>
              </a:rPr>
              <a:t>or </a:t>
            </a:r>
            <a:r>
              <a:rPr lang="en-US" sz="1600" dirty="0" smtClean="0">
                <a:solidFill>
                  <a:srgbClr val="000000"/>
                </a:solidFill>
              </a:rPr>
              <a:t>smart </a:t>
            </a:r>
            <a:r>
              <a:rPr lang="en-US" sz="1600" dirty="0">
                <a:solidFill>
                  <a:srgbClr val="000000"/>
                </a:solidFill>
              </a:rPr>
              <a:t>sensors.</a:t>
            </a:r>
          </a:p>
        </p:txBody>
      </p:sp>
      <p:sp>
        <p:nvSpPr>
          <p:cNvPr id="10" name="TextBox 9"/>
          <p:cNvSpPr txBox="1"/>
          <p:nvPr/>
        </p:nvSpPr>
        <p:spPr>
          <a:xfrm>
            <a:off x="232553" y="3941162"/>
            <a:ext cx="6057684"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Their ISA supports </a:t>
            </a:r>
            <a:r>
              <a:rPr lang="en-US" sz="1600" dirty="0"/>
              <a:t>the </a:t>
            </a:r>
            <a:r>
              <a:rPr lang="en-US" sz="1600" dirty="0">
                <a:solidFill>
                  <a:srgbClr val="FF0000"/>
                </a:solidFill>
              </a:rPr>
              <a:t>A32 and T32 </a:t>
            </a:r>
            <a:r>
              <a:rPr lang="en-US" sz="1600" dirty="0"/>
              <a:t>instruction sets</a:t>
            </a:r>
            <a:r>
              <a:rPr lang="en-US" sz="1600" dirty="0" smtClean="0"/>
              <a:t>.</a:t>
            </a:r>
            <a:endParaRPr lang="en-US" dirty="0"/>
          </a:p>
        </p:txBody>
      </p:sp>
      <p:sp>
        <p:nvSpPr>
          <p:cNvPr id="12" name="TextBox 11"/>
          <p:cNvSpPr txBox="1"/>
          <p:nvPr/>
        </p:nvSpPr>
        <p:spPr>
          <a:xfrm>
            <a:off x="445332" y="5367335"/>
            <a:ext cx="6549998"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t>Their ISA supports a variant of the </a:t>
            </a:r>
            <a:r>
              <a:rPr lang="en-US" sz="1600" dirty="0" smtClean="0">
                <a:solidFill>
                  <a:srgbClr val="FF0000"/>
                </a:solidFill>
              </a:rPr>
              <a:t>T32 </a:t>
            </a:r>
            <a:r>
              <a:rPr lang="en-US" sz="1600" dirty="0" smtClean="0"/>
              <a:t>instruction set.</a:t>
            </a:r>
          </a:p>
          <a:p>
            <a:pPr marL="285750" indent="-285750">
              <a:buFont typeface="Arial" panose="020B0604020202020204" pitchFamily="34" charset="0"/>
              <a:buChar char="•"/>
            </a:pPr>
            <a:r>
              <a:rPr lang="en-US" sz="1600" dirty="0" smtClean="0"/>
              <a:t>It backs </a:t>
            </a:r>
            <a:r>
              <a:rPr lang="en-US" sz="1600" dirty="0">
                <a:solidFill>
                  <a:srgbClr val="0070C0"/>
                </a:solidFill>
              </a:rPr>
              <a:t>writing interrupt handlers in high-level languages</a:t>
            </a:r>
            <a:r>
              <a:rPr lang="en-US" sz="1600" dirty="0"/>
              <a:t>.</a:t>
            </a:r>
          </a:p>
        </p:txBody>
      </p:sp>
      <p:sp>
        <p:nvSpPr>
          <p:cNvPr id="9" name="TextBox 8"/>
          <p:cNvSpPr txBox="1"/>
          <p:nvPr/>
        </p:nvSpPr>
        <p:spPr>
          <a:xfrm>
            <a:off x="73220" y="876038"/>
            <a:ext cx="3630738" cy="338554"/>
          </a:xfrm>
          <a:prstGeom prst="rect">
            <a:avLst/>
          </a:prstGeom>
          <a:noFill/>
        </p:spPr>
        <p:txBody>
          <a:bodyPr wrap="none" rtlCol="0">
            <a:spAutoFit/>
          </a:bodyPr>
          <a:lstStyle/>
          <a:p>
            <a:r>
              <a:rPr lang="en-US" sz="1600" dirty="0">
                <a:solidFill>
                  <a:srgbClr val="FF0000"/>
                </a:solidFill>
              </a:rPr>
              <a:t>The Cortex-A </a:t>
            </a:r>
            <a:r>
              <a:rPr lang="en-US" sz="1600" dirty="0" smtClean="0">
                <a:solidFill>
                  <a:srgbClr val="FF0000"/>
                </a:solidFill>
              </a:rPr>
              <a:t>(application) profile</a:t>
            </a:r>
            <a:endParaRPr lang="en-US" sz="1600" dirty="0">
              <a:solidFill>
                <a:srgbClr val="FF0000"/>
              </a:solidFill>
            </a:endParaRPr>
          </a:p>
        </p:txBody>
      </p:sp>
      <p:sp>
        <p:nvSpPr>
          <p:cNvPr id="11" name="TextBox 10"/>
          <p:cNvSpPr txBox="1"/>
          <p:nvPr/>
        </p:nvSpPr>
        <p:spPr>
          <a:xfrm>
            <a:off x="412295" y="1162910"/>
            <a:ext cx="8862554"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olidFill>
                  <a:srgbClr val="0070C0"/>
                </a:solidFill>
              </a:rPr>
              <a:t>Cortex-A processors are intended to run complex OS and user applications</a:t>
            </a:r>
            <a:r>
              <a:rPr lang="en-US" sz="1600" dirty="0" smtClean="0">
                <a:solidFill>
                  <a:srgbClr val="000000"/>
                </a:solidFill>
              </a:rPr>
              <a:t>, </a:t>
            </a:r>
            <a:r>
              <a:rPr lang="en-US" sz="1600" dirty="0">
                <a:solidFill>
                  <a:srgbClr val="000000"/>
                </a:solidFill>
              </a:rPr>
              <a:t>like </a:t>
            </a:r>
            <a:endParaRPr lang="en-US" sz="1600" dirty="0" smtClean="0">
              <a:solidFill>
                <a:srgbClr val="000000"/>
              </a:solidFill>
            </a:endParaRPr>
          </a:p>
          <a:p>
            <a:r>
              <a:rPr lang="en-US" sz="1600" dirty="0">
                <a:solidFill>
                  <a:srgbClr val="000000"/>
                </a:solidFill>
              </a:rPr>
              <a:t> </a:t>
            </a:r>
            <a:r>
              <a:rPr lang="en-US" sz="1600" dirty="0" smtClean="0">
                <a:solidFill>
                  <a:srgbClr val="000000"/>
                </a:solidFill>
              </a:rPr>
              <a:t>    processors in smartphones, </a:t>
            </a:r>
            <a:r>
              <a:rPr lang="en-US" sz="1600" dirty="0">
                <a:solidFill>
                  <a:srgbClr val="000000"/>
                </a:solidFill>
              </a:rPr>
              <a:t>tablets, netbooks, eBook </a:t>
            </a:r>
            <a:r>
              <a:rPr lang="en-US" sz="1600" dirty="0" smtClean="0">
                <a:solidFill>
                  <a:srgbClr val="000000"/>
                </a:solidFill>
              </a:rPr>
              <a:t>readers etc.</a:t>
            </a:r>
            <a:endParaRPr lang="en-US" sz="1600" dirty="0">
              <a:solidFill>
                <a:srgbClr val="000000"/>
              </a:solidFill>
            </a:endParaRPr>
          </a:p>
        </p:txBody>
      </p:sp>
      <p:sp>
        <p:nvSpPr>
          <p:cNvPr id="13" name="TextBox 12"/>
          <p:cNvSpPr txBox="1"/>
          <p:nvPr/>
        </p:nvSpPr>
        <p:spPr>
          <a:xfrm>
            <a:off x="950043" y="1991760"/>
            <a:ext cx="8361007" cy="1192634"/>
          </a:xfrm>
          <a:prstGeom prst="rect">
            <a:avLst/>
          </a:prstGeom>
          <a:noFill/>
        </p:spPr>
        <p:txBody>
          <a:bodyPr wrap="none" rtlCol="0">
            <a:spAutoFit/>
          </a:bodyPr>
          <a:lstStyle/>
          <a:p>
            <a:pPr marL="285750" lvl="0" indent="-285750">
              <a:spcAft>
                <a:spcPts val="300"/>
              </a:spcAft>
              <a:buFont typeface="Arial" panose="020B0604020202020204" pitchFamily="34" charset="0"/>
              <a:buChar char="•"/>
            </a:pPr>
            <a:r>
              <a:rPr lang="en-US" sz="1600" dirty="0" smtClean="0">
                <a:solidFill>
                  <a:srgbClr val="000000"/>
                </a:solidFill>
              </a:rPr>
              <a:t>the </a:t>
            </a:r>
            <a:r>
              <a:rPr lang="en-US" sz="1600" dirty="0">
                <a:solidFill>
                  <a:srgbClr val="FF0000"/>
                </a:solidFill>
              </a:rPr>
              <a:t>A32</a:t>
            </a:r>
            <a:r>
              <a:rPr lang="en-US" sz="1600" dirty="0">
                <a:solidFill>
                  <a:srgbClr val="000000"/>
                </a:solidFill>
              </a:rPr>
              <a:t> (AArch32</a:t>
            </a:r>
            <a:r>
              <a:rPr lang="en-US" sz="1600" dirty="0" smtClean="0">
                <a:solidFill>
                  <a:srgbClr val="000000"/>
                </a:solidFill>
              </a:rPr>
              <a:t>),</a:t>
            </a:r>
          </a:p>
          <a:p>
            <a:pPr marL="285750" lvl="0" indent="-285750">
              <a:spcAft>
                <a:spcPts val="300"/>
              </a:spcAft>
              <a:buFont typeface="Arial" panose="020B0604020202020204" pitchFamily="34" charset="0"/>
              <a:buChar char="•"/>
            </a:pPr>
            <a:r>
              <a:rPr lang="en-US" sz="1600" dirty="0" smtClean="0">
                <a:solidFill>
                  <a:srgbClr val="000000"/>
                </a:solidFill>
              </a:rPr>
              <a:t>the </a:t>
            </a:r>
            <a:r>
              <a:rPr lang="en-US" sz="1600" dirty="0">
                <a:solidFill>
                  <a:srgbClr val="FF0000"/>
                </a:solidFill>
              </a:rPr>
              <a:t>T32</a:t>
            </a:r>
            <a:r>
              <a:rPr lang="en-US" sz="1600" dirty="0">
                <a:solidFill>
                  <a:srgbClr val="000000"/>
                </a:solidFill>
              </a:rPr>
              <a:t> (Thumb32</a:t>
            </a:r>
            <a:r>
              <a:rPr lang="en-US" sz="1600" dirty="0" smtClean="0">
                <a:solidFill>
                  <a:srgbClr val="000000"/>
                </a:solidFill>
              </a:rPr>
              <a:t>) (subset of the A32 with 16-bit instructions)</a:t>
            </a:r>
          </a:p>
          <a:p>
            <a:pPr marL="285750" indent="-285750">
              <a:spcAft>
                <a:spcPts val="300"/>
              </a:spcAft>
              <a:buFont typeface="Arial" panose="020B0604020202020204" pitchFamily="34" charset="0"/>
              <a:buChar char="•"/>
            </a:pPr>
            <a:r>
              <a:rPr lang="en-US" sz="1600" dirty="0">
                <a:solidFill>
                  <a:srgbClr val="000000"/>
                </a:solidFill>
              </a:rPr>
              <a:t>the </a:t>
            </a:r>
            <a:r>
              <a:rPr lang="en-US" sz="1600" dirty="0">
                <a:solidFill>
                  <a:srgbClr val="FF0000"/>
                </a:solidFill>
              </a:rPr>
              <a:t>A64</a:t>
            </a:r>
            <a:r>
              <a:rPr lang="en-US" sz="1600" dirty="0">
                <a:solidFill>
                  <a:srgbClr val="000000"/>
                </a:solidFill>
              </a:rPr>
              <a:t> (AArch64), introduced </a:t>
            </a:r>
            <a:r>
              <a:rPr lang="en-US" sz="1600" dirty="0" smtClean="0">
                <a:solidFill>
                  <a:srgbClr val="000000"/>
                </a:solidFill>
              </a:rPr>
              <a:t>later in the ARMv8 ISA version (in 2012)  </a:t>
            </a:r>
            <a:endParaRPr lang="en-US" sz="1600" dirty="0">
              <a:solidFill>
                <a:srgbClr val="000000"/>
              </a:solidFill>
            </a:endParaRPr>
          </a:p>
          <a:p>
            <a:pPr marL="285750" lvl="0" indent="-285750">
              <a:spcAft>
                <a:spcPts val="300"/>
              </a:spcAft>
              <a:buFont typeface="Arial" panose="020B0604020202020204" pitchFamily="34" charset="0"/>
              <a:buChar char="•"/>
            </a:pPr>
            <a:endParaRPr lang="en-US" sz="1600" dirty="0"/>
          </a:p>
        </p:txBody>
      </p:sp>
      <p:sp>
        <p:nvSpPr>
          <p:cNvPr id="14" name="TextBox 13"/>
          <p:cNvSpPr txBox="1"/>
          <p:nvPr/>
        </p:nvSpPr>
        <p:spPr>
          <a:xfrm>
            <a:off x="645338" y="2808555"/>
            <a:ext cx="7685117" cy="338554"/>
          </a:xfrm>
          <a:prstGeom prst="rect">
            <a:avLst/>
          </a:prstGeom>
          <a:noFill/>
        </p:spPr>
        <p:txBody>
          <a:bodyPr wrap="none" rtlCol="0">
            <a:spAutoFit/>
          </a:bodyPr>
          <a:lstStyle/>
          <a:p>
            <a:r>
              <a:rPr lang="en-US" sz="1600" dirty="0" smtClean="0">
                <a:solidFill>
                  <a:srgbClr val="000000"/>
                </a:solidFill>
              </a:rPr>
              <a:t>             as the 64-bit extension of the previous 32-bit </a:t>
            </a:r>
            <a:r>
              <a:rPr lang="en-US" sz="1600" dirty="0">
                <a:solidFill>
                  <a:srgbClr val="000000"/>
                </a:solidFill>
              </a:rPr>
              <a:t>instruction set. </a:t>
            </a:r>
            <a:endParaRPr lang="en-US" dirty="0"/>
          </a:p>
        </p:txBody>
      </p:sp>
      <p:sp>
        <p:nvSpPr>
          <p:cNvPr id="15" name="TextBox 14"/>
          <p:cNvSpPr txBox="1"/>
          <p:nvPr/>
        </p:nvSpPr>
        <p:spPr>
          <a:xfrm>
            <a:off x="404646" y="1702680"/>
            <a:ext cx="5421292" cy="338554"/>
          </a:xfrm>
          <a:prstGeom prst="rect">
            <a:avLst/>
          </a:prstGeom>
          <a:noFill/>
        </p:spPr>
        <p:txBody>
          <a:bodyPr wrap="none" rtlCol="0">
            <a:spAutoFit/>
          </a:bodyPr>
          <a:lstStyle/>
          <a:p>
            <a:pPr marL="285750" lvl="0" indent="-285750">
              <a:buFont typeface="Arial" panose="020B0604020202020204" pitchFamily="34" charset="0"/>
              <a:buChar char="•"/>
            </a:pPr>
            <a:r>
              <a:rPr lang="en-US" sz="1600" dirty="0" smtClean="0">
                <a:solidFill>
                  <a:srgbClr val="000000"/>
                </a:solidFill>
              </a:rPr>
              <a:t>Their ISA supports now </a:t>
            </a:r>
            <a:r>
              <a:rPr lang="en-US" sz="1600" dirty="0">
                <a:solidFill>
                  <a:srgbClr val="0070C0"/>
                </a:solidFill>
              </a:rPr>
              <a:t>three instruction sets</a:t>
            </a:r>
            <a:r>
              <a:rPr lang="en-US" sz="1600" dirty="0" smtClean="0">
                <a:solidFill>
                  <a:srgbClr val="0070C0"/>
                </a:solidFill>
              </a:rPr>
              <a:t>:</a:t>
            </a:r>
            <a:endParaRPr lang="en-US" dirty="0"/>
          </a:p>
        </p:txBody>
      </p:sp>
      <p:sp>
        <p:nvSpPr>
          <p:cNvPr id="8" name="TextBox 7"/>
          <p:cNvSpPr txBox="1"/>
          <p:nvPr/>
        </p:nvSpPr>
        <p:spPr>
          <a:xfrm>
            <a:off x="73577" y="504008"/>
            <a:ext cx="5844998" cy="369332"/>
          </a:xfrm>
          <a:prstGeom prst="rect">
            <a:avLst/>
          </a:prstGeom>
          <a:noFill/>
        </p:spPr>
        <p:txBody>
          <a:bodyPr wrap="none" rtlCol="0">
            <a:spAutoFit/>
          </a:bodyPr>
          <a:lstStyle/>
          <a:p>
            <a:r>
              <a:rPr lang="en-US" dirty="0">
                <a:solidFill>
                  <a:schemeClr val="accent6"/>
                </a:solidFill>
              </a:rPr>
              <a:t>Profiles of ARM’s Cortex family [6], [7], [113</a:t>
            </a:r>
            <a:r>
              <a:rPr lang="en-US" dirty="0" smtClean="0">
                <a:solidFill>
                  <a:schemeClr val="accent6"/>
                </a:solidFill>
              </a:rPr>
              <a:t>] -2</a:t>
            </a:r>
            <a:endParaRPr lang="en-US" dirty="0">
              <a:solidFill>
                <a:schemeClr val="accent6"/>
              </a:solidFill>
            </a:endParaRPr>
          </a:p>
        </p:txBody>
      </p:sp>
      <p:sp>
        <p:nvSpPr>
          <p:cNvPr id="16"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5335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8" y="504789"/>
            <a:ext cx="8810425" cy="369332"/>
          </a:xfrm>
          <a:prstGeom prst="rect">
            <a:avLst/>
          </a:prstGeom>
          <a:noFill/>
        </p:spPr>
        <p:txBody>
          <a:bodyPr wrap="none" rtlCol="0">
            <a:spAutoFit/>
          </a:bodyPr>
          <a:lstStyle/>
          <a:p>
            <a:r>
              <a:rPr lang="en-US" dirty="0" err="1" smtClean="0">
                <a:solidFill>
                  <a:srgbClr val="2D2D8A"/>
                </a:solidFill>
              </a:rPr>
              <a:t>Exten</a:t>
            </a:r>
            <a:r>
              <a:rPr lang="hu-HU" dirty="0" smtClean="0">
                <a:solidFill>
                  <a:srgbClr val="2D2D8A"/>
                </a:solidFill>
              </a:rPr>
              <a:t>ding</a:t>
            </a:r>
            <a:r>
              <a:rPr lang="en-US" dirty="0" smtClean="0">
                <a:solidFill>
                  <a:srgbClr val="2D2D8A"/>
                </a:solidFill>
              </a:rPr>
              <a:t> the ARM Cortex family with the </a:t>
            </a:r>
            <a:r>
              <a:rPr lang="en-US" dirty="0" err="1" smtClean="0">
                <a:solidFill>
                  <a:srgbClr val="2D2D8A"/>
                </a:solidFill>
              </a:rPr>
              <a:t>SecurCore</a:t>
            </a:r>
            <a:r>
              <a:rPr lang="en-US" dirty="0" smtClean="0">
                <a:solidFill>
                  <a:srgbClr val="2D2D8A"/>
                </a:solidFill>
              </a:rPr>
              <a:t> profile in 10/2007</a:t>
            </a:r>
            <a:endParaRPr lang="en-US" dirty="0">
              <a:solidFill>
                <a:srgbClr val="2D2D8A"/>
              </a:solidFill>
            </a:endParaRPr>
          </a:p>
        </p:txBody>
      </p:sp>
      <p:sp>
        <p:nvSpPr>
          <p:cNvPr id="6" name="TextBox 5"/>
          <p:cNvSpPr txBox="1"/>
          <p:nvPr/>
        </p:nvSpPr>
        <p:spPr>
          <a:xfrm>
            <a:off x="235659" y="879845"/>
            <a:ext cx="8583184"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solidFill>
                  <a:srgbClr val="000000"/>
                </a:solidFill>
              </a:rPr>
              <a:t>In 10/2007 ARM introduced the </a:t>
            </a:r>
            <a:r>
              <a:rPr lang="en-US" sz="1600" dirty="0" err="1" smtClean="0">
                <a:solidFill>
                  <a:srgbClr val="FF0000"/>
                </a:solidFill>
              </a:rPr>
              <a:t>SecurCore</a:t>
            </a:r>
            <a:r>
              <a:rPr lang="en-US" sz="1600" dirty="0" smtClean="0">
                <a:solidFill>
                  <a:srgbClr val="FF0000"/>
                </a:solidFill>
              </a:rPr>
              <a:t> profile</a:t>
            </a:r>
            <a:r>
              <a:rPr lang="en-US" sz="1600" dirty="0" smtClean="0">
                <a:solidFill>
                  <a:srgbClr val="000000"/>
                </a:solidFill>
              </a:rPr>
              <a:t>.</a:t>
            </a:r>
          </a:p>
          <a:p>
            <a:pPr marL="285750" indent="-285750">
              <a:spcAft>
                <a:spcPts val="300"/>
              </a:spcAft>
              <a:buFont typeface="Arial" panose="020B0604020202020204" pitchFamily="34" charset="0"/>
              <a:buChar char="•"/>
            </a:pPr>
            <a:r>
              <a:rPr lang="en-US" sz="1600" dirty="0" smtClean="0">
                <a:solidFill>
                  <a:srgbClr val="0070C0"/>
                </a:solidFill>
              </a:rPr>
              <a:t>Secure Core processors </a:t>
            </a:r>
            <a:r>
              <a:rPr lang="en-US" sz="1600" dirty="0" smtClean="0">
                <a:solidFill>
                  <a:srgbClr val="000000"/>
                </a:solidFill>
              </a:rPr>
              <a:t>are optimized </a:t>
            </a:r>
            <a:r>
              <a:rPr lang="en-US" sz="1600" dirty="0" smtClean="0">
                <a:solidFill>
                  <a:srgbClr val="0070C0"/>
                </a:solidFill>
              </a:rPr>
              <a:t>for smart card and secure applications</a:t>
            </a:r>
            <a:r>
              <a:rPr lang="en-US" sz="1600" dirty="0" smtClean="0">
                <a:solidFill>
                  <a:srgbClr val="000000"/>
                </a:solidFill>
              </a:rPr>
              <a:t>. </a:t>
            </a:r>
            <a:endParaRPr lang="en-US" sz="1600" dirty="0">
              <a:solidFill>
                <a:srgbClr val="000000"/>
              </a:solidFill>
            </a:endParaRPr>
          </a:p>
        </p:txBody>
      </p:sp>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kern="1200" dirty="0">
                <a:solidFill>
                  <a:srgbClr val="FFFFFF"/>
                </a:solidFill>
              </a:rPr>
              <a:t>3.</a:t>
            </a:r>
            <a:r>
              <a:rPr lang="en-US" kern="1200" dirty="0">
                <a:solidFill>
                  <a:srgbClr val="FFFFFF"/>
                </a:solidFill>
              </a:rPr>
              <a:t>2.1 Introduction </a:t>
            </a:r>
            <a:r>
              <a:rPr lang="en-US" kern="1200" dirty="0" smtClean="0">
                <a:solidFill>
                  <a:srgbClr val="FFFFFF"/>
                </a:solidFill>
              </a:rPr>
              <a:t>(4)</a:t>
            </a:r>
            <a:endParaRPr lang="en-US" dirty="0">
              <a:solidFill>
                <a:srgbClr val="FFFFFF"/>
              </a:solidFill>
            </a:endParaRP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225165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kern="1200" dirty="0">
                <a:solidFill>
                  <a:srgbClr val="FFFFFF"/>
                </a:solidFill>
              </a:rPr>
              <a:t>3.</a:t>
            </a:r>
            <a:r>
              <a:rPr lang="en-US" kern="1200" dirty="0">
                <a:solidFill>
                  <a:srgbClr val="FFFFFF"/>
                </a:solidFill>
              </a:rPr>
              <a:t>2.1 Introduction </a:t>
            </a:r>
            <a:r>
              <a:rPr lang="en-US" kern="1200" dirty="0" smtClean="0">
                <a:solidFill>
                  <a:srgbClr val="FFFFFF"/>
                </a:solidFill>
              </a:rPr>
              <a:t>(5)</a:t>
            </a:r>
            <a:endParaRPr lang="en-US" dirty="0">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726795" y="693135"/>
            <a:ext cx="627888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9095" y="642054"/>
            <a:ext cx="2074607" cy="1200329"/>
          </a:xfrm>
          <a:prstGeom prst="rect">
            <a:avLst/>
          </a:prstGeom>
        </p:spPr>
        <p:txBody>
          <a:bodyPr wrap="none">
            <a:spAutoFit/>
          </a:bodyPr>
          <a:lstStyle/>
          <a:p>
            <a:pPr algn="ctr"/>
            <a:r>
              <a:rPr lang="en-US" dirty="0" smtClean="0">
                <a:solidFill>
                  <a:srgbClr val="333399"/>
                </a:solidFill>
              </a:rPr>
              <a:t>Overview of </a:t>
            </a:r>
          </a:p>
          <a:p>
            <a:pPr algn="ctr"/>
            <a:r>
              <a:rPr lang="en-US" dirty="0" smtClean="0">
                <a:solidFill>
                  <a:srgbClr val="333399"/>
                </a:solidFill>
              </a:rPr>
              <a:t>Cortex profiles</a:t>
            </a:r>
          </a:p>
          <a:p>
            <a:pPr algn="ctr"/>
            <a:r>
              <a:rPr lang="en-US" dirty="0" smtClean="0">
                <a:solidFill>
                  <a:srgbClr val="333399"/>
                </a:solidFill>
              </a:rPr>
              <a:t> </a:t>
            </a:r>
            <a:r>
              <a:rPr lang="en-US" dirty="0">
                <a:solidFill>
                  <a:srgbClr val="333399"/>
                </a:solidFill>
              </a:rPr>
              <a:t>and </a:t>
            </a:r>
            <a:r>
              <a:rPr lang="en-US" dirty="0" smtClean="0">
                <a:solidFill>
                  <a:srgbClr val="333399"/>
                </a:solidFill>
              </a:rPr>
              <a:t>processors</a:t>
            </a:r>
          </a:p>
          <a:p>
            <a:pPr algn="ctr"/>
            <a:r>
              <a:rPr lang="en-US" dirty="0" smtClean="0">
                <a:solidFill>
                  <a:srgbClr val="333399"/>
                </a:solidFill>
              </a:rPr>
              <a:t>(as of 2015 </a:t>
            </a:r>
            <a:r>
              <a:rPr lang="en-US" dirty="0" smtClean="0"/>
              <a:t>[6]</a:t>
            </a:r>
            <a:endParaRPr lang="en-US" dirty="0"/>
          </a:p>
        </p:txBody>
      </p:sp>
    </p:spTree>
    <p:extLst>
      <p:ext uri="{BB962C8B-B14F-4D97-AF65-F5344CB8AC3E}">
        <p14:creationId xmlns:p14="http://schemas.microsoft.com/office/powerpoint/2010/main" val="2473730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kern="1200" dirty="0">
                <a:solidFill>
                  <a:srgbClr val="FFFFFF"/>
                </a:solidFill>
              </a:rPr>
              <a:t>3.</a:t>
            </a:r>
            <a:r>
              <a:rPr lang="en-US" kern="1200" dirty="0">
                <a:solidFill>
                  <a:srgbClr val="FFFFFF"/>
                </a:solidFill>
              </a:rPr>
              <a:t>2.1 Introduction </a:t>
            </a:r>
            <a:r>
              <a:rPr lang="en-US" kern="1200" dirty="0" smtClean="0">
                <a:solidFill>
                  <a:srgbClr val="FFFFFF"/>
                </a:solidFill>
              </a:rPr>
              <a:t>(6)</a:t>
            </a:r>
            <a:endParaRPr lang="en-US" dirty="0">
              <a:solidFill>
                <a:srgbClr val="FFFFFF"/>
              </a:solidFill>
            </a:endParaRPr>
          </a:p>
        </p:txBody>
      </p:sp>
      <p:sp>
        <p:nvSpPr>
          <p:cNvPr id="7" name="TextBox 6"/>
          <p:cNvSpPr txBox="1"/>
          <p:nvPr/>
        </p:nvSpPr>
        <p:spPr>
          <a:xfrm>
            <a:off x="73766" y="828335"/>
            <a:ext cx="8313110" cy="584775"/>
          </a:xfrm>
          <a:prstGeom prst="rect">
            <a:avLst/>
          </a:prstGeom>
          <a:noFill/>
        </p:spPr>
        <p:txBody>
          <a:bodyPr wrap="none" rtlCol="0">
            <a:spAutoFit/>
          </a:bodyPr>
          <a:lstStyle/>
          <a:p>
            <a:r>
              <a:rPr lang="en-US" sz="1600" dirty="0" smtClean="0">
                <a:solidFill>
                  <a:srgbClr val="000000"/>
                </a:solidFill>
              </a:rPr>
              <a:t>According to the general scope of </a:t>
            </a:r>
            <a:r>
              <a:rPr lang="en-US" sz="1600" dirty="0" err="1" smtClean="0">
                <a:solidFill>
                  <a:srgbClr val="000000"/>
                </a:solidFill>
              </a:rPr>
              <a:t>th</a:t>
            </a:r>
            <a:r>
              <a:rPr lang="hu-HU" sz="1600" dirty="0" smtClean="0">
                <a:solidFill>
                  <a:srgbClr val="000000"/>
                </a:solidFill>
              </a:rPr>
              <a:t>is</a:t>
            </a:r>
            <a:r>
              <a:rPr lang="en-US" sz="1600" dirty="0" smtClean="0">
                <a:solidFill>
                  <a:srgbClr val="000000"/>
                </a:solidFill>
              </a:rPr>
              <a:t> Lecture Notes, subsequently, </a:t>
            </a:r>
            <a:r>
              <a:rPr lang="en-US" sz="1600" dirty="0" smtClean="0">
                <a:solidFill>
                  <a:srgbClr val="0070C0"/>
                </a:solidFill>
              </a:rPr>
              <a:t>we will be</a:t>
            </a:r>
          </a:p>
          <a:p>
            <a:r>
              <a:rPr lang="en-US" sz="1600" dirty="0">
                <a:solidFill>
                  <a:srgbClr val="0070C0"/>
                </a:solidFill>
              </a:rPr>
              <a:t> </a:t>
            </a:r>
            <a:r>
              <a:rPr lang="en-US" sz="1600" dirty="0" smtClean="0">
                <a:solidFill>
                  <a:srgbClr val="0070C0"/>
                </a:solidFill>
              </a:rPr>
              <a:t> concerned only with </a:t>
            </a:r>
            <a:r>
              <a:rPr lang="en-US" sz="1600" dirty="0" smtClean="0">
                <a:solidFill>
                  <a:srgbClr val="FF0000"/>
                </a:solidFill>
              </a:rPr>
              <a:t>the Cortex-A series</a:t>
            </a:r>
            <a:r>
              <a:rPr lang="en-US" sz="1600" dirty="0" smtClean="0">
                <a:solidFill>
                  <a:srgbClr val="000000"/>
                </a:solidFill>
              </a:rPr>
              <a:t>.</a:t>
            </a:r>
            <a:endParaRPr lang="en-US" sz="1600" dirty="0">
              <a:solidFill>
                <a:srgbClr val="000000"/>
              </a:solidFill>
            </a:endParaRPr>
          </a:p>
        </p:txBody>
      </p:sp>
      <p:sp>
        <p:nvSpPr>
          <p:cNvPr id="2" name="TextBox 1"/>
          <p:cNvSpPr txBox="1"/>
          <p:nvPr/>
        </p:nvSpPr>
        <p:spPr>
          <a:xfrm>
            <a:off x="72431" y="505911"/>
            <a:ext cx="977960" cy="338554"/>
          </a:xfrm>
          <a:prstGeom prst="rect">
            <a:avLst/>
          </a:prstGeom>
          <a:noFill/>
        </p:spPr>
        <p:txBody>
          <a:bodyPr wrap="none" rtlCol="0">
            <a:spAutoFit/>
          </a:bodyPr>
          <a:lstStyle/>
          <a:p>
            <a:r>
              <a:rPr lang="en-US" sz="1600" dirty="0" smtClean="0">
                <a:solidFill>
                  <a:srgbClr val="FF0000"/>
                </a:solidFill>
              </a:rPr>
              <a:t>Remark</a:t>
            </a:r>
            <a:endParaRPr lang="en-US" sz="1600" dirty="0">
              <a:solidFill>
                <a:srgbClr val="FF0000"/>
              </a:solidFill>
            </a:endParaRPr>
          </a:p>
        </p:txBody>
      </p:sp>
    </p:spTree>
    <p:extLst>
      <p:ext uri="{BB962C8B-B14F-4D97-AF65-F5344CB8AC3E}">
        <p14:creationId xmlns:p14="http://schemas.microsoft.com/office/powerpoint/2010/main" val="753816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kern="1200" dirty="0">
                <a:solidFill>
                  <a:srgbClr val="FFFFFF"/>
                </a:solidFill>
              </a:rPr>
              <a:t>3.</a:t>
            </a:r>
            <a:r>
              <a:rPr lang="en-US" kern="1200" dirty="0">
                <a:solidFill>
                  <a:srgbClr val="FFFFFF"/>
                </a:solidFill>
              </a:rPr>
              <a:t>2.1 Introduction </a:t>
            </a:r>
            <a:r>
              <a:rPr lang="en-US" kern="1200" dirty="0" smtClean="0">
                <a:solidFill>
                  <a:srgbClr val="FFFFFF"/>
                </a:solidFill>
              </a:rPr>
              <a:t>(7)</a:t>
            </a:r>
            <a:endParaRPr lang="en-US" dirty="0">
              <a:solidFill>
                <a:srgbClr val="FFFFFF"/>
              </a:solidFill>
            </a:endParaRPr>
          </a:p>
        </p:txBody>
      </p:sp>
      <p:sp>
        <p:nvSpPr>
          <p:cNvPr id="3" name="TextBox 2"/>
          <p:cNvSpPr txBox="1"/>
          <p:nvPr/>
        </p:nvSpPr>
        <p:spPr>
          <a:xfrm>
            <a:off x="75052" y="505866"/>
            <a:ext cx="7070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99"/>
                </a:solidFill>
                <a:effectLst/>
                <a:uLnTx/>
                <a:uFillTx/>
                <a:latin typeface="Verdana"/>
                <a:ea typeface="+mn-ea"/>
                <a:cs typeface="+mn-cs"/>
              </a:rPr>
              <a:t>Overview of the evolution of the Cortex-A processor models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7" name="TextBox 16"/>
          <p:cNvSpPr txBox="1"/>
          <p:nvPr/>
        </p:nvSpPr>
        <p:spPr>
          <a:xfrm>
            <a:off x="288790" y="890295"/>
            <a:ext cx="8559394" cy="204671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buClr>
                <a:srgbClr val="000000"/>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2005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ARM disclosed 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ARMv7 ISA with the first Cortex-A model </a:t>
            </a:r>
          </a:p>
          <a:p>
            <a:pPr marR="0" lvl="0" algn="l" defTabSz="914400" rtl="0" eaLnBrk="1" fontAlgn="auto" latinLnBrk="0" hangingPunct="1">
              <a:lnSpc>
                <a:spcPct val="100000"/>
              </a:lnSpc>
              <a:spcBef>
                <a:spcPts val="0"/>
              </a:spcBef>
              <a:spcAft>
                <a:spcPts val="600"/>
              </a:spcAft>
              <a:buClr>
                <a:srgbClr val="000000"/>
              </a:buClr>
              <a:buSzTx/>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(the Cortex-A8).</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In 2012 ARM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unveiled the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64-bit</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ARMv8</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(later renamed to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ARMv8.0)</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 ISA</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launched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first ARMv8.0 processor models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(Cortex-A57/Cortex-A53).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Then 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2017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ARM enhanced its ARMv8.0 ISA by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ARMv8.2 revision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introduced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first models based on the new ISA release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Cortex-A55</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and Cortex-A75 models, </a:t>
            </a:r>
            <a:r>
              <a:rPr kumimoji="0" lang="hu-HU" sz="1600" b="0" i="0" u="none" strike="noStrike" kern="1200" cap="none" spc="0" normalizeH="0" baseline="0" noProof="0" dirty="0">
                <a:ln>
                  <a:noFill/>
                </a:ln>
                <a:solidFill>
                  <a:srgbClr val="000000"/>
                </a:solidFill>
                <a:effectLst/>
                <a:uLnTx/>
                <a:uFillTx/>
                <a:latin typeface="Verdana"/>
                <a:ea typeface="+mn-ea"/>
                <a:cs typeface="+mn-cs"/>
              </a:rPr>
              <a:t>as indicate</a:t>
            </a:r>
            <a:r>
              <a:rPr kumimoji="0" lang="en-US" sz="1600" b="0" i="0" u="none" strike="noStrike" kern="1200" cap="none" spc="0" normalizeH="0" baseline="0" noProof="0" dirty="0">
                <a:ln>
                  <a:noFill/>
                </a:ln>
                <a:solidFill>
                  <a:srgbClr val="000000"/>
                </a:solidFill>
                <a:effectLst/>
                <a:uLnTx/>
                <a:uFillTx/>
                <a:latin typeface="Verdana"/>
                <a:ea typeface="+mn-ea"/>
                <a:cs typeface="+mn-cs"/>
              </a:rPr>
              <a:t>d</a:t>
            </a:r>
            <a:r>
              <a:rPr kumimoji="0" lang="hu-HU" sz="1600" b="0" i="0" u="none" strike="noStrike" kern="1200" cap="none" spc="0" normalizeH="0" baseline="0" noProof="0" dirty="0">
                <a:ln>
                  <a:noFill/>
                </a:ln>
                <a:solidFill>
                  <a:srgbClr val="000000"/>
                </a:solidFill>
                <a:effectLst/>
                <a:uLnTx/>
                <a:uFillTx/>
                <a:latin typeface="Verdana"/>
                <a:ea typeface="+mn-ea"/>
                <a:cs typeface="+mn-cs"/>
              </a:rPr>
              <a:t> below</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Text Box 7"/>
          <p:cNvSpPr txBox="1">
            <a:spLocks noChangeArrowheads="1"/>
          </p:cNvSpPr>
          <p:nvPr/>
        </p:nvSpPr>
        <p:spPr bwMode="auto">
          <a:xfrm>
            <a:off x="385854" y="374528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models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 based on the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ARMv7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 Box 16"/>
          <p:cNvSpPr txBox="1">
            <a:spLocks noChangeArrowheads="1"/>
          </p:cNvSpPr>
          <p:nvPr/>
        </p:nvSpPr>
        <p:spPr bwMode="auto">
          <a:xfrm>
            <a:off x="3730371" y="3040085"/>
            <a:ext cx="1742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models</a:t>
            </a:r>
          </a:p>
        </p:txBody>
      </p:sp>
      <p:sp>
        <p:nvSpPr>
          <p:cNvPr id="19" name="Line 17"/>
          <p:cNvSpPr>
            <a:spLocks noChangeShapeType="1"/>
          </p:cNvSpPr>
          <p:nvPr/>
        </p:nvSpPr>
        <p:spPr bwMode="auto">
          <a:xfrm flipV="1">
            <a:off x="1595566" y="3488669"/>
            <a:ext cx="302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Line 22"/>
          <p:cNvSpPr>
            <a:spLocks noChangeShapeType="1"/>
          </p:cNvSpPr>
          <p:nvPr/>
        </p:nvSpPr>
        <p:spPr bwMode="auto">
          <a:xfrm>
            <a:off x="4616448" y="330625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Line 25"/>
          <p:cNvSpPr>
            <a:spLocks noChangeShapeType="1"/>
          </p:cNvSpPr>
          <p:nvPr/>
        </p:nvSpPr>
        <p:spPr bwMode="auto">
          <a:xfrm>
            <a:off x="1600932" y="348588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2" name="Line 29"/>
          <p:cNvSpPr>
            <a:spLocks noChangeShapeType="1"/>
          </p:cNvSpPr>
          <p:nvPr/>
        </p:nvSpPr>
        <p:spPr bwMode="auto">
          <a:xfrm flipH="1">
            <a:off x="4616450" y="348588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3" name="Text Box 7"/>
          <p:cNvSpPr txBox="1">
            <a:spLocks noChangeArrowheads="1"/>
          </p:cNvSpPr>
          <p:nvPr/>
        </p:nvSpPr>
        <p:spPr bwMode="auto">
          <a:xfrm>
            <a:off x="3454967" y="374375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models based on the</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ARMv8.0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4" name="Oval 13"/>
          <p:cNvSpPr>
            <a:spLocks noChangeArrowheads="1"/>
          </p:cNvSpPr>
          <p:nvPr/>
        </p:nvSpPr>
        <p:spPr bwMode="auto">
          <a:xfrm>
            <a:off x="1560104" y="363824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Oval 13"/>
          <p:cNvSpPr>
            <a:spLocks noChangeArrowheads="1"/>
          </p:cNvSpPr>
          <p:nvPr/>
        </p:nvSpPr>
        <p:spPr bwMode="auto">
          <a:xfrm>
            <a:off x="4587722" y="363572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6" name="TextBox 25"/>
          <p:cNvSpPr txBox="1"/>
          <p:nvPr/>
        </p:nvSpPr>
        <p:spPr>
          <a:xfrm>
            <a:off x="340481" y="4508283"/>
            <a:ext cx="2274982" cy="114390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smtClean="0">
                <a:ln>
                  <a:noFill/>
                </a:ln>
                <a:solidFill>
                  <a:srgbClr val="FF0000"/>
                </a:solidFill>
                <a:effectLst/>
                <a:uLnTx/>
                <a:uFillTx/>
                <a:latin typeface="Verdana"/>
                <a:ea typeface="+mn-ea"/>
                <a:cs typeface="+mn-cs"/>
              </a:rPr>
              <a:t>big.LITTLE</a:t>
            </a:r>
            <a:endParaRPr kumimoji="0" lang="en-US" sz="1300" b="0" i="1" u="none" strike="noStrike" kern="1200" cap="none" spc="0" normalizeH="0" baseline="0" noProof="0" dirty="0" smtClean="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core clusters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since 2010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by specific models</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7" name="TextBox 26"/>
          <p:cNvSpPr txBox="1"/>
          <p:nvPr/>
        </p:nvSpPr>
        <p:spPr>
          <a:xfrm>
            <a:off x="3446195" y="4522592"/>
            <a:ext cx="2108269" cy="943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smtClean="0">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core clusters</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8" name="Line 29"/>
          <p:cNvSpPr>
            <a:spLocks noChangeShapeType="1"/>
          </p:cNvSpPr>
          <p:nvPr/>
        </p:nvSpPr>
        <p:spPr bwMode="auto">
          <a:xfrm flipH="1">
            <a:off x="7586077" y="348176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9" name="Oval 13"/>
          <p:cNvSpPr>
            <a:spLocks noChangeArrowheads="1"/>
          </p:cNvSpPr>
          <p:nvPr/>
        </p:nvSpPr>
        <p:spPr bwMode="auto">
          <a:xfrm>
            <a:off x="7567252" y="363572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TextBox 29"/>
          <p:cNvSpPr txBox="1"/>
          <p:nvPr/>
        </p:nvSpPr>
        <p:spPr>
          <a:xfrm>
            <a:off x="6633604" y="4527664"/>
            <a:ext cx="1960793" cy="943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smtClean="0">
                <a:ln>
                  <a:noFill/>
                </a:ln>
                <a:solidFill>
                  <a:srgbClr val="FF0000"/>
                </a:solidFill>
                <a:effectLst/>
                <a:uLnTx/>
                <a:uFillTx/>
                <a:latin typeface="Verdana"/>
                <a:ea typeface="+mn-ea"/>
                <a:cs typeface="+mn-cs"/>
              </a:rPr>
              <a:t>DynamIQ</a:t>
            </a:r>
            <a:endParaRPr kumimoji="0" lang="en-US" sz="1300" b="0" i="1" u="none" strike="noStrike" kern="1200" cap="none" spc="0" normalizeH="0" baseline="0" noProof="0" dirty="0" smtClean="0">
              <a:ln>
                <a:noFill/>
              </a:ln>
              <a:solidFill>
                <a:srgbClr val="FF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Verdana"/>
                <a:ea typeface="+mn-ea"/>
                <a:cs typeface="+mn-cs"/>
              </a:rPr>
              <a:t>core clusters </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1" name="Text Box 7"/>
          <p:cNvSpPr txBox="1">
            <a:spLocks noChangeArrowheads="1"/>
          </p:cNvSpPr>
          <p:nvPr/>
        </p:nvSpPr>
        <p:spPr bwMode="auto">
          <a:xfrm>
            <a:off x="6552220" y="374347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models based on the</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ARMv8.2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5" name="TextBox 14"/>
          <p:cNvSpPr txBox="1"/>
          <p:nvPr/>
        </p:nvSpPr>
        <p:spPr>
          <a:xfrm>
            <a:off x="516026" y="2232076"/>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Right Arrow 4"/>
          <p:cNvSpPr/>
          <p:nvPr/>
        </p:nvSpPr>
        <p:spPr bwMode="auto">
          <a:xfrm>
            <a:off x="2906550" y="4046786"/>
            <a:ext cx="401501" cy="108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6" name="Right Arrow 35"/>
          <p:cNvSpPr/>
          <p:nvPr/>
        </p:nvSpPr>
        <p:spPr bwMode="auto">
          <a:xfrm>
            <a:off x="5975409" y="4043667"/>
            <a:ext cx="401501" cy="108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6" name="Right Brace 5"/>
          <p:cNvSpPr/>
          <p:nvPr/>
        </p:nvSpPr>
        <p:spPr bwMode="auto">
          <a:xfrm rot="5400000">
            <a:off x="2894909" y="3197240"/>
            <a:ext cx="196390" cy="5033117"/>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9" name="TextBox 8"/>
          <p:cNvSpPr txBox="1"/>
          <p:nvPr/>
        </p:nvSpPr>
        <p:spPr>
          <a:xfrm>
            <a:off x="1871700" y="5853042"/>
            <a:ext cx="2255746"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Sections 3.2.2 and 3.2.3</a:t>
            </a:r>
          </a:p>
        </p:txBody>
      </p:sp>
      <p:sp>
        <p:nvSpPr>
          <p:cNvPr id="38" name="Right Brace 37"/>
          <p:cNvSpPr/>
          <p:nvPr/>
        </p:nvSpPr>
        <p:spPr bwMode="auto">
          <a:xfrm rot="5400000">
            <a:off x="7534015" y="4521440"/>
            <a:ext cx="196390" cy="234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39" name="TextBox 38"/>
          <p:cNvSpPr txBox="1"/>
          <p:nvPr/>
        </p:nvSpPr>
        <p:spPr>
          <a:xfrm>
            <a:off x="7125477" y="5830684"/>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3.3</a:t>
            </a:r>
          </a:p>
        </p:txBody>
      </p:sp>
      <p:sp>
        <p:nvSpPr>
          <p:cNvPr id="32"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33" name="Line 17"/>
          <p:cNvSpPr>
            <a:spLocks noChangeShapeType="1"/>
          </p:cNvSpPr>
          <p:nvPr/>
        </p:nvSpPr>
        <p:spPr bwMode="auto">
          <a:xfrm flipV="1">
            <a:off x="4643720" y="3480509"/>
            <a:ext cx="2952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095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 calcmode="lin" valueType="num">
                                      <p:cBhvr additive="base">
                                        <p:cTn id="6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 calcmode="lin" valueType="num">
                                      <p:cBhvr additive="base">
                                        <p:cTn id="6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 calcmode="lin" valueType="num">
                                      <p:cBhvr additive="base">
                                        <p:cTn id="7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7">
                                            <p:txEl>
                                              <p:pRg st="5" end="5"/>
                                            </p:txEl>
                                          </p:spTgt>
                                        </p:tgtEl>
                                        <p:attrNameLst>
                                          <p:attrName>style.visibility</p:attrName>
                                        </p:attrNameLst>
                                      </p:cBhvr>
                                      <p:to>
                                        <p:strVal val="visible"/>
                                      </p:to>
                                    </p:set>
                                    <p:anim calcmode="lin" valueType="num">
                                      <p:cBhvr additive="base">
                                        <p:cTn id="79"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anim calcmode="lin" valueType="num">
                                      <p:cBhvr additive="base">
                                        <p:cTn id="83"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ppt_x"/>
                                          </p:val>
                                        </p:tav>
                                        <p:tav tm="100000">
                                          <p:val>
                                            <p:strVal val="#ppt_x"/>
                                          </p:val>
                                        </p:tav>
                                      </p:tavLst>
                                    </p:anim>
                                    <p:anim calcmode="lin" valueType="num">
                                      <p:cBhvr additive="base">
                                        <p:cTn id="114" dur="500" fill="hold"/>
                                        <p:tgtEl>
                                          <p:spTgt spid="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additive="base">
                                        <p:cTn id="117" dur="500" fill="hold"/>
                                        <p:tgtEl>
                                          <p:spTgt spid="9"/>
                                        </p:tgtEl>
                                        <p:attrNameLst>
                                          <p:attrName>ppt_x</p:attrName>
                                        </p:attrNameLst>
                                      </p:cBhvr>
                                      <p:tavLst>
                                        <p:tav tm="0">
                                          <p:val>
                                            <p:strVal val="#ppt_x"/>
                                          </p:val>
                                        </p:tav>
                                        <p:tav tm="100000">
                                          <p:val>
                                            <p:strVal val="#ppt_x"/>
                                          </p:val>
                                        </p:tav>
                                      </p:tavLst>
                                    </p:anim>
                                    <p:anim calcmode="lin" valueType="num">
                                      <p:cBhvr additive="base">
                                        <p:cTn id="1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fill="hold"/>
                                        <p:tgtEl>
                                          <p:spTgt spid="38"/>
                                        </p:tgtEl>
                                        <p:attrNameLst>
                                          <p:attrName>ppt_x</p:attrName>
                                        </p:attrNameLst>
                                      </p:cBhvr>
                                      <p:tavLst>
                                        <p:tav tm="0">
                                          <p:val>
                                            <p:strVal val="#ppt_x"/>
                                          </p:val>
                                        </p:tav>
                                        <p:tav tm="100000">
                                          <p:val>
                                            <p:strVal val="#ppt_x"/>
                                          </p:val>
                                        </p:tav>
                                      </p:tavLst>
                                    </p:anim>
                                    <p:anim calcmode="lin" valueType="num">
                                      <p:cBhvr additive="base">
                                        <p:cTn id="124" dur="500" fill="hold"/>
                                        <p:tgtEl>
                                          <p:spTgt spid="3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animBg="1"/>
      <p:bldP spid="21" grpId="0" animBg="1"/>
      <p:bldP spid="22" grpId="0" animBg="1"/>
      <p:bldP spid="23" grpId="0"/>
      <p:bldP spid="24" grpId="0" animBg="1"/>
      <p:bldP spid="25" grpId="0" animBg="1"/>
      <p:bldP spid="26" grpId="0"/>
      <p:bldP spid="27" grpId="0"/>
      <p:bldP spid="28" grpId="0" animBg="1"/>
      <p:bldP spid="29" grpId="0" animBg="1"/>
      <p:bldP spid="30" grpId="0"/>
      <p:bldP spid="31" grpId="0"/>
      <p:bldP spid="5" grpId="0" animBg="1"/>
      <p:bldP spid="36" grpId="0" animBg="1"/>
      <p:bldP spid="6" grpId="0" animBg="1"/>
      <p:bldP spid="9" grpId="0"/>
      <p:bldP spid="38" grpId="0" animBg="1"/>
      <p:bldP spid="39" grpId="0"/>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21550" y="1600005"/>
            <a:ext cx="7956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900" b="0" i="0" u="none" strike="noStrike" kern="1200" cap="none" spc="0" normalizeH="0" baseline="0" noProof="0" dirty="0" smtClean="0">
                <a:ln>
                  <a:noFill/>
                </a:ln>
                <a:solidFill>
                  <a:srgbClr val="FFFFFF"/>
                </a:solidFill>
                <a:effectLst/>
                <a:uLnTx/>
                <a:uFillTx/>
                <a:latin typeface="Verdana"/>
                <a:ea typeface="+mn-ea"/>
                <a:cs typeface="+mn-cs"/>
              </a:rPr>
              <a:t>3.</a:t>
            </a:r>
            <a:r>
              <a:rPr kumimoji="0" lang="en-US" sz="1900" b="0" i="0" u="none" strike="noStrike" kern="1200" cap="none" spc="0" normalizeH="0" baseline="0" noProof="0" dirty="0" smtClean="0">
                <a:ln>
                  <a:noFill/>
                </a:ln>
                <a:solidFill>
                  <a:srgbClr val="FFFFFF"/>
                </a:solidFill>
                <a:effectLst/>
                <a:uLnTx/>
                <a:uFillTx/>
                <a:latin typeface="Verdana"/>
                <a:ea typeface="+mn-ea"/>
                <a:cs typeface="+mn-cs"/>
              </a:rPr>
              <a:t>2.2 Overview and main features of the Cortex-A models based on the ARMv7/v8.0 ISA</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4506550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06926"/>
              </p:ext>
            </p:extLst>
          </p:nvPr>
        </p:nvGraphicFramePr>
        <p:xfrm>
          <a:off x="418792" y="1538790"/>
          <a:ext cx="8338673" cy="336105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505506">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Announced</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smtClean="0">
                          <a:solidFill>
                            <a:schemeClr val="bg1"/>
                          </a:solidFill>
                        </a:rPr>
                        <a:t>big.LITTLE</a:t>
                      </a:r>
                      <a:endParaRPr lang="en-US" sz="1200" b="1" dirty="0" smtClean="0">
                        <a:solidFill>
                          <a:schemeClr val="bg1"/>
                        </a:solidFill>
                      </a:endParaRPr>
                    </a:p>
                    <a:p>
                      <a:pPr algn="ctr"/>
                      <a:r>
                        <a:rPr lang="en-US" sz="1200" b="1" dirty="0" smtClean="0">
                          <a:solidFill>
                            <a:schemeClr val="bg1"/>
                          </a:solidFill>
                        </a:rPr>
                        <a:t>support</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Target</a:t>
                      </a:r>
                    </a:p>
                    <a:p>
                      <a:pPr algn="ctr"/>
                      <a:r>
                        <a:rPr lang="en-US" sz="1200" b="1" dirty="0" smtClean="0">
                          <a:solidFill>
                            <a:schemeClr val="bg1"/>
                          </a:solidFill>
                        </a:rPr>
                        <a:t>category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Efficiency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407935">
                <a:tc>
                  <a:txBody>
                    <a:bodyPr/>
                    <a:lstStyle/>
                    <a:p>
                      <a:pPr algn="ctr"/>
                      <a:r>
                        <a:rPr lang="en-US" sz="1200" b="1" dirty="0"/>
                        <a:t>Cortex-A8</a:t>
                      </a:r>
                    </a:p>
                  </a:txBody>
                  <a:tcPr marL="49736" marR="49736" marT="24868" marB="24868" anchor="ctr">
                    <a:lnL>
                      <a:noFill/>
                    </a:lnL>
                    <a:lnR>
                      <a:noFill/>
                    </a:lnR>
                    <a:lnT>
                      <a:noFill/>
                    </a:lnT>
                    <a:lnB>
                      <a:noFill/>
                    </a:lnB>
                    <a:solidFill>
                      <a:srgbClr val="D1F3FF"/>
                    </a:solidFill>
                  </a:tcPr>
                </a:tc>
                <a:tc>
                  <a:txBody>
                    <a:bodyPr/>
                    <a:lstStyle/>
                    <a:p>
                      <a:pPr algn="ctr"/>
                      <a:r>
                        <a:rPr lang="en-US" sz="1200" dirty="0"/>
                        <a:t>2005</a:t>
                      </a:r>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2008</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Mainstream</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815698234"/>
                  </a:ext>
                </a:extLst>
              </a:tr>
              <a:tr h="407935">
                <a:tc>
                  <a:txBody>
                    <a:bodyPr/>
                    <a:lstStyle/>
                    <a:p>
                      <a:pPr algn="ctr"/>
                      <a:r>
                        <a:rPr lang="en-US" sz="1200" b="1" dirty="0"/>
                        <a:t>Cortex-A9</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2007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2010</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Mainstream</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2,5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3920510765"/>
                  </a:ext>
                </a:extLst>
              </a:tr>
              <a:tr h="407935">
                <a:tc>
                  <a:txBody>
                    <a:bodyPr/>
                    <a:lstStyle/>
                    <a:p>
                      <a:pPr algn="ctr"/>
                      <a:r>
                        <a:rPr lang="en-US" sz="1200" b="1" dirty="0"/>
                        <a:t>Cortex-A5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2011</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1,6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607698758"/>
                  </a:ext>
                </a:extLst>
              </a:tr>
              <a:tr h="407935">
                <a:tc>
                  <a:txBody>
                    <a:bodyPr/>
                    <a:lstStyle/>
                    <a:p>
                      <a:pPr algn="ctr"/>
                      <a:r>
                        <a:rPr lang="en-US" sz="1200" b="1" dirty="0"/>
                        <a:t>Cortex-A15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Q2/2013</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2516150077"/>
                  </a:ext>
                </a:extLst>
              </a:tr>
              <a:tr h="407935">
                <a:tc>
                  <a:txBody>
                    <a:bodyPr/>
                    <a:lstStyle/>
                    <a:p>
                      <a:pPr algn="ctr"/>
                      <a:r>
                        <a:rPr lang="en-US" sz="1200" b="1" dirty="0"/>
                        <a:t>Cortex-A7</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2012</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Yes (A15/A17)</a:t>
                      </a:r>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1,9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57605559"/>
                  </a:ext>
                </a:extLst>
              </a:tr>
              <a:tr h="407935">
                <a:tc>
                  <a:txBody>
                    <a:bodyPr/>
                    <a:lstStyle/>
                    <a:p>
                      <a:pPr algn="ctr"/>
                      <a:r>
                        <a:rPr lang="hu-HU" sz="1200" b="1" dirty="0" smtClean="0"/>
                        <a:t>(</a:t>
                      </a:r>
                      <a:r>
                        <a:rPr lang="en-US" sz="1200" b="1" dirty="0" smtClean="0"/>
                        <a:t>Cortex-A12)</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withdrawn</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Mainstream)</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3,0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901304860"/>
                  </a:ext>
                </a:extLst>
              </a:tr>
              <a:tr h="407935">
                <a:tc>
                  <a:txBody>
                    <a:bodyPr/>
                    <a:lstStyle/>
                    <a:p>
                      <a:pPr algn="ctr"/>
                      <a:r>
                        <a:rPr lang="en-US" sz="1200" b="1" dirty="0"/>
                        <a:t>Cortex-A17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2014</a:t>
                      </a:r>
                    </a:p>
                  </a:txBody>
                  <a:tcPr marL="49736" marR="49736" marT="24868" marB="24868" anchor="ctr">
                    <a:lnL>
                      <a:noFill/>
                    </a:lnL>
                    <a:lnR>
                      <a:noFill/>
                    </a:lnR>
                    <a:lnT>
                      <a:noFill/>
                    </a:lnT>
                    <a:lnB>
                      <a:noFill/>
                    </a:lnB>
                    <a:solidFill>
                      <a:srgbClr val="D1F3FF"/>
                    </a:solidFill>
                  </a:tcPr>
                </a:tc>
                <a:tc>
                  <a:txBody>
                    <a:bodyPr/>
                    <a:lstStyle/>
                    <a:p>
                      <a:pPr algn="ctr"/>
                      <a:r>
                        <a:rPr lang="en-US" sz="1200" dirty="0"/>
                        <a:t>2015</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A7)</a:t>
                      </a:r>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Mainstream</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4,0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421751561"/>
                  </a:ext>
                </a:extLst>
              </a:tr>
            </a:tbl>
          </a:graphicData>
        </a:graphic>
      </p:graphicFrame>
      <p:sp>
        <p:nvSpPr>
          <p:cNvPr id="3" name="TextBox 2"/>
          <p:cNvSpPr txBox="1"/>
          <p:nvPr/>
        </p:nvSpPr>
        <p:spPr>
          <a:xfrm>
            <a:off x="476545" y="863715"/>
            <a:ext cx="7615483" cy="36933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Cortex-A models based on the ARMv7 ISA and their use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51</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itle 1"/>
          <p:cNvSpPr>
            <a:spLocks noGrp="1"/>
          </p:cNvSpPr>
          <p:nvPr>
            <p:ph type="title"/>
          </p:nvPr>
        </p:nvSpPr>
        <p:spPr>
          <a:xfrm>
            <a:off x="0" y="-22664"/>
            <a:ext cx="9144000" cy="393700"/>
          </a:xfrm>
        </p:spPr>
        <p:txBody>
          <a:bodyPr/>
          <a:lstStyle/>
          <a:p>
            <a:r>
              <a:rPr lang="hu-HU" dirty="0">
                <a:solidFill>
                  <a:srgbClr val="FFFFFF"/>
                </a:solidFill>
              </a:rPr>
              <a:t>4. </a:t>
            </a:r>
            <a:r>
              <a:rPr lang="en-US" dirty="0">
                <a:solidFill>
                  <a:srgbClr val="FFFFFF"/>
                </a:solidFill>
              </a:rPr>
              <a:t>Evolution of the Cortex-A series ARMv7/v8.0 ISA-based models </a:t>
            </a:r>
            <a:r>
              <a:rPr lang="en-US" dirty="0" smtClean="0">
                <a:solidFill>
                  <a:srgbClr val="FFFFFF"/>
                </a:solidFill>
              </a:rPr>
              <a:t>(16)</a:t>
            </a:r>
            <a:endParaRPr lang="en-US" dirty="0"/>
          </a:p>
        </p:txBody>
      </p:sp>
      <p:sp>
        <p:nvSpPr>
          <p:cNvPr id="5" name="Title 1"/>
          <p:cNvSpPr txBox="1">
            <a:spLocks/>
          </p:cNvSpPr>
          <p:nvPr/>
        </p:nvSpPr>
        <p:spPr bwMode="auto">
          <a:xfrm>
            <a:off x="0" y="0"/>
            <a:ext cx="9144000" cy="3937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FFFFFF"/>
                </a:solidFill>
                <a:effectLst/>
                <a:uLnTx/>
                <a:uFillTx/>
                <a:latin typeface="Verdana"/>
                <a:ea typeface="+mj-ea"/>
                <a:cs typeface="+mj-cs"/>
              </a:rPr>
              <a:t>3.</a:t>
            </a:r>
            <a:r>
              <a:rPr kumimoji="0" lang="en-US" sz="1800" b="0" i="0" u="none" strike="noStrike" kern="1200" cap="none" spc="0" normalizeH="0" baseline="0" noProof="0" dirty="0">
                <a:ln>
                  <a:noFill/>
                </a:ln>
                <a:solidFill>
                  <a:srgbClr val="FFFFFF"/>
                </a:solidFill>
                <a:effectLst/>
                <a:uLnTx/>
                <a:uFillTx/>
                <a:latin typeface="Verdana"/>
                <a:ea typeface="+mj-ea"/>
                <a:cs typeface="+mj-cs"/>
              </a:rPr>
              <a:t>2.2 Overview of </a:t>
            </a:r>
            <a:r>
              <a:rPr kumimoji="0" lang="en-US" sz="1800" b="0" i="0" u="none" strike="noStrike" kern="1200" cap="none" spc="0" normalizeH="0" baseline="0" noProof="0" dirty="0" smtClean="0">
                <a:ln>
                  <a:noFill/>
                </a:ln>
                <a:solidFill>
                  <a:srgbClr val="FFFFFF"/>
                </a:solidFill>
                <a:effectLst/>
                <a:uLnTx/>
                <a:uFillTx/>
                <a:latin typeface="Verdana"/>
                <a:ea typeface="+mj-ea"/>
                <a:cs typeface="+mj-cs"/>
              </a:rPr>
              <a:t>Cortex-A models based on the ARMv7/v8.0 ISA (6)</a:t>
            </a:r>
            <a:endParaRPr kumimoji="0" lang="en-US" sz="1800" b="0" i="0" u="none" strike="noStrike" kern="1200" cap="none" spc="0" normalizeH="0" baseline="0" noProof="0" dirty="0">
              <a:ln>
                <a:noFill/>
              </a:ln>
              <a:solidFill>
                <a:srgbClr val="FFFFFF"/>
              </a:solidFill>
              <a:effectLst/>
              <a:uLnTx/>
              <a:uFillTx/>
              <a:latin typeface="Verdana"/>
              <a:ea typeface="+mj-ea"/>
              <a:cs typeface="+mj-cs"/>
            </a:endParaRPr>
          </a:p>
        </p:txBody>
      </p:sp>
      <p:sp>
        <p:nvSpPr>
          <p:cNvPr id="2" name="TextBox 1"/>
          <p:cNvSpPr txBox="1"/>
          <p:nvPr/>
        </p:nvSpPr>
        <p:spPr>
          <a:xfrm>
            <a:off x="54647" y="503675"/>
            <a:ext cx="7842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3.</a:t>
            </a:r>
            <a:r>
              <a:rPr kumimoji="0" lang="en-US" sz="1800" b="0" i="0" u="none" strike="noStrike" kern="1200" cap="none" spc="0" normalizeH="0" baseline="0" noProof="0" dirty="0">
                <a:ln>
                  <a:noFill/>
                </a:ln>
                <a:solidFill>
                  <a:srgbClr val="2D2D8A"/>
                </a:solidFill>
                <a:effectLst/>
                <a:uLnTx/>
                <a:uFillTx/>
                <a:latin typeface="Verdana"/>
                <a:ea typeface="+mn-ea"/>
                <a:cs typeface="+mn-cs"/>
              </a:rPr>
              <a:t>2.2 Overview of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Cortex-A models based on the ARMv7/v8.0 ISA</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6" name="TextBox 5"/>
          <p:cNvSpPr txBox="1"/>
          <p:nvPr/>
        </p:nvSpPr>
        <p:spPr>
          <a:xfrm>
            <a:off x="296525" y="6354325"/>
            <a:ext cx="80656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DMIPS: Early Synthetic</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benchmark</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smtClean="0">
                <a:ln>
                  <a:noFill/>
                </a:ln>
                <a:solidFill>
                  <a:srgbClr val="000000"/>
                </a:solidFill>
                <a:effectLst/>
                <a:uLnTx/>
                <a:uFillTx/>
                <a:latin typeface="Verdana"/>
                <a:ea typeface="+mn-ea"/>
                <a:cs typeface="+mn-cs"/>
              </a:rPr>
              <a:t>figure that reflects </a:t>
            </a:r>
            <a:r>
              <a:rPr kumimoji="0" lang="en-US" sz="1400" b="0" i="0" u="none" strike="noStrike" kern="1200" cap="none" spc="0" normalizeH="0" baseline="0" noProof="0" dirty="0">
                <a:ln>
                  <a:noFill/>
                </a:ln>
                <a:solidFill>
                  <a:srgbClr val="000000"/>
                </a:solidFill>
                <a:effectLst/>
                <a:uLnTx/>
                <a:uFillTx/>
                <a:latin typeface="Verdana"/>
                <a:ea typeface="+mn-ea"/>
                <a:cs typeface="+mn-cs"/>
              </a:rPr>
              <a:t>system (integer) programming. </a:t>
            </a:r>
            <a:endParaRPr kumimoji="0" lang="en-US" sz="1400" b="0" i="0" u="none" strike="noStrike" kern="1200" cap="none" spc="0" normalizeH="0" baseline="0" noProof="0" dirty="0" smtClean="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506453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2026877"/>
              </p:ext>
            </p:extLst>
          </p:nvPr>
        </p:nvGraphicFramePr>
        <p:xfrm>
          <a:off x="418792" y="1329993"/>
          <a:ext cx="8338673" cy="2459047"/>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Announced</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smtClean="0">
                          <a:solidFill>
                            <a:schemeClr val="bg1"/>
                          </a:solidFill>
                        </a:rPr>
                        <a:t>big.LITTLE</a:t>
                      </a:r>
                      <a:r>
                        <a:rPr lang="en-US" sz="1200" b="1" dirty="0" smtClean="0">
                          <a:solidFill>
                            <a:schemeClr val="bg1"/>
                          </a:solidFill>
                        </a:rPr>
                        <a:t> support</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Target</a:t>
                      </a:r>
                    </a:p>
                    <a:p>
                      <a:pPr algn="ctr"/>
                      <a:r>
                        <a:rPr lang="en-US" sz="1200" b="1" dirty="0" smtClean="0">
                          <a:solidFill>
                            <a:schemeClr val="bg1"/>
                          </a:solidFill>
                        </a:rPr>
                        <a:t>category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smtClean="0">
                          <a:solidFill>
                            <a:schemeClr val="bg1"/>
                          </a:solidFill>
                        </a:rPr>
                        <a:t>Efficiency</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H2/2014</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t>
                      </a:r>
                      <a:r>
                        <a:rPr lang="en-US" sz="1200" dirty="0" smtClean="0"/>
                        <a:t>A57</a:t>
                      </a:r>
                      <a:r>
                        <a:rPr lang="hu-HU" sz="1200" dirty="0" smtClean="0"/>
                        <a:t>/A72</a:t>
                      </a:r>
                      <a:r>
                        <a:rPr lang="en-US"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en-US" sz="1200" b="1" dirty="0"/>
                        <a:t>Cortex-A57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4,8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smtClean="0"/>
                        <a:t>H2/2014</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t>
                      </a:r>
                      <a:r>
                        <a:rPr lang="en-US" sz="1200" dirty="0" smtClean="0"/>
                        <a:t>A57</a:t>
                      </a:r>
                      <a:r>
                        <a:rPr lang="hu-HU" sz="1200" dirty="0" smtClean="0"/>
                        <a:t>/A72</a:t>
                      </a:r>
                      <a:r>
                        <a:rPr lang="en-US" sz="1200" dirty="0" smtClean="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smtClean="0"/>
                        <a:t>Cortex-A72</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2015</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2016</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smtClean="0"/>
                        <a:t>Yes</a:t>
                      </a:r>
                      <a:endParaRPr lang="hu-HU" sz="1200" dirty="0" smtClean="0"/>
                    </a:p>
                    <a:p>
                      <a:pPr algn="ctr"/>
                      <a:r>
                        <a:rPr lang="en-US" sz="1200" dirty="0" smtClean="0"/>
                        <a:t>(</a:t>
                      </a:r>
                      <a:r>
                        <a:rPr lang="en-US" sz="1200" dirty="0"/>
                        <a:t>with A53)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smtClean="0"/>
                        <a:t>6.3-7.3 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smtClean="0"/>
                        <a:t>Cortex-A73</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2016</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2017</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Yes </a:t>
                      </a:r>
                    </a:p>
                    <a:p>
                      <a:pPr algn="ctr"/>
                      <a:r>
                        <a:rPr lang="hu-HU" sz="1200" dirty="0" smtClean="0"/>
                        <a:t>(with A53/A35)</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smtClean="0"/>
                        <a:t>7.4-8.5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5" name="TextBox 4"/>
          <p:cNvSpPr txBox="1"/>
          <p:nvPr/>
        </p:nvSpPr>
        <p:spPr>
          <a:xfrm>
            <a:off x="73620" y="506773"/>
            <a:ext cx="78302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b) Cortex-A models based on the ARMv8.0 ISA and their use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51</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(7)</a:t>
            </a:r>
            <a:endParaRPr lang="en-US" dirty="0">
              <a:solidFill>
                <a:srgbClr val="FFFFFF"/>
              </a:solidFill>
            </a:endParaRPr>
          </a:p>
        </p:txBody>
      </p:sp>
    </p:spTree>
    <p:extLst>
      <p:ext uri="{BB962C8B-B14F-4D97-AF65-F5344CB8AC3E}">
        <p14:creationId xmlns:p14="http://schemas.microsoft.com/office/powerpoint/2010/main" val="3156201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3556153" y="2018171"/>
            <a:ext cx="201850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Mainstream models</a:t>
            </a:r>
            <a:endParaRPr lang="en-US" sz="1300" b="1">
              <a:solidFill>
                <a:srgbClr val="000000"/>
              </a:solidFill>
            </a:endParaRPr>
          </a:p>
        </p:txBody>
      </p:sp>
      <p:sp>
        <p:nvSpPr>
          <p:cNvPr id="17" name="Text Box 6"/>
          <p:cNvSpPr txBox="1">
            <a:spLocks noChangeArrowheads="1"/>
          </p:cNvSpPr>
          <p:nvPr/>
        </p:nvSpPr>
        <p:spPr bwMode="auto">
          <a:xfrm>
            <a:off x="6114714" y="2018171"/>
            <a:ext cx="196880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Low-power models</a:t>
            </a:r>
            <a:endParaRPr lang="en-US" sz="1300" b="1">
              <a:solidFill>
                <a:srgbClr val="000000"/>
              </a:solidFill>
            </a:endParaRPr>
          </a:p>
        </p:txBody>
      </p:sp>
      <p:sp>
        <p:nvSpPr>
          <p:cNvPr id="18" name="Line 9"/>
          <p:cNvSpPr>
            <a:spLocks noChangeShapeType="1"/>
          </p:cNvSpPr>
          <p:nvPr/>
        </p:nvSpPr>
        <p:spPr bwMode="auto">
          <a:xfrm flipH="1">
            <a:off x="4582266" y="1426133"/>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19" name="Line 10"/>
          <p:cNvSpPr>
            <a:spLocks noChangeShapeType="1"/>
          </p:cNvSpPr>
          <p:nvPr/>
        </p:nvSpPr>
        <p:spPr bwMode="auto">
          <a:xfrm flipH="1">
            <a:off x="4581113"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20" name="Text Box 13"/>
          <p:cNvSpPr txBox="1">
            <a:spLocks noChangeArrowheads="1"/>
          </p:cNvSpPr>
          <p:nvPr/>
        </p:nvSpPr>
        <p:spPr bwMode="auto">
          <a:xfrm>
            <a:off x="836585" y="1133745"/>
            <a:ext cx="686117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smtClean="0">
                <a:solidFill>
                  <a:srgbClr val="000000"/>
                </a:solidFill>
              </a:rPr>
              <a:t>Performance classes of Cortex-A models based on the ARMv7/v8.0 ISA</a:t>
            </a:r>
            <a:endParaRPr lang="en-US" sz="1300" b="1" dirty="0">
              <a:solidFill>
                <a:srgbClr val="000000"/>
              </a:solidFill>
            </a:endParaRPr>
          </a:p>
        </p:txBody>
      </p:sp>
      <p:sp>
        <p:nvSpPr>
          <p:cNvPr id="21" name="Text Box 5"/>
          <p:cNvSpPr txBox="1">
            <a:spLocks noChangeArrowheads="1"/>
          </p:cNvSpPr>
          <p:nvPr/>
        </p:nvSpPr>
        <p:spPr bwMode="auto">
          <a:xfrm>
            <a:off x="701570" y="2018171"/>
            <a:ext cx="26228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dirty="0" smtClean="0">
                <a:solidFill>
                  <a:srgbClr val="000000"/>
                </a:solidFill>
              </a:rPr>
              <a:t>High-performance models</a:t>
            </a:r>
            <a:endParaRPr lang="en-US" sz="1300" b="1" dirty="0">
              <a:solidFill>
                <a:srgbClr val="000000"/>
              </a:solidFill>
            </a:endParaRPr>
          </a:p>
        </p:txBody>
      </p:sp>
      <p:cxnSp>
        <p:nvCxnSpPr>
          <p:cNvPr id="22" name="Straight Connector 21"/>
          <p:cNvCxnSpPr>
            <a:stCxn id="18" idx="1"/>
            <a:endCxn id="25" idx="7"/>
          </p:cNvCxnSpPr>
          <p:nvPr/>
        </p:nvCxnSpPr>
        <p:spPr>
          <a:xfrm flipH="1">
            <a:off x="2087694" y="1637171"/>
            <a:ext cx="2494572"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0"/>
            <a:endCxn id="26" idx="7"/>
          </p:cNvCxnSpPr>
          <p:nvPr/>
        </p:nvCxnSpPr>
        <p:spPr>
          <a:xfrm>
            <a:off x="4581113" y="1637171"/>
            <a:ext cx="255933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13"/>
          <p:cNvSpPr>
            <a:spLocks noChangeArrowheads="1"/>
          </p:cNvSpPr>
          <p:nvPr/>
        </p:nvSpPr>
        <p:spPr bwMode="auto">
          <a:xfrm>
            <a:off x="4548202"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25" name="Oval 13"/>
          <p:cNvSpPr>
            <a:spLocks noChangeArrowheads="1"/>
          </p:cNvSpPr>
          <p:nvPr/>
        </p:nvSpPr>
        <p:spPr bwMode="auto">
          <a:xfrm>
            <a:off x="2032138"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26" name="Oval 25"/>
          <p:cNvSpPr>
            <a:spLocks noChangeArrowheads="1"/>
          </p:cNvSpPr>
          <p:nvPr/>
        </p:nvSpPr>
        <p:spPr bwMode="auto">
          <a:xfrm>
            <a:off x="7084893"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27" name="TextBox 26"/>
          <p:cNvSpPr txBox="1"/>
          <p:nvPr/>
        </p:nvSpPr>
        <p:spPr>
          <a:xfrm>
            <a:off x="73582" y="513565"/>
            <a:ext cx="9381927" cy="369332"/>
          </a:xfrm>
          <a:prstGeom prst="rect">
            <a:avLst/>
          </a:prstGeom>
          <a:noFill/>
        </p:spPr>
        <p:txBody>
          <a:bodyPr wrap="none" rtlCol="0">
            <a:spAutoFit/>
          </a:bodyPr>
          <a:lstStyle/>
          <a:p>
            <a:pPr fontAlgn="base">
              <a:spcBef>
                <a:spcPct val="0"/>
              </a:spcBef>
              <a:spcAft>
                <a:spcPct val="0"/>
              </a:spcAft>
            </a:pPr>
            <a:r>
              <a:rPr lang="en-US" dirty="0" smtClean="0">
                <a:solidFill>
                  <a:schemeClr val="accent6"/>
                </a:solidFill>
              </a:rPr>
              <a:t>1) Performance </a:t>
            </a:r>
            <a:r>
              <a:rPr lang="en-US" dirty="0">
                <a:solidFill>
                  <a:schemeClr val="accent6"/>
                </a:solidFill>
              </a:rPr>
              <a:t>classes of </a:t>
            </a:r>
            <a:r>
              <a:rPr lang="en-US" dirty="0" smtClean="0">
                <a:solidFill>
                  <a:schemeClr val="accent6"/>
                </a:solidFill>
              </a:rPr>
              <a:t>Cortex-A models based on the ARMv7/v8.0 ISA-1 </a:t>
            </a:r>
            <a:endParaRPr lang="en-US" dirty="0">
              <a:solidFill>
                <a:schemeClr val="accent6"/>
              </a:solidFill>
            </a:endParaRPr>
          </a:p>
        </p:txBody>
      </p:sp>
      <p:sp>
        <p:nvSpPr>
          <p:cNvPr id="2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a:t>
            </a:r>
            <a:endParaRPr lang="en-US" dirty="0">
              <a:solidFill>
                <a:srgbClr val="FFFFFF"/>
              </a:solidFill>
            </a:endParaRPr>
          </a:p>
        </p:txBody>
      </p:sp>
      <p:sp>
        <p:nvSpPr>
          <p:cNvPr id="1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9194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p:bldP spid="21" grpId="0"/>
      <p:bldP spid="24" grpId="0" animBg="1"/>
      <p:bldP spid="25"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(2)</a:t>
            </a:r>
            <a:endParaRPr lang="en-US" dirty="0">
              <a:solidFill>
                <a:srgbClr val="FFFFFF"/>
              </a:solidFill>
            </a:endParaRPr>
          </a:p>
        </p:txBody>
      </p:sp>
      <p:sp>
        <p:nvSpPr>
          <p:cNvPr id="65" name="Felfelé nyíl 5"/>
          <p:cNvSpPr/>
          <p:nvPr/>
        </p:nvSpPr>
        <p:spPr>
          <a:xfrm rot="3780000">
            <a:off x="3861727" y="-1298806"/>
            <a:ext cx="1944000" cy="9280151"/>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92" name="TextBox 91"/>
          <p:cNvSpPr txBox="1"/>
          <p:nvPr/>
        </p:nvSpPr>
        <p:spPr>
          <a:xfrm>
            <a:off x="71499" y="504631"/>
            <a:ext cx="9181021" cy="369332"/>
          </a:xfrm>
          <a:prstGeom prst="rect">
            <a:avLst/>
          </a:prstGeom>
          <a:noFill/>
        </p:spPr>
        <p:txBody>
          <a:bodyPr wrap="square" rtlCol="0">
            <a:spAutoFit/>
          </a:bodyPr>
          <a:lstStyle/>
          <a:p>
            <a:r>
              <a:rPr lang="en-US" dirty="0" smtClean="0">
                <a:solidFill>
                  <a:srgbClr val="2D2D8A"/>
                </a:solidFill>
              </a:rPr>
              <a:t>Performance classes of Cortex-A models based on the ARMv7/v8.0 ISA -2</a:t>
            </a:r>
            <a:endParaRPr lang="en-US" dirty="0">
              <a:solidFill>
                <a:srgbClr val="000000"/>
              </a:solidFill>
            </a:endParaRPr>
          </a:p>
        </p:txBody>
      </p:sp>
      <p:grpSp>
        <p:nvGrpSpPr>
          <p:cNvPr id="20" name="Group 19"/>
          <p:cNvGrpSpPr/>
          <p:nvPr/>
        </p:nvGrpSpPr>
        <p:grpSpPr>
          <a:xfrm>
            <a:off x="-6532" y="998730"/>
            <a:ext cx="9101582" cy="5852769"/>
            <a:chOff x="-6532" y="998730"/>
            <a:chExt cx="9101582" cy="5852769"/>
          </a:xfrm>
        </p:grpSpPr>
        <p:sp>
          <p:nvSpPr>
            <p:cNvPr id="6" name="Felfelé nyíl 5"/>
            <p:cNvSpPr/>
            <p:nvPr/>
          </p:nvSpPr>
          <p:spPr>
            <a:xfrm rot="5122871">
              <a:off x="3800286" y="1311465"/>
              <a:ext cx="1800000" cy="8515116"/>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64" name="Felfelé nyíl 5"/>
            <p:cNvSpPr/>
            <p:nvPr/>
          </p:nvSpPr>
          <p:spPr>
            <a:xfrm rot="4500000">
              <a:off x="3840443" y="131443"/>
              <a:ext cx="1728000" cy="878121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prstClr val="white"/>
                </a:solidFill>
              </a:endParaRPr>
            </a:p>
          </p:txBody>
        </p:sp>
        <p:sp>
          <p:nvSpPr>
            <p:cNvPr id="12" name="Téglalap 11"/>
            <p:cNvSpPr/>
            <p:nvPr/>
          </p:nvSpPr>
          <p:spPr>
            <a:xfrm>
              <a:off x="358073" y="6235460"/>
              <a:ext cx="3415317" cy="61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cxnSp>
          <p:nvCxnSpPr>
            <p:cNvPr id="3" name="Egyenes összekötő nyíllal 2"/>
            <p:cNvCxnSpPr/>
            <p:nvPr/>
          </p:nvCxnSpPr>
          <p:spPr>
            <a:xfrm flipV="1">
              <a:off x="280685" y="6521620"/>
              <a:ext cx="8681437" cy="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3767533" y="6465273"/>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496002"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279114" y="6468988"/>
              <a:ext cx="0" cy="112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5433741" y="6581682"/>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2012</a:t>
              </a:r>
            </a:p>
          </p:txBody>
        </p:sp>
        <p:sp>
          <p:nvSpPr>
            <p:cNvPr id="2062" name="Szövegdoboz 17"/>
            <p:cNvSpPr txBox="1">
              <a:spLocks noChangeArrowheads="1"/>
            </p:cNvSpPr>
            <p:nvPr/>
          </p:nvSpPr>
          <p:spPr bwMode="auto">
            <a:xfrm>
              <a:off x="6177050" y="6586636"/>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2013</a:t>
              </a:r>
            </a:p>
          </p:txBody>
        </p:sp>
        <p:sp>
          <p:nvSpPr>
            <p:cNvPr id="2063" name="Szövegdoboz 36"/>
            <p:cNvSpPr txBox="1">
              <a:spLocks noChangeArrowheads="1"/>
            </p:cNvSpPr>
            <p:nvPr/>
          </p:nvSpPr>
          <p:spPr bwMode="auto">
            <a:xfrm rot="21260574">
              <a:off x="3254924" y="5507379"/>
              <a:ext cx="795659"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10/2009</a:t>
              </a:r>
            </a:p>
            <a:p>
              <a:pPr>
                <a:spcBef>
                  <a:spcPct val="0"/>
                </a:spcBef>
                <a:buFontTx/>
                <a:buNone/>
              </a:pPr>
              <a:r>
                <a:rPr lang="hu-HU" altLang="hu-HU" sz="1000" b="1" dirty="0" smtClean="0">
                  <a:solidFill>
                    <a:srgbClr val="000000"/>
                  </a:solidFill>
                  <a:latin typeface="Verdana" pitchFamily="34" charset="0"/>
                </a:rPr>
                <a:t>Cortex-A5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40 nm</a:t>
              </a:r>
              <a:endParaRPr lang="hu-HU" altLang="hu-HU" sz="1000" dirty="0">
                <a:solidFill>
                  <a:srgbClr val="000000"/>
                </a:solidFill>
                <a:latin typeface="Verdana" pitchFamily="34" charset="0"/>
              </a:endParaRPr>
            </a:p>
          </p:txBody>
        </p:sp>
        <p:sp>
          <p:nvSpPr>
            <p:cNvPr id="2072" name="Szövegdoboz 1"/>
            <p:cNvSpPr txBox="1">
              <a:spLocks noChangeArrowheads="1"/>
            </p:cNvSpPr>
            <p:nvPr/>
          </p:nvSpPr>
          <p:spPr bwMode="auto">
            <a:xfrm rot="19974219">
              <a:off x="1478498" y="3961153"/>
              <a:ext cx="1999200" cy="33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smtClean="0">
                  <a:solidFill>
                    <a:srgbClr val="DAB99E"/>
                  </a:solidFill>
                </a:rPr>
                <a:t>High Performance</a:t>
              </a:r>
              <a:endParaRPr lang="hu-HU" altLang="en-US" sz="2200" b="1" dirty="0">
                <a:solidFill>
                  <a:srgbClr val="DAB99E"/>
                </a:solidFill>
              </a:endParaRPr>
            </a:p>
          </p:txBody>
        </p:sp>
        <p:sp>
          <p:nvSpPr>
            <p:cNvPr id="2073" name="Szövegdoboz 21"/>
            <p:cNvSpPr txBox="1">
              <a:spLocks noChangeArrowheads="1"/>
            </p:cNvSpPr>
            <p:nvPr/>
          </p:nvSpPr>
          <p:spPr bwMode="auto">
            <a:xfrm rot="20700000">
              <a:off x="3553949" y="4402132"/>
              <a:ext cx="1403507" cy="33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en-US" sz="2200" b="1" dirty="0">
                  <a:solidFill>
                    <a:srgbClr val="C1BFC1"/>
                  </a:solidFill>
                </a:rPr>
                <a:t>Mainstream</a:t>
              </a:r>
            </a:p>
          </p:txBody>
        </p:sp>
        <p:sp>
          <p:nvSpPr>
            <p:cNvPr id="2074" name="Szövegdoboz 22"/>
            <p:cNvSpPr txBox="1">
              <a:spLocks noChangeArrowheads="1"/>
            </p:cNvSpPr>
            <p:nvPr/>
          </p:nvSpPr>
          <p:spPr bwMode="auto">
            <a:xfrm rot="21275732">
              <a:off x="1784269" y="5731641"/>
              <a:ext cx="1506035" cy="33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en-US" sz="2200" b="1" dirty="0" smtClean="0">
                  <a:solidFill>
                    <a:srgbClr val="9AB5E4"/>
                  </a:solidFill>
                </a:rPr>
                <a:t>Low power</a:t>
              </a:r>
              <a:endParaRPr lang="hu-HU" altLang="en-US" sz="2000" b="1" dirty="0">
                <a:solidFill>
                  <a:srgbClr val="9AB5E4"/>
                </a:solidFill>
              </a:endParaRPr>
            </a:p>
          </p:txBody>
        </p:sp>
        <p:sp>
          <p:nvSpPr>
            <p:cNvPr id="4" name="Lekerekített téglalap 3"/>
            <p:cNvSpPr/>
            <p:nvPr/>
          </p:nvSpPr>
          <p:spPr>
            <a:xfrm>
              <a:off x="4186155" y="3803716"/>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5" name="Lekerekített téglalap 24"/>
            <p:cNvSpPr/>
            <p:nvPr/>
          </p:nvSpPr>
          <p:spPr>
            <a:xfrm>
              <a:off x="2099551" y="4691525"/>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6" name="Lekerekített téglalap 25"/>
            <p:cNvSpPr/>
            <p:nvPr/>
          </p:nvSpPr>
          <p:spPr>
            <a:xfrm>
              <a:off x="462336" y="5098959"/>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sz="1100">
                <a:solidFill>
                  <a:prstClr val="white"/>
                </a:solidFill>
              </a:endParaRPr>
            </a:p>
          </p:txBody>
        </p:sp>
        <p:sp>
          <p:nvSpPr>
            <p:cNvPr id="27" name="Lekerekített téglalap 26"/>
            <p:cNvSpPr/>
            <p:nvPr/>
          </p:nvSpPr>
          <p:spPr>
            <a:xfrm>
              <a:off x="3539731" y="5354773"/>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8" name="Lekerekített téglalap 27"/>
            <p:cNvSpPr/>
            <p:nvPr/>
          </p:nvSpPr>
          <p:spPr>
            <a:xfrm>
              <a:off x="5070417" y="5204626"/>
              <a:ext cx="157240" cy="1404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a:solidFill>
                  <a:prstClr val="white"/>
                </a:solidFill>
              </a:endParaRPr>
            </a:p>
          </p:txBody>
        </p:sp>
        <p:sp>
          <p:nvSpPr>
            <p:cNvPr id="29" name="Lekerekített téglalap 28"/>
            <p:cNvSpPr/>
            <p:nvPr/>
          </p:nvSpPr>
          <p:spPr>
            <a:xfrm>
              <a:off x="5746832" y="3144177"/>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31" name="Lekerekített téglalap 30"/>
            <p:cNvSpPr/>
            <p:nvPr/>
          </p:nvSpPr>
          <p:spPr>
            <a:xfrm>
              <a:off x="5809735" y="4886517"/>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cxnSp>
          <p:nvCxnSpPr>
            <p:cNvPr id="9" name="Egyenes összekötő nyíllal 8"/>
            <p:cNvCxnSpPr/>
            <p:nvPr/>
          </p:nvCxnSpPr>
          <p:spPr>
            <a:xfrm flipV="1">
              <a:off x="289468" y="998730"/>
              <a:ext cx="5280" cy="55166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51837" y="2123855"/>
              <a:ext cx="1483845" cy="312280"/>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hu-HU">
                <a:solidFill>
                  <a:prstClr val="black"/>
                </a:solidFill>
              </a:endParaRPr>
            </a:p>
          </p:txBody>
        </p:sp>
        <p:sp>
          <p:nvSpPr>
            <p:cNvPr id="38" name="Lekerekített téglalap 37"/>
            <p:cNvSpPr/>
            <p:nvPr/>
          </p:nvSpPr>
          <p:spPr>
            <a:xfrm>
              <a:off x="734417" y="2213865"/>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hu-HU" sz="1100">
                <a:solidFill>
                  <a:prstClr val="white"/>
                </a:solidFill>
              </a:endParaRPr>
            </a:p>
          </p:txBody>
        </p:sp>
        <p:sp>
          <p:nvSpPr>
            <p:cNvPr id="2109" name="Szövegdoboz 40"/>
            <p:cNvSpPr txBox="1">
              <a:spLocks noChangeArrowheads="1"/>
            </p:cNvSpPr>
            <p:nvPr/>
          </p:nvSpPr>
          <p:spPr bwMode="auto">
            <a:xfrm>
              <a:off x="918951" y="2168860"/>
              <a:ext cx="911110" cy="21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hu-HU" sz="1200" dirty="0">
                  <a:solidFill>
                    <a:srgbClr val="000000"/>
                  </a:solidFill>
                  <a:latin typeface="Verdana" pitchFamily="34" charset="0"/>
                </a:rPr>
                <a:t>Announced</a:t>
              </a:r>
              <a:endParaRPr lang="hu-HU" altLang="hu-HU" sz="1200" dirty="0">
                <a:solidFill>
                  <a:srgbClr val="000000"/>
                </a:solidFill>
                <a:latin typeface="Verdana" pitchFamily="34" charset="0"/>
              </a:endParaRPr>
            </a:p>
          </p:txBody>
        </p:sp>
        <p:cxnSp>
          <p:nvCxnSpPr>
            <p:cNvPr id="42" name="Egyenes összekötő 41"/>
            <p:cNvCxnSpPr/>
            <p:nvPr/>
          </p:nvCxnSpPr>
          <p:spPr>
            <a:xfrm rot="5400000">
              <a:off x="294974" y="5787037"/>
              <a:ext cx="0" cy="126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90206" y="5096322"/>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92668" y="4418532"/>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90206" y="3714833"/>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90206" y="3077813"/>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6" y="5741565"/>
              <a:ext cx="274434" cy="261610"/>
            </a:xfrm>
            <a:prstGeom prst="rect">
              <a:avLst/>
            </a:prstGeom>
            <a:noFill/>
          </p:spPr>
          <p:txBody>
            <a:bodyPr wrap="none">
              <a:spAutoFit/>
            </a:bodyPr>
            <a:lstStyle/>
            <a:p>
              <a:pPr>
                <a:defRPr/>
              </a:pPr>
              <a:r>
                <a:rPr lang="hu-HU" sz="1100">
                  <a:solidFill>
                    <a:prstClr val="black"/>
                  </a:solidFill>
                  <a:ea typeface="Verdana" panose="020B0604030504040204" pitchFamily="34" charset="0"/>
                  <a:cs typeface="Verdana" panose="020B0604030504040204" pitchFamily="34" charset="0"/>
                </a:rPr>
                <a:t>1</a:t>
              </a:r>
            </a:p>
          </p:txBody>
        </p:sp>
        <p:sp>
          <p:nvSpPr>
            <p:cNvPr id="48" name="Szövegdoboz 47"/>
            <p:cNvSpPr txBox="1"/>
            <p:nvPr/>
          </p:nvSpPr>
          <p:spPr>
            <a:xfrm>
              <a:off x="-6" y="5044865"/>
              <a:ext cx="274434" cy="261610"/>
            </a:xfrm>
            <a:prstGeom prst="rect">
              <a:avLst/>
            </a:prstGeom>
            <a:noFill/>
          </p:spPr>
          <p:txBody>
            <a:bodyPr wrap="none">
              <a:spAutoFit/>
            </a:bodyPr>
            <a:lstStyle/>
            <a:p>
              <a:pPr>
                <a:defRPr/>
              </a:pPr>
              <a:r>
                <a:rPr lang="hu-HU" sz="1100" dirty="0">
                  <a:solidFill>
                    <a:prstClr val="black"/>
                  </a:solidFill>
                  <a:ea typeface="Verdana" panose="020B0604030504040204" pitchFamily="34" charset="0"/>
                  <a:cs typeface="Verdana" panose="020B0604030504040204" pitchFamily="34" charset="0"/>
                </a:rPr>
                <a:t>2</a:t>
              </a:r>
            </a:p>
          </p:txBody>
        </p:sp>
        <p:sp>
          <p:nvSpPr>
            <p:cNvPr id="49" name="Szövegdoboz 48"/>
            <p:cNvSpPr txBox="1"/>
            <p:nvPr/>
          </p:nvSpPr>
          <p:spPr>
            <a:xfrm>
              <a:off x="-6" y="4370790"/>
              <a:ext cx="274434" cy="261610"/>
            </a:xfrm>
            <a:prstGeom prst="rect">
              <a:avLst/>
            </a:prstGeom>
            <a:noFill/>
          </p:spPr>
          <p:txBody>
            <a:bodyPr wrap="none">
              <a:spAutoFit/>
            </a:bodyPr>
            <a:lstStyle/>
            <a:p>
              <a:pPr>
                <a:defRPr/>
              </a:pPr>
              <a:r>
                <a:rPr lang="hu-HU" sz="1100" dirty="0">
                  <a:solidFill>
                    <a:prstClr val="black"/>
                  </a:solidFill>
                  <a:ea typeface="Verdana" panose="020B0604030504040204" pitchFamily="34" charset="0"/>
                  <a:cs typeface="Verdana" panose="020B0604030504040204" pitchFamily="34" charset="0"/>
                </a:rPr>
                <a:t>3</a:t>
              </a:r>
            </a:p>
          </p:txBody>
        </p:sp>
        <p:sp>
          <p:nvSpPr>
            <p:cNvPr id="50" name="Szövegdoboz 49"/>
            <p:cNvSpPr txBox="1"/>
            <p:nvPr/>
          </p:nvSpPr>
          <p:spPr>
            <a:xfrm>
              <a:off x="52982" y="3678858"/>
              <a:ext cx="274434" cy="261610"/>
            </a:xfrm>
            <a:prstGeom prst="rect">
              <a:avLst/>
            </a:prstGeom>
            <a:noFill/>
          </p:spPr>
          <p:txBody>
            <a:bodyPr wrap="none">
              <a:spAutoFit/>
            </a:bodyPr>
            <a:lstStyle/>
            <a:p>
              <a:pPr>
                <a:defRPr/>
              </a:pPr>
              <a:r>
                <a:rPr lang="hu-HU" sz="1100" dirty="0">
                  <a:solidFill>
                    <a:prstClr val="black"/>
                  </a:solidFill>
                  <a:ea typeface="Verdana" panose="020B0604030504040204" pitchFamily="34" charset="0"/>
                  <a:cs typeface="Verdana" panose="020B0604030504040204" pitchFamily="34" charset="0"/>
                </a:rPr>
                <a:t>4</a:t>
              </a:r>
            </a:p>
          </p:txBody>
        </p:sp>
        <p:sp>
          <p:nvSpPr>
            <p:cNvPr id="52" name="Szövegdoboz 51"/>
            <p:cNvSpPr txBox="1"/>
            <p:nvPr/>
          </p:nvSpPr>
          <p:spPr>
            <a:xfrm>
              <a:off x="-6" y="3034408"/>
              <a:ext cx="274434" cy="261610"/>
            </a:xfrm>
            <a:prstGeom prst="rect">
              <a:avLst/>
            </a:prstGeom>
            <a:noFill/>
          </p:spPr>
          <p:txBody>
            <a:bodyPr wrap="none">
              <a:spAutoFit/>
            </a:bodyPr>
            <a:lstStyle/>
            <a:p>
              <a:pPr>
                <a:defRPr/>
              </a:pPr>
              <a:r>
                <a:rPr lang="hu-HU" sz="1100" dirty="0">
                  <a:solidFill>
                    <a:prstClr val="black"/>
                  </a:solidFill>
                  <a:ea typeface="Verdana" panose="020B0604030504040204" pitchFamily="34" charset="0"/>
                  <a:cs typeface="Verdana" panose="020B0604030504040204" pitchFamily="34" charset="0"/>
                </a:rPr>
                <a:t>5</a:t>
              </a:r>
            </a:p>
          </p:txBody>
        </p:sp>
        <p:cxnSp>
          <p:nvCxnSpPr>
            <p:cNvPr id="55" name="Egyenes összekötő 54"/>
            <p:cNvCxnSpPr/>
            <p:nvPr/>
          </p:nvCxnSpPr>
          <p:spPr>
            <a:xfrm>
              <a:off x="4523324"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011743"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018263"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247632"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49919" y="6475180"/>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17027" y="6585398"/>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2006</a:t>
              </a:r>
            </a:p>
          </p:txBody>
        </p:sp>
        <p:sp>
          <p:nvSpPr>
            <p:cNvPr id="2130" name="Szövegdoboz 61"/>
            <p:cNvSpPr txBox="1">
              <a:spLocks noChangeArrowheads="1"/>
            </p:cNvSpPr>
            <p:nvPr/>
          </p:nvSpPr>
          <p:spPr bwMode="auto">
            <a:xfrm>
              <a:off x="1661723" y="6586636"/>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2007</a:t>
              </a:r>
            </a:p>
          </p:txBody>
        </p:sp>
        <p:sp>
          <p:nvSpPr>
            <p:cNvPr id="2131" name="Szövegdoboz 62"/>
            <p:cNvSpPr txBox="1">
              <a:spLocks noChangeArrowheads="1"/>
            </p:cNvSpPr>
            <p:nvPr/>
          </p:nvSpPr>
          <p:spPr bwMode="auto">
            <a:xfrm>
              <a:off x="2420287" y="6581682"/>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2008</a:t>
              </a:r>
            </a:p>
          </p:txBody>
        </p:sp>
        <p:sp>
          <p:nvSpPr>
            <p:cNvPr id="2132" name="Szövegdoboz 65"/>
            <p:cNvSpPr txBox="1">
              <a:spLocks noChangeArrowheads="1"/>
            </p:cNvSpPr>
            <p:nvPr/>
          </p:nvSpPr>
          <p:spPr bwMode="auto">
            <a:xfrm>
              <a:off x="3173304" y="6581682"/>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2009</a:t>
              </a:r>
            </a:p>
          </p:txBody>
        </p:sp>
        <p:sp>
          <p:nvSpPr>
            <p:cNvPr id="2133" name="Szövegdoboz 66"/>
            <p:cNvSpPr txBox="1">
              <a:spLocks noChangeArrowheads="1"/>
            </p:cNvSpPr>
            <p:nvPr/>
          </p:nvSpPr>
          <p:spPr bwMode="auto">
            <a:xfrm>
              <a:off x="3930481" y="6582921"/>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2010</a:t>
              </a:r>
            </a:p>
          </p:txBody>
        </p:sp>
        <p:sp>
          <p:nvSpPr>
            <p:cNvPr id="2134" name="Szövegdoboz 67"/>
            <p:cNvSpPr txBox="1">
              <a:spLocks noChangeArrowheads="1"/>
            </p:cNvSpPr>
            <p:nvPr/>
          </p:nvSpPr>
          <p:spPr bwMode="auto">
            <a:xfrm>
              <a:off x="4683497" y="6581682"/>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a:solidFill>
                    <a:srgbClr val="000000"/>
                  </a:solidFill>
                  <a:latin typeface="Verdana" pitchFamily="34" charset="0"/>
                </a:rPr>
                <a:t>2011</a:t>
              </a:r>
            </a:p>
          </p:txBody>
        </p:sp>
        <p:sp>
          <p:nvSpPr>
            <p:cNvPr id="73" name="Szövegdoboz 36"/>
            <p:cNvSpPr txBox="1">
              <a:spLocks noChangeArrowheads="1"/>
            </p:cNvSpPr>
            <p:nvPr/>
          </p:nvSpPr>
          <p:spPr bwMode="auto">
            <a:xfrm rot="21346355">
              <a:off x="4820615" y="5361298"/>
              <a:ext cx="795659"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10/2011</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28 nm</a:t>
              </a:r>
              <a:endParaRPr lang="hu-HU" altLang="hu-HU" sz="1000" dirty="0">
                <a:solidFill>
                  <a:srgbClr val="000000"/>
                </a:solidFill>
                <a:latin typeface="Verdana" pitchFamily="34" charset="0"/>
              </a:endParaRPr>
            </a:p>
          </p:txBody>
        </p:sp>
        <p:sp>
          <p:nvSpPr>
            <p:cNvPr id="74" name="Szövegdoboz 36"/>
            <p:cNvSpPr txBox="1">
              <a:spLocks noChangeArrowheads="1"/>
            </p:cNvSpPr>
            <p:nvPr/>
          </p:nvSpPr>
          <p:spPr bwMode="auto">
            <a:xfrm rot="21309605">
              <a:off x="5685492" y="5033644"/>
              <a:ext cx="875476"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53</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75" name="Szövegdoboz 36"/>
            <p:cNvSpPr txBox="1">
              <a:spLocks noChangeArrowheads="1"/>
            </p:cNvSpPr>
            <p:nvPr/>
          </p:nvSpPr>
          <p:spPr bwMode="auto">
            <a:xfrm rot="20700000">
              <a:off x="349237" y="5155687"/>
              <a:ext cx="9829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1100" dirty="0" smtClean="0">
                  <a:solidFill>
                    <a:srgbClr val="000000"/>
                  </a:solidFill>
                  <a:latin typeface="Verdana" pitchFamily="34" charset="0"/>
                </a:rPr>
                <a:t>10/2005</a:t>
              </a:r>
            </a:p>
            <a:p>
              <a:pPr>
                <a:spcBef>
                  <a:spcPct val="0"/>
                </a:spcBef>
                <a:buFontTx/>
                <a:buNone/>
              </a:pPr>
              <a:r>
                <a:rPr lang="hu-HU" altLang="hu-HU" sz="1100" b="1" dirty="0" smtClean="0">
                  <a:solidFill>
                    <a:srgbClr val="000000"/>
                  </a:solidFill>
                  <a:latin typeface="Verdana" pitchFamily="34" charset="0"/>
                </a:rPr>
                <a:t>Cortex-A</a:t>
              </a:r>
              <a:r>
                <a:rPr lang="en-US" altLang="hu-HU" sz="1100" b="1" dirty="0" smtClean="0">
                  <a:solidFill>
                    <a:srgbClr val="000000"/>
                  </a:solidFill>
                  <a:latin typeface="Verdana" pitchFamily="34" charset="0"/>
                </a:rPr>
                <a:t>8</a:t>
              </a:r>
            </a:p>
            <a:p>
              <a:pPr algn="ctr">
                <a:spcBef>
                  <a:spcPct val="0"/>
                </a:spcBef>
                <a:buFontTx/>
                <a:buNone/>
              </a:pPr>
              <a:r>
                <a:rPr lang="en-US" altLang="hu-HU" sz="1100" dirty="0" smtClean="0">
                  <a:solidFill>
                    <a:srgbClr val="000000"/>
                  </a:solidFill>
                  <a:latin typeface="Verdana" pitchFamily="34" charset="0"/>
                </a:rPr>
                <a:t>ARMv7</a:t>
              </a:r>
            </a:p>
            <a:p>
              <a:pPr algn="ctr">
                <a:spcBef>
                  <a:spcPct val="0"/>
                </a:spcBef>
                <a:buFontTx/>
                <a:buNone/>
              </a:pPr>
              <a:r>
                <a:rPr lang="en-US" altLang="hu-HU" sz="1100" dirty="0" smtClean="0">
                  <a:solidFill>
                    <a:srgbClr val="000000"/>
                  </a:solidFill>
                  <a:latin typeface="Verdana" pitchFamily="34" charset="0"/>
                </a:rPr>
                <a:t>65 nm</a:t>
              </a:r>
              <a:endParaRPr lang="hu-HU" altLang="hu-HU" sz="1100" dirty="0">
                <a:solidFill>
                  <a:srgbClr val="000000"/>
                </a:solidFill>
                <a:latin typeface="Verdana" pitchFamily="34" charset="0"/>
              </a:endParaRPr>
            </a:p>
          </p:txBody>
        </p:sp>
        <p:sp>
          <p:nvSpPr>
            <p:cNvPr id="77" name="Szövegdoboz 36"/>
            <p:cNvSpPr txBox="1">
              <a:spLocks noChangeArrowheads="1"/>
            </p:cNvSpPr>
            <p:nvPr/>
          </p:nvSpPr>
          <p:spPr bwMode="auto">
            <a:xfrm rot="20700000">
              <a:off x="1874783" y="4910260"/>
              <a:ext cx="795659"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10/2007</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9</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hu-HU" altLang="hu-HU" sz="1000" dirty="0" smtClean="0">
                  <a:solidFill>
                    <a:srgbClr val="000000"/>
                  </a:solidFill>
                  <a:latin typeface="Verdana" pitchFamily="34" charset="0"/>
                </a:rPr>
                <a:t>40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78" name="Szövegdoboz 36"/>
            <p:cNvSpPr txBox="1">
              <a:spLocks noChangeArrowheads="1"/>
            </p:cNvSpPr>
            <p:nvPr/>
          </p:nvSpPr>
          <p:spPr bwMode="auto">
            <a:xfrm rot="20025295">
              <a:off x="3599753" y="3147044"/>
              <a:ext cx="875476"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9/2010</a:t>
              </a: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1</a:t>
              </a:r>
              <a:r>
                <a:rPr lang="hu-HU" altLang="hu-HU" sz="1000" b="1" dirty="0" smtClean="0">
                  <a:solidFill>
                    <a:srgbClr val="000000"/>
                  </a:solidFill>
                  <a:latin typeface="Verdana" pitchFamily="34" charset="0"/>
                </a:rPr>
                <a:t>5</a:t>
              </a:r>
            </a:p>
            <a:p>
              <a:pPr algn="ctr">
                <a:spcBef>
                  <a:spcPct val="0"/>
                </a:spcBef>
                <a:buFontTx/>
                <a:buNone/>
              </a:pPr>
              <a:r>
                <a:rPr lang="en-US" altLang="hu-HU" sz="1000" dirty="0" smtClean="0">
                  <a:solidFill>
                    <a:srgbClr val="000000"/>
                  </a:solidFill>
                  <a:latin typeface="Verdana" pitchFamily="34" charset="0"/>
                </a:rPr>
                <a:t>ARMv7</a:t>
              </a:r>
            </a:p>
            <a:p>
              <a:pPr algn="ctr">
                <a:spcBef>
                  <a:spcPct val="0"/>
                </a:spcBef>
                <a:buFontTx/>
                <a:buNone/>
              </a:pPr>
              <a:r>
                <a:rPr lang="en-US" altLang="hu-HU" sz="1000" dirty="0" smtClean="0">
                  <a:solidFill>
                    <a:srgbClr val="000000"/>
                  </a:solidFill>
                  <a:latin typeface="Verdana" pitchFamily="34" charset="0"/>
                </a:rPr>
                <a:t>32/28 nm</a:t>
              </a:r>
              <a:endParaRPr lang="hu-HU" altLang="hu-HU" sz="1000" dirty="0">
                <a:solidFill>
                  <a:srgbClr val="000000"/>
                </a:solidFill>
                <a:latin typeface="Verdana" pitchFamily="34" charset="0"/>
              </a:endParaRPr>
            </a:p>
          </p:txBody>
        </p:sp>
        <p:sp>
          <p:nvSpPr>
            <p:cNvPr id="79" name="Szövegdoboz 36"/>
            <p:cNvSpPr txBox="1">
              <a:spLocks noChangeArrowheads="1"/>
            </p:cNvSpPr>
            <p:nvPr/>
          </p:nvSpPr>
          <p:spPr bwMode="auto">
            <a:xfrm rot="19980000">
              <a:off x="5174835" y="2518170"/>
              <a:ext cx="875476"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hu-HU" sz="900" dirty="0" smtClean="0">
                  <a:solidFill>
                    <a:srgbClr val="000000"/>
                  </a:solidFill>
                  <a:latin typeface="Verdana" pitchFamily="34" charset="0"/>
                </a:rPr>
                <a:t>10/2012</a:t>
              </a:r>
            </a:p>
            <a:p>
              <a:pPr>
                <a:spcBef>
                  <a:spcPct val="0"/>
                </a:spcBef>
                <a:buFontTx/>
                <a:buNone/>
              </a:pPr>
              <a:r>
                <a:rPr lang="hu-HU" altLang="hu-HU" sz="1000" b="1" dirty="0" smtClean="0">
                  <a:solidFill>
                    <a:srgbClr val="000000"/>
                  </a:solidFill>
                  <a:latin typeface="Verdana" pitchFamily="34" charset="0"/>
                </a:rPr>
                <a:t>Cortex-A5</a:t>
              </a:r>
              <a:r>
                <a:rPr lang="en-US" altLang="hu-HU" sz="1000" b="1" dirty="0" smtClean="0">
                  <a:solidFill>
                    <a:srgbClr val="000000"/>
                  </a:solidFill>
                  <a:latin typeface="Verdana" pitchFamily="34" charset="0"/>
                </a:rPr>
                <a:t>7</a:t>
              </a: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en-US" altLang="hu-HU" sz="1000" dirty="0" smtClean="0">
                  <a:solidFill>
                    <a:srgbClr val="000000"/>
                  </a:solidFill>
                  <a:latin typeface="Verdana" pitchFamily="34" charset="0"/>
                </a:rPr>
                <a:t>20/16 nm</a:t>
              </a:r>
              <a:endParaRPr lang="hu-HU" altLang="hu-HU" sz="1000" dirty="0">
                <a:solidFill>
                  <a:srgbClr val="000000"/>
                </a:solidFill>
                <a:latin typeface="Verdana" pitchFamily="34" charset="0"/>
              </a:endParaRPr>
            </a:p>
          </p:txBody>
        </p:sp>
        <p:sp>
          <p:nvSpPr>
            <p:cNvPr id="67" name="Szövegdoboz 17"/>
            <p:cNvSpPr txBox="1">
              <a:spLocks noChangeArrowheads="1"/>
            </p:cNvSpPr>
            <p:nvPr/>
          </p:nvSpPr>
          <p:spPr bwMode="auto">
            <a:xfrm>
              <a:off x="6916291" y="6586455"/>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smtClean="0">
                  <a:solidFill>
                    <a:srgbClr val="000000"/>
                  </a:solidFill>
                  <a:latin typeface="Verdana" pitchFamily="34" charset="0"/>
                </a:rPr>
                <a:t>201</a:t>
              </a:r>
              <a:r>
                <a:rPr lang="en-US" altLang="hu-HU" sz="1100" dirty="0" smtClean="0">
                  <a:solidFill>
                    <a:srgbClr val="000000"/>
                  </a:solidFill>
                  <a:latin typeface="Verdana" pitchFamily="34" charset="0"/>
                </a:rPr>
                <a:t>4</a:t>
              </a:r>
              <a:endParaRPr lang="hu-HU" altLang="hu-HU" sz="1100">
                <a:solidFill>
                  <a:srgbClr val="000000"/>
                </a:solidFill>
                <a:latin typeface="Verdana" pitchFamily="34" charset="0"/>
              </a:endParaRPr>
            </a:p>
          </p:txBody>
        </p:sp>
        <p:cxnSp>
          <p:nvCxnSpPr>
            <p:cNvPr id="68" name="Egyenes összekötő 56"/>
            <p:cNvCxnSpPr/>
            <p:nvPr/>
          </p:nvCxnSpPr>
          <p:spPr>
            <a:xfrm>
              <a:off x="6757503" y="6474999"/>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6724041" y="41262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0" name="Szövegdoboz 36"/>
            <p:cNvSpPr txBox="1">
              <a:spLocks noChangeArrowheads="1"/>
            </p:cNvSpPr>
            <p:nvPr/>
          </p:nvSpPr>
          <p:spPr bwMode="auto">
            <a:xfrm rot="20700000">
              <a:off x="6337184" y="3398077"/>
              <a:ext cx="875476"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4</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Cortex-A17</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72" name="Egyenes összekötő 71"/>
            <p:cNvCxnSpPr/>
            <p:nvPr/>
          </p:nvCxnSpPr>
          <p:spPr>
            <a:xfrm rot="5400000">
              <a:off x="295203" y="2377963"/>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95203" y="1737175"/>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52678" y="2341989"/>
              <a:ext cx="274434" cy="261610"/>
            </a:xfrm>
            <a:prstGeom prst="rect">
              <a:avLst/>
            </a:prstGeom>
            <a:noFill/>
          </p:spPr>
          <p:txBody>
            <a:bodyPr wrap="none">
              <a:spAutoFit/>
            </a:bodyPr>
            <a:lstStyle/>
            <a:p>
              <a:pPr>
                <a:defRPr/>
              </a:pPr>
              <a:r>
                <a:rPr lang="hu-HU" sz="1100" dirty="0" smtClean="0">
                  <a:solidFill>
                    <a:prstClr val="black"/>
                  </a:solidFill>
                  <a:ea typeface="Verdana" panose="020B0604030504040204" pitchFamily="34" charset="0"/>
                  <a:cs typeface="Verdana" panose="020B0604030504040204" pitchFamily="34" charset="0"/>
                </a:rPr>
                <a:t>6</a:t>
              </a:r>
              <a:endParaRPr lang="hu-HU" sz="1100" dirty="0">
                <a:solidFill>
                  <a:prstClr val="black"/>
                </a:solidFill>
                <a:ea typeface="Verdana" panose="020B0604030504040204" pitchFamily="34" charset="0"/>
                <a:cs typeface="Verdana" panose="020B0604030504040204" pitchFamily="34" charset="0"/>
              </a:endParaRPr>
            </a:p>
          </p:txBody>
        </p:sp>
        <p:sp>
          <p:nvSpPr>
            <p:cNvPr id="83" name="Szövegdoboz 82"/>
            <p:cNvSpPr txBox="1"/>
            <p:nvPr/>
          </p:nvSpPr>
          <p:spPr>
            <a:xfrm>
              <a:off x="52678" y="1697539"/>
              <a:ext cx="274434" cy="261610"/>
            </a:xfrm>
            <a:prstGeom prst="rect">
              <a:avLst/>
            </a:prstGeom>
            <a:noFill/>
          </p:spPr>
          <p:txBody>
            <a:bodyPr wrap="none">
              <a:spAutoFit/>
            </a:bodyPr>
            <a:lstStyle/>
            <a:p>
              <a:pPr>
                <a:defRPr/>
              </a:pPr>
              <a:r>
                <a:rPr lang="hu-HU" sz="1100" dirty="0">
                  <a:solidFill>
                    <a:prstClr val="black"/>
                  </a:solidFill>
                  <a:ea typeface="Verdana" panose="020B0604030504040204" pitchFamily="34" charset="0"/>
                  <a:cs typeface="Verdana" panose="020B0604030504040204" pitchFamily="34" charset="0"/>
                </a:rPr>
                <a:t>7</a:t>
              </a:r>
            </a:p>
          </p:txBody>
        </p:sp>
        <p:sp>
          <p:nvSpPr>
            <p:cNvPr id="85" name="Szövegdoboz 84"/>
            <p:cNvSpPr txBox="1"/>
            <p:nvPr/>
          </p:nvSpPr>
          <p:spPr>
            <a:xfrm>
              <a:off x="403225" y="1040882"/>
              <a:ext cx="1015021" cy="261610"/>
            </a:xfrm>
            <a:prstGeom prst="rect">
              <a:avLst/>
            </a:prstGeom>
            <a:noFill/>
          </p:spPr>
          <p:txBody>
            <a:bodyPr wrap="none">
              <a:spAutoFit/>
            </a:bodyPr>
            <a:lstStyle/>
            <a:p>
              <a:pPr>
                <a:defRPr/>
              </a:pPr>
              <a:r>
                <a:rPr lang="hu-HU" sz="1100" dirty="0" smtClean="0">
                  <a:solidFill>
                    <a:prstClr val="black"/>
                  </a:solidFill>
                  <a:ea typeface="Verdana" panose="020B0604030504040204" pitchFamily="34" charset="0"/>
                  <a:cs typeface="Verdana" panose="020B0604030504040204" pitchFamily="34" charset="0"/>
                </a:rPr>
                <a:t>DMIPS/MHz</a:t>
              </a:r>
              <a:endParaRPr lang="hu-HU" sz="1100" dirty="0">
                <a:solidFill>
                  <a:prstClr val="black"/>
                </a:solidFill>
                <a:ea typeface="Verdana" panose="020B0604030504040204" pitchFamily="34" charset="0"/>
                <a:cs typeface="Verdana" panose="020B0604030504040204" pitchFamily="34" charset="0"/>
              </a:endParaRPr>
            </a:p>
          </p:txBody>
        </p:sp>
        <p:cxnSp>
          <p:nvCxnSpPr>
            <p:cNvPr id="87" name="Egyenes összekötő 86"/>
            <p:cNvCxnSpPr/>
            <p:nvPr/>
          </p:nvCxnSpPr>
          <p:spPr>
            <a:xfrm>
              <a:off x="6759567" y="6474642"/>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7611337" y="6585917"/>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dirty="0" smtClean="0">
                  <a:solidFill>
                    <a:srgbClr val="000000"/>
                  </a:solidFill>
                  <a:latin typeface="Verdana" pitchFamily="34" charset="0"/>
                </a:rPr>
                <a:t>2015</a:t>
              </a:r>
              <a:endParaRPr lang="hu-HU" altLang="hu-HU" sz="1100" dirty="0">
                <a:solidFill>
                  <a:srgbClr val="000000"/>
                </a:solidFill>
                <a:latin typeface="Verdana" pitchFamily="34" charset="0"/>
              </a:endParaRPr>
            </a:p>
          </p:txBody>
        </p:sp>
        <p:cxnSp>
          <p:nvCxnSpPr>
            <p:cNvPr id="89" name="Egyenes összekötő 56"/>
            <p:cNvCxnSpPr/>
            <p:nvPr/>
          </p:nvCxnSpPr>
          <p:spPr>
            <a:xfrm>
              <a:off x="7498807" y="6474462"/>
              <a:ext cx="0" cy="112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7381207" y="1936444"/>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76" name="Szövegdoboz 36"/>
            <p:cNvSpPr txBox="1">
              <a:spLocks noChangeArrowheads="1"/>
            </p:cNvSpPr>
            <p:nvPr/>
          </p:nvSpPr>
          <p:spPr bwMode="auto">
            <a:xfrm rot="19980000">
              <a:off x="6456923" y="2023115"/>
              <a:ext cx="875476" cy="5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2</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16 nm</a:t>
              </a:r>
              <a:endParaRPr lang="hu-HU" altLang="hu-HU" sz="1000" dirty="0">
                <a:solidFill>
                  <a:srgbClr val="000000"/>
                </a:solidFill>
                <a:latin typeface="Verdana" pitchFamily="34" charset="0"/>
              </a:endParaRPr>
            </a:p>
          </p:txBody>
        </p:sp>
        <p:cxnSp>
          <p:nvCxnSpPr>
            <p:cNvPr id="81" name="Egyenes összekötő 56"/>
            <p:cNvCxnSpPr/>
            <p:nvPr/>
          </p:nvCxnSpPr>
          <p:spPr>
            <a:xfrm>
              <a:off x="8149116" y="6465269"/>
              <a:ext cx="0" cy="11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008609" y="5064347"/>
              <a:ext cx="157240" cy="13873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1" name="Szövegdoboz 36"/>
            <p:cNvSpPr txBox="1">
              <a:spLocks noChangeArrowheads="1"/>
            </p:cNvSpPr>
            <p:nvPr/>
          </p:nvSpPr>
          <p:spPr bwMode="auto">
            <a:xfrm rot="21434806">
              <a:off x="6951889" y="487009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11</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5</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Cortex-A35</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p>
            <a:p>
              <a:pPr algn="ctr">
                <a:spcBef>
                  <a:spcPct val="0"/>
                </a:spcBef>
                <a:buFontTx/>
                <a:buNone/>
              </a:pPr>
              <a:r>
                <a:rPr lang="hu-HU" altLang="hu-HU" sz="1000" dirty="0" smtClean="0">
                  <a:solidFill>
                    <a:srgbClr val="000000"/>
                  </a:solidFill>
                  <a:latin typeface="Verdana" pitchFamily="34" charset="0"/>
                </a:rPr>
                <a:t>16/14</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86" name="Egyenes összekötő 79"/>
            <p:cNvCxnSpPr/>
            <p:nvPr/>
          </p:nvCxnSpPr>
          <p:spPr>
            <a:xfrm rot="5400000">
              <a:off x="298719" y="1085406"/>
              <a:ext cx="0" cy="12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6532" y="1026296"/>
              <a:ext cx="274434" cy="261610"/>
            </a:xfrm>
            <a:prstGeom prst="rect">
              <a:avLst/>
            </a:prstGeom>
            <a:noFill/>
          </p:spPr>
          <p:txBody>
            <a:bodyPr wrap="none">
              <a:spAutoFit/>
            </a:bodyPr>
            <a:lstStyle/>
            <a:p>
              <a:pPr>
                <a:defRPr/>
              </a:pPr>
              <a:r>
                <a:rPr lang="hu-HU" sz="1100" dirty="0" smtClean="0">
                  <a:solidFill>
                    <a:prstClr val="black"/>
                  </a:solidFill>
                  <a:ea typeface="Verdana" panose="020B0604030504040204" pitchFamily="34" charset="0"/>
                  <a:cs typeface="Verdana" panose="020B0604030504040204" pitchFamily="34" charset="0"/>
                </a:rPr>
                <a:t>8</a:t>
              </a:r>
              <a:endParaRPr lang="hu-HU" sz="1100" dirty="0">
                <a:solidFill>
                  <a:prstClr val="black"/>
                </a:solidFill>
                <a:ea typeface="Verdana" panose="020B0604030504040204" pitchFamily="34" charset="0"/>
                <a:cs typeface="Verdana" panose="020B0604030504040204" pitchFamily="34" charset="0"/>
              </a:endParaRPr>
            </a:p>
          </p:txBody>
        </p:sp>
        <p:cxnSp>
          <p:nvCxnSpPr>
            <p:cNvPr id="96" name="Egyenes összekötő 56"/>
            <p:cNvCxnSpPr/>
            <p:nvPr/>
          </p:nvCxnSpPr>
          <p:spPr>
            <a:xfrm>
              <a:off x="8800471" y="6467699"/>
              <a:ext cx="0" cy="11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229854" y="6583030"/>
              <a:ext cx="543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hu-HU" altLang="hu-HU" sz="1100" dirty="0" smtClean="0">
                  <a:solidFill>
                    <a:srgbClr val="000000"/>
                  </a:solidFill>
                  <a:latin typeface="Verdana" pitchFamily="34" charset="0"/>
                </a:rPr>
                <a:t>2016</a:t>
              </a:r>
              <a:endParaRPr lang="hu-HU" altLang="hu-HU" sz="1100" dirty="0">
                <a:solidFill>
                  <a:srgbClr val="000000"/>
                </a:solidFill>
                <a:latin typeface="Verdana" pitchFamily="34" charset="0"/>
              </a:endParaRPr>
            </a:p>
          </p:txBody>
        </p:sp>
        <p:sp>
          <p:nvSpPr>
            <p:cNvPr id="97" name="Lekerekített téglalap 70"/>
            <p:cNvSpPr/>
            <p:nvPr/>
          </p:nvSpPr>
          <p:spPr>
            <a:xfrm>
              <a:off x="8436429" y="1311446"/>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99" name="Szövegdoboz 36"/>
            <p:cNvSpPr txBox="1">
              <a:spLocks noChangeArrowheads="1"/>
            </p:cNvSpPr>
            <p:nvPr/>
          </p:nvSpPr>
          <p:spPr bwMode="auto">
            <a:xfrm rot="19980000">
              <a:off x="7546627" y="1354417"/>
              <a:ext cx="925979" cy="62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5</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6</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a:t>
              </a:r>
              <a:r>
                <a:rPr lang="en-US" altLang="hu-HU" sz="1000" b="1" dirty="0" smtClean="0">
                  <a:solidFill>
                    <a:srgbClr val="000000"/>
                  </a:solidFill>
                  <a:latin typeface="Verdana" pitchFamily="34" charset="0"/>
                </a:rPr>
                <a:t>7</a:t>
              </a:r>
              <a:r>
                <a:rPr lang="hu-HU" altLang="hu-HU" sz="1000" b="1" dirty="0" smtClean="0">
                  <a:solidFill>
                    <a:srgbClr val="000000"/>
                  </a:solidFill>
                  <a:latin typeface="Verdana" pitchFamily="34" charset="0"/>
                </a:rPr>
                <a:t>3</a:t>
              </a:r>
              <a:endParaRPr lang="en-US" altLang="hu-HU" sz="1000" b="1"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ARMv8</a:t>
              </a:r>
              <a:endParaRPr lang="hu-HU"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1</a:t>
              </a:r>
              <a:r>
                <a:rPr lang="hu-HU" altLang="hu-HU" sz="1000" dirty="0" smtClean="0">
                  <a:solidFill>
                    <a:srgbClr val="000000"/>
                  </a:solidFill>
                  <a:latin typeface="Verdana" pitchFamily="34" charset="0"/>
                </a:rPr>
                <a:t>0</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endParaRPr lang="hu-HU">
                <a:solidFill>
                  <a:prstClr val="white"/>
                </a:solidFill>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hu-HU" altLang="hu-HU" sz="900" dirty="0" smtClean="0">
                  <a:solidFill>
                    <a:srgbClr val="000000"/>
                  </a:solidFill>
                  <a:latin typeface="Verdana" pitchFamily="34" charset="0"/>
                </a:rPr>
                <a:t>6</a:t>
              </a:r>
              <a:r>
                <a:rPr lang="en-US" altLang="hu-HU" sz="900" dirty="0" smtClean="0">
                  <a:solidFill>
                    <a:srgbClr val="000000"/>
                  </a:solidFill>
                  <a:latin typeface="Verdana" pitchFamily="34" charset="0"/>
                </a:rPr>
                <a:t>/201</a:t>
              </a:r>
              <a:r>
                <a:rPr lang="hu-HU" altLang="hu-HU" sz="900" dirty="0" smtClean="0">
                  <a:solidFill>
                    <a:srgbClr val="000000"/>
                  </a:solidFill>
                  <a:latin typeface="Verdana" pitchFamily="34" charset="0"/>
                </a:rPr>
                <a:t>3</a:t>
              </a:r>
              <a:endParaRPr lang="en-US" altLang="hu-HU" sz="900" dirty="0" smtClean="0">
                <a:solidFill>
                  <a:srgbClr val="000000"/>
                </a:solidFill>
                <a:latin typeface="Verdana" pitchFamily="34" charset="0"/>
              </a:endParaRPr>
            </a:p>
            <a:p>
              <a:pPr>
                <a:spcBef>
                  <a:spcPct val="0"/>
                </a:spcBef>
                <a:buFontTx/>
                <a:buNone/>
              </a:pPr>
              <a:r>
                <a:rPr lang="hu-HU" altLang="hu-HU" sz="1000" b="1" dirty="0" smtClean="0">
                  <a:solidFill>
                    <a:srgbClr val="000000"/>
                  </a:solidFill>
                  <a:latin typeface="Verdana" pitchFamily="34" charset="0"/>
                </a:rPr>
                <a:t>Cortex-A12</a:t>
              </a:r>
              <a:endParaRPr lang="en-US" altLang="hu-HU" sz="1000" b="1" dirty="0" smtClean="0">
                <a:solidFill>
                  <a:srgbClr val="000000"/>
                </a:solidFill>
                <a:latin typeface="Verdana" pitchFamily="34" charset="0"/>
              </a:endParaRPr>
            </a:p>
            <a:p>
              <a:pPr algn="ctr">
                <a:spcBef>
                  <a:spcPct val="0"/>
                </a:spcBef>
                <a:buFontTx/>
                <a:buNone/>
              </a:pPr>
              <a:r>
                <a:rPr lang="en-US" altLang="hu-HU" sz="1000" dirty="0" err="1" smtClean="0">
                  <a:solidFill>
                    <a:srgbClr val="000000"/>
                  </a:solidFill>
                  <a:latin typeface="Verdana" pitchFamily="34" charset="0"/>
                </a:rPr>
                <a:t>ARMv</a:t>
              </a:r>
              <a:r>
                <a:rPr lang="hu-HU" altLang="hu-HU" sz="1000" dirty="0" smtClean="0">
                  <a:solidFill>
                    <a:srgbClr val="000000"/>
                  </a:solidFill>
                  <a:latin typeface="Verdana" pitchFamily="34" charset="0"/>
                </a:rPr>
                <a:t>7</a:t>
              </a:r>
              <a:endParaRPr lang="en-US" altLang="hu-HU" sz="1000" dirty="0" smtClean="0">
                <a:solidFill>
                  <a:srgbClr val="000000"/>
                </a:solidFill>
                <a:latin typeface="Verdana" pitchFamily="34" charset="0"/>
              </a:endParaRPr>
            </a:p>
            <a:p>
              <a:pPr algn="ctr">
                <a:spcBef>
                  <a:spcPct val="0"/>
                </a:spcBef>
                <a:buFontTx/>
                <a:buNone/>
              </a:pPr>
              <a:r>
                <a:rPr lang="en-US" altLang="hu-HU" sz="1000" dirty="0" smtClean="0">
                  <a:solidFill>
                    <a:srgbClr val="000000"/>
                  </a:solidFill>
                  <a:latin typeface="Verdana" pitchFamily="34" charset="0"/>
                </a:rPr>
                <a:t>2</a:t>
              </a:r>
              <a:r>
                <a:rPr lang="hu-HU" altLang="hu-HU" sz="1000" dirty="0" smtClean="0">
                  <a:solidFill>
                    <a:srgbClr val="000000"/>
                  </a:solidFill>
                  <a:latin typeface="Verdana" pitchFamily="34" charset="0"/>
                </a:rPr>
                <a:t>8</a:t>
              </a:r>
              <a:r>
                <a:rPr lang="en-US" altLang="hu-HU" sz="1000" dirty="0" smtClean="0">
                  <a:solidFill>
                    <a:srgbClr val="000000"/>
                  </a:solidFill>
                  <a:latin typeface="Verdana" pitchFamily="34" charset="0"/>
                </a:rPr>
                <a:t> nm</a:t>
              </a:r>
              <a:endParaRPr lang="hu-HU" altLang="hu-HU" sz="1000" dirty="0">
                <a:solidFill>
                  <a:srgbClr val="000000"/>
                </a:solidFill>
                <a:latin typeface="Verdana" pitchFamily="34" charset="0"/>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343395" y="1800273"/>
              <a:ext cx="1674868" cy="4513606"/>
            </a:xfrm>
            <a:prstGeom prst="line">
              <a:avLst/>
            </a:prstGeom>
            <a:noFill/>
            <a:ln w="19050" cap="flat" cmpd="sng" algn="ctr">
              <a:solidFill>
                <a:srgbClr val="FF0000"/>
              </a:solidFill>
              <a:prstDash val="solid"/>
              <a:round/>
              <a:headEnd type="none" w="med" len="med"/>
              <a:tailEnd type="none" w="med" len="med"/>
            </a:ln>
            <a:effectLst/>
          </p:spPr>
        </p:cxnSp>
        <p:sp>
          <p:nvSpPr>
            <p:cNvPr id="19" name="TextBox 18"/>
            <p:cNvSpPr txBox="1"/>
            <p:nvPr/>
          </p:nvSpPr>
          <p:spPr>
            <a:xfrm>
              <a:off x="3491880" y="2033845"/>
              <a:ext cx="790601" cy="461665"/>
            </a:xfrm>
            <a:prstGeom prst="rect">
              <a:avLst/>
            </a:prstGeom>
            <a:noFill/>
          </p:spPr>
          <p:txBody>
            <a:bodyPr wrap="none" rtlCol="0">
              <a:spAutoFit/>
            </a:bodyPr>
            <a:lstStyle/>
            <a:p>
              <a:pPr algn="ctr"/>
              <a:r>
                <a:rPr lang="en-US" sz="1200" dirty="0" smtClean="0">
                  <a:solidFill>
                    <a:srgbClr val="FF0000"/>
                  </a:solidFill>
                </a:rPr>
                <a:t>ARMv7</a:t>
              </a:r>
            </a:p>
            <a:p>
              <a:pPr algn="ctr"/>
              <a:r>
                <a:rPr lang="en-US" sz="1200" dirty="0" smtClean="0">
                  <a:solidFill>
                    <a:srgbClr val="FF0000"/>
                  </a:solidFill>
                </a:rPr>
                <a:t>(32-bit)</a:t>
              </a:r>
              <a:endParaRPr lang="en-US" sz="1200" dirty="0">
                <a:solidFill>
                  <a:srgbClr val="FF0000"/>
                </a:solidFill>
              </a:endParaRPr>
            </a:p>
          </p:txBody>
        </p:sp>
        <p:sp>
          <p:nvSpPr>
            <p:cNvPr id="93" name="TextBox 92"/>
            <p:cNvSpPr txBox="1"/>
            <p:nvPr/>
          </p:nvSpPr>
          <p:spPr>
            <a:xfrm>
              <a:off x="4642543" y="1583795"/>
              <a:ext cx="870751" cy="461665"/>
            </a:xfrm>
            <a:prstGeom prst="rect">
              <a:avLst/>
            </a:prstGeom>
            <a:noFill/>
          </p:spPr>
          <p:txBody>
            <a:bodyPr wrap="none" rtlCol="0">
              <a:spAutoFit/>
            </a:bodyPr>
            <a:lstStyle/>
            <a:p>
              <a:r>
                <a:rPr lang="en-US" sz="1200" dirty="0" smtClean="0">
                  <a:solidFill>
                    <a:srgbClr val="FF0000"/>
                  </a:solidFill>
                </a:rPr>
                <a:t>ARMv8.0</a:t>
              </a:r>
            </a:p>
            <a:p>
              <a:pPr algn="ctr"/>
              <a:r>
                <a:rPr lang="en-US" sz="1200" dirty="0">
                  <a:solidFill>
                    <a:srgbClr val="FF0000"/>
                  </a:solidFill>
                </a:rPr>
                <a:t>(</a:t>
              </a:r>
              <a:r>
                <a:rPr lang="en-US" sz="1200" dirty="0" smtClean="0">
                  <a:solidFill>
                    <a:srgbClr val="FF0000"/>
                  </a:solidFill>
                </a:rPr>
                <a:t>64-bit)</a:t>
              </a:r>
              <a:endParaRPr lang="en-US" sz="1200" dirty="0">
                <a:solidFill>
                  <a:srgbClr val="FF0000"/>
                </a:solidFill>
              </a:endParaRPr>
            </a:p>
          </p:txBody>
        </p:sp>
        <p:sp>
          <p:nvSpPr>
            <p:cNvPr id="2" name="TextBox 1"/>
            <p:cNvSpPr txBox="1"/>
            <p:nvPr/>
          </p:nvSpPr>
          <p:spPr>
            <a:xfrm>
              <a:off x="376910" y="1249510"/>
              <a:ext cx="2627642" cy="430887"/>
            </a:xfrm>
            <a:prstGeom prst="rect">
              <a:avLst/>
            </a:prstGeom>
            <a:noFill/>
          </p:spPr>
          <p:txBody>
            <a:bodyPr wrap="none" rtlCol="0">
              <a:spAutoFit/>
            </a:bodyPr>
            <a:lstStyle/>
            <a:p>
              <a:r>
                <a:rPr lang="en-US" sz="1100" dirty="0" smtClean="0"/>
                <a:t>(Synthetic</a:t>
              </a:r>
              <a:r>
                <a:rPr lang="en-US" sz="1100" dirty="0"/>
                <a:t> benchmark </a:t>
              </a:r>
              <a:r>
                <a:rPr lang="en-US" sz="1100" dirty="0" smtClean="0"/>
                <a:t>figures that</a:t>
              </a:r>
            </a:p>
            <a:p>
              <a:r>
                <a:rPr lang="en-US" sz="1100" dirty="0" smtClean="0"/>
                <a:t>    reflect integer </a:t>
              </a:r>
              <a:r>
                <a:rPr lang="en-US" sz="1100" dirty="0"/>
                <a:t>programming. </a:t>
              </a:r>
            </a:p>
          </p:txBody>
        </p:sp>
      </p:grpSp>
    </p:spTree>
    <p:extLst>
      <p:ext uri="{BB962C8B-B14F-4D97-AF65-F5344CB8AC3E}">
        <p14:creationId xmlns:p14="http://schemas.microsoft.com/office/powerpoint/2010/main" val="205502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smtClean="0">
                <a:solidFill>
                  <a:srgbClr val="FFFFFF"/>
                </a:solidFill>
              </a:rPr>
              <a:t>(</a:t>
            </a:r>
            <a:r>
              <a:rPr lang="en-US" dirty="0" smtClean="0">
                <a:solidFill>
                  <a:srgbClr val="FFFFFF"/>
                </a:solidFill>
              </a:rPr>
              <a:t>3</a:t>
            </a:r>
            <a:r>
              <a:rPr lang="hu-HU" dirty="0" smtClean="0">
                <a:solidFill>
                  <a:srgbClr val="FFFFFF"/>
                </a:solidFill>
              </a:rPr>
              <a:t>)</a:t>
            </a:r>
            <a:endParaRPr lang="en-US" dirty="0">
              <a:solidFill>
                <a:srgbClr val="FFFFFF"/>
              </a:solidFill>
            </a:endParaRPr>
          </a:p>
        </p:txBody>
      </p:sp>
      <p:sp>
        <p:nvSpPr>
          <p:cNvPr id="3" name="Text Box 5"/>
          <p:cNvSpPr txBox="1">
            <a:spLocks noChangeArrowheads="1"/>
          </p:cNvSpPr>
          <p:nvPr/>
        </p:nvSpPr>
        <p:spPr bwMode="auto">
          <a:xfrm>
            <a:off x="3329503" y="2018171"/>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dirty="0" smtClean="0">
                <a:solidFill>
                  <a:srgbClr val="000000"/>
                </a:solidFill>
              </a:rPr>
              <a:t>Semi custom design</a:t>
            </a:r>
            <a:endParaRPr lang="en-US" sz="1300" b="1" dirty="0">
              <a:solidFill>
                <a:srgbClr val="000000"/>
              </a:solidFill>
            </a:endParaRPr>
          </a:p>
        </p:txBody>
      </p:sp>
      <p:sp>
        <p:nvSpPr>
          <p:cNvPr id="4" name="Text Box 6"/>
          <p:cNvSpPr txBox="1">
            <a:spLocks noChangeArrowheads="1"/>
          </p:cNvSpPr>
          <p:nvPr/>
        </p:nvSpPr>
        <p:spPr bwMode="auto">
          <a:xfrm>
            <a:off x="6299256" y="2018171"/>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dirty="0" smtClean="0">
                <a:solidFill>
                  <a:srgbClr val="000000"/>
                </a:solidFill>
              </a:rPr>
              <a:t>Full synthesizable design</a:t>
            </a:r>
            <a:endParaRPr lang="en-US" sz="1300" b="1" dirty="0">
              <a:solidFill>
                <a:srgbClr val="000000"/>
              </a:solidFill>
            </a:endParaRPr>
          </a:p>
        </p:txBody>
      </p:sp>
      <p:sp>
        <p:nvSpPr>
          <p:cNvPr id="5" name="Line 9"/>
          <p:cNvSpPr>
            <a:spLocks noChangeShapeType="1"/>
          </p:cNvSpPr>
          <p:nvPr/>
        </p:nvSpPr>
        <p:spPr bwMode="auto">
          <a:xfrm>
            <a:off x="4363867" y="1391108"/>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dirty="0">
              <a:solidFill>
                <a:srgbClr val="000000"/>
              </a:solidFill>
            </a:endParaRPr>
          </a:p>
        </p:txBody>
      </p:sp>
      <p:sp>
        <p:nvSpPr>
          <p:cNvPr id="6" name="Line 10"/>
          <p:cNvSpPr>
            <a:spLocks noChangeShapeType="1"/>
          </p:cNvSpPr>
          <p:nvPr/>
        </p:nvSpPr>
        <p:spPr bwMode="auto">
          <a:xfrm flipH="1">
            <a:off x="4362714"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dirty="0">
              <a:solidFill>
                <a:srgbClr val="000000"/>
              </a:solidFill>
            </a:endParaRPr>
          </a:p>
        </p:txBody>
      </p:sp>
      <p:sp>
        <p:nvSpPr>
          <p:cNvPr id="7" name="Text Box 13"/>
          <p:cNvSpPr txBox="1">
            <a:spLocks noChangeArrowheads="1"/>
          </p:cNvSpPr>
          <p:nvPr/>
        </p:nvSpPr>
        <p:spPr bwMode="auto">
          <a:xfrm>
            <a:off x="2910273" y="1133745"/>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smtClean="0">
                <a:solidFill>
                  <a:srgbClr val="000000"/>
                </a:solidFill>
              </a:rPr>
              <a:t>Approaches to circuit design</a:t>
            </a:r>
            <a:endParaRPr lang="en-US" sz="1300" b="1" dirty="0">
              <a:solidFill>
                <a:srgbClr val="000000"/>
              </a:solidFill>
            </a:endParaRPr>
          </a:p>
        </p:txBody>
      </p:sp>
      <p:sp>
        <p:nvSpPr>
          <p:cNvPr id="8" name="Text Box 5"/>
          <p:cNvSpPr txBox="1">
            <a:spLocks noChangeArrowheads="1"/>
          </p:cNvSpPr>
          <p:nvPr/>
        </p:nvSpPr>
        <p:spPr bwMode="auto">
          <a:xfrm>
            <a:off x="206515" y="2018171"/>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dirty="0" smtClean="0">
                <a:solidFill>
                  <a:srgbClr val="000000"/>
                </a:solidFill>
              </a:rPr>
              <a:t>Full custom design</a:t>
            </a:r>
            <a:endParaRPr lang="en-US" sz="1300" b="1" dirty="0">
              <a:solidFill>
                <a:srgbClr val="000000"/>
              </a:solidFill>
            </a:endParaRPr>
          </a:p>
        </p:txBody>
      </p:sp>
      <p:cxnSp>
        <p:nvCxnSpPr>
          <p:cNvPr id="9" name="Straight Connector 9"/>
          <p:cNvCxnSpPr>
            <a:stCxn id="5" idx="1"/>
            <a:endCxn id="12" idx="7"/>
          </p:cNvCxnSpPr>
          <p:nvPr/>
        </p:nvCxnSpPr>
        <p:spPr>
          <a:xfrm flipH="1">
            <a:off x="1224812" y="1637171"/>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6" idx="0"/>
            <a:endCxn id="13" idx="7"/>
          </p:cNvCxnSpPr>
          <p:nvPr/>
        </p:nvCxnSpPr>
        <p:spPr>
          <a:xfrm>
            <a:off x="4362714" y="1637171"/>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329803"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169256"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7542504"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4"/>
          <p:cNvSpPr txBox="1"/>
          <p:nvPr/>
        </p:nvSpPr>
        <p:spPr>
          <a:xfrm>
            <a:off x="290826" y="2467051"/>
            <a:ext cx="1743234" cy="492443"/>
          </a:xfrm>
          <a:prstGeom prst="rect">
            <a:avLst/>
          </a:prstGeom>
          <a:noFill/>
        </p:spPr>
        <p:txBody>
          <a:bodyPr wrap="none" rtlCol="0">
            <a:spAutoFit/>
          </a:bodyPr>
          <a:lstStyle/>
          <a:p>
            <a:pPr algn="ctr"/>
            <a:r>
              <a:rPr lang="en-US" sz="1300" dirty="0" smtClean="0">
                <a:solidFill>
                  <a:srgbClr val="000000"/>
                </a:solidFill>
              </a:rPr>
              <a:t>Hand layout of the</a:t>
            </a:r>
          </a:p>
          <a:p>
            <a:pPr algn="ctr"/>
            <a:r>
              <a:rPr lang="en-US" sz="1300" dirty="0" smtClean="0">
                <a:solidFill>
                  <a:srgbClr val="000000"/>
                </a:solidFill>
              </a:rPr>
              <a:t>entire circuit</a:t>
            </a:r>
            <a:endParaRPr lang="en-US" sz="1300" dirty="0">
              <a:solidFill>
                <a:srgbClr val="000000"/>
              </a:solidFill>
            </a:endParaRPr>
          </a:p>
        </p:txBody>
      </p:sp>
      <p:sp>
        <p:nvSpPr>
          <p:cNvPr id="15" name="TextBox 15"/>
          <p:cNvSpPr txBox="1"/>
          <p:nvPr/>
        </p:nvSpPr>
        <p:spPr>
          <a:xfrm>
            <a:off x="6757587" y="2467051"/>
            <a:ext cx="2224903" cy="892552"/>
          </a:xfrm>
          <a:prstGeom prst="rect">
            <a:avLst/>
          </a:prstGeom>
          <a:noFill/>
        </p:spPr>
        <p:txBody>
          <a:bodyPr wrap="none" rtlCol="0">
            <a:spAutoFit/>
          </a:bodyPr>
          <a:lstStyle/>
          <a:p>
            <a:pPr algn="ctr"/>
            <a:r>
              <a:rPr lang="en-US" sz="1300" dirty="0" smtClean="0">
                <a:solidFill>
                  <a:srgbClr val="000000"/>
                </a:solidFill>
              </a:rPr>
              <a:t>Automated layout of the</a:t>
            </a:r>
          </a:p>
          <a:p>
            <a:pPr algn="ctr"/>
            <a:r>
              <a:rPr lang="en-US" sz="1300" dirty="0" smtClean="0">
                <a:solidFill>
                  <a:srgbClr val="000000"/>
                </a:solidFill>
              </a:rPr>
              <a:t>entire circuit</a:t>
            </a:r>
            <a:endParaRPr lang="hu-HU" sz="1300" dirty="0" smtClean="0">
              <a:solidFill>
                <a:srgbClr val="000000"/>
              </a:solidFill>
            </a:endParaRPr>
          </a:p>
          <a:p>
            <a:pPr algn="ctr"/>
            <a:r>
              <a:rPr lang="hu-HU" sz="1300" dirty="0" smtClean="0">
                <a:solidFill>
                  <a:srgbClr val="000000"/>
                </a:solidFill>
              </a:rPr>
              <a:t>Simple scaling, e.g.</a:t>
            </a:r>
          </a:p>
          <a:p>
            <a:pPr algn="ctr"/>
            <a:r>
              <a:rPr lang="hu-HU" sz="1300" dirty="0" smtClean="0">
                <a:solidFill>
                  <a:srgbClr val="000000"/>
                </a:solidFill>
              </a:rPr>
              <a:t>from 28 nm to 16 nm </a:t>
            </a:r>
            <a:endParaRPr lang="en-US" sz="1300" dirty="0">
              <a:solidFill>
                <a:srgbClr val="000000"/>
              </a:solidFill>
            </a:endParaRPr>
          </a:p>
        </p:txBody>
      </p:sp>
      <p:sp>
        <p:nvSpPr>
          <p:cNvPr id="16" name="TextBox 16"/>
          <p:cNvSpPr txBox="1"/>
          <p:nvPr/>
        </p:nvSpPr>
        <p:spPr>
          <a:xfrm>
            <a:off x="1839218" y="2467051"/>
            <a:ext cx="4983032" cy="1369606"/>
          </a:xfrm>
          <a:prstGeom prst="rect">
            <a:avLst/>
          </a:prstGeom>
          <a:noFill/>
        </p:spPr>
        <p:txBody>
          <a:bodyPr wrap="none" rtlCol="0">
            <a:spAutoFit/>
          </a:bodyPr>
          <a:lstStyle/>
          <a:p>
            <a:pPr algn="ctr"/>
            <a:r>
              <a:rPr lang="en-US" sz="1400" dirty="0" smtClean="0">
                <a:solidFill>
                  <a:srgbClr val="000000"/>
                </a:solidFill>
              </a:rPr>
              <a:t>The design </a:t>
            </a:r>
            <a:r>
              <a:rPr lang="en-US" sz="1400" dirty="0">
                <a:solidFill>
                  <a:srgbClr val="000000"/>
                </a:solidFill>
              </a:rPr>
              <a:t>will be </a:t>
            </a:r>
            <a:r>
              <a:rPr lang="en-US" sz="1400" dirty="0" smtClean="0">
                <a:solidFill>
                  <a:srgbClr val="000000"/>
                </a:solidFill>
              </a:rPr>
              <a:t>subdivided into</a:t>
            </a:r>
          </a:p>
          <a:p>
            <a:pPr algn="ctr"/>
            <a:r>
              <a:rPr lang="en-US" sz="1400" dirty="0" smtClean="0">
                <a:solidFill>
                  <a:srgbClr val="000000"/>
                </a:solidFill>
              </a:rPr>
              <a:t> functional units and further on into blocks</a:t>
            </a:r>
          </a:p>
          <a:p>
            <a:pPr algn="ctr"/>
            <a:r>
              <a:rPr lang="en-US" sz="1400" dirty="0" smtClean="0">
                <a:solidFill>
                  <a:srgbClr val="000000"/>
                </a:solidFill>
              </a:rPr>
              <a:t>and the appropriate </a:t>
            </a:r>
            <a:r>
              <a:rPr lang="en-US" sz="1400" dirty="0">
                <a:solidFill>
                  <a:srgbClr val="000000"/>
                </a:solidFill>
              </a:rPr>
              <a:t>implementation technique </a:t>
            </a:r>
            <a:endParaRPr lang="en-US" sz="1400" dirty="0" smtClean="0">
              <a:solidFill>
                <a:srgbClr val="000000"/>
              </a:solidFill>
            </a:endParaRPr>
          </a:p>
          <a:p>
            <a:pPr algn="ctr"/>
            <a:r>
              <a:rPr lang="en-US" sz="1400" dirty="0" smtClean="0">
                <a:solidFill>
                  <a:srgbClr val="000000"/>
                </a:solidFill>
              </a:rPr>
              <a:t>(hand layout, structured layout or automated layout)</a:t>
            </a:r>
          </a:p>
          <a:p>
            <a:pPr algn="ctr"/>
            <a:r>
              <a:rPr lang="en-US" sz="1400" dirty="0" smtClean="0">
                <a:solidFill>
                  <a:srgbClr val="000000"/>
                </a:solidFill>
              </a:rPr>
              <a:t> is chosen </a:t>
            </a:r>
            <a:r>
              <a:rPr lang="en-US" sz="1400" dirty="0">
                <a:solidFill>
                  <a:srgbClr val="000000"/>
                </a:solidFill>
              </a:rPr>
              <a:t>for each.  </a:t>
            </a:r>
          </a:p>
          <a:p>
            <a:pPr algn="ctr"/>
            <a:endParaRPr lang="en-US" sz="1300" dirty="0">
              <a:solidFill>
                <a:srgbClr val="000000"/>
              </a:solidFill>
            </a:endParaRPr>
          </a:p>
        </p:txBody>
      </p:sp>
      <p:sp>
        <p:nvSpPr>
          <p:cNvPr id="17" name="TextBox 17"/>
          <p:cNvSpPr txBox="1"/>
          <p:nvPr/>
        </p:nvSpPr>
        <p:spPr>
          <a:xfrm>
            <a:off x="273441" y="3655195"/>
            <a:ext cx="1822102" cy="492443"/>
          </a:xfrm>
          <a:prstGeom prst="rect">
            <a:avLst/>
          </a:prstGeom>
          <a:noFill/>
        </p:spPr>
        <p:txBody>
          <a:bodyPr wrap="none" rtlCol="0">
            <a:spAutoFit/>
          </a:bodyPr>
          <a:lstStyle/>
          <a:p>
            <a:pPr algn="ctr"/>
            <a:r>
              <a:rPr lang="en-US" sz="1300" dirty="0" smtClean="0">
                <a:solidFill>
                  <a:srgbClr val="000000"/>
                </a:solidFill>
              </a:rPr>
              <a:t>Power/performance</a:t>
            </a:r>
          </a:p>
          <a:p>
            <a:pPr algn="ctr"/>
            <a:r>
              <a:rPr lang="en-US" sz="1300" dirty="0" smtClean="0">
                <a:solidFill>
                  <a:srgbClr val="000000"/>
                </a:solidFill>
              </a:rPr>
              <a:t>optimized</a:t>
            </a:r>
            <a:endParaRPr lang="en-US" sz="1300" dirty="0">
              <a:solidFill>
                <a:srgbClr val="000000"/>
              </a:solidFill>
            </a:endParaRPr>
          </a:p>
        </p:txBody>
      </p:sp>
      <p:sp>
        <p:nvSpPr>
          <p:cNvPr id="18" name="TextBox 18"/>
          <p:cNvSpPr txBox="1"/>
          <p:nvPr/>
        </p:nvSpPr>
        <p:spPr>
          <a:xfrm>
            <a:off x="6602004" y="3666725"/>
            <a:ext cx="1951175" cy="492443"/>
          </a:xfrm>
          <a:prstGeom prst="rect">
            <a:avLst/>
          </a:prstGeom>
          <a:noFill/>
        </p:spPr>
        <p:txBody>
          <a:bodyPr wrap="none" rtlCol="0">
            <a:spAutoFit/>
          </a:bodyPr>
          <a:lstStyle/>
          <a:p>
            <a:pPr algn="ctr"/>
            <a:r>
              <a:rPr lang="en-US" sz="1300" dirty="0" smtClean="0">
                <a:solidFill>
                  <a:srgbClr val="000000"/>
                </a:solidFill>
              </a:rPr>
              <a:t>Implementation time</a:t>
            </a:r>
          </a:p>
          <a:p>
            <a:pPr algn="ctr"/>
            <a:r>
              <a:rPr lang="en-US" sz="1300" dirty="0" smtClean="0">
                <a:solidFill>
                  <a:srgbClr val="000000"/>
                </a:solidFill>
              </a:rPr>
              <a:t>optimized</a:t>
            </a:r>
            <a:endParaRPr lang="en-US" sz="1300" dirty="0">
              <a:solidFill>
                <a:srgbClr val="000000"/>
              </a:solidFill>
            </a:endParaRPr>
          </a:p>
        </p:txBody>
      </p:sp>
      <p:sp>
        <p:nvSpPr>
          <p:cNvPr id="19" name="Left-Right Arrow 19"/>
          <p:cNvSpPr/>
          <p:nvPr/>
        </p:nvSpPr>
        <p:spPr bwMode="auto">
          <a:xfrm>
            <a:off x="2277952" y="3744036"/>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dirty="0" smtClean="0">
              <a:solidFill>
                <a:srgbClr val="000000"/>
              </a:solidFill>
            </a:endParaRPr>
          </a:p>
        </p:txBody>
      </p:sp>
      <p:sp>
        <p:nvSpPr>
          <p:cNvPr id="20" name="Right Arrow 20"/>
          <p:cNvSpPr/>
          <p:nvPr/>
        </p:nvSpPr>
        <p:spPr bwMode="auto">
          <a:xfrm>
            <a:off x="340835" y="4474203"/>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dirty="0" smtClean="0">
              <a:solidFill>
                <a:srgbClr val="3333CC"/>
              </a:solidFill>
            </a:endParaRPr>
          </a:p>
        </p:txBody>
      </p:sp>
      <p:sp>
        <p:nvSpPr>
          <p:cNvPr id="21" name="TextBox 21"/>
          <p:cNvSpPr txBox="1"/>
          <p:nvPr/>
        </p:nvSpPr>
        <p:spPr>
          <a:xfrm>
            <a:off x="72389" y="506754"/>
            <a:ext cx="6759736" cy="369332"/>
          </a:xfrm>
          <a:prstGeom prst="rect">
            <a:avLst/>
          </a:prstGeom>
          <a:noFill/>
        </p:spPr>
        <p:txBody>
          <a:bodyPr wrap="none" rtlCol="0">
            <a:spAutoFit/>
          </a:bodyPr>
          <a:lstStyle/>
          <a:p>
            <a:r>
              <a:rPr lang="en-US" dirty="0" smtClean="0">
                <a:solidFill>
                  <a:srgbClr val="2D2D8A"/>
                </a:solidFill>
              </a:rPr>
              <a:t>Evolution of the approaches used to circuit design</a:t>
            </a:r>
            <a:r>
              <a:rPr lang="hu-HU" dirty="0" smtClean="0">
                <a:solidFill>
                  <a:srgbClr val="2D2D8A"/>
                </a:solidFill>
              </a:rPr>
              <a:t> -1</a:t>
            </a:r>
            <a:r>
              <a:rPr lang="en-US" dirty="0" smtClean="0">
                <a:solidFill>
                  <a:srgbClr val="2D2D8A"/>
                </a:solidFill>
              </a:rPr>
              <a:t> </a:t>
            </a:r>
            <a:r>
              <a:rPr lang="en-US" dirty="0" smtClean="0">
                <a:solidFill>
                  <a:srgbClr val="000000"/>
                </a:solidFill>
              </a:rPr>
              <a:t>[</a:t>
            </a:r>
            <a:r>
              <a:rPr lang="hu-HU" dirty="0" smtClean="0">
                <a:solidFill>
                  <a:srgbClr val="000000"/>
                </a:solidFill>
              </a:rPr>
              <a:t>1</a:t>
            </a:r>
            <a:r>
              <a:rPr lang="en-US" dirty="0" smtClean="0">
                <a:solidFill>
                  <a:srgbClr val="000000"/>
                </a:solidFill>
              </a:rPr>
              <a:t>]</a:t>
            </a:r>
            <a:endParaRPr lang="en-US" dirty="0">
              <a:solidFill>
                <a:srgbClr val="000000"/>
              </a:solidFill>
            </a:endParaRPr>
          </a:p>
        </p:txBody>
      </p:sp>
      <p:sp>
        <p:nvSpPr>
          <p:cNvPr id="22" name="TextBox 22"/>
          <p:cNvSpPr txBox="1"/>
          <p:nvPr/>
        </p:nvSpPr>
        <p:spPr>
          <a:xfrm>
            <a:off x="4159811" y="4226334"/>
            <a:ext cx="715972" cy="428086"/>
          </a:xfrm>
          <a:prstGeom prst="rect">
            <a:avLst/>
          </a:prstGeom>
          <a:noFill/>
        </p:spPr>
        <p:txBody>
          <a:bodyPr wrap="none" rtlCol="0">
            <a:spAutoFit/>
          </a:bodyPr>
          <a:lstStyle/>
          <a:p>
            <a:r>
              <a:rPr lang="en-US" sz="1300" dirty="0" smtClean="0">
                <a:solidFill>
                  <a:srgbClr val="000000"/>
                </a:solidFill>
              </a:rPr>
              <a:t>Trend</a:t>
            </a:r>
            <a:endParaRPr lang="en-US" sz="1300" dirty="0">
              <a:solidFill>
                <a:srgbClr val="000000"/>
              </a:solidFill>
            </a:endParaRPr>
          </a:p>
        </p:txBody>
      </p:sp>
      <p:sp>
        <p:nvSpPr>
          <p:cNvPr id="23" name="TextBox 22"/>
          <p:cNvSpPr txBox="1"/>
          <p:nvPr/>
        </p:nvSpPr>
        <p:spPr>
          <a:xfrm>
            <a:off x="7002270" y="4801797"/>
            <a:ext cx="1756956" cy="292388"/>
          </a:xfrm>
          <a:prstGeom prst="rect">
            <a:avLst/>
          </a:prstGeom>
          <a:noFill/>
        </p:spPr>
        <p:txBody>
          <a:bodyPr wrap="none" rtlCol="0">
            <a:spAutoFit/>
          </a:bodyPr>
          <a:lstStyle/>
          <a:p>
            <a:r>
              <a:rPr lang="en-US" sz="1300" dirty="0" smtClean="0">
                <a:solidFill>
                  <a:srgbClr val="FF0000"/>
                </a:solidFill>
              </a:rPr>
              <a:t>Typically used now</a:t>
            </a:r>
          </a:p>
        </p:txBody>
      </p:sp>
    </p:spTree>
    <p:extLst>
      <p:ext uri="{BB962C8B-B14F-4D97-AF65-F5344CB8AC3E}">
        <p14:creationId xmlns:p14="http://schemas.microsoft.com/office/powerpoint/2010/main" val="29578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4" grpId="0"/>
      <p:bldP spid="15" grpId="0"/>
      <p:bldP spid="16" grpId="0"/>
      <p:bldP spid="17" grpId="0"/>
      <p:bldP spid="18" grpId="0"/>
      <p:bldP spid="19" grpId="0" animBg="1"/>
      <p:bldP spid="20" grpId="0" animBg="1"/>
      <p:bldP spid="22" grpId="0"/>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1" y="1075995"/>
            <a:ext cx="8712200" cy="5743505"/>
          </a:xfrm>
          <a:prstGeom prst="rect">
            <a:avLst/>
          </a:prstGeom>
        </p:spPr>
      </p:pic>
      <p:sp>
        <p:nvSpPr>
          <p:cNvPr id="3" name="TextBox 2"/>
          <p:cNvSpPr txBox="1"/>
          <p:nvPr/>
        </p:nvSpPr>
        <p:spPr>
          <a:xfrm>
            <a:off x="72377" y="949502"/>
            <a:ext cx="173797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2"/>
          <p:cNvSpPr txBox="1"/>
          <p:nvPr/>
        </p:nvSpPr>
        <p:spPr>
          <a:xfrm>
            <a:off x="117382" y="1996335"/>
            <a:ext cx="119936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Mainstream</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2"/>
          <p:cNvSpPr txBox="1"/>
          <p:nvPr/>
        </p:nvSpPr>
        <p:spPr>
          <a:xfrm>
            <a:off x="138473" y="5040561"/>
            <a:ext cx="111921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73023" y="505879"/>
            <a:ext cx="6299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2) Core width of ARMv7 ISA based processors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[14]</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itle 7"/>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(3)</a:t>
            </a:r>
            <a:endParaRPr lang="en-US" dirty="0"/>
          </a:p>
        </p:txBody>
      </p:sp>
    </p:spTree>
    <p:extLst>
      <p:ext uri="{BB962C8B-B14F-4D97-AF65-F5344CB8AC3E}">
        <p14:creationId xmlns:p14="http://schemas.microsoft.com/office/powerpoint/2010/main" val="37950733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l="-1" r="499"/>
          <a:stretch/>
        </p:blipFill>
        <p:spPr>
          <a:xfrm>
            <a:off x="971600" y="1271619"/>
            <a:ext cx="8162035" cy="3347645"/>
          </a:xfrm>
          <a:prstGeom prst="rect">
            <a:avLst/>
          </a:prstGeom>
        </p:spPr>
      </p:pic>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r="1127"/>
          <a:stretch/>
        </p:blipFill>
        <p:spPr>
          <a:xfrm>
            <a:off x="971600" y="4551760"/>
            <a:ext cx="8133901" cy="2282923"/>
          </a:xfrm>
          <a:prstGeom prst="rect">
            <a:avLst/>
          </a:prstGeom>
        </p:spPr>
      </p:pic>
      <p:sp>
        <p:nvSpPr>
          <p:cNvPr id="4" name="TextBox 2"/>
          <p:cNvSpPr txBox="1"/>
          <p:nvPr/>
        </p:nvSpPr>
        <p:spPr>
          <a:xfrm>
            <a:off x="59472" y="4301043"/>
            <a:ext cx="1092303"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2"/>
          <p:cNvSpPr txBox="1"/>
          <p:nvPr/>
        </p:nvSpPr>
        <p:spPr>
          <a:xfrm>
            <a:off x="79232" y="1027605"/>
            <a:ext cx="1656460"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940" y="505882"/>
            <a:ext cx="59660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Core width of ARMv8 </a:t>
            </a:r>
            <a:r>
              <a:rPr kumimoji="0" lang="en-US" sz="1800" b="0" i="0" u="none" strike="noStrike" kern="1200" cap="none" spc="0" normalizeH="0" baseline="0" noProof="0" dirty="0">
                <a:ln>
                  <a:noFill/>
                </a:ln>
                <a:solidFill>
                  <a:srgbClr val="2D2D8A"/>
                </a:solidFill>
                <a:effectLst/>
                <a:uLnTx/>
                <a:uFillTx/>
                <a:latin typeface="Verdana"/>
                <a:ea typeface="+mn-ea"/>
                <a:cs typeface="+mn-cs"/>
              </a:rPr>
              <a:t>ISA based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processors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3" name="Title 2"/>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(4)</a:t>
            </a:r>
            <a:endParaRPr lang="en-US" dirty="0"/>
          </a:p>
        </p:txBody>
      </p:sp>
    </p:spTree>
    <p:extLst>
      <p:ext uri="{BB962C8B-B14F-4D97-AF65-F5344CB8AC3E}">
        <p14:creationId xmlns:p14="http://schemas.microsoft.com/office/powerpoint/2010/main" val="26307172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(5)</a:t>
            </a:r>
            <a:endParaRPr lang="en-US" dirty="0"/>
          </a:p>
        </p:txBody>
      </p:sp>
      <p:sp>
        <p:nvSpPr>
          <p:cNvPr id="5" name="TextBox 4"/>
          <p:cNvSpPr txBox="1"/>
          <p:nvPr/>
        </p:nvSpPr>
        <p:spPr>
          <a:xfrm>
            <a:off x="71438" y="513561"/>
            <a:ext cx="5195012" cy="369332"/>
          </a:xfrm>
          <a:prstGeom prst="rect">
            <a:avLst/>
          </a:prstGeom>
          <a:noFill/>
        </p:spPr>
        <p:txBody>
          <a:bodyPr wrap="none" rtlCol="0">
            <a:spAutoFit/>
          </a:bodyPr>
          <a:lstStyle/>
          <a:p>
            <a:r>
              <a:rPr lang="en-US" dirty="0">
                <a:solidFill>
                  <a:srgbClr val="2D2D8A"/>
                </a:solidFill>
              </a:rPr>
              <a:t>Core width of ARMv8 ISA based processors</a:t>
            </a:r>
            <a:endParaRPr lang="en-US" sz="1400" dirty="0" smtClean="0"/>
          </a:p>
        </p:txBody>
      </p:sp>
      <p:sp>
        <p:nvSpPr>
          <p:cNvPr id="7" name="TextBox 6"/>
          <p:cNvSpPr txBox="1"/>
          <p:nvPr/>
        </p:nvSpPr>
        <p:spPr>
          <a:xfrm>
            <a:off x="335405" y="879845"/>
            <a:ext cx="6126805"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Note that </a:t>
            </a:r>
            <a:r>
              <a:rPr lang="en-US" sz="1600" dirty="0" smtClean="0">
                <a:solidFill>
                  <a:srgbClr val="0070C0"/>
                </a:solidFill>
              </a:rPr>
              <a:t>ARMv7/v8.0 processors </a:t>
            </a:r>
            <a:r>
              <a:rPr lang="en-US" sz="1600" dirty="0" smtClean="0"/>
              <a:t>have </a:t>
            </a:r>
            <a:r>
              <a:rPr lang="en-US" sz="1600" dirty="0" smtClean="0">
                <a:solidFill>
                  <a:srgbClr val="FF0000"/>
                </a:solidFill>
              </a:rPr>
              <a:t>thin cores</a:t>
            </a:r>
            <a:r>
              <a:rPr lang="en-US" sz="1600" dirty="0" smtClean="0"/>
              <a:t>, as  </a:t>
            </a:r>
          </a:p>
        </p:txBody>
      </p:sp>
      <p:sp>
        <p:nvSpPr>
          <p:cNvPr id="8" name="TextBox 7"/>
          <p:cNvSpPr txBox="1"/>
          <p:nvPr/>
        </p:nvSpPr>
        <p:spPr>
          <a:xfrm>
            <a:off x="836040" y="1214633"/>
            <a:ext cx="7291355" cy="636072"/>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solidFill>
                  <a:srgbClr val="0070C0"/>
                </a:solidFill>
              </a:rPr>
              <a:t>high performance </a:t>
            </a:r>
            <a:r>
              <a:rPr lang="en-US" sz="1600" dirty="0" smtClean="0"/>
              <a:t>ARMv7/v8.0 core are </a:t>
            </a:r>
            <a:r>
              <a:rPr lang="en-US" sz="1600" dirty="0" smtClean="0">
                <a:solidFill>
                  <a:srgbClr val="FF0000"/>
                </a:solidFill>
              </a:rPr>
              <a:t>typically 3 wide </a:t>
            </a:r>
            <a:r>
              <a:rPr lang="en-US" sz="1600" dirty="0" smtClean="0"/>
              <a:t>whereas</a:t>
            </a:r>
          </a:p>
          <a:p>
            <a:pPr marL="285750" indent="-285750">
              <a:buFont typeface="Arial" panose="020B0604020202020204" pitchFamily="34" charset="0"/>
              <a:buChar char="•"/>
            </a:pPr>
            <a:r>
              <a:rPr lang="en-US" sz="1600" dirty="0" smtClean="0">
                <a:solidFill>
                  <a:srgbClr val="0070C0"/>
                </a:solidFill>
              </a:rPr>
              <a:t>low power </a:t>
            </a:r>
            <a:r>
              <a:rPr lang="en-US" sz="1600" dirty="0" smtClean="0"/>
              <a:t>cores or </a:t>
            </a:r>
            <a:r>
              <a:rPr lang="en-US" sz="1600" dirty="0" smtClean="0">
                <a:solidFill>
                  <a:srgbClr val="0070C0"/>
                </a:solidFill>
              </a:rPr>
              <a:t>mainstream</a:t>
            </a:r>
            <a:r>
              <a:rPr lang="en-US" sz="1600" dirty="0" smtClean="0"/>
              <a:t> ARMv7 cores are </a:t>
            </a:r>
            <a:r>
              <a:rPr lang="en-US" sz="1600" dirty="0" smtClean="0">
                <a:solidFill>
                  <a:srgbClr val="FF0000"/>
                </a:solidFill>
              </a:rPr>
              <a:t>typically 2 wide</a:t>
            </a:r>
            <a:r>
              <a:rPr lang="en-US" sz="1600" dirty="0" smtClean="0"/>
              <a:t>.</a:t>
            </a:r>
          </a:p>
        </p:txBody>
      </p:sp>
      <p:sp>
        <p:nvSpPr>
          <p:cNvPr id="9" name="TextBox 8"/>
          <p:cNvSpPr txBox="1"/>
          <p:nvPr/>
        </p:nvSpPr>
        <p:spPr>
          <a:xfrm>
            <a:off x="250825" y="1870245"/>
            <a:ext cx="8708666"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There are however, two deviations, the high performance Cortex-A73 processor</a:t>
            </a:r>
          </a:p>
          <a:p>
            <a:r>
              <a:rPr lang="en-US" sz="1600" dirty="0"/>
              <a:t> </a:t>
            </a:r>
            <a:r>
              <a:rPr lang="en-US" sz="1600" dirty="0" smtClean="0"/>
              <a:t>     has only two wide cores and the width of the low power A5’s core is only 1.</a:t>
            </a:r>
          </a:p>
        </p:txBody>
      </p:sp>
    </p:spTree>
    <p:extLst>
      <p:ext uri="{BB962C8B-B14F-4D97-AF65-F5344CB8AC3E}">
        <p14:creationId xmlns:p14="http://schemas.microsoft.com/office/powerpoint/2010/main" val="464359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(8)</a:t>
            </a:r>
            <a:endParaRPr lang="en-US" dirty="0">
              <a:solidFill>
                <a:srgbClr val="FFFFFF"/>
              </a:solidFill>
            </a:endParaRPr>
          </a:p>
        </p:txBody>
      </p:sp>
      <p:sp>
        <p:nvSpPr>
          <p:cNvPr id="3" name="TextBox 2"/>
          <p:cNvSpPr txBox="1"/>
          <p:nvPr/>
        </p:nvSpPr>
        <p:spPr>
          <a:xfrm>
            <a:off x="74596" y="504631"/>
            <a:ext cx="88399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3) W</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ide configuration options - Example: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The </a:t>
            </a:r>
            <a:r>
              <a:rPr kumimoji="0" lang="en-US" sz="1800" b="0" i="0" u="none" strike="noStrike" kern="1200" cap="none" spc="0" normalizeH="0" baseline="0" noProof="0" dirty="0">
                <a:ln>
                  <a:noFill/>
                </a:ln>
                <a:solidFill>
                  <a:srgbClr val="2D2D8A"/>
                </a:solidFill>
                <a:effectLst/>
                <a:uLnTx/>
                <a:uFillTx/>
                <a:latin typeface="Verdana"/>
                <a:ea typeface="+mn-ea"/>
                <a:cs typeface="+mn-cs"/>
              </a:rPr>
              <a:t>64-bit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low power</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Cortex-A</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35</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4"/>
          <p:cNvSpPr txBox="1"/>
          <p:nvPr/>
        </p:nvSpPr>
        <p:spPr>
          <a:xfrm>
            <a:off x="284603" y="879845"/>
            <a:ext cx="7480381"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It is a widely configurable application processor, as indicated below.</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1860890" y="4911802"/>
            <a:ext cx="56260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Figure: Configuration options of the Cortex-A35 [77]</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305946" y="5406857"/>
            <a:ext cx="8392875" cy="6360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It is configurable for applications ranging from mobiles to deeply embedded.</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Target consumption is below 125 m</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a:t>
            </a:r>
          </a:p>
        </p:txBody>
      </p:sp>
      <p:pic>
        <p:nvPicPr>
          <p:cNvPr id="9" name="Picture 2" descr="http://images.anandtech.com/doci/9769/config.PNG"/>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8225" r="4075" b="17146"/>
          <a:stretch/>
        </p:blipFill>
        <p:spPr bwMode="auto">
          <a:xfrm>
            <a:off x="566555" y="1595539"/>
            <a:ext cx="7920880" cy="3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05" y="504146"/>
            <a:ext cx="8956675" cy="646331"/>
          </a:xfrm>
          <a:prstGeom prst="rect">
            <a:avLst/>
          </a:prstGeom>
          <a:noFill/>
        </p:spPr>
        <p:txBody>
          <a:bodyPr wrap="square" rtlCol="0">
            <a:spAutoFit/>
          </a:bodyPr>
          <a:lstStyle/>
          <a:p>
            <a:r>
              <a:rPr lang="en-US" dirty="0" smtClean="0">
                <a:solidFill>
                  <a:srgbClr val="2D2D8A"/>
                </a:solidFill>
              </a:rPr>
              <a:t>Yearly shipment of ARM Cortex-A chips in different performance </a:t>
            </a:r>
            <a:r>
              <a:rPr lang="hu-HU" dirty="0" smtClean="0">
                <a:solidFill>
                  <a:srgbClr val="2D2D8A"/>
                </a:solidFill>
              </a:rPr>
              <a:t>classes</a:t>
            </a:r>
            <a:endParaRPr lang="en-US" dirty="0" smtClean="0">
              <a:solidFill>
                <a:srgbClr val="2D2D8A"/>
              </a:solidFill>
            </a:endParaRPr>
          </a:p>
          <a:p>
            <a:r>
              <a:rPr lang="en-US" dirty="0">
                <a:solidFill>
                  <a:srgbClr val="2D2D8A"/>
                </a:solidFill>
              </a:rPr>
              <a:t> </a:t>
            </a:r>
            <a:r>
              <a:rPr lang="en-US" dirty="0" smtClean="0">
                <a:solidFill>
                  <a:srgbClr val="2D2D8A"/>
                </a:solidFill>
              </a:rPr>
              <a:t> (data from 2013) </a:t>
            </a:r>
            <a:r>
              <a:rPr lang="en-US" dirty="0" smtClean="0">
                <a:solidFill>
                  <a:srgbClr val="000000"/>
                </a:solidFill>
              </a:rPr>
              <a:t>[</a:t>
            </a:r>
            <a:r>
              <a:rPr lang="hu-HU" dirty="0" smtClean="0">
                <a:solidFill>
                  <a:srgbClr val="000000"/>
                </a:solidFill>
              </a:rPr>
              <a:t>13</a:t>
            </a:r>
            <a:r>
              <a:rPr lang="en-US" dirty="0" smtClean="0">
                <a:solidFill>
                  <a:srgbClr val="000000"/>
                </a:solidFill>
              </a:rPr>
              <a:t>]</a:t>
            </a:r>
            <a:endParaRPr lang="en-US" dirty="0">
              <a:solidFill>
                <a:srgbClr val="000000"/>
              </a:solidFill>
            </a:endParaRPr>
          </a:p>
        </p:txBody>
      </p:sp>
      <p:grpSp>
        <p:nvGrpSpPr>
          <p:cNvPr id="7" name="Group 6"/>
          <p:cNvGrpSpPr/>
          <p:nvPr/>
        </p:nvGrpSpPr>
        <p:grpSpPr>
          <a:xfrm>
            <a:off x="1" y="1441939"/>
            <a:ext cx="9143999" cy="4462336"/>
            <a:chOff x="1" y="1666964"/>
            <a:chExt cx="9143999" cy="4462336"/>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6964"/>
              <a:ext cx="9072499" cy="43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307415" y="5859270"/>
              <a:ext cx="836585" cy="270030"/>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grpSp>
      <p:sp>
        <p:nvSpPr>
          <p:cNvPr id="8"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2.2 Overview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(9)</a:t>
            </a:r>
            <a:endParaRPr lang="en-US" dirty="0">
              <a:solidFill>
                <a:srgbClr val="FFFFFF"/>
              </a:solidFill>
            </a:endParaRPr>
          </a:p>
        </p:txBody>
      </p:sp>
    </p:spTree>
    <p:extLst>
      <p:ext uri="{BB962C8B-B14F-4D97-AF65-F5344CB8AC3E}">
        <p14:creationId xmlns:p14="http://schemas.microsoft.com/office/powerpoint/2010/main" val="858412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161510" y="1583795"/>
            <a:ext cx="884747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en-US" sz="1900" dirty="0" smtClean="0">
                <a:solidFill>
                  <a:srgbClr val="FFFFFF"/>
                </a:solidFill>
              </a:rPr>
              <a:t>2.3 Evolution </a:t>
            </a:r>
            <a:r>
              <a:rPr lang="en-US" sz="1900" dirty="0">
                <a:solidFill>
                  <a:srgbClr val="FFFFFF"/>
                </a:solidFill>
              </a:rPr>
              <a:t>of </a:t>
            </a:r>
            <a:r>
              <a:rPr lang="en-US" sz="1900" dirty="0" smtClean="0">
                <a:solidFill>
                  <a:srgbClr val="FFFFFF"/>
                </a:solidFill>
              </a:rPr>
              <a:t>Cortex-A models based on the ARMv7/v8.0 ISA</a:t>
            </a:r>
            <a:endParaRPr lang="en-US" sz="1900" dirty="0">
              <a:solidFill>
                <a:srgbClr val="FFFFFF"/>
              </a:solidFill>
            </a:endParaRPr>
          </a:p>
        </p:txBody>
      </p:sp>
    </p:spTree>
    <p:extLst>
      <p:ext uri="{BB962C8B-B14F-4D97-AF65-F5344CB8AC3E}">
        <p14:creationId xmlns:p14="http://schemas.microsoft.com/office/powerpoint/2010/main" val="9642840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defRPr/>
            </a:pPr>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a:t>
            </a:r>
            <a:r>
              <a:rPr lang="en-US" dirty="0" smtClean="0">
                <a:solidFill>
                  <a:srgbClr val="FFFFFF"/>
                </a:solidFill>
              </a:rPr>
              <a:t>ISA (1)</a:t>
            </a:r>
            <a:endParaRPr lang="en-US" dirty="0">
              <a:solidFill>
                <a:srgbClr val="FFFFFF"/>
              </a:solidFill>
            </a:endParaRPr>
          </a:p>
        </p:txBody>
      </p:sp>
      <p:sp>
        <p:nvSpPr>
          <p:cNvPr id="3" name="Text Box 5"/>
          <p:cNvSpPr txBox="1">
            <a:spLocks noChangeArrowheads="1"/>
          </p:cNvSpPr>
          <p:nvPr/>
        </p:nvSpPr>
        <p:spPr bwMode="auto">
          <a:xfrm>
            <a:off x="6301668" y="2157370"/>
            <a:ext cx="23663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smtClean="0">
                <a:solidFill>
                  <a:srgbClr val="000000"/>
                </a:solidFill>
              </a:rPr>
              <a:t>Support for </a:t>
            </a:r>
            <a:r>
              <a:rPr lang="en-US" sz="1300" b="1" dirty="0" err="1" smtClean="0">
                <a:solidFill>
                  <a:srgbClr val="000000"/>
                </a:solidFill>
              </a:rPr>
              <a:t>big.LITTLE</a:t>
            </a:r>
            <a:endParaRPr lang="en-US" sz="1300" b="1" dirty="0" smtClean="0">
              <a:solidFill>
                <a:srgbClr val="000000"/>
              </a:solidFill>
            </a:endParaRPr>
          </a:p>
          <a:p>
            <a:pPr algn="ctr" eaLnBrk="1" hangingPunct="1"/>
            <a:r>
              <a:rPr lang="en-US" sz="1300" b="1" dirty="0" smtClean="0">
                <a:solidFill>
                  <a:srgbClr val="000000"/>
                </a:solidFill>
              </a:rPr>
              <a:t>configurations</a:t>
            </a:r>
            <a:endParaRPr lang="en-US" sz="1300" b="1" dirty="0">
              <a:solidFill>
                <a:srgbClr val="000000"/>
              </a:solidFill>
            </a:endParaRPr>
          </a:p>
        </p:txBody>
      </p:sp>
      <p:sp>
        <p:nvSpPr>
          <p:cNvPr id="4" name="Text Box 6"/>
          <p:cNvSpPr txBox="1">
            <a:spLocks noChangeArrowheads="1"/>
          </p:cNvSpPr>
          <p:nvPr/>
        </p:nvSpPr>
        <p:spPr bwMode="auto">
          <a:xfrm>
            <a:off x="297016" y="2148825"/>
            <a:ext cx="15792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altLang="en-US" sz="1300" b="1" dirty="0">
                <a:solidFill>
                  <a:srgbClr val="000000"/>
                </a:solidFill>
              </a:rPr>
              <a:t>W</a:t>
            </a:r>
            <a:r>
              <a:rPr lang="hu-HU" altLang="en-US" sz="1300" b="1" dirty="0" smtClean="0">
                <a:solidFill>
                  <a:srgbClr val="000000"/>
                </a:solidFill>
              </a:rPr>
              <a:t>ord length</a:t>
            </a:r>
            <a:endParaRPr lang="en-US" altLang="en-US" sz="1300" b="1" dirty="0" smtClean="0">
              <a:solidFill>
                <a:srgbClr val="000000"/>
              </a:solidFill>
            </a:endParaRPr>
          </a:p>
          <a:p>
            <a:pPr algn="ctr" eaLnBrk="1" fontAlgn="base" hangingPunct="1">
              <a:spcBef>
                <a:spcPct val="0"/>
              </a:spcBef>
              <a:spcAft>
                <a:spcPct val="0"/>
              </a:spcAft>
            </a:pPr>
            <a:r>
              <a:rPr lang="en-US" altLang="en-US" sz="1300" b="1" dirty="0" smtClean="0">
                <a:solidFill>
                  <a:srgbClr val="000000"/>
                </a:solidFill>
              </a:rPr>
              <a:t>of the models</a:t>
            </a:r>
            <a:r>
              <a:rPr lang="hu-HU" altLang="en-US" sz="1300" b="1" dirty="0" smtClean="0">
                <a:solidFill>
                  <a:srgbClr val="000000"/>
                </a:solidFill>
              </a:rPr>
              <a:t> </a:t>
            </a:r>
            <a:endParaRPr lang="en-US" altLang="en-US" sz="1300" b="1" dirty="0">
              <a:solidFill>
                <a:srgbClr val="000000"/>
              </a:solidFill>
            </a:endParaRPr>
          </a:p>
        </p:txBody>
      </p:sp>
      <p:sp>
        <p:nvSpPr>
          <p:cNvPr id="5" name="Line 9"/>
          <p:cNvSpPr>
            <a:spLocks noChangeShapeType="1"/>
          </p:cNvSpPr>
          <p:nvPr/>
        </p:nvSpPr>
        <p:spPr bwMode="auto">
          <a:xfrm flipH="1">
            <a:off x="3989165" y="1582425"/>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2861075" y="1814030"/>
            <a:ext cx="1125538" cy="247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706765" y="1313765"/>
            <a:ext cx="73821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hu-HU" sz="1300" b="1" dirty="0">
                <a:solidFill>
                  <a:srgbClr val="000000"/>
                </a:solidFill>
              </a:rPr>
              <a:t>Key features of </a:t>
            </a:r>
            <a:r>
              <a:rPr lang="en-US" sz="1300" b="1" dirty="0" smtClean="0">
                <a:solidFill>
                  <a:srgbClr val="000000"/>
                </a:solidFill>
              </a:rPr>
              <a:t>Cortex-A models based on the ARMv7/v8.0 ISA (considered)</a:t>
            </a:r>
            <a:endParaRPr lang="hu-HU" sz="1300" b="1" baseline="30000" dirty="0">
              <a:solidFill>
                <a:srgbClr val="000000"/>
              </a:solidFill>
            </a:endParaRPr>
          </a:p>
        </p:txBody>
      </p:sp>
      <p:sp>
        <p:nvSpPr>
          <p:cNvPr id="8" name="Text Box 5"/>
          <p:cNvSpPr txBox="1">
            <a:spLocks noChangeArrowheads="1"/>
          </p:cNvSpPr>
          <p:nvPr/>
        </p:nvSpPr>
        <p:spPr bwMode="auto">
          <a:xfrm>
            <a:off x="4371942" y="2153675"/>
            <a:ext cx="16690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a:solidFill>
                  <a:srgbClr val="000000"/>
                </a:solidFill>
              </a:rPr>
              <a:t>Multiprocessor </a:t>
            </a:r>
            <a:endParaRPr lang="en-US" sz="1300" b="1" dirty="0" smtClean="0">
              <a:solidFill>
                <a:srgbClr val="000000"/>
              </a:solidFill>
            </a:endParaRPr>
          </a:p>
          <a:p>
            <a:pPr algn="ctr" eaLnBrk="1" hangingPunct="1"/>
            <a:r>
              <a:rPr lang="en-US" sz="1300" b="1" dirty="0" smtClean="0">
                <a:solidFill>
                  <a:srgbClr val="000000"/>
                </a:solidFill>
              </a:rPr>
              <a:t>support</a:t>
            </a:r>
            <a:r>
              <a:rPr lang="hu-HU" sz="1300" b="1" dirty="0" smtClean="0">
                <a:solidFill>
                  <a:srgbClr val="000000"/>
                </a:solidFill>
              </a:rPr>
              <a:t> </a:t>
            </a:r>
            <a:endParaRPr lang="hu-HU" sz="1300" b="1" dirty="0">
              <a:solidFill>
                <a:srgbClr val="000000"/>
              </a:solidFill>
            </a:endParaRPr>
          </a:p>
        </p:txBody>
      </p:sp>
      <p:cxnSp>
        <p:nvCxnSpPr>
          <p:cNvPr id="9" name="Straight Connector 8"/>
          <p:cNvCxnSpPr>
            <a:endCxn id="12" idx="7"/>
          </p:cNvCxnSpPr>
          <p:nvPr/>
        </p:nvCxnSpPr>
        <p:spPr>
          <a:xfrm flipH="1">
            <a:off x="1124071" y="1814030"/>
            <a:ext cx="2862542" cy="237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a:off x="3986613" y="1814030"/>
            <a:ext cx="3509962" cy="24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2838402" y="2037700"/>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068515" y="2042295"/>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2"/>
          <p:cNvSpPr>
            <a:spLocks noChangeArrowheads="1"/>
          </p:cNvSpPr>
          <p:nvPr/>
        </p:nvSpPr>
        <p:spPr bwMode="auto">
          <a:xfrm>
            <a:off x="7495570" y="2051987"/>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5" name="TextBox 14"/>
          <p:cNvSpPr txBox="1"/>
          <p:nvPr/>
        </p:nvSpPr>
        <p:spPr>
          <a:xfrm>
            <a:off x="74118" y="504167"/>
            <a:ext cx="7672741" cy="646331"/>
          </a:xfrm>
          <a:prstGeom prst="rect">
            <a:avLst/>
          </a:prstGeom>
          <a:noFill/>
        </p:spPr>
        <p:txBody>
          <a:bodyPr wrap="none" rtlCol="0">
            <a:spAutoFit/>
          </a:bodyPr>
          <a:lstStyle/>
          <a:p>
            <a:r>
              <a:rPr lang="en-US" dirty="0">
                <a:solidFill>
                  <a:srgbClr val="2D2D8A"/>
                </a:solidFill>
              </a:rPr>
              <a:t>3.2.3 Evolution of </a:t>
            </a:r>
            <a:r>
              <a:rPr lang="en-US" dirty="0" smtClean="0">
                <a:solidFill>
                  <a:srgbClr val="2D2D8A"/>
                </a:solidFill>
              </a:rPr>
              <a:t>key features of Cortex-A models based on the</a:t>
            </a:r>
          </a:p>
          <a:p>
            <a:r>
              <a:rPr lang="en-US" dirty="0">
                <a:solidFill>
                  <a:srgbClr val="2D2D8A"/>
                </a:solidFill>
              </a:rPr>
              <a:t> </a:t>
            </a:r>
            <a:r>
              <a:rPr lang="en-US" dirty="0" smtClean="0">
                <a:solidFill>
                  <a:srgbClr val="2D2D8A"/>
                </a:solidFill>
              </a:rPr>
              <a:t>          ARMv7/v8.0 ISA</a:t>
            </a:r>
            <a:endParaRPr lang="en-US" dirty="0">
              <a:solidFill>
                <a:srgbClr val="2D2D8A"/>
              </a:solidFill>
            </a:endParaRPr>
          </a:p>
        </p:txBody>
      </p:sp>
      <p:sp>
        <p:nvSpPr>
          <p:cNvPr id="17" name="Text Box 6"/>
          <p:cNvSpPr txBox="1">
            <a:spLocks noChangeArrowheads="1"/>
          </p:cNvSpPr>
          <p:nvPr/>
        </p:nvSpPr>
        <p:spPr bwMode="auto">
          <a:xfrm>
            <a:off x="2231740" y="2154759"/>
            <a:ext cx="13003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altLang="en-US" sz="1300" b="1" dirty="0" smtClean="0">
                <a:solidFill>
                  <a:srgbClr val="000000"/>
                </a:solidFill>
              </a:rPr>
              <a:t>Inclusion of</a:t>
            </a:r>
          </a:p>
          <a:p>
            <a:pPr algn="ctr" eaLnBrk="1" fontAlgn="base" hangingPunct="1">
              <a:spcBef>
                <a:spcPct val="0"/>
              </a:spcBef>
              <a:spcAft>
                <a:spcPct val="0"/>
              </a:spcAft>
            </a:pPr>
            <a:r>
              <a:rPr lang="hu-HU" altLang="en-US" sz="1300" b="1" dirty="0" smtClean="0">
                <a:solidFill>
                  <a:srgbClr val="000000"/>
                </a:solidFill>
              </a:rPr>
              <a:t> L2 cache</a:t>
            </a:r>
            <a:endParaRPr lang="en-US" altLang="en-US" sz="1300" b="1" dirty="0">
              <a:solidFill>
                <a:srgbClr val="000000"/>
              </a:solidFill>
            </a:endParaRPr>
          </a:p>
        </p:txBody>
      </p:sp>
      <p:cxnSp>
        <p:nvCxnSpPr>
          <p:cNvPr id="21" name="Straight Connector 20"/>
          <p:cNvCxnSpPr>
            <a:stCxn id="6" idx="0"/>
          </p:cNvCxnSpPr>
          <p:nvPr/>
        </p:nvCxnSpPr>
        <p:spPr bwMode="auto">
          <a:xfrm>
            <a:off x="3986613" y="1814030"/>
            <a:ext cx="1216025" cy="24702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5157832" y="2031963"/>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3"/>
          <p:cNvSpPr txBox="1"/>
          <p:nvPr/>
        </p:nvSpPr>
        <p:spPr>
          <a:xfrm>
            <a:off x="834756" y="2618910"/>
            <a:ext cx="434734" cy="292388"/>
          </a:xfrm>
          <a:prstGeom prst="rect">
            <a:avLst/>
          </a:prstGeom>
          <a:noFill/>
        </p:spPr>
        <p:txBody>
          <a:bodyPr wrap="none" rtlCol="0">
            <a:spAutoFit/>
          </a:bodyPr>
          <a:lstStyle/>
          <a:p>
            <a:r>
              <a:rPr lang="en-US" sz="1300" i="1" dirty="0" smtClean="0"/>
              <a:t>(a)</a:t>
            </a:r>
            <a:endParaRPr lang="en-US" sz="1300" i="1" dirty="0"/>
          </a:p>
        </p:txBody>
      </p:sp>
      <p:sp>
        <p:nvSpPr>
          <p:cNvPr id="19" name="TextBox 18"/>
          <p:cNvSpPr txBox="1"/>
          <p:nvPr/>
        </p:nvSpPr>
        <p:spPr>
          <a:xfrm>
            <a:off x="2652101" y="2623029"/>
            <a:ext cx="439544" cy="292388"/>
          </a:xfrm>
          <a:prstGeom prst="rect">
            <a:avLst/>
          </a:prstGeom>
          <a:noFill/>
        </p:spPr>
        <p:txBody>
          <a:bodyPr wrap="none" rtlCol="0">
            <a:spAutoFit/>
          </a:bodyPr>
          <a:lstStyle/>
          <a:p>
            <a:r>
              <a:rPr lang="en-US" sz="1300" i="1" dirty="0" smtClean="0"/>
              <a:t>(b)</a:t>
            </a:r>
            <a:endParaRPr lang="en-US" sz="1300" i="1" dirty="0"/>
          </a:p>
        </p:txBody>
      </p:sp>
      <p:sp>
        <p:nvSpPr>
          <p:cNvPr id="20" name="TextBox 19"/>
          <p:cNvSpPr txBox="1"/>
          <p:nvPr/>
        </p:nvSpPr>
        <p:spPr>
          <a:xfrm>
            <a:off x="4992361" y="2636320"/>
            <a:ext cx="421910" cy="292388"/>
          </a:xfrm>
          <a:prstGeom prst="rect">
            <a:avLst/>
          </a:prstGeom>
          <a:noFill/>
        </p:spPr>
        <p:txBody>
          <a:bodyPr wrap="none" rtlCol="0">
            <a:spAutoFit/>
          </a:bodyPr>
          <a:lstStyle/>
          <a:p>
            <a:r>
              <a:rPr lang="en-US" sz="1300" i="1" dirty="0" smtClean="0"/>
              <a:t>(c)</a:t>
            </a:r>
            <a:endParaRPr lang="en-US" sz="1300" i="1" dirty="0"/>
          </a:p>
        </p:txBody>
      </p:sp>
      <p:sp>
        <p:nvSpPr>
          <p:cNvPr id="22" name="TextBox 21"/>
          <p:cNvSpPr txBox="1"/>
          <p:nvPr/>
        </p:nvSpPr>
        <p:spPr>
          <a:xfrm>
            <a:off x="7390450" y="2648402"/>
            <a:ext cx="439544" cy="292388"/>
          </a:xfrm>
          <a:prstGeom prst="rect">
            <a:avLst/>
          </a:prstGeom>
          <a:noFill/>
        </p:spPr>
        <p:txBody>
          <a:bodyPr wrap="none" rtlCol="0">
            <a:spAutoFit/>
          </a:bodyPr>
          <a:lstStyle/>
          <a:p>
            <a:r>
              <a:rPr lang="en-US" sz="1300" i="1" dirty="0" smtClean="0"/>
              <a:t>(d)</a:t>
            </a:r>
            <a:endParaRPr lang="en-US" sz="1300" i="1" dirty="0"/>
          </a:p>
        </p:txBody>
      </p:sp>
      <p:sp>
        <p:nvSpPr>
          <p:cNvPr id="24"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4883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23" grpId="0" animBg="1"/>
      <p:bldP spid="14" grpId="0"/>
      <p:bldP spid="19" grpId="0"/>
      <p:bldP spid="20" grpId="0"/>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1" y="505333"/>
            <a:ext cx="5690469" cy="369332"/>
          </a:xfrm>
          <a:prstGeom prst="rect">
            <a:avLst/>
          </a:prstGeom>
          <a:noFill/>
        </p:spPr>
        <p:txBody>
          <a:bodyPr wrap="none" rtlCol="0">
            <a:spAutoFit/>
          </a:bodyPr>
          <a:lstStyle/>
          <a:p>
            <a:r>
              <a:rPr lang="en-US" dirty="0" smtClean="0">
                <a:solidFill>
                  <a:srgbClr val="2D2D8A"/>
                </a:solidFill>
              </a:rPr>
              <a:t>a</a:t>
            </a:r>
            <a:r>
              <a:rPr lang="hu-HU" dirty="0" smtClean="0">
                <a:solidFill>
                  <a:srgbClr val="2D2D8A"/>
                </a:solidFill>
              </a:rPr>
              <a:t>) </a:t>
            </a:r>
            <a:r>
              <a:rPr lang="en-US" dirty="0" smtClean="0">
                <a:solidFill>
                  <a:srgbClr val="2D2D8A"/>
                </a:solidFill>
              </a:rPr>
              <a:t>Evolution of the word length of </a:t>
            </a:r>
            <a:r>
              <a:rPr lang="hu-HU" dirty="0" smtClean="0">
                <a:solidFill>
                  <a:srgbClr val="2D2D8A"/>
                </a:solidFill>
              </a:rPr>
              <a:t>the</a:t>
            </a:r>
            <a:r>
              <a:rPr lang="en-US" dirty="0" smtClean="0">
                <a:solidFill>
                  <a:srgbClr val="2D2D8A"/>
                </a:solidFill>
              </a:rPr>
              <a:t> models</a:t>
            </a:r>
            <a:endParaRPr lang="en-US" dirty="0">
              <a:solidFill>
                <a:srgbClr val="2D2D8A"/>
              </a:solidFill>
            </a:endParaRPr>
          </a:p>
        </p:txBody>
      </p:sp>
      <p:sp>
        <p:nvSpPr>
          <p:cNvPr id="5" name="Text Box 7"/>
          <p:cNvSpPr txBox="1">
            <a:spLocks noChangeArrowheads="1"/>
          </p:cNvSpPr>
          <p:nvPr/>
        </p:nvSpPr>
        <p:spPr bwMode="auto">
          <a:xfrm>
            <a:off x="1511660" y="1886390"/>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smtClean="0">
                <a:solidFill>
                  <a:srgbClr val="000000"/>
                </a:solidFill>
              </a:rPr>
              <a:t>ARM’s 32-bit Cortex-A models</a:t>
            </a:r>
            <a:endParaRPr lang="en-US" altLang="en-US" sz="1300" b="1">
              <a:solidFill>
                <a:srgbClr val="000000"/>
              </a:solidFill>
            </a:endParaRPr>
          </a:p>
        </p:txBody>
      </p:sp>
      <p:sp>
        <p:nvSpPr>
          <p:cNvPr id="6" name="Text Box 16"/>
          <p:cNvSpPr txBox="1">
            <a:spLocks noChangeArrowheads="1"/>
          </p:cNvSpPr>
          <p:nvPr/>
        </p:nvSpPr>
        <p:spPr bwMode="auto">
          <a:xfrm>
            <a:off x="3130378" y="1088740"/>
            <a:ext cx="26789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W</a:t>
            </a:r>
            <a:r>
              <a:rPr lang="hu-HU" altLang="en-US" sz="1300" b="1" dirty="0" smtClean="0">
                <a:solidFill>
                  <a:srgbClr val="000000"/>
                </a:solidFill>
              </a:rPr>
              <a:t>ord length of the </a:t>
            </a:r>
            <a:r>
              <a:rPr lang="en-US" altLang="en-US" sz="1300" b="1" dirty="0" smtClean="0">
                <a:solidFill>
                  <a:srgbClr val="000000"/>
                </a:solidFill>
              </a:rPr>
              <a:t>models</a:t>
            </a:r>
            <a:endParaRPr lang="en-US" altLang="en-US" sz="1300" b="1" dirty="0">
              <a:solidFill>
                <a:srgbClr val="000000"/>
              </a:solidFill>
            </a:endParaRPr>
          </a:p>
        </p:txBody>
      </p:sp>
      <p:sp>
        <p:nvSpPr>
          <p:cNvPr id="7" name="Line 17"/>
          <p:cNvSpPr>
            <a:spLocks noChangeShapeType="1"/>
          </p:cNvSpPr>
          <p:nvPr/>
        </p:nvSpPr>
        <p:spPr bwMode="auto">
          <a:xfrm flipV="1">
            <a:off x="2753719" y="1664012"/>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2"/>
          <p:cNvSpPr>
            <a:spLocks noChangeShapeType="1"/>
          </p:cNvSpPr>
          <p:nvPr/>
        </p:nvSpPr>
        <p:spPr bwMode="auto">
          <a:xfrm>
            <a:off x="4515286" y="1411425"/>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5"/>
          <p:cNvSpPr>
            <a:spLocks noChangeShapeType="1"/>
          </p:cNvSpPr>
          <p:nvPr/>
        </p:nvSpPr>
        <p:spPr bwMode="auto">
          <a:xfrm>
            <a:off x="2723240" y="1653461"/>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9"/>
          <p:cNvSpPr>
            <a:spLocks noChangeShapeType="1"/>
          </p:cNvSpPr>
          <p:nvPr/>
        </p:nvSpPr>
        <p:spPr bwMode="auto">
          <a:xfrm flipH="1">
            <a:off x="6266037" y="164708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Text Box 7"/>
          <p:cNvSpPr txBox="1">
            <a:spLocks noChangeArrowheads="1"/>
          </p:cNvSpPr>
          <p:nvPr/>
        </p:nvSpPr>
        <p:spPr bwMode="auto">
          <a:xfrm>
            <a:off x="5070261" y="1917222"/>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a:solidFill>
                  <a:srgbClr val="000000"/>
                </a:solidFill>
              </a:rPr>
              <a:t>ARM’s </a:t>
            </a:r>
            <a:r>
              <a:rPr lang="en-US" altLang="en-US" sz="1300" b="1" smtClean="0">
                <a:solidFill>
                  <a:srgbClr val="000000"/>
                </a:solidFill>
              </a:rPr>
              <a:t>64-bit </a:t>
            </a:r>
            <a:r>
              <a:rPr lang="en-US" altLang="en-US" sz="1300" b="1">
                <a:solidFill>
                  <a:srgbClr val="000000"/>
                </a:solidFill>
              </a:rPr>
              <a:t>Cortex-A </a:t>
            </a:r>
            <a:r>
              <a:rPr lang="en-US" altLang="en-US" sz="1300" b="1" smtClean="0">
                <a:solidFill>
                  <a:srgbClr val="000000"/>
                </a:solidFill>
              </a:rPr>
              <a:t>models</a:t>
            </a:r>
            <a:endParaRPr lang="en-US" altLang="en-US" sz="1300" b="1">
              <a:solidFill>
                <a:srgbClr val="000000"/>
              </a:solidFill>
            </a:endParaRPr>
          </a:p>
        </p:txBody>
      </p:sp>
      <p:sp>
        <p:nvSpPr>
          <p:cNvPr id="18" name="Oval 13"/>
          <p:cNvSpPr>
            <a:spLocks noChangeArrowheads="1"/>
          </p:cNvSpPr>
          <p:nvPr/>
        </p:nvSpPr>
        <p:spPr bwMode="auto">
          <a:xfrm>
            <a:off x="2688632" y="1805815"/>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6234772" y="1801052"/>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 name="TextBox 2"/>
          <p:cNvSpPr txBox="1"/>
          <p:nvPr/>
        </p:nvSpPr>
        <p:spPr>
          <a:xfrm>
            <a:off x="1173066" y="2454343"/>
            <a:ext cx="3060453" cy="292388"/>
          </a:xfrm>
          <a:prstGeom prst="rect">
            <a:avLst/>
          </a:prstGeom>
          <a:noFill/>
        </p:spPr>
        <p:txBody>
          <a:bodyPr wrap="none" rtlCol="0">
            <a:spAutoFit/>
          </a:bodyPr>
          <a:lstStyle/>
          <a:p>
            <a:pPr algn="ctr"/>
            <a:r>
              <a:rPr lang="en-US" sz="1300" dirty="0" smtClean="0">
                <a:solidFill>
                  <a:srgbClr val="000000"/>
                </a:solidFill>
              </a:rPr>
              <a:t>They are based on the </a:t>
            </a:r>
            <a:r>
              <a:rPr lang="en-US" sz="1300" dirty="0" smtClean="0">
                <a:solidFill>
                  <a:srgbClr val="0070C0"/>
                </a:solidFill>
              </a:rPr>
              <a:t>ARMv7 ISA</a:t>
            </a:r>
          </a:p>
        </p:txBody>
      </p:sp>
      <p:sp>
        <p:nvSpPr>
          <p:cNvPr id="14" name="TextBox 13"/>
          <p:cNvSpPr txBox="1"/>
          <p:nvPr/>
        </p:nvSpPr>
        <p:spPr>
          <a:xfrm>
            <a:off x="5164160" y="2856418"/>
            <a:ext cx="2236510" cy="892552"/>
          </a:xfrm>
          <a:prstGeom prst="rect">
            <a:avLst/>
          </a:prstGeom>
          <a:noFill/>
        </p:spPr>
        <p:txBody>
          <a:bodyPr wrap="none" rtlCol="0">
            <a:spAutoFit/>
          </a:bodyPr>
          <a:lstStyle/>
          <a:p>
            <a:pPr algn="ctr"/>
            <a:r>
              <a:rPr lang="en-US" sz="1300" i="1" dirty="0" smtClean="0">
                <a:solidFill>
                  <a:srgbClr val="000000"/>
                </a:solidFill>
              </a:rPr>
              <a:t>Cortex-</a:t>
            </a:r>
            <a:r>
              <a:rPr lang="en-US" sz="1300" i="1" dirty="0" err="1" smtClean="0">
                <a:solidFill>
                  <a:srgbClr val="000000"/>
                </a:solidFill>
              </a:rPr>
              <a:t>A53</a:t>
            </a:r>
            <a:r>
              <a:rPr lang="en-US" sz="1300" i="1" dirty="0" smtClean="0">
                <a:solidFill>
                  <a:srgbClr val="000000"/>
                </a:solidFill>
              </a:rPr>
              <a:t> (2012)</a:t>
            </a:r>
          </a:p>
          <a:p>
            <a:pPr algn="ctr"/>
            <a:r>
              <a:rPr lang="en-US" sz="1300" i="1" dirty="0" smtClean="0">
                <a:solidFill>
                  <a:srgbClr val="000000"/>
                </a:solidFill>
              </a:rPr>
              <a:t>Cortex-</a:t>
            </a:r>
            <a:r>
              <a:rPr lang="en-US" sz="1300" i="1" dirty="0" err="1" smtClean="0">
                <a:solidFill>
                  <a:srgbClr val="000000"/>
                </a:solidFill>
              </a:rPr>
              <a:t>A57</a:t>
            </a:r>
            <a:r>
              <a:rPr lang="en-US" sz="1300" i="1" dirty="0" smtClean="0">
                <a:solidFill>
                  <a:srgbClr val="000000"/>
                </a:solidFill>
              </a:rPr>
              <a:t> (2012)</a:t>
            </a:r>
          </a:p>
          <a:p>
            <a:pPr algn="ctr"/>
            <a:r>
              <a:rPr lang="en-US" sz="1300" i="1" dirty="0" smtClean="0">
                <a:solidFill>
                  <a:srgbClr val="000000"/>
                </a:solidFill>
              </a:rPr>
              <a:t>Cortex-</a:t>
            </a:r>
            <a:r>
              <a:rPr lang="en-US" sz="1300" i="1" dirty="0" err="1" smtClean="0">
                <a:solidFill>
                  <a:srgbClr val="000000"/>
                </a:solidFill>
              </a:rPr>
              <a:t>A35</a:t>
            </a:r>
            <a:r>
              <a:rPr lang="en-US" sz="1300" i="1" dirty="0" smtClean="0">
                <a:solidFill>
                  <a:srgbClr val="000000"/>
                </a:solidFill>
              </a:rPr>
              <a:t> (2015)</a:t>
            </a:r>
          </a:p>
          <a:p>
            <a:pPr algn="ctr"/>
            <a:r>
              <a:rPr lang="en-US" sz="1300" i="1" dirty="0" smtClean="0">
                <a:solidFill>
                  <a:srgbClr val="000000"/>
                </a:solidFill>
              </a:rPr>
              <a:t>and subsequent models.</a:t>
            </a:r>
            <a:endParaRPr lang="en-US" sz="1300" i="1" dirty="0">
              <a:solidFill>
                <a:srgbClr val="000000"/>
              </a:solidFill>
            </a:endParaRPr>
          </a:p>
        </p:txBody>
      </p:sp>
      <p:sp>
        <p:nvSpPr>
          <p:cNvPr id="1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(2)</a:t>
            </a:r>
            <a:endParaRPr lang="en-US" dirty="0">
              <a:solidFill>
                <a:srgbClr val="FFFFFF"/>
              </a:solidFill>
            </a:endParaRPr>
          </a:p>
        </p:txBody>
      </p:sp>
      <p:sp>
        <p:nvSpPr>
          <p:cNvPr id="17" name="Right Arrow 16"/>
          <p:cNvSpPr/>
          <p:nvPr/>
        </p:nvSpPr>
        <p:spPr bwMode="auto">
          <a:xfrm>
            <a:off x="4301970" y="1968666"/>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 name="TextBox 1"/>
          <p:cNvSpPr txBox="1"/>
          <p:nvPr/>
        </p:nvSpPr>
        <p:spPr>
          <a:xfrm>
            <a:off x="1855256" y="2856418"/>
            <a:ext cx="1771639" cy="1292662"/>
          </a:xfrm>
          <a:prstGeom prst="rect">
            <a:avLst/>
          </a:prstGeom>
          <a:noFill/>
        </p:spPr>
        <p:txBody>
          <a:bodyPr wrap="none" rtlCol="0">
            <a:spAutoFit/>
          </a:bodyPr>
          <a:lstStyle/>
          <a:p>
            <a:pPr lvl="0"/>
            <a:r>
              <a:rPr lang="en-US" sz="1300" i="1" dirty="0" smtClean="0">
                <a:solidFill>
                  <a:srgbClr val="000000"/>
                </a:solidFill>
              </a:rPr>
              <a:t>Cortex-</a:t>
            </a:r>
            <a:r>
              <a:rPr lang="en-US" sz="1300" i="1" dirty="0" err="1" smtClean="0">
                <a:solidFill>
                  <a:srgbClr val="000000"/>
                </a:solidFill>
              </a:rPr>
              <a:t>A8</a:t>
            </a:r>
            <a:r>
              <a:rPr lang="en-US" sz="1300" i="1" dirty="0" smtClean="0">
                <a:solidFill>
                  <a:srgbClr val="000000"/>
                </a:solidFill>
              </a:rPr>
              <a:t> (2005)</a:t>
            </a:r>
          </a:p>
          <a:p>
            <a:pPr lvl="0"/>
            <a:r>
              <a:rPr lang="en-US" sz="1300" i="1" dirty="0" smtClean="0">
                <a:solidFill>
                  <a:srgbClr val="000000"/>
                </a:solidFill>
              </a:rPr>
              <a:t>Cortex-</a:t>
            </a:r>
            <a:r>
              <a:rPr lang="en-US" sz="1300" i="1" dirty="0" err="1" smtClean="0">
                <a:solidFill>
                  <a:srgbClr val="000000"/>
                </a:solidFill>
              </a:rPr>
              <a:t>A9</a:t>
            </a:r>
            <a:r>
              <a:rPr lang="en-US" sz="1300" i="1" dirty="0" smtClean="0">
                <a:solidFill>
                  <a:srgbClr val="000000"/>
                </a:solidFill>
              </a:rPr>
              <a:t> (2007)</a:t>
            </a:r>
          </a:p>
          <a:p>
            <a:pPr lvl="0"/>
            <a:r>
              <a:rPr lang="en-US" sz="1300" i="1" dirty="0" smtClean="0">
                <a:solidFill>
                  <a:srgbClr val="000000"/>
                </a:solidFill>
              </a:rPr>
              <a:t>Cortex-</a:t>
            </a:r>
            <a:r>
              <a:rPr lang="en-US" sz="1300" i="1" dirty="0" err="1" smtClean="0">
                <a:solidFill>
                  <a:srgbClr val="000000"/>
                </a:solidFill>
              </a:rPr>
              <a:t>A5</a:t>
            </a:r>
            <a:r>
              <a:rPr lang="en-US" sz="1300" i="1" dirty="0" smtClean="0">
                <a:solidFill>
                  <a:srgbClr val="000000"/>
                </a:solidFill>
              </a:rPr>
              <a:t> (2009)</a:t>
            </a:r>
          </a:p>
          <a:p>
            <a:pPr lvl="0"/>
            <a:r>
              <a:rPr lang="en-US" sz="1300" i="1" dirty="0" smtClean="0">
                <a:solidFill>
                  <a:srgbClr val="000000"/>
                </a:solidFill>
              </a:rPr>
              <a:t>Cortex-</a:t>
            </a:r>
            <a:r>
              <a:rPr lang="en-US" sz="1300" i="1" dirty="0" err="1" smtClean="0">
                <a:solidFill>
                  <a:srgbClr val="000000"/>
                </a:solidFill>
              </a:rPr>
              <a:t>A15</a:t>
            </a:r>
            <a:r>
              <a:rPr lang="en-US" sz="1300" i="1" dirty="0" smtClean="0">
                <a:solidFill>
                  <a:srgbClr val="000000"/>
                </a:solidFill>
              </a:rPr>
              <a:t> (2010)</a:t>
            </a:r>
          </a:p>
          <a:p>
            <a:pPr lvl="0"/>
            <a:r>
              <a:rPr lang="en-US" sz="1300" i="1" dirty="0" smtClean="0">
                <a:solidFill>
                  <a:srgbClr val="000000"/>
                </a:solidFill>
              </a:rPr>
              <a:t>Cortex-</a:t>
            </a:r>
            <a:r>
              <a:rPr lang="en-US" sz="1300" i="1" dirty="0" err="1" smtClean="0">
                <a:solidFill>
                  <a:srgbClr val="000000"/>
                </a:solidFill>
              </a:rPr>
              <a:t>A7</a:t>
            </a:r>
            <a:r>
              <a:rPr lang="en-US" sz="1300" i="1" dirty="0" smtClean="0">
                <a:solidFill>
                  <a:srgbClr val="000000"/>
                </a:solidFill>
              </a:rPr>
              <a:t> (2011)</a:t>
            </a:r>
          </a:p>
          <a:p>
            <a:pPr lvl="0"/>
            <a:r>
              <a:rPr lang="en-US" sz="1300" i="1" dirty="0" smtClean="0">
                <a:solidFill>
                  <a:srgbClr val="000000"/>
                </a:solidFill>
              </a:rPr>
              <a:t>Cortex-</a:t>
            </a:r>
            <a:r>
              <a:rPr lang="en-US" sz="1300" i="1" dirty="0" err="1" smtClean="0">
                <a:solidFill>
                  <a:srgbClr val="000000"/>
                </a:solidFill>
              </a:rPr>
              <a:t>A17</a:t>
            </a:r>
            <a:r>
              <a:rPr lang="en-US" sz="1300" i="1" dirty="0" smtClean="0">
                <a:solidFill>
                  <a:srgbClr val="000000"/>
                </a:solidFill>
              </a:rPr>
              <a:t> (2014)</a:t>
            </a:r>
            <a:endParaRPr lang="en-US" dirty="0"/>
          </a:p>
        </p:txBody>
      </p:sp>
      <p:sp>
        <p:nvSpPr>
          <p:cNvPr id="20" name="TextBox 19"/>
          <p:cNvSpPr txBox="1"/>
          <p:nvPr/>
        </p:nvSpPr>
        <p:spPr>
          <a:xfrm>
            <a:off x="4647109" y="2463860"/>
            <a:ext cx="3227165" cy="292388"/>
          </a:xfrm>
          <a:prstGeom prst="rect">
            <a:avLst/>
          </a:prstGeom>
          <a:noFill/>
        </p:spPr>
        <p:txBody>
          <a:bodyPr wrap="none" rtlCol="0">
            <a:spAutoFit/>
          </a:bodyPr>
          <a:lstStyle/>
          <a:p>
            <a:pPr algn="ctr"/>
            <a:r>
              <a:rPr lang="en-US" sz="1300" dirty="0" smtClean="0">
                <a:solidFill>
                  <a:srgbClr val="000000"/>
                </a:solidFill>
              </a:rPr>
              <a:t>They are based on the </a:t>
            </a:r>
            <a:r>
              <a:rPr lang="en-US" sz="1300" dirty="0" smtClean="0">
                <a:solidFill>
                  <a:srgbClr val="0070C0"/>
                </a:solidFill>
              </a:rPr>
              <a:t>ARMv8.0 ISA</a:t>
            </a:r>
          </a:p>
        </p:txBody>
      </p:sp>
      <p:sp>
        <p:nvSpPr>
          <p:cNvPr id="21"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275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P spid="14" grpId="0"/>
      <p:bldP spid="17" grpId="0" animBg="1"/>
      <p:bldP spid="2" grpId="0"/>
      <p:bldP spid="2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(3)</a:t>
            </a:r>
            <a:endParaRPr lang="en-US" dirty="0">
              <a:solidFill>
                <a:srgbClr val="FFFFFF"/>
              </a:solidFill>
            </a:endParaRPr>
          </a:p>
        </p:txBody>
      </p:sp>
      <p:sp>
        <p:nvSpPr>
          <p:cNvPr id="3" name="Text Box 5"/>
          <p:cNvSpPr txBox="1">
            <a:spLocks noChangeArrowheads="1"/>
          </p:cNvSpPr>
          <p:nvPr/>
        </p:nvSpPr>
        <p:spPr bwMode="auto">
          <a:xfrm>
            <a:off x="3597676" y="2065820"/>
            <a:ext cx="18517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Optional L2 cache</a:t>
            </a:r>
            <a:endParaRPr lang="en-US" sz="1300" b="1" dirty="0">
              <a:solidFill>
                <a:srgbClr val="000000"/>
              </a:solidFill>
            </a:endParaRPr>
          </a:p>
        </p:txBody>
      </p:sp>
      <p:sp>
        <p:nvSpPr>
          <p:cNvPr id="4" name="Text Box 6"/>
          <p:cNvSpPr txBox="1">
            <a:spLocks noChangeArrowheads="1"/>
          </p:cNvSpPr>
          <p:nvPr/>
        </p:nvSpPr>
        <p:spPr bwMode="auto">
          <a:xfrm>
            <a:off x="6664994" y="2065820"/>
            <a:ext cx="20569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altLang="en-US" sz="1300" b="1" dirty="0" smtClean="0">
                <a:solidFill>
                  <a:srgbClr val="000000"/>
                </a:solidFill>
              </a:rPr>
              <a:t>Mandatory L2 cache</a:t>
            </a:r>
            <a:endParaRPr lang="en-US" altLang="en-US" sz="1300" b="1" dirty="0">
              <a:solidFill>
                <a:srgbClr val="000000"/>
              </a:solidFill>
            </a:endParaRPr>
          </a:p>
        </p:txBody>
      </p:sp>
      <p:sp>
        <p:nvSpPr>
          <p:cNvPr id="8" name="Text Box 5"/>
          <p:cNvSpPr txBox="1">
            <a:spLocks noChangeArrowheads="1"/>
          </p:cNvSpPr>
          <p:nvPr/>
        </p:nvSpPr>
        <p:spPr bwMode="auto">
          <a:xfrm>
            <a:off x="694309" y="2065820"/>
            <a:ext cx="131478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hu-HU" sz="1300" b="1" dirty="0" smtClean="0">
                <a:solidFill>
                  <a:srgbClr val="000000"/>
                </a:solidFill>
              </a:rPr>
              <a:t>No L2 cache</a:t>
            </a:r>
            <a:endParaRPr lang="en-US" sz="1300" b="1" dirty="0">
              <a:solidFill>
                <a:srgbClr val="000000"/>
              </a:solidFill>
            </a:endParaRPr>
          </a:p>
        </p:txBody>
      </p:sp>
      <p:grpSp>
        <p:nvGrpSpPr>
          <p:cNvPr id="15" name="Group 14"/>
          <p:cNvGrpSpPr/>
          <p:nvPr/>
        </p:nvGrpSpPr>
        <p:grpSpPr>
          <a:xfrm>
            <a:off x="1293540" y="1181394"/>
            <a:ext cx="6492865" cy="849501"/>
            <a:chOff x="1293540" y="1181394"/>
            <a:chExt cx="6492865" cy="849501"/>
          </a:xfrm>
        </p:grpSpPr>
        <p:sp>
          <p:nvSpPr>
            <p:cNvPr id="5" name="Line 9"/>
            <p:cNvSpPr>
              <a:spLocks noChangeShapeType="1"/>
            </p:cNvSpPr>
            <p:nvPr/>
          </p:nvSpPr>
          <p:spPr bwMode="auto">
            <a:xfrm flipH="1">
              <a:off x="4466690" y="1473782"/>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465537" y="1684820"/>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3234591" y="1181394"/>
              <a:ext cx="24625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hu-HU" sz="1300" b="1" dirty="0" smtClean="0">
                  <a:solidFill>
                    <a:srgbClr val="000000"/>
                  </a:solidFill>
                </a:rPr>
                <a:t>Inclusion of an L2 cache</a:t>
              </a:r>
              <a:endParaRPr lang="hu-HU" sz="1300" b="1" baseline="30000" dirty="0">
                <a:solidFill>
                  <a:srgbClr val="000000"/>
                </a:solidFill>
              </a:endParaRPr>
            </a:p>
          </p:txBody>
        </p:sp>
        <p:cxnSp>
          <p:nvCxnSpPr>
            <p:cNvPr id="9" name="Straight Connector 8"/>
            <p:cNvCxnSpPr>
              <a:stCxn id="5" idx="1"/>
              <a:endCxn id="12" idx="7"/>
            </p:cNvCxnSpPr>
            <p:nvPr/>
          </p:nvCxnSpPr>
          <p:spPr>
            <a:xfrm flipH="1">
              <a:off x="1349096" y="1684820"/>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465537" y="1684820"/>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4445505" y="1954695"/>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293540" y="1959290"/>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2"/>
            <p:cNvSpPr>
              <a:spLocks noChangeArrowheads="1"/>
            </p:cNvSpPr>
            <p:nvPr/>
          </p:nvSpPr>
          <p:spPr bwMode="auto">
            <a:xfrm>
              <a:off x="7721318" y="1968982"/>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grpSp>
      <p:sp>
        <p:nvSpPr>
          <p:cNvPr id="14" name="TextBox 13"/>
          <p:cNvSpPr txBox="1"/>
          <p:nvPr/>
        </p:nvSpPr>
        <p:spPr>
          <a:xfrm>
            <a:off x="74687" y="505904"/>
            <a:ext cx="4557210" cy="369332"/>
          </a:xfrm>
          <a:prstGeom prst="rect">
            <a:avLst/>
          </a:prstGeom>
          <a:noFill/>
        </p:spPr>
        <p:txBody>
          <a:bodyPr wrap="none" rtlCol="0">
            <a:spAutoFit/>
          </a:bodyPr>
          <a:lstStyle/>
          <a:p>
            <a:r>
              <a:rPr lang="en-US" dirty="0">
                <a:solidFill>
                  <a:srgbClr val="2D2D8A"/>
                </a:solidFill>
              </a:rPr>
              <a:t>b</a:t>
            </a:r>
            <a:r>
              <a:rPr lang="hu-HU" dirty="0" smtClean="0">
                <a:solidFill>
                  <a:srgbClr val="2D2D8A"/>
                </a:solidFill>
              </a:rPr>
              <a:t>) </a:t>
            </a:r>
            <a:r>
              <a:rPr lang="en-US" dirty="0" smtClean="0">
                <a:solidFill>
                  <a:srgbClr val="2D2D8A"/>
                </a:solidFill>
              </a:rPr>
              <a:t>Evolution of including </a:t>
            </a:r>
            <a:r>
              <a:rPr lang="hu-HU" dirty="0" smtClean="0">
                <a:solidFill>
                  <a:srgbClr val="2D2D8A"/>
                </a:solidFill>
              </a:rPr>
              <a:t>an L2 cache</a:t>
            </a:r>
            <a:endParaRPr lang="en-US" dirty="0">
              <a:solidFill>
                <a:srgbClr val="2D2D8A"/>
              </a:solidFill>
            </a:endParaRPr>
          </a:p>
        </p:txBody>
      </p:sp>
      <p:sp>
        <p:nvSpPr>
          <p:cNvPr id="17" name="TextBox 16"/>
          <p:cNvSpPr txBox="1"/>
          <p:nvPr/>
        </p:nvSpPr>
        <p:spPr>
          <a:xfrm>
            <a:off x="457200" y="2538693"/>
            <a:ext cx="1944700" cy="492443"/>
          </a:xfrm>
          <a:prstGeom prst="rect">
            <a:avLst/>
          </a:prstGeom>
          <a:noFill/>
        </p:spPr>
        <p:txBody>
          <a:bodyPr wrap="none" rtlCol="0">
            <a:spAutoFit/>
          </a:bodyPr>
          <a:lstStyle/>
          <a:p>
            <a:pPr algn="ctr"/>
            <a:r>
              <a:rPr lang="hu-HU" sz="1300" dirty="0" smtClean="0">
                <a:solidFill>
                  <a:srgbClr val="000000"/>
                </a:solidFill>
              </a:rPr>
              <a:t>Cortex-A5 </a:t>
            </a:r>
            <a:r>
              <a:rPr lang="hu-HU" sz="1300" dirty="0">
                <a:solidFill>
                  <a:srgbClr val="000000"/>
                </a:solidFill>
              </a:rPr>
              <a:t>(</a:t>
            </a:r>
            <a:r>
              <a:rPr lang="hu-HU" sz="1300" dirty="0" smtClean="0">
                <a:solidFill>
                  <a:srgbClr val="000000"/>
                </a:solidFill>
              </a:rPr>
              <a:t>10/2009)</a:t>
            </a:r>
            <a:endParaRPr lang="en-US" sz="1300" dirty="0">
              <a:solidFill>
                <a:srgbClr val="000000"/>
              </a:solidFill>
            </a:endParaRPr>
          </a:p>
          <a:p>
            <a:pPr algn="ctr"/>
            <a:r>
              <a:rPr lang="en-US" sz="1300" dirty="0" smtClean="0">
                <a:solidFill>
                  <a:srgbClr val="000000"/>
                </a:solidFill>
              </a:rPr>
              <a:t>(A9 replacement)</a:t>
            </a:r>
            <a:endParaRPr lang="en-US" sz="1300" dirty="0">
              <a:solidFill>
                <a:srgbClr val="000000"/>
              </a:solidFill>
            </a:endParaRPr>
          </a:p>
        </p:txBody>
      </p:sp>
      <p:sp>
        <p:nvSpPr>
          <p:cNvPr id="18" name="TextBox 17"/>
          <p:cNvSpPr txBox="1"/>
          <p:nvPr/>
        </p:nvSpPr>
        <p:spPr>
          <a:xfrm>
            <a:off x="3527400" y="2538228"/>
            <a:ext cx="1944700" cy="743793"/>
          </a:xfrm>
          <a:prstGeom prst="rect">
            <a:avLst/>
          </a:prstGeom>
          <a:noFill/>
        </p:spPr>
        <p:txBody>
          <a:bodyPr wrap="none" rtlCol="0">
            <a:spAutoFit/>
          </a:bodyPr>
          <a:lstStyle/>
          <a:p>
            <a:pPr>
              <a:spcAft>
                <a:spcPts val="200"/>
              </a:spcAft>
            </a:pPr>
            <a:r>
              <a:rPr lang="hu-HU" sz="1300" dirty="0">
                <a:solidFill>
                  <a:srgbClr val="000000"/>
                </a:solidFill>
              </a:rPr>
              <a:t>Cortex-A8 (10/2005)</a:t>
            </a:r>
            <a:endParaRPr lang="en-US" sz="1300" dirty="0">
              <a:solidFill>
                <a:srgbClr val="000000"/>
              </a:solidFill>
            </a:endParaRPr>
          </a:p>
          <a:p>
            <a:pPr>
              <a:spcAft>
                <a:spcPts val="200"/>
              </a:spcAft>
            </a:pPr>
            <a:r>
              <a:rPr lang="hu-HU" sz="1300" dirty="0">
                <a:solidFill>
                  <a:srgbClr val="000000"/>
                </a:solidFill>
              </a:rPr>
              <a:t>Cortex-A9 (10/2007</a:t>
            </a:r>
            <a:r>
              <a:rPr lang="hu-HU" sz="1300" dirty="0" smtClean="0">
                <a:solidFill>
                  <a:srgbClr val="000000"/>
                </a:solidFill>
              </a:rPr>
              <a:t>)</a:t>
            </a:r>
          </a:p>
          <a:p>
            <a:pPr>
              <a:spcAft>
                <a:spcPts val="200"/>
              </a:spcAft>
            </a:pPr>
            <a:r>
              <a:rPr lang="hu-HU" sz="1300" dirty="0" smtClean="0">
                <a:solidFill>
                  <a:srgbClr val="000000"/>
                </a:solidFill>
              </a:rPr>
              <a:t>Cortex-A7 (10/2011)</a:t>
            </a:r>
          </a:p>
        </p:txBody>
      </p:sp>
      <p:sp>
        <p:nvSpPr>
          <p:cNvPr id="19" name="TextBox 18"/>
          <p:cNvSpPr txBox="1"/>
          <p:nvPr/>
        </p:nvSpPr>
        <p:spPr>
          <a:xfrm>
            <a:off x="6812765" y="2538228"/>
            <a:ext cx="1944700" cy="756617"/>
          </a:xfrm>
          <a:prstGeom prst="rect">
            <a:avLst/>
          </a:prstGeom>
          <a:noFill/>
        </p:spPr>
        <p:txBody>
          <a:bodyPr wrap="none" rtlCol="0">
            <a:spAutoFit/>
          </a:bodyPr>
          <a:lstStyle/>
          <a:p>
            <a:pPr>
              <a:spcAft>
                <a:spcPts val="200"/>
              </a:spcAft>
            </a:pPr>
            <a:r>
              <a:rPr lang="hu-HU" sz="1300" dirty="0" smtClean="0">
                <a:solidFill>
                  <a:srgbClr val="000000"/>
                </a:solidFill>
              </a:rPr>
              <a:t>Cortex-A15 (9/2010)</a:t>
            </a:r>
          </a:p>
          <a:p>
            <a:pPr>
              <a:spcAft>
                <a:spcPts val="300"/>
              </a:spcAft>
            </a:pPr>
            <a:r>
              <a:rPr lang="hu-HU" sz="1300" dirty="0" smtClean="0">
                <a:solidFill>
                  <a:srgbClr val="000000"/>
                </a:solidFill>
              </a:rPr>
              <a:t>Cortex-A17 (2/2014)</a:t>
            </a:r>
          </a:p>
          <a:p>
            <a:pPr>
              <a:spcAft>
                <a:spcPts val="200"/>
              </a:spcAft>
            </a:pPr>
            <a:r>
              <a:rPr lang="hu-HU" sz="1300" dirty="0" smtClean="0">
                <a:solidFill>
                  <a:srgbClr val="000000"/>
                </a:solidFill>
              </a:rPr>
              <a:t>All 64-bit models</a:t>
            </a:r>
            <a:endParaRPr lang="en-US" sz="1300" dirty="0">
              <a:solidFill>
                <a:srgbClr val="000000"/>
              </a:solidFill>
            </a:endParaRPr>
          </a:p>
        </p:txBody>
      </p:sp>
      <p:sp>
        <p:nvSpPr>
          <p:cNvPr id="20" name="Right Arrow 19"/>
          <p:cNvSpPr/>
          <p:nvPr/>
        </p:nvSpPr>
        <p:spPr bwMode="auto">
          <a:xfrm>
            <a:off x="2636785" y="2122209"/>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1" name="Right Arrow 20"/>
          <p:cNvSpPr/>
          <p:nvPr/>
        </p:nvSpPr>
        <p:spPr bwMode="auto">
          <a:xfrm>
            <a:off x="5814265" y="2133183"/>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2"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6184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7" grpId="0"/>
      <p:bldP spid="18" grpId="0"/>
      <p:bldP spid="19" grpId="0"/>
      <p:bldP spid="20"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6636920" y="1973166"/>
            <a:ext cx="23663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smtClean="0">
                <a:solidFill>
                  <a:srgbClr val="000000"/>
                </a:solidFill>
              </a:rPr>
              <a:t>A-priory </a:t>
            </a:r>
          </a:p>
          <a:p>
            <a:pPr algn="ctr" eaLnBrk="1" fontAlgn="base" hangingPunct="1">
              <a:spcBef>
                <a:spcPct val="0"/>
              </a:spcBef>
              <a:spcAft>
                <a:spcPct val="0"/>
              </a:spcAft>
            </a:pPr>
            <a:r>
              <a:rPr lang="en-US" sz="1300" b="1" smtClean="0">
                <a:solidFill>
                  <a:srgbClr val="000000"/>
                </a:solidFill>
              </a:rPr>
              <a:t>multiprocessor designs</a:t>
            </a:r>
            <a:endParaRPr lang="en-US" sz="1300" b="1">
              <a:solidFill>
                <a:srgbClr val="000000"/>
              </a:solidFill>
            </a:endParaRPr>
          </a:p>
        </p:txBody>
      </p:sp>
      <p:sp>
        <p:nvSpPr>
          <p:cNvPr id="9" name="Text Box 5"/>
          <p:cNvSpPr txBox="1">
            <a:spLocks noChangeArrowheads="1"/>
          </p:cNvSpPr>
          <p:nvPr/>
        </p:nvSpPr>
        <p:spPr bwMode="auto">
          <a:xfrm>
            <a:off x="47277" y="1973166"/>
            <a:ext cx="257955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dirty="0" smtClean="0">
                <a:solidFill>
                  <a:srgbClr val="000000"/>
                </a:solidFill>
              </a:rPr>
              <a:t>Single processor design</a:t>
            </a:r>
            <a:r>
              <a:rPr lang="hu-HU" sz="1300" b="1" dirty="0" smtClean="0">
                <a:solidFill>
                  <a:srgbClr val="000000"/>
                </a:solidFill>
              </a:rPr>
              <a:t>s</a:t>
            </a:r>
            <a:r>
              <a:rPr lang="en-US" sz="1300" b="1" dirty="0" smtClean="0">
                <a:solidFill>
                  <a:srgbClr val="000000"/>
                </a:solidFill>
              </a:rPr>
              <a:t>,</a:t>
            </a:r>
          </a:p>
          <a:p>
            <a:pPr algn="ctr" eaLnBrk="1" fontAlgn="base" hangingPunct="1">
              <a:spcBef>
                <a:spcPct val="0"/>
              </a:spcBef>
              <a:spcAft>
                <a:spcPct val="0"/>
              </a:spcAft>
            </a:pPr>
            <a:r>
              <a:rPr lang="en-US" sz="1300" b="1" dirty="0" smtClean="0">
                <a:solidFill>
                  <a:srgbClr val="000000"/>
                </a:solidFill>
              </a:rPr>
              <a:t>no multiprocessor</a:t>
            </a:r>
          </a:p>
          <a:p>
            <a:pPr algn="ctr" eaLnBrk="1" fontAlgn="base" hangingPunct="1">
              <a:spcBef>
                <a:spcPct val="0"/>
              </a:spcBef>
              <a:spcAft>
                <a:spcPct val="0"/>
              </a:spcAft>
            </a:pPr>
            <a:r>
              <a:rPr lang="en-US" sz="1300" b="1" dirty="0" smtClean="0">
                <a:solidFill>
                  <a:srgbClr val="000000"/>
                </a:solidFill>
              </a:rPr>
              <a:t> capability</a:t>
            </a:r>
            <a:endParaRPr lang="en-US" sz="1300" b="1" dirty="0">
              <a:solidFill>
                <a:srgbClr val="000000"/>
              </a:solidFill>
            </a:endParaRPr>
          </a:p>
        </p:txBody>
      </p:sp>
      <p:sp>
        <p:nvSpPr>
          <p:cNvPr id="4" name="Text Box 5"/>
          <p:cNvSpPr txBox="1">
            <a:spLocks noChangeArrowheads="1"/>
          </p:cNvSpPr>
          <p:nvPr/>
        </p:nvSpPr>
        <p:spPr bwMode="auto">
          <a:xfrm>
            <a:off x="3168595" y="1973166"/>
            <a:ext cx="302358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hu-HU" sz="1300" b="1" dirty="0" smtClean="0">
                <a:solidFill>
                  <a:srgbClr val="000000"/>
                </a:solidFill>
              </a:rPr>
              <a:t>Dual designs with </a:t>
            </a:r>
            <a:r>
              <a:rPr lang="en-US" sz="1300" b="1" dirty="0" smtClean="0">
                <a:solidFill>
                  <a:srgbClr val="000000"/>
                </a:solidFill>
              </a:rPr>
              <a:t>two options</a:t>
            </a:r>
          </a:p>
        </p:txBody>
      </p:sp>
      <p:grpSp>
        <p:nvGrpSpPr>
          <p:cNvPr id="24" name="Group 23"/>
          <p:cNvGrpSpPr/>
          <p:nvPr/>
        </p:nvGrpSpPr>
        <p:grpSpPr>
          <a:xfrm>
            <a:off x="1359327" y="1088740"/>
            <a:ext cx="6492865" cy="849501"/>
            <a:chOff x="1359327" y="1226375"/>
            <a:chExt cx="6492865" cy="849501"/>
          </a:xfrm>
        </p:grpSpPr>
        <p:sp>
          <p:nvSpPr>
            <p:cNvPr id="8" name="Text Box 13"/>
            <p:cNvSpPr txBox="1">
              <a:spLocks noChangeArrowheads="1"/>
            </p:cNvSpPr>
            <p:nvPr/>
          </p:nvSpPr>
          <p:spPr bwMode="auto">
            <a:xfrm>
              <a:off x="3343596" y="1226375"/>
              <a:ext cx="23535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smtClean="0">
                  <a:solidFill>
                    <a:srgbClr val="000000"/>
                  </a:solidFill>
                </a:rPr>
                <a:t>Multiprocessor support</a:t>
              </a:r>
              <a:endParaRPr lang="en-US" sz="1300" b="1" dirty="0">
                <a:solidFill>
                  <a:srgbClr val="000000"/>
                </a:solidFill>
              </a:endParaRPr>
            </a:p>
          </p:txBody>
        </p:sp>
        <p:sp>
          <p:nvSpPr>
            <p:cNvPr id="6" name="Line 9"/>
            <p:cNvSpPr>
              <a:spLocks noChangeShapeType="1"/>
            </p:cNvSpPr>
            <p:nvPr/>
          </p:nvSpPr>
          <p:spPr bwMode="auto">
            <a:xfrm flipH="1">
              <a:off x="4532477" y="1518763"/>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Line 10"/>
            <p:cNvSpPr>
              <a:spLocks noChangeShapeType="1"/>
            </p:cNvSpPr>
            <p:nvPr/>
          </p:nvSpPr>
          <p:spPr bwMode="auto">
            <a:xfrm flipH="1">
              <a:off x="4531324" y="172980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cxnSp>
          <p:nvCxnSpPr>
            <p:cNvPr id="10" name="Straight Connector 9"/>
            <p:cNvCxnSpPr>
              <a:stCxn id="6" idx="1"/>
              <a:endCxn id="13" idx="7"/>
            </p:cNvCxnSpPr>
            <p:nvPr/>
          </p:nvCxnSpPr>
          <p:spPr>
            <a:xfrm flipH="1">
              <a:off x="1414883" y="1729801"/>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14" idx="7"/>
            </p:cNvCxnSpPr>
            <p:nvPr/>
          </p:nvCxnSpPr>
          <p:spPr>
            <a:xfrm>
              <a:off x="4531324" y="1729801"/>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a:spLocks noChangeArrowheads="1"/>
            </p:cNvSpPr>
            <p:nvPr/>
          </p:nvSpPr>
          <p:spPr bwMode="auto">
            <a:xfrm>
              <a:off x="4511292" y="199967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1359327" y="200427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Oval 13"/>
            <p:cNvSpPr>
              <a:spLocks noChangeArrowheads="1"/>
            </p:cNvSpPr>
            <p:nvPr/>
          </p:nvSpPr>
          <p:spPr bwMode="auto">
            <a:xfrm>
              <a:off x="7787105" y="201396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grpSp>
      <p:sp>
        <p:nvSpPr>
          <p:cNvPr id="15" name="TextBox 14"/>
          <p:cNvSpPr txBox="1"/>
          <p:nvPr/>
        </p:nvSpPr>
        <p:spPr>
          <a:xfrm>
            <a:off x="560106" y="2951803"/>
            <a:ext cx="1657762" cy="292388"/>
          </a:xfrm>
          <a:prstGeom prst="rect">
            <a:avLst/>
          </a:prstGeom>
          <a:noFill/>
        </p:spPr>
        <p:txBody>
          <a:bodyPr wrap="none" rtlCol="0">
            <a:spAutoFit/>
          </a:bodyPr>
          <a:lstStyle/>
          <a:p>
            <a:pPr>
              <a:spcAft>
                <a:spcPts val="300"/>
              </a:spcAft>
            </a:pPr>
            <a:r>
              <a:rPr lang="en-US" sz="1300" smtClean="0">
                <a:solidFill>
                  <a:srgbClr val="000000"/>
                </a:solidFill>
              </a:rPr>
              <a:t>Cortex-A8 (2005)</a:t>
            </a:r>
            <a:endParaRPr lang="en-US" sz="1300">
              <a:solidFill>
                <a:srgbClr val="000000"/>
              </a:solidFill>
            </a:endParaRPr>
          </a:p>
        </p:txBody>
      </p:sp>
      <p:sp>
        <p:nvSpPr>
          <p:cNvPr id="16" name="TextBox 15"/>
          <p:cNvSpPr txBox="1"/>
          <p:nvPr/>
        </p:nvSpPr>
        <p:spPr>
          <a:xfrm>
            <a:off x="2767096" y="2951803"/>
            <a:ext cx="3695114" cy="1246495"/>
          </a:xfrm>
          <a:prstGeom prst="rect">
            <a:avLst/>
          </a:prstGeom>
          <a:noFill/>
        </p:spPr>
        <p:txBody>
          <a:bodyPr wrap="none" rtlCol="0">
            <a:spAutoFit/>
          </a:bodyPr>
          <a:lstStyle/>
          <a:p>
            <a:pPr algn="ctr">
              <a:spcAft>
                <a:spcPts val="300"/>
              </a:spcAft>
            </a:pPr>
            <a:r>
              <a:rPr lang="en-US" sz="1300" dirty="0" smtClean="0">
                <a:solidFill>
                  <a:srgbClr val="000000"/>
                </a:solidFill>
              </a:rPr>
              <a:t>Cortex-</a:t>
            </a:r>
            <a:r>
              <a:rPr lang="en-US" sz="1300" dirty="0" err="1" smtClean="0">
                <a:solidFill>
                  <a:srgbClr val="000000"/>
                </a:solidFill>
              </a:rPr>
              <a:t>A5</a:t>
            </a:r>
            <a:r>
              <a:rPr lang="en-US" sz="1300" dirty="0" smtClean="0">
                <a:solidFill>
                  <a:srgbClr val="000000"/>
                </a:solidFill>
              </a:rPr>
              <a:t>/Cortex-</a:t>
            </a:r>
            <a:r>
              <a:rPr lang="en-US" sz="1300" dirty="0" err="1" smtClean="0">
                <a:solidFill>
                  <a:srgbClr val="000000"/>
                </a:solidFill>
              </a:rPr>
              <a:t>A5</a:t>
            </a:r>
            <a:r>
              <a:rPr lang="en-US" sz="1300" dirty="0" smtClean="0">
                <a:solidFill>
                  <a:srgbClr val="000000"/>
                </a:solidFill>
              </a:rPr>
              <a:t> </a:t>
            </a:r>
            <a:r>
              <a:rPr lang="en-US" sz="1300" dirty="0" err="1" smtClean="0">
                <a:solidFill>
                  <a:srgbClr val="000000"/>
                </a:solidFill>
              </a:rPr>
              <a:t>MPCore</a:t>
            </a:r>
            <a:r>
              <a:rPr lang="en-US" sz="1300" dirty="0" smtClean="0">
                <a:solidFill>
                  <a:srgbClr val="000000"/>
                </a:solidFill>
              </a:rPr>
              <a:t> (2009)</a:t>
            </a:r>
          </a:p>
          <a:p>
            <a:pPr algn="ctr">
              <a:spcAft>
                <a:spcPts val="300"/>
              </a:spcAft>
            </a:pPr>
            <a:r>
              <a:rPr lang="en-US" sz="1300" dirty="0" smtClean="0">
                <a:solidFill>
                  <a:srgbClr val="FF0000"/>
                </a:solidFill>
              </a:rPr>
              <a:t>Cortex-</a:t>
            </a:r>
            <a:r>
              <a:rPr lang="en-US" sz="1300" dirty="0" err="1" smtClean="0">
                <a:solidFill>
                  <a:srgbClr val="FF0000"/>
                </a:solidFill>
              </a:rPr>
              <a:t>A9</a:t>
            </a:r>
            <a:r>
              <a:rPr lang="en-US" sz="1300" dirty="0" smtClean="0">
                <a:solidFill>
                  <a:srgbClr val="FF0000"/>
                </a:solidFill>
              </a:rPr>
              <a:t>/Cortex-</a:t>
            </a:r>
            <a:r>
              <a:rPr lang="en-US" sz="1300" dirty="0" err="1" smtClean="0">
                <a:solidFill>
                  <a:srgbClr val="FF0000"/>
                </a:solidFill>
              </a:rPr>
              <a:t>A9</a:t>
            </a:r>
            <a:r>
              <a:rPr lang="en-US" sz="1300" dirty="0" smtClean="0">
                <a:solidFill>
                  <a:srgbClr val="FF0000"/>
                </a:solidFill>
              </a:rPr>
              <a:t> </a:t>
            </a:r>
            <a:r>
              <a:rPr lang="en-US" sz="1300" dirty="0" err="1" smtClean="0">
                <a:solidFill>
                  <a:srgbClr val="FF0000"/>
                </a:solidFill>
              </a:rPr>
              <a:t>MPCore</a:t>
            </a:r>
            <a:r>
              <a:rPr lang="en-US" sz="1300" dirty="0" smtClean="0">
                <a:solidFill>
                  <a:srgbClr val="FF0000"/>
                </a:solidFill>
              </a:rPr>
              <a:t> (2007)</a:t>
            </a:r>
          </a:p>
          <a:p>
            <a:pPr algn="ctr">
              <a:spcAft>
                <a:spcPts val="300"/>
              </a:spcAft>
            </a:pPr>
            <a:r>
              <a:rPr lang="hu-HU" sz="1300" dirty="0" smtClean="0">
                <a:solidFill>
                  <a:srgbClr val="000000"/>
                </a:solidFill>
              </a:rPr>
              <a:t>(</a:t>
            </a:r>
            <a:r>
              <a:rPr lang="en-US" sz="1300" dirty="0" smtClean="0">
                <a:solidFill>
                  <a:srgbClr val="000000"/>
                </a:solidFill>
              </a:rPr>
              <a:t>Cortex-A12/Cortex-A12 </a:t>
            </a:r>
            <a:r>
              <a:rPr lang="en-US" sz="1300" dirty="0" err="1" smtClean="0">
                <a:solidFill>
                  <a:srgbClr val="000000"/>
                </a:solidFill>
              </a:rPr>
              <a:t>MPCore</a:t>
            </a:r>
            <a:r>
              <a:rPr lang="en-US" sz="1300" dirty="0" smtClean="0">
                <a:solidFill>
                  <a:srgbClr val="000000"/>
                </a:solidFill>
              </a:rPr>
              <a:t> (2013)</a:t>
            </a:r>
            <a:r>
              <a:rPr lang="hu-HU" sz="1300" dirty="0" smtClean="0">
                <a:solidFill>
                  <a:srgbClr val="000000"/>
                </a:solidFill>
              </a:rPr>
              <a:t>)</a:t>
            </a:r>
            <a:r>
              <a:rPr lang="hu-HU" sz="1300" baseline="30000" dirty="0" smtClean="0">
                <a:solidFill>
                  <a:srgbClr val="000000"/>
                </a:solidFill>
              </a:rPr>
              <a:t>1</a:t>
            </a:r>
            <a:endParaRPr lang="en-US" sz="1300" baseline="30000" dirty="0" smtClean="0">
              <a:solidFill>
                <a:srgbClr val="000000"/>
              </a:solidFill>
            </a:endParaRPr>
          </a:p>
          <a:p>
            <a:pPr algn="ctr">
              <a:spcAft>
                <a:spcPts val="300"/>
              </a:spcAft>
            </a:pPr>
            <a:r>
              <a:rPr lang="en-US" sz="1300" dirty="0" smtClean="0">
                <a:solidFill>
                  <a:srgbClr val="000000"/>
                </a:solidFill>
              </a:rPr>
              <a:t>Cortex-A15/Cortex-A15 </a:t>
            </a:r>
            <a:r>
              <a:rPr lang="en-US" sz="1300" dirty="0" err="1" smtClean="0">
                <a:solidFill>
                  <a:srgbClr val="000000"/>
                </a:solidFill>
              </a:rPr>
              <a:t>MPCore</a:t>
            </a:r>
            <a:r>
              <a:rPr lang="en-US" sz="1300" dirty="0" smtClean="0">
                <a:solidFill>
                  <a:srgbClr val="000000"/>
                </a:solidFill>
              </a:rPr>
              <a:t> (2010)</a:t>
            </a:r>
          </a:p>
          <a:p>
            <a:pPr algn="ctr">
              <a:spcAft>
                <a:spcPts val="300"/>
              </a:spcAft>
            </a:pPr>
            <a:r>
              <a:rPr lang="en-US" sz="1300" dirty="0" smtClean="0">
                <a:solidFill>
                  <a:srgbClr val="000000"/>
                </a:solidFill>
              </a:rPr>
              <a:t>Cortex-A17/Cortex-A17 </a:t>
            </a:r>
            <a:r>
              <a:rPr lang="en-US" sz="1300" dirty="0" err="1" smtClean="0">
                <a:solidFill>
                  <a:srgbClr val="000000"/>
                </a:solidFill>
              </a:rPr>
              <a:t>MPCore</a:t>
            </a:r>
            <a:r>
              <a:rPr lang="en-US" sz="1300" dirty="0" smtClean="0">
                <a:solidFill>
                  <a:srgbClr val="000000"/>
                </a:solidFill>
              </a:rPr>
              <a:t> (2014)</a:t>
            </a:r>
            <a:endParaRPr lang="en-US" sz="1300" dirty="0">
              <a:solidFill>
                <a:srgbClr val="000000"/>
              </a:solidFill>
            </a:endParaRPr>
          </a:p>
        </p:txBody>
      </p:sp>
      <p:sp>
        <p:nvSpPr>
          <p:cNvPr id="17" name="TextBox 16"/>
          <p:cNvSpPr txBox="1"/>
          <p:nvPr/>
        </p:nvSpPr>
        <p:spPr>
          <a:xfrm>
            <a:off x="6685995" y="2951660"/>
            <a:ext cx="2347053" cy="769441"/>
          </a:xfrm>
          <a:prstGeom prst="rect">
            <a:avLst/>
          </a:prstGeom>
          <a:noFill/>
        </p:spPr>
        <p:txBody>
          <a:bodyPr wrap="none" rtlCol="0">
            <a:spAutoFit/>
          </a:bodyPr>
          <a:lstStyle/>
          <a:p>
            <a:pPr algn="ctr">
              <a:spcAft>
                <a:spcPts val="300"/>
              </a:spcAft>
            </a:pPr>
            <a:r>
              <a:rPr lang="en-US" sz="1300" dirty="0" smtClean="0">
                <a:solidFill>
                  <a:srgbClr val="000000"/>
                </a:solidFill>
              </a:rPr>
              <a:t>Cortex-A7 </a:t>
            </a:r>
            <a:r>
              <a:rPr lang="en-US" sz="1300" dirty="0" err="1" smtClean="0">
                <a:solidFill>
                  <a:srgbClr val="000000"/>
                </a:solidFill>
              </a:rPr>
              <a:t>MPCore</a:t>
            </a:r>
            <a:r>
              <a:rPr lang="en-US" sz="1300" dirty="0" smtClean="0">
                <a:solidFill>
                  <a:srgbClr val="000000"/>
                </a:solidFill>
              </a:rPr>
              <a:t> </a:t>
            </a:r>
            <a:r>
              <a:rPr lang="hu-HU" sz="1300" dirty="0" smtClean="0">
                <a:solidFill>
                  <a:srgbClr val="000000"/>
                </a:solidFill>
              </a:rPr>
              <a:t>(</a:t>
            </a:r>
            <a:r>
              <a:rPr lang="en-US" sz="1300" dirty="0" smtClean="0">
                <a:solidFill>
                  <a:srgbClr val="000000"/>
                </a:solidFill>
              </a:rPr>
              <a:t>2011)</a:t>
            </a:r>
            <a:endParaRPr lang="hu-HU" sz="1300" dirty="0" smtClean="0">
              <a:solidFill>
                <a:srgbClr val="000000"/>
              </a:solidFill>
            </a:endParaRPr>
          </a:p>
          <a:p>
            <a:pPr algn="ctr">
              <a:spcAft>
                <a:spcPts val="300"/>
              </a:spcAft>
            </a:pPr>
            <a:r>
              <a:rPr lang="en-US" sz="1300" dirty="0" smtClean="0">
                <a:solidFill>
                  <a:srgbClr val="000000"/>
                </a:solidFill>
              </a:rPr>
              <a:t>All 64-bit models</a:t>
            </a:r>
          </a:p>
          <a:p>
            <a:pPr algn="ctr">
              <a:spcAft>
                <a:spcPts val="300"/>
              </a:spcAft>
            </a:pPr>
            <a:r>
              <a:rPr lang="en-US" sz="1300" dirty="0" smtClean="0">
                <a:solidFill>
                  <a:srgbClr val="000000"/>
                </a:solidFill>
              </a:rPr>
              <a:t> (from 2012 on)</a:t>
            </a:r>
            <a:endParaRPr lang="en-US" sz="1300" dirty="0">
              <a:solidFill>
                <a:srgbClr val="000000"/>
              </a:solidFill>
            </a:endParaRPr>
          </a:p>
        </p:txBody>
      </p:sp>
      <p:sp>
        <p:nvSpPr>
          <p:cNvPr id="18" name="TextBox 17"/>
          <p:cNvSpPr txBox="1"/>
          <p:nvPr/>
        </p:nvSpPr>
        <p:spPr>
          <a:xfrm>
            <a:off x="2983373" y="2228607"/>
            <a:ext cx="3478837" cy="505267"/>
          </a:xfrm>
          <a:prstGeom prst="rect">
            <a:avLst/>
          </a:prstGeom>
          <a:noFill/>
        </p:spPr>
        <p:txBody>
          <a:bodyPr wrap="none" rtlCol="0">
            <a:spAutoFit/>
          </a:bodyPr>
          <a:lstStyle/>
          <a:p>
            <a:pPr marL="285750" indent="-285750" fontAlgn="base">
              <a:spcBef>
                <a:spcPct val="0"/>
              </a:spcBef>
              <a:spcAft>
                <a:spcPts val="100"/>
              </a:spcAft>
              <a:buFont typeface="Arial" panose="020B0604020202020204" pitchFamily="34" charset="0"/>
              <a:buChar char="•"/>
            </a:pPr>
            <a:r>
              <a:rPr lang="en-US" sz="1300" b="1" dirty="0">
                <a:solidFill>
                  <a:srgbClr val="000000"/>
                </a:solidFill>
              </a:rPr>
              <a:t>a single processor option and</a:t>
            </a:r>
          </a:p>
          <a:p>
            <a:pPr marL="285750" indent="-285750" fontAlgn="base">
              <a:spcBef>
                <a:spcPct val="0"/>
              </a:spcBef>
              <a:spcAft>
                <a:spcPct val="0"/>
              </a:spcAft>
              <a:buFont typeface="Arial" panose="020B0604020202020204" pitchFamily="34" charset="0"/>
              <a:buChar char="•"/>
            </a:pPr>
            <a:r>
              <a:rPr lang="en-US" sz="1300" b="1" dirty="0">
                <a:solidFill>
                  <a:srgbClr val="000000"/>
                </a:solidFill>
              </a:rPr>
              <a:t>a </a:t>
            </a:r>
            <a:r>
              <a:rPr lang="en-US" sz="1300" b="1" dirty="0" smtClean="0">
                <a:solidFill>
                  <a:srgbClr val="000000"/>
                </a:solidFill>
              </a:rPr>
              <a:t>multiprocessor </a:t>
            </a:r>
            <a:r>
              <a:rPr lang="en-US" sz="1300" b="1" dirty="0">
                <a:solidFill>
                  <a:srgbClr val="000000"/>
                </a:solidFill>
              </a:rPr>
              <a:t>capable </a:t>
            </a:r>
            <a:r>
              <a:rPr lang="en-US" sz="1300" b="1" dirty="0" smtClean="0">
                <a:solidFill>
                  <a:srgbClr val="000000"/>
                </a:solidFill>
              </a:rPr>
              <a:t>option</a:t>
            </a:r>
            <a:endParaRPr lang="en-US" dirty="0">
              <a:solidFill>
                <a:srgbClr val="000000"/>
              </a:solidFill>
            </a:endParaRPr>
          </a:p>
        </p:txBody>
      </p:sp>
      <p:sp>
        <p:nvSpPr>
          <p:cNvPr id="19" name="Rectangle 18"/>
          <p:cNvSpPr/>
          <p:nvPr/>
        </p:nvSpPr>
        <p:spPr>
          <a:xfrm>
            <a:off x="73569" y="504278"/>
            <a:ext cx="8294844" cy="369332"/>
          </a:xfrm>
          <a:prstGeom prst="rect">
            <a:avLst/>
          </a:prstGeom>
        </p:spPr>
        <p:txBody>
          <a:bodyPr wrap="square">
            <a:spAutoFit/>
          </a:bodyPr>
          <a:lstStyle/>
          <a:p>
            <a:pPr fontAlgn="base">
              <a:spcBef>
                <a:spcPct val="0"/>
              </a:spcBef>
              <a:spcAft>
                <a:spcPct val="0"/>
              </a:spcAft>
            </a:pPr>
            <a:r>
              <a:rPr lang="en-US" dirty="0">
                <a:solidFill>
                  <a:srgbClr val="2D2D8A"/>
                </a:solidFill>
              </a:rPr>
              <a:t>c</a:t>
            </a:r>
            <a:r>
              <a:rPr lang="hu-HU" dirty="0" smtClean="0">
                <a:solidFill>
                  <a:srgbClr val="2D2D8A"/>
                </a:solidFill>
              </a:rPr>
              <a:t>) </a:t>
            </a:r>
            <a:r>
              <a:rPr lang="en-US" dirty="0" smtClean="0">
                <a:solidFill>
                  <a:srgbClr val="2D2D8A"/>
                </a:solidFill>
              </a:rPr>
              <a:t>Evolution of multiprocessor support</a:t>
            </a:r>
            <a:endParaRPr lang="en-US" dirty="0">
              <a:solidFill>
                <a:srgbClr val="2D2D8A"/>
              </a:solidFill>
            </a:endParaRPr>
          </a:p>
        </p:txBody>
      </p:sp>
      <p:sp>
        <p:nvSpPr>
          <p:cNvPr id="3" name="TextBox 2"/>
          <p:cNvSpPr txBox="1"/>
          <p:nvPr/>
        </p:nvSpPr>
        <p:spPr>
          <a:xfrm>
            <a:off x="250825" y="4415388"/>
            <a:ext cx="8495403" cy="338554"/>
          </a:xfrm>
          <a:prstGeom prst="rect">
            <a:avLst/>
          </a:prstGeom>
          <a:noFill/>
        </p:spPr>
        <p:txBody>
          <a:bodyPr wrap="none" rtlCol="0">
            <a:spAutoFit/>
          </a:bodyPr>
          <a:lstStyle/>
          <a:p>
            <a:r>
              <a:rPr lang="en-US" sz="1600" dirty="0" smtClean="0">
                <a:solidFill>
                  <a:srgbClr val="000000"/>
                </a:solidFill>
              </a:rPr>
              <a:t>ARM </a:t>
            </a:r>
            <a:r>
              <a:rPr lang="en-US" sz="1600" dirty="0" smtClean="0">
                <a:solidFill>
                  <a:srgbClr val="0070C0"/>
                </a:solidFill>
              </a:rPr>
              <a:t>v8.0-based processors support multiprocessing and omit the </a:t>
            </a:r>
            <a:r>
              <a:rPr lang="en-US" sz="1600" dirty="0" err="1" smtClean="0">
                <a:solidFill>
                  <a:srgbClr val="0070C0"/>
                </a:solidFill>
              </a:rPr>
              <a:t>MPCore</a:t>
            </a:r>
            <a:r>
              <a:rPr lang="en-US" sz="1600" dirty="0" smtClean="0">
                <a:solidFill>
                  <a:srgbClr val="0070C0"/>
                </a:solidFill>
              </a:rPr>
              <a:t> tag.</a:t>
            </a:r>
            <a:endParaRPr lang="en-US" sz="1600" dirty="0">
              <a:solidFill>
                <a:srgbClr val="0070C0"/>
              </a:solidFill>
            </a:endParaRPr>
          </a:p>
        </p:txBody>
      </p:sp>
      <p:sp>
        <p:nvSpPr>
          <p:cNvPr id="20" name="Title 1"/>
          <p:cNvSpPr>
            <a:spLocks noGrp="1"/>
          </p:cNvSpPr>
          <p:nvPr>
            <p:ph type="title"/>
          </p:nvPr>
        </p:nvSpPr>
        <p:spPr>
          <a:xfrm>
            <a:off x="0" y="-26278"/>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(4)</a:t>
            </a:r>
            <a:endParaRPr lang="en-US" dirty="0">
              <a:solidFill>
                <a:srgbClr val="FFFFFF"/>
              </a:solidFill>
            </a:endParaRPr>
          </a:p>
        </p:txBody>
      </p:sp>
      <p:sp>
        <p:nvSpPr>
          <p:cNvPr id="21" name="TextBox 20"/>
          <p:cNvSpPr txBox="1"/>
          <p:nvPr/>
        </p:nvSpPr>
        <p:spPr>
          <a:xfrm>
            <a:off x="251520" y="5769260"/>
            <a:ext cx="8309519" cy="830997"/>
          </a:xfrm>
          <a:prstGeom prst="rect">
            <a:avLst/>
          </a:prstGeom>
          <a:noFill/>
        </p:spPr>
        <p:txBody>
          <a:bodyPr wrap="none" rtlCol="0">
            <a:spAutoFit/>
          </a:bodyPr>
          <a:lstStyle/>
          <a:p>
            <a:r>
              <a:rPr lang="hu-HU" sz="1600" baseline="30000" dirty="0" smtClean="0"/>
              <a:t>1</a:t>
            </a:r>
            <a:r>
              <a:rPr lang="hu-HU" sz="1600" dirty="0" smtClean="0"/>
              <a:t>The model Cortex-A12 was introduced in 6/2013 but became withdrawn</a:t>
            </a:r>
          </a:p>
          <a:p>
            <a:r>
              <a:rPr lang="hu-HU" sz="1600" dirty="0"/>
              <a:t> </a:t>
            </a:r>
            <a:r>
              <a:rPr lang="hu-HU" sz="1600" dirty="0" smtClean="0"/>
              <a:t>  in 10/2014 since its parameters were too close to that of the Cortex-A17, so</a:t>
            </a:r>
          </a:p>
          <a:p>
            <a:r>
              <a:rPr lang="hu-HU" sz="1600" dirty="0"/>
              <a:t> </a:t>
            </a:r>
            <a:r>
              <a:rPr lang="hu-HU" sz="1600" dirty="0" smtClean="0"/>
              <a:t>  subsequently we will leave it out in most parts from our discussion. </a:t>
            </a:r>
            <a:endParaRPr lang="en-US" sz="1600" dirty="0"/>
          </a:p>
        </p:txBody>
      </p:sp>
      <p:sp>
        <p:nvSpPr>
          <p:cNvPr id="22" name="Right Arrow 21"/>
          <p:cNvSpPr/>
          <p:nvPr/>
        </p:nvSpPr>
        <p:spPr bwMode="auto">
          <a:xfrm>
            <a:off x="2613465" y="2155266"/>
            <a:ext cx="365760" cy="137160"/>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3" name="Right Arrow 22"/>
          <p:cNvSpPr/>
          <p:nvPr/>
        </p:nvSpPr>
        <p:spPr bwMode="auto">
          <a:xfrm>
            <a:off x="6252247" y="2209100"/>
            <a:ext cx="365760" cy="137160"/>
          </a:xfrm>
          <a:prstGeom prst="rightArrow">
            <a:avLst/>
          </a:prstGeom>
          <a:solidFill>
            <a:srgbClr val="FF8F75"/>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smtClean="0">
              <a:solidFill>
                <a:srgbClr val="000000"/>
              </a:solidFill>
            </a:endParaRPr>
          </a:p>
        </p:txBody>
      </p:sp>
      <p:sp>
        <p:nvSpPr>
          <p:cNvPr id="2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5603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4" grpId="0"/>
      <p:bldP spid="15" grpId="0"/>
      <p:bldP spid="16" grpId="0"/>
      <p:bldP spid="17" grpId="0"/>
      <p:bldP spid="18" grpId="0"/>
      <p:bldP spid="3" grpId="0"/>
      <p:bldP spid="21"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685231"/>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61" y="509753"/>
            <a:ext cx="4477251" cy="369332"/>
          </a:xfrm>
          <a:prstGeom prst="rect">
            <a:avLst/>
          </a:prstGeom>
          <a:noFill/>
        </p:spPr>
        <p:txBody>
          <a:bodyPr wrap="none" rtlCol="0">
            <a:spAutoFit/>
          </a:bodyPr>
          <a:lstStyle/>
          <a:p>
            <a:r>
              <a:rPr lang="en-US" dirty="0" smtClean="0">
                <a:solidFill>
                  <a:schemeClr val="accent6"/>
                </a:solidFill>
              </a:rPr>
              <a:t>C</a:t>
            </a:r>
            <a:r>
              <a:rPr lang="hu-HU" dirty="0" smtClean="0">
                <a:solidFill>
                  <a:schemeClr val="accent6"/>
                </a:solidFill>
              </a:rPr>
              <a:t>onfigurability of </a:t>
            </a:r>
            <a:r>
              <a:rPr lang="en-US" dirty="0" smtClean="0">
                <a:solidFill>
                  <a:schemeClr val="accent6"/>
                </a:solidFill>
              </a:rPr>
              <a:t>ARM’s designs</a:t>
            </a:r>
            <a:r>
              <a:rPr lang="hu-HU" dirty="0" smtClean="0">
                <a:solidFill>
                  <a:schemeClr val="accent6"/>
                </a:solidFill>
              </a:rPr>
              <a:t> </a:t>
            </a:r>
            <a:r>
              <a:rPr lang="hu-HU" dirty="0" smtClean="0"/>
              <a:t>[90]</a:t>
            </a:r>
            <a:endParaRPr lang="en-US" dirty="0"/>
          </a:p>
        </p:txBody>
      </p:sp>
      <p:sp>
        <p:nvSpPr>
          <p:cNvPr id="5" name="TextBox 4"/>
          <p:cNvSpPr txBox="1"/>
          <p:nvPr/>
        </p:nvSpPr>
        <p:spPr>
          <a:xfrm>
            <a:off x="75431" y="878066"/>
            <a:ext cx="8544775" cy="584775"/>
          </a:xfrm>
          <a:prstGeom prst="rect">
            <a:avLst/>
          </a:prstGeom>
          <a:noFill/>
        </p:spPr>
        <p:txBody>
          <a:bodyPr wrap="none" rtlCol="0">
            <a:spAutoFit/>
          </a:bodyPr>
          <a:lstStyle/>
          <a:p>
            <a:r>
              <a:rPr lang="en-US" sz="1600" dirty="0" smtClean="0"/>
              <a:t>Example: </a:t>
            </a:r>
            <a:r>
              <a:rPr lang="hu-HU" sz="1600" dirty="0" smtClean="0"/>
              <a:t>Configuration options of the Cortex-A35 ranging from mobile to deeply</a:t>
            </a:r>
            <a:endParaRPr lang="en-US" sz="1600" dirty="0" smtClean="0"/>
          </a:p>
          <a:p>
            <a:r>
              <a:rPr lang="en-US" sz="1600" dirty="0"/>
              <a:t> </a:t>
            </a:r>
            <a:r>
              <a:rPr lang="hu-HU" sz="1600" dirty="0" smtClean="0"/>
              <a:t> embedded</a:t>
            </a:r>
            <a:endParaRPr lang="en-US" sz="1600" dirty="0"/>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a:solidFill>
                  <a:srgbClr val="FFFFFF"/>
                </a:solidFill>
              </a:rPr>
              <a:t>(</a:t>
            </a:r>
            <a:r>
              <a:rPr lang="en-US" dirty="0">
                <a:solidFill>
                  <a:srgbClr val="FFFFFF"/>
                </a:solidFill>
              </a:rPr>
              <a:t>4</a:t>
            </a:r>
            <a:r>
              <a:rPr lang="hu-HU" dirty="0">
                <a:solidFill>
                  <a:srgbClr val="FFFFFF"/>
                </a:solidFill>
              </a:rPr>
              <a:t>)</a:t>
            </a:r>
            <a:endParaRPr lang="en-US" dirty="0">
              <a:solidFill>
                <a:srgbClr val="FFFFFF"/>
              </a:solidFill>
            </a:endParaRPr>
          </a:p>
        </p:txBody>
      </p:sp>
      <p:sp>
        <p:nvSpPr>
          <p:cNvPr id="6"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(5)</a:t>
            </a:r>
            <a:endParaRPr lang="en-US" dirty="0">
              <a:solidFill>
                <a:srgbClr val="FFFFFF"/>
              </a:solidFill>
            </a:endParaRPr>
          </a:p>
        </p:txBody>
      </p:sp>
      <p:sp>
        <p:nvSpPr>
          <p:cNvPr id="4" name="TextBox 3"/>
          <p:cNvSpPr txBox="1"/>
          <p:nvPr/>
        </p:nvSpPr>
        <p:spPr>
          <a:xfrm>
            <a:off x="73966" y="504384"/>
            <a:ext cx="8915052" cy="338554"/>
          </a:xfrm>
          <a:prstGeom prst="rect">
            <a:avLst/>
          </a:prstGeom>
          <a:noFill/>
        </p:spPr>
        <p:txBody>
          <a:bodyPr wrap="square" rtlCol="0">
            <a:spAutoFit/>
          </a:bodyPr>
          <a:lstStyle/>
          <a:p>
            <a:r>
              <a:rPr lang="hu-HU" sz="1600" dirty="0" smtClean="0">
                <a:solidFill>
                  <a:srgbClr val="FF0000"/>
                </a:solidFill>
              </a:rPr>
              <a:t>R</a:t>
            </a:r>
            <a:r>
              <a:rPr lang="en-US" sz="1600" dirty="0" err="1" smtClean="0">
                <a:solidFill>
                  <a:srgbClr val="FF0000"/>
                </a:solidFill>
              </a:rPr>
              <a:t>emarks</a:t>
            </a:r>
            <a:r>
              <a:rPr lang="en-US" sz="1600" dirty="0" smtClean="0">
                <a:solidFill>
                  <a:srgbClr val="FF0000"/>
                </a:solidFill>
              </a:rPr>
              <a:t> on the </a:t>
            </a:r>
            <a:r>
              <a:rPr lang="hu-HU" sz="1600" dirty="0" smtClean="0">
                <a:solidFill>
                  <a:srgbClr val="FF0000"/>
                </a:solidFill>
              </a:rPr>
              <a:t>interpretation of the term MPCore by ARM</a:t>
            </a:r>
            <a:endParaRPr lang="en-US" sz="1600" dirty="0"/>
          </a:p>
        </p:txBody>
      </p:sp>
      <p:sp>
        <p:nvSpPr>
          <p:cNvPr id="3" name="TextBox 2"/>
          <p:cNvSpPr txBox="1"/>
          <p:nvPr/>
        </p:nvSpPr>
        <p:spPr>
          <a:xfrm>
            <a:off x="228575" y="879845"/>
            <a:ext cx="8627683" cy="830997"/>
          </a:xfrm>
          <a:prstGeom prst="rect">
            <a:avLst/>
          </a:prstGeom>
          <a:noFill/>
        </p:spPr>
        <p:txBody>
          <a:bodyPr wrap="none" rtlCol="0">
            <a:spAutoFit/>
          </a:bodyPr>
          <a:lstStyle/>
          <a:p>
            <a:pPr marL="285750" indent="-285750">
              <a:buFont typeface="Arial" panose="020B0604020202020204" pitchFamily="34" charset="0"/>
              <a:buChar char="•"/>
            </a:pPr>
            <a:r>
              <a:rPr lang="hu-HU" sz="1600" dirty="0" smtClean="0"/>
              <a:t>ARM introduced the term </a:t>
            </a:r>
            <a:r>
              <a:rPr lang="hu-HU" sz="1600" dirty="0" smtClean="0">
                <a:solidFill>
                  <a:srgbClr val="FF0000"/>
                </a:solidFill>
              </a:rPr>
              <a:t>MPCore</a:t>
            </a:r>
            <a:r>
              <a:rPr lang="hu-HU" sz="1600" dirty="0" smtClean="0"/>
              <a:t> in connection w</a:t>
            </a:r>
            <a:r>
              <a:rPr lang="en-US" sz="1600" dirty="0" err="1" smtClean="0"/>
              <a:t>hile</a:t>
            </a:r>
            <a:r>
              <a:rPr lang="en-US" sz="1600" dirty="0" smtClean="0"/>
              <a:t> a</a:t>
            </a:r>
            <a:r>
              <a:rPr lang="hu-HU" sz="1600" dirty="0" smtClean="0"/>
              <a:t>nnounc</a:t>
            </a:r>
            <a:r>
              <a:rPr lang="en-US" sz="1600" dirty="0" err="1" smtClean="0"/>
              <a:t>ing</a:t>
            </a:r>
            <a:r>
              <a:rPr lang="hu-HU" sz="1600" dirty="0" smtClean="0"/>
              <a:t> the </a:t>
            </a:r>
          </a:p>
          <a:p>
            <a:r>
              <a:rPr lang="hu-HU" sz="1600" dirty="0"/>
              <a:t> </a:t>
            </a:r>
            <a:r>
              <a:rPr lang="hu-HU" sz="1600" dirty="0" smtClean="0"/>
              <a:t>    </a:t>
            </a:r>
            <a:r>
              <a:rPr lang="hu-HU" sz="1600" dirty="0" smtClean="0">
                <a:solidFill>
                  <a:srgbClr val="0070C0"/>
                </a:solidFill>
              </a:rPr>
              <a:t>ARM11 MPCore in 2004</a:t>
            </a:r>
            <a:r>
              <a:rPr lang="en-US" sz="1600" dirty="0" smtClean="0">
                <a:solidFill>
                  <a:srgbClr val="0070C0"/>
                </a:solidFill>
              </a:rPr>
              <a:t>,</a:t>
            </a:r>
            <a:r>
              <a:rPr lang="hu-HU" sz="1600" dirty="0" smtClean="0">
                <a:solidFill>
                  <a:srgbClr val="0070C0"/>
                </a:solidFill>
              </a:rPr>
              <a:t> </a:t>
            </a:r>
            <a:r>
              <a:rPr lang="en-US" sz="1600" dirty="0" smtClean="0"/>
              <a:t>despite the fact that the </a:t>
            </a:r>
            <a:r>
              <a:rPr lang="en-US" sz="1600" dirty="0" err="1" smtClean="0"/>
              <a:t>ARM11</a:t>
            </a:r>
            <a:r>
              <a:rPr lang="en-US" sz="1600" dirty="0" smtClean="0"/>
              <a:t> </a:t>
            </a:r>
            <a:r>
              <a:rPr lang="en-US" sz="1600" dirty="0" err="1" smtClean="0"/>
              <a:t>MPCore</a:t>
            </a:r>
            <a:r>
              <a:rPr lang="en-US" sz="1600" dirty="0" smtClean="0"/>
              <a:t> was actually</a:t>
            </a:r>
          </a:p>
          <a:p>
            <a:pPr>
              <a:spcAft>
                <a:spcPts val="600"/>
              </a:spcAft>
            </a:pPr>
            <a:r>
              <a:rPr lang="en-US" sz="1600" dirty="0"/>
              <a:t> </a:t>
            </a:r>
            <a:r>
              <a:rPr lang="en-US" sz="1600" dirty="0" smtClean="0"/>
              <a:t>    </a:t>
            </a:r>
            <a:r>
              <a:rPr lang="hu-HU" sz="1600" dirty="0" smtClean="0"/>
              <a:t>a </a:t>
            </a:r>
            <a:r>
              <a:rPr lang="hu-HU" sz="1600" dirty="0" smtClean="0">
                <a:solidFill>
                  <a:srgbClr val="FF0000"/>
                </a:solidFill>
              </a:rPr>
              <a:t>multicore </a:t>
            </a:r>
            <a:r>
              <a:rPr lang="en-US" sz="1600" dirty="0" smtClean="0">
                <a:solidFill>
                  <a:srgbClr val="FF0000"/>
                </a:solidFill>
              </a:rPr>
              <a:t>processor </a:t>
            </a:r>
            <a:r>
              <a:rPr lang="hu-HU" sz="1600" dirty="0"/>
              <a:t>including up to 4 </a:t>
            </a:r>
            <a:r>
              <a:rPr lang="hu-HU" sz="1600" dirty="0" smtClean="0"/>
              <a:t>cores</a:t>
            </a:r>
            <a:r>
              <a:rPr lang="en-US" sz="1600" dirty="0" smtClean="0">
                <a:solidFill>
                  <a:srgbClr val="FF0000"/>
                </a:solidFill>
              </a:rPr>
              <a:t> rather than a multiprocessor.</a:t>
            </a:r>
            <a:endParaRPr lang="hu-HU" sz="1600" dirty="0" smtClean="0"/>
          </a:p>
        </p:txBody>
      </p:sp>
      <p:sp>
        <p:nvSpPr>
          <p:cNvPr id="5" name="TextBox 4"/>
          <p:cNvSpPr txBox="1"/>
          <p:nvPr/>
        </p:nvSpPr>
        <p:spPr>
          <a:xfrm>
            <a:off x="565600" y="2963430"/>
            <a:ext cx="8079648" cy="584775"/>
          </a:xfrm>
          <a:prstGeom prst="rect">
            <a:avLst/>
          </a:prstGeom>
          <a:noFill/>
        </p:spPr>
        <p:txBody>
          <a:bodyPr wrap="none" rtlCol="0">
            <a:spAutoFit/>
          </a:bodyPr>
          <a:lstStyle/>
          <a:p>
            <a:r>
              <a:rPr lang="hu-HU" sz="1600" dirty="0"/>
              <a:t> </a:t>
            </a:r>
            <a:r>
              <a:rPr lang="en-US" sz="1600" dirty="0" smtClean="0"/>
              <a:t>Subsequently, the </a:t>
            </a:r>
            <a:r>
              <a:rPr lang="en-US" sz="1600" dirty="0" err="1" smtClean="0">
                <a:solidFill>
                  <a:srgbClr val="FF0000"/>
                </a:solidFill>
              </a:rPr>
              <a:t>MPCore</a:t>
            </a:r>
            <a:r>
              <a:rPr lang="en-US" sz="1600" dirty="0" smtClean="0">
                <a:solidFill>
                  <a:srgbClr val="FF0000"/>
                </a:solidFill>
              </a:rPr>
              <a:t> tag </a:t>
            </a:r>
            <a:r>
              <a:rPr lang="en-US" sz="1600" dirty="0" smtClean="0"/>
              <a:t>has been used to </a:t>
            </a:r>
            <a:r>
              <a:rPr lang="hu-HU" sz="1600" dirty="0" smtClean="0"/>
              <a:t>indicate the </a:t>
            </a:r>
            <a:r>
              <a:rPr lang="hu-HU" sz="1600" dirty="0" smtClean="0">
                <a:solidFill>
                  <a:srgbClr val="FF0000"/>
                </a:solidFill>
              </a:rPr>
              <a:t>multiprocessor</a:t>
            </a:r>
            <a:endParaRPr lang="en-US" sz="1600" dirty="0" smtClean="0">
              <a:solidFill>
                <a:srgbClr val="FF0000"/>
              </a:solidFill>
            </a:endParaRPr>
          </a:p>
          <a:p>
            <a:pPr>
              <a:spcAft>
                <a:spcPts val="600"/>
              </a:spcAft>
            </a:pPr>
            <a:r>
              <a:rPr lang="hu-HU" sz="1600" dirty="0" smtClean="0">
                <a:solidFill>
                  <a:srgbClr val="FF0000"/>
                </a:solidFill>
              </a:rPr>
              <a:t> </a:t>
            </a:r>
            <a:r>
              <a:rPr lang="en-US" sz="1600" dirty="0" smtClean="0">
                <a:solidFill>
                  <a:srgbClr val="FF0000"/>
                </a:solidFill>
              </a:rPr>
              <a:t>  </a:t>
            </a:r>
            <a:r>
              <a:rPr lang="hu-HU" sz="1600" dirty="0" smtClean="0">
                <a:solidFill>
                  <a:srgbClr val="FF0000"/>
                </a:solidFill>
              </a:rPr>
              <a:t>capability </a:t>
            </a:r>
            <a:r>
              <a:rPr lang="hu-HU" sz="1600" dirty="0"/>
              <a:t>of </a:t>
            </a:r>
            <a:r>
              <a:rPr lang="en-US" sz="1600" dirty="0" smtClean="0"/>
              <a:t>a</a:t>
            </a:r>
            <a:r>
              <a:rPr lang="hu-HU" sz="1600" dirty="0" smtClean="0"/>
              <a:t> </a:t>
            </a:r>
            <a:r>
              <a:rPr lang="hu-HU" sz="1600" dirty="0"/>
              <a:t>processor</a:t>
            </a:r>
            <a:r>
              <a:rPr lang="hu-HU" sz="1600" dirty="0" smtClean="0"/>
              <a:t>.</a:t>
            </a:r>
            <a:endParaRPr lang="en-US" sz="1600" dirty="0" smtClean="0"/>
          </a:p>
        </p:txBody>
      </p:sp>
      <p:sp>
        <p:nvSpPr>
          <p:cNvPr id="6" name="TextBox 5"/>
          <p:cNvSpPr txBox="1"/>
          <p:nvPr/>
        </p:nvSpPr>
        <p:spPr>
          <a:xfrm>
            <a:off x="783720" y="2374635"/>
            <a:ext cx="7971285" cy="623248"/>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US" sz="1600" dirty="0" smtClean="0">
                <a:solidFill>
                  <a:srgbClr val="FF0000"/>
                </a:solidFill>
              </a:rPr>
              <a:t>the </a:t>
            </a:r>
            <a:r>
              <a:rPr lang="hu-HU" sz="1600" dirty="0" smtClean="0">
                <a:solidFill>
                  <a:srgbClr val="FF0000"/>
                </a:solidFill>
              </a:rPr>
              <a:t>ARM </a:t>
            </a:r>
            <a:r>
              <a:rPr lang="hu-HU" sz="1600" dirty="0">
                <a:solidFill>
                  <a:srgbClr val="FF0000"/>
                </a:solidFill>
              </a:rPr>
              <a:t>Cortex-A9 </a:t>
            </a:r>
            <a:r>
              <a:rPr lang="en-US" sz="1600" dirty="0" smtClean="0">
                <a:solidFill>
                  <a:srgbClr val="0070C0"/>
                </a:solidFill>
              </a:rPr>
              <a:t>does not support multiprocessor configurations </a:t>
            </a:r>
            <a:r>
              <a:rPr lang="en-US" sz="1600" dirty="0" smtClean="0"/>
              <a:t>and</a:t>
            </a:r>
          </a:p>
          <a:p>
            <a:pPr marL="285750" indent="-285750">
              <a:spcAft>
                <a:spcPts val="300"/>
              </a:spcAft>
              <a:buFont typeface="Arial" panose="020B0604020202020204" pitchFamily="34" charset="0"/>
              <a:buChar char="•"/>
            </a:pPr>
            <a:r>
              <a:rPr lang="en-US" sz="1600" dirty="0" smtClean="0">
                <a:solidFill>
                  <a:srgbClr val="FF0000"/>
                </a:solidFill>
              </a:rPr>
              <a:t>the </a:t>
            </a:r>
            <a:r>
              <a:rPr lang="hu-HU" sz="1600" dirty="0" smtClean="0">
                <a:solidFill>
                  <a:srgbClr val="FF0000"/>
                </a:solidFill>
              </a:rPr>
              <a:t>ARM </a:t>
            </a:r>
            <a:r>
              <a:rPr lang="hu-HU" sz="1600" dirty="0">
                <a:solidFill>
                  <a:srgbClr val="FF0000"/>
                </a:solidFill>
              </a:rPr>
              <a:t>Cortex-A9 </a:t>
            </a:r>
            <a:r>
              <a:rPr lang="hu-HU" sz="1600" dirty="0" smtClean="0">
                <a:solidFill>
                  <a:srgbClr val="FF0000"/>
                </a:solidFill>
              </a:rPr>
              <a:t>MPCore</a:t>
            </a:r>
            <a:r>
              <a:rPr lang="en-US" sz="1600" dirty="0" smtClean="0">
                <a:solidFill>
                  <a:srgbClr val="FF0000"/>
                </a:solidFill>
              </a:rPr>
              <a:t> </a:t>
            </a:r>
            <a:r>
              <a:rPr lang="en-US" sz="1600" dirty="0" smtClean="0">
                <a:solidFill>
                  <a:srgbClr val="0070C0"/>
                </a:solidFill>
              </a:rPr>
              <a:t>supports multiprocessor configurations.</a:t>
            </a:r>
            <a:endParaRPr lang="en-US" dirty="0">
              <a:solidFill>
                <a:srgbClr val="0070C0"/>
              </a:solidFill>
            </a:endParaRPr>
          </a:p>
        </p:txBody>
      </p:sp>
      <p:sp>
        <p:nvSpPr>
          <p:cNvPr id="7" name="TextBox 6"/>
          <p:cNvSpPr txBox="1"/>
          <p:nvPr/>
        </p:nvSpPr>
        <p:spPr>
          <a:xfrm>
            <a:off x="232883" y="1714520"/>
            <a:ext cx="8354788" cy="661720"/>
          </a:xfrm>
          <a:prstGeom prst="rect">
            <a:avLst/>
          </a:prstGeom>
          <a:noFill/>
        </p:spPr>
        <p:txBody>
          <a:bodyPr wrap="none" rtlCol="0">
            <a:spAutoFit/>
          </a:bodyPr>
          <a:lstStyle/>
          <a:p>
            <a:pPr marL="285750" lvl="0" indent="-285750">
              <a:spcAft>
                <a:spcPts val="600"/>
              </a:spcAft>
              <a:buFont typeface="Arial" panose="020B0604020202020204" pitchFamily="34" charset="0"/>
              <a:buChar char="•"/>
            </a:pPr>
            <a:r>
              <a:rPr lang="hu-HU" sz="1600" dirty="0">
                <a:solidFill>
                  <a:srgbClr val="0070C0"/>
                </a:solidFill>
              </a:rPr>
              <a:t>Along with the ARM Cortex-A9 MPCore</a:t>
            </a:r>
            <a:r>
              <a:rPr lang="hu-HU" sz="1600" dirty="0">
                <a:solidFill>
                  <a:srgbClr val="000000"/>
                </a:solidFill>
              </a:rPr>
              <a:t> </a:t>
            </a:r>
            <a:r>
              <a:rPr lang="en-US" sz="1600" dirty="0">
                <a:solidFill>
                  <a:srgbClr val="000000"/>
                </a:solidFill>
              </a:rPr>
              <a:t>(2007) </a:t>
            </a:r>
            <a:r>
              <a:rPr lang="hu-HU" sz="1600" dirty="0">
                <a:solidFill>
                  <a:srgbClr val="000000"/>
                </a:solidFill>
              </a:rPr>
              <a:t>ARM </a:t>
            </a:r>
            <a:r>
              <a:rPr lang="hu-HU" sz="1600" dirty="0">
                <a:solidFill>
                  <a:srgbClr val="FF0000"/>
                </a:solidFill>
              </a:rPr>
              <a:t>re-interpreted </a:t>
            </a:r>
            <a:r>
              <a:rPr lang="hu-HU" sz="1600" dirty="0">
                <a:solidFill>
                  <a:srgbClr val="000000"/>
                </a:solidFill>
              </a:rPr>
              <a:t>this term</a:t>
            </a:r>
            <a:r>
              <a:rPr lang="en-US" sz="1600" dirty="0">
                <a:solidFill>
                  <a:srgbClr val="000000"/>
                </a:solidFill>
              </a:rPr>
              <a:t>.</a:t>
            </a:r>
          </a:p>
          <a:p>
            <a:pPr lvl="0"/>
            <a:r>
              <a:rPr lang="en-US" sz="1600" dirty="0" smtClean="0">
                <a:solidFill>
                  <a:srgbClr val="000000"/>
                </a:solidFill>
              </a:rPr>
              <a:t>    The </a:t>
            </a:r>
            <a:r>
              <a:rPr lang="en-US" sz="1600" dirty="0">
                <a:solidFill>
                  <a:srgbClr val="000000"/>
                </a:solidFill>
              </a:rPr>
              <a:t>ARM Cortex-</a:t>
            </a:r>
            <a:r>
              <a:rPr lang="en-US" sz="1600" dirty="0" err="1">
                <a:solidFill>
                  <a:srgbClr val="000000"/>
                </a:solidFill>
              </a:rPr>
              <a:t>A9</a:t>
            </a:r>
            <a:r>
              <a:rPr lang="en-US" sz="1600" dirty="0">
                <a:solidFill>
                  <a:srgbClr val="000000"/>
                </a:solidFill>
              </a:rPr>
              <a:t> introduced </a:t>
            </a:r>
            <a:r>
              <a:rPr lang="en-US" sz="1600" dirty="0">
                <a:solidFill>
                  <a:srgbClr val="FF0000"/>
                </a:solidFill>
              </a:rPr>
              <a:t>1-4 cores </a:t>
            </a:r>
            <a:r>
              <a:rPr lang="en-US" sz="1600" dirty="0">
                <a:solidFill>
                  <a:srgbClr val="000000"/>
                </a:solidFill>
              </a:rPr>
              <a:t>and it had two </a:t>
            </a:r>
            <a:r>
              <a:rPr lang="en-US" sz="1600" dirty="0" smtClean="0">
                <a:solidFill>
                  <a:srgbClr val="000000"/>
                </a:solidFill>
              </a:rPr>
              <a:t>alternatives</a:t>
            </a:r>
            <a:endParaRPr lang="en-US" dirty="0"/>
          </a:p>
        </p:txBody>
      </p:sp>
      <p:sp>
        <p:nvSpPr>
          <p:cNvPr id="8" name="TextBox 7"/>
          <p:cNvSpPr txBox="1"/>
          <p:nvPr/>
        </p:nvSpPr>
        <p:spPr>
          <a:xfrm>
            <a:off x="250825" y="3580145"/>
            <a:ext cx="8304068" cy="584775"/>
          </a:xfrm>
          <a:prstGeom prst="rect">
            <a:avLst/>
          </a:prstGeom>
          <a:noFill/>
        </p:spPr>
        <p:txBody>
          <a:bodyPr wrap="none" rtlCol="0">
            <a:spAutoFit/>
          </a:bodyPr>
          <a:lstStyle/>
          <a:p>
            <a:pPr marL="285750" lvl="0" indent="-285750">
              <a:buFont typeface="Arial" panose="020B0604020202020204" pitchFamily="34" charset="0"/>
              <a:buChar char="•"/>
            </a:pPr>
            <a:r>
              <a:rPr lang="en-US" sz="1600" dirty="0">
                <a:solidFill>
                  <a:srgbClr val="000000"/>
                </a:solidFill>
              </a:rPr>
              <a:t>Finally, beginning with </a:t>
            </a:r>
            <a:r>
              <a:rPr lang="en-US" sz="1600" dirty="0">
                <a:solidFill>
                  <a:srgbClr val="0070C0"/>
                </a:solidFill>
              </a:rPr>
              <a:t>ARM v8.0-based processors </a:t>
            </a:r>
            <a:r>
              <a:rPr lang="en-US" sz="1600" dirty="0" smtClean="0">
                <a:solidFill>
                  <a:srgbClr val="0070C0"/>
                </a:solidFill>
              </a:rPr>
              <a:t>all ARM processors were</a:t>
            </a:r>
          </a:p>
          <a:p>
            <a:pPr lvl="0"/>
            <a:r>
              <a:rPr lang="en-US" sz="1600" dirty="0">
                <a:solidFill>
                  <a:srgbClr val="0070C0"/>
                </a:solidFill>
              </a:rPr>
              <a:t> </a:t>
            </a:r>
            <a:r>
              <a:rPr lang="en-US" sz="1600" dirty="0" smtClean="0">
                <a:solidFill>
                  <a:srgbClr val="0070C0"/>
                </a:solidFill>
              </a:rPr>
              <a:t>     designed to support multiprocessing and the </a:t>
            </a:r>
            <a:r>
              <a:rPr lang="en-US" sz="1600" dirty="0" err="1" smtClean="0">
                <a:solidFill>
                  <a:srgbClr val="0070C0"/>
                </a:solidFill>
              </a:rPr>
              <a:t>MPCore</a:t>
            </a:r>
            <a:r>
              <a:rPr lang="en-US" sz="1600" dirty="0" smtClean="0">
                <a:solidFill>
                  <a:srgbClr val="0070C0"/>
                </a:solidFill>
              </a:rPr>
              <a:t> tag became omitted.</a:t>
            </a:r>
            <a:r>
              <a:rPr lang="hu-HU" sz="1600" dirty="0" smtClean="0">
                <a:solidFill>
                  <a:srgbClr val="000000"/>
                </a:solidFill>
              </a:rPr>
              <a:t> </a:t>
            </a:r>
            <a:endParaRPr lang="en-US" sz="1600" dirty="0">
              <a:solidFill>
                <a:srgbClr val="000000"/>
              </a:solidFill>
            </a:endParaRPr>
          </a:p>
        </p:txBody>
      </p:sp>
    </p:spTree>
    <p:extLst>
      <p:ext uri="{BB962C8B-B14F-4D97-AF65-F5344CB8AC3E}">
        <p14:creationId xmlns:p14="http://schemas.microsoft.com/office/powerpoint/2010/main" val="20442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(6)</a:t>
            </a:r>
            <a:endParaRPr lang="en-US" dirty="0">
              <a:solidFill>
                <a:srgbClr val="FFFFFF"/>
              </a:solidFill>
            </a:endParaRPr>
          </a:p>
        </p:txBody>
      </p:sp>
      <p:sp>
        <p:nvSpPr>
          <p:cNvPr id="5" name="Text Box 6"/>
          <p:cNvSpPr txBox="1">
            <a:spLocks noChangeArrowheads="1"/>
          </p:cNvSpPr>
          <p:nvPr/>
        </p:nvSpPr>
        <p:spPr bwMode="auto">
          <a:xfrm>
            <a:off x="1279882" y="2751406"/>
            <a:ext cx="2601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en-US" altLang="en-US" sz="1300" b="1" dirty="0" smtClean="0">
                <a:solidFill>
                  <a:srgbClr val="000000"/>
                </a:solidFill>
              </a:rPr>
              <a:t>No support for </a:t>
            </a:r>
            <a:r>
              <a:rPr lang="en-US" altLang="en-US" sz="1300" b="1" dirty="0" err="1" smtClean="0">
                <a:solidFill>
                  <a:srgbClr val="000000"/>
                </a:solidFill>
              </a:rPr>
              <a:t>big.LITTLE</a:t>
            </a:r>
            <a:endParaRPr lang="en-US" altLang="en-US" sz="1300" b="1" dirty="0" smtClean="0">
              <a:solidFill>
                <a:srgbClr val="000000"/>
              </a:solidFill>
            </a:endParaRPr>
          </a:p>
          <a:p>
            <a:pPr algn="ctr" eaLnBrk="1" hangingPunct="1"/>
            <a:r>
              <a:rPr lang="en-US" altLang="en-US" sz="1300" b="1" dirty="0" smtClean="0">
                <a:solidFill>
                  <a:srgbClr val="000000"/>
                </a:solidFill>
              </a:rPr>
              <a:t>core clusters</a:t>
            </a:r>
          </a:p>
        </p:txBody>
      </p:sp>
      <p:grpSp>
        <p:nvGrpSpPr>
          <p:cNvPr id="3" name="Group 2"/>
          <p:cNvGrpSpPr/>
          <p:nvPr/>
        </p:nvGrpSpPr>
        <p:grpSpPr>
          <a:xfrm>
            <a:off x="2456765" y="2003484"/>
            <a:ext cx="4230470" cy="660610"/>
            <a:chOff x="2456765" y="2121433"/>
            <a:chExt cx="4230470" cy="660610"/>
          </a:xfrm>
        </p:grpSpPr>
        <p:sp>
          <p:nvSpPr>
            <p:cNvPr id="4" name="Text Box 4"/>
            <p:cNvSpPr txBox="1">
              <a:spLocks noChangeArrowheads="1"/>
            </p:cNvSpPr>
            <p:nvPr/>
          </p:nvSpPr>
          <p:spPr bwMode="auto">
            <a:xfrm>
              <a:off x="2456765" y="2121433"/>
              <a:ext cx="4230470"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lnSpc>
                  <a:spcPct val="90000"/>
                </a:lnSpc>
                <a:spcAft>
                  <a:spcPct val="15000"/>
                </a:spcAft>
              </a:pPr>
              <a:r>
                <a:rPr lang="en-US" sz="1300" b="1" dirty="0" smtClean="0">
                  <a:solidFill>
                    <a:srgbClr val="000000"/>
                  </a:solidFill>
                </a:rPr>
                <a:t>Support of </a:t>
              </a:r>
              <a:r>
                <a:rPr lang="en-US" sz="1300" b="1" dirty="0" err="1" smtClean="0">
                  <a:solidFill>
                    <a:srgbClr val="000000"/>
                  </a:solidFill>
                </a:rPr>
                <a:t>big.LITTLE</a:t>
              </a:r>
              <a:r>
                <a:rPr lang="en-US" sz="1300" b="1" dirty="0" smtClean="0">
                  <a:solidFill>
                    <a:srgbClr val="000000"/>
                  </a:solidFill>
                </a:rPr>
                <a:t> core clusters</a:t>
              </a:r>
              <a:endParaRPr lang="hu-HU" sz="1300" b="1" baseline="30000" dirty="0">
                <a:solidFill>
                  <a:srgbClr val="000000"/>
                </a:solidFill>
              </a:endParaRPr>
            </a:p>
          </p:txBody>
        </p:sp>
        <p:sp>
          <p:nvSpPr>
            <p:cNvPr id="6" name="Line 7"/>
            <p:cNvSpPr>
              <a:spLocks noChangeShapeType="1"/>
            </p:cNvSpPr>
            <p:nvPr/>
          </p:nvSpPr>
          <p:spPr bwMode="auto">
            <a:xfrm rot="-5400000" flipH="1" flipV="1">
              <a:off x="3424237" y="1612056"/>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7" name="Line 8"/>
            <p:cNvSpPr>
              <a:spLocks noChangeShapeType="1"/>
            </p:cNvSpPr>
            <p:nvPr/>
          </p:nvSpPr>
          <p:spPr bwMode="auto">
            <a:xfrm rot="5400000" flipV="1">
              <a:off x="5403850" y="1612055"/>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sz="1300">
                <a:solidFill>
                  <a:srgbClr val="000000"/>
                </a:solidFill>
              </a:endParaRPr>
            </a:p>
          </p:txBody>
        </p:sp>
        <p:sp>
          <p:nvSpPr>
            <p:cNvPr id="8" name="Oval 7"/>
            <p:cNvSpPr>
              <a:spLocks noChangeArrowheads="1"/>
            </p:cNvSpPr>
            <p:nvPr/>
          </p:nvSpPr>
          <p:spPr bwMode="auto">
            <a:xfrm>
              <a:off x="2554288" y="2726480"/>
              <a:ext cx="60325"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sp>
          <p:nvSpPr>
            <p:cNvPr id="9" name="Oval 8"/>
            <p:cNvSpPr>
              <a:spLocks noChangeArrowheads="1"/>
            </p:cNvSpPr>
            <p:nvPr/>
          </p:nvSpPr>
          <p:spPr bwMode="auto">
            <a:xfrm>
              <a:off x="6515100" y="2726480"/>
              <a:ext cx="57150" cy="55563"/>
            </a:xfrm>
            <a:prstGeom prst="ellipse">
              <a:avLst/>
            </a:prstGeom>
            <a:solidFill>
              <a:srgbClr val="FFFFFF"/>
            </a:solidFill>
            <a:ln w="0">
              <a:solidFill>
                <a:srgbClr val="000000"/>
              </a:solidFill>
              <a:round/>
              <a:headEnd/>
              <a:tailEnd/>
            </a:ln>
          </p:spPr>
          <p:txBody>
            <a:bodyPr/>
            <a:lstStyle/>
            <a:p>
              <a:endParaRPr lang="hu-HU" sz="1300">
                <a:solidFill>
                  <a:srgbClr val="000000"/>
                </a:solidFill>
              </a:endParaRPr>
            </a:p>
          </p:txBody>
        </p:sp>
      </p:grpSp>
      <p:sp>
        <p:nvSpPr>
          <p:cNvPr id="10" name="Text Box 5"/>
          <p:cNvSpPr txBox="1">
            <a:spLocks noChangeArrowheads="1"/>
          </p:cNvSpPr>
          <p:nvPr/>
        </p:nvSpPr>
        <p:spPr bwMode="auto">
          <a:xfrm>
            <a:off x="5390027" y="2751406"/>
            <a:ext cx="2308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spcBef>
                <a:spcPct val="0"/>
              </a:spcBef>
              <a:buClrTx/>
              <a:buSzTx/>
            </a:pPr>
            <a:r>
              <a:rPr lang="en-US" altLang="en-US" sz="1300" b="1" dirty="0" smtClean="0">
                <a:solidFill>
                  <a:srgbClr val="000000"/>
                </a:solidFill>
              </a:rPr>
              <a:t>Support for </a:t>
            </a:r>
            <a:r>
              <a:rPr lang="en-US" altLang="en-US" sz="1300" b="1" dirty="0" err="1" smtClean="0">
                <a:solidFill>
                  <a:srgbClr val="000000"/>
                </a:solidFill>
              </a:rPr>
              <a:t>big.LITTLE</a:t>
            </a:r>
            <a:endParaRPr lang="en-US" altLang="en-US" sz="1300" b="1" dirty="0" smtClean="0">
              <a:solidFill>
                <a:srgbClr val="000000"/>
              </a:solidFill>
            </a:endParaRPr>
          </a:p>
          <a:p>
            <a:pPr algn="ctr">
              <a:spcBef>
                <a:spcPct val="0"/>
              </a:spcBef>
              <a:buClrTx/>
              <a:buSzTx/>
            </a:pPr>
            <a:r>
              <a:rPr lang="en-US" altLang="en-US" sz="1300" b="1" dirty="0" smtClean="0">
                <a:solidFill>
                  <a:srgbClr val="000000"/>
                </a:solidFill>
              </a:rPr>
              <a:t>core clusters</a:t>
            </a:r>
            <a:endParaRPr lang="en-US" altLang="en-US" sz="1300" dirty="0">
              <a:solidFill>
                <a:srgbClr val="000000"/>
              </a:solidFill>
            </a:endParaRPr>
          </a:p>
        </p:txBody>
      </p:sp>
      <p:sp>
        <p:nvSpPr>
          <p:cNvPr id="11" name="TextBox 10"/>
          <p:cNvSpPr txBox="1"/>
          <p:nvPr/>
        </p:nvSpPr>
        <p:spPr>
          <a:xfrm>
            <a:off x="701570" y="3353634"/>
            <a:ext cx="3637534" cy="969496"/>
          </a:xfrm>
          <a:prstGeom prst="rect">
            <a:avLst/>
          </a:prstGeom>
          <a:noFill/>
        </p:spPr>
        <p:txBody>
          <a:bodyPr wrap="none" rtlCol="0">
            <a:spAutoFit/>
          </a:bodyPr>
          <a:lstStyle/>
          <a:p>
            <a:pPr algn="ctr">
              <a:spcAft>
                <a:spcPts val="200"/>
              </a:spcAft>
            </a:pPr>
            <a:r>
              <a:rPr lang="en-US" sz="1300" dirty="0" smtClean="0"/>
              <a:t>First 32-bit (</a:t>
            </a:r>
            <a:r>
              <a:rPr lang="en-US" sz="1300" dirty="0" err="1" smtClean="0"/>
              <a:t>ARMv7</a:t>
            </a:r>
            <a:r>
              <a:rPr lang="en-US" sz="1300" dirty="0" smtClean="0"/>
              <a:t>) models, such as the</a:t>
            </a:r>
          </a:p>
          <a:p>
            <a:pPr algn="ctr">
              <a:spcAft>
                <a:spcPts val="200"/>
              </a:spcAft>
            </a:pPr>
            <a:r>
              <a:rPr lang="en-US" sz="1300" dirty="0" smtClean="0"/>
              <a:t>Cortex-</a:t>
            </a:r>
            <a:r>
              <a:rPr lang="en-US" sz="1300" dirty="0" err="1" smtClean="0"/>
              <a:t>A8</a:t>
            </a:r>
            <a:r>
              <a:rPr lang="en-US" sz="1300" dirty="0" smtClean="0"/>
              <a:t> (2005)</a:t>
            </a:r>
          </a:p>
          <a:p>
            <a:pPr algn="ctr">
              <a:spcAft>
                <a:spcPts val="200"/>
              </a:spcAft>
            </a:pPr>
            <a:r>
              <a:rPr lang="en-US" sz="1300" dirty="0" smtClean="0"/>
              <a:t>Cortex-</a:t>
            </a:r>
            <a:r>
              <a:rPr lang="en-US" sz="1300" dirty="0" err="1" smtClean="0"/>
              <a:t>A9</a:t>
            </a:r>
            <a:r>
              <a:rPr lang="en-US" sz="1300" dirty="0" smtClean="0"/>
              <a:t> (2007)</a:t>
            </a:r>
          </a:p>
          <a:p>
            <a:pPr algn="ctr">
              <a:spcAft>
                <a:spcPts val="200"/>
              </a:spcAft>
            </a:pPr>
            <a:r>
              <a:rPr lang="en-US" sz="1300" dirty="0" smtClean="0"/>
              <a:t>Cortex-</a:t>
            </a:r>
            <a:r>
              <a:rPr lang="en-US" sz="1300" dirty="0" err="1" smtClean="0"/>
              <a:t>A5</a:t>
            </a:r>
            <a:r>
              <a:rPr lang="en-US" sz="1300" dirty="0" smtClean="0"/>
              <a:t> (2009)</a:t>
            </a:r>
            <a:endParaRPr lang="en-US" sz="1300" dirty="0"/>
          </a:p>
        </p:txBody>
      </p:sp>
      <p:sp>
        <p:nvSpPr>
          <p:cNvPr id="12" name="TextBox 11"/>
          <p:cNvSpPr txBox="1"/>
          <p:nvPr/>
        </p:nvSpPr>
        <p:spPr>
          <a:xfrm>
            <a:off x="4572000" y="3375992"/>
            <a:ext cx="4081502" cy="1208023"/>
          </a:xfrm>
          <a:prstGeom prst="rect">
            <a:avLst/>
          </a:prstGeom>
          <a:noFill/>
        </p:spPr>
        <p:txBody>
          <a:bodyPr wrap="none" rtlCol="0">
            <a:spAutoFit/>
          </a:bodyPr>
          <a:lstStyle/>
          <a:p>
            <a:pPr>
              <a:spcAft>
                <a:spcPts val="200"/>
              </a:spcAft>
            </a:pPr>
            <a:r>
              <a:rPr lang="en-US" sz="1300" dirty="0" smtClean="0"/>
              <a:t>Advanced 32-bit (</a:t>
            </a:r>
            <a:r>
              <a:rPr lang="en-US" sz="1300" dirty="0" err="1" smtClean="0"/>
              <a:t>ARMv7</a:t>
            </a:r>
            <a:r>
              <a:rPr lang="en-US" sz="1300" dirty="0" smtClean="0"/>
              <a:t>) models, such as the</a:t>
            </a:r>
          </a:p>
          <a:p>
            <a:pPr algn="ctr">
              <a:spcAft>
                <a:spcPts val="200"/>
              </a:spcAft>
            </a:pPr>
            <a:r>
              <a:rPr lang="en-US" sz="1300" dirty="0" smtClean="0">
                <a:solidFill>
                  <a:srgbClr val="FF0000"/>
                </a:solidFill>
              </a:rPr>
              <a:t>Cortex-A15 (2011)</a:t>
            </a:r>
          </a:p>
          <a:p>
            <a:pPr algn="ctr">
              <a:spcAft>
                <a:spcPts val="200"/>
              </a:spcAft>
            </a:pPr>
            <a:r>
              <a:rPr lang="en-US" sz="1300" dirty="0" smtClean="0">
                <a:solidFill>
                  <a:srgbClr val="FF0000"/>
                </a:solidFill>
              </a:rPr>
              <a:t>Cortex-</a:t>
            </a:r>
            <a:r>
              <a:rPr lang="en-US" sz="1300" dirty="0" err="1" smtClean="0">
                <a:solidFill>
                  <a:srgbClr val="FF0000"/>
                </a:solidFill>
              </a:rPr>
              <a:t>A7</a:t>
            </a:r>
            <a:r>
              <a:rPr lang="en-US" sz="1300" dirty="0" smtClean="0">
                <a:solidFill>
                  <a:srgbClr val="FF0000"/>
                </a:solidFill>
              </a:rPr>
              <a:t> (2011)</a:t>
            </a:r>
          </a:p>
          <a:p>
            <a:pPr algn="ctr">
              <a:spcAft>
                <a:spcPts val="300"/>
              </a:spcAft>
            </a:pPr>
            <a:r>
              <a:rPr lang="en-US" sz="1300" dirty="0" smtClean="0"/>
              <a:t>Cortex-</a:t>
            </a:r>
            <a:r>
              <a:rPr lang="en-US" sz="1300" dirty="0" err="1" smtClean="0"/>
              <a:t>A17</a:t>
            </a:r>
            <a:r>
              <a:rPr lang="en-US" sz="1300" dirty="0" smtClean="0"/>
              <a:t> (2014)</a:t>
            </a:r>
          </a:p>
          <a:p>
            <a:pPr algn="ctr">
              <a:spcAft>
                <a:spcPts val="200"/>
              </a:spcAft>
            </a:pPr>
            <a:r>
              <a:rPr lang="en-US" sz="1300" dirty="0" smtClean="0"/>
              <a:t>and all 64-bit (</a:t>
            </a:r>
            <a:r>
              <a:rPr lang="en-US" sz="1300" dirty="0" err="1" smtClean="0"/>
              <a:t>ARMv8</a:t>
            </a:r>
            <a:r>
              <a:rPr lang="en-US" sz="1300" dirty="0" smtClean="0"/>
              <a:t>) models</a:t>
            </a:r>
            <a:endParaRPr lang="en-US" sz="1300" dirty="0"/>
          </a:p>
        </p:txBody>
      </p:sp>
      <p:sp>
        <p:nvSpPr>
          <p:cNvPr id="13" name="Right Arrow 12"/>
          <p:cNvSpPr/>
          <p:nvPr/>
        </p:nvSpPr>
        <p:spPr bwMode="auto">
          <a:xfrm>
            <a:off x="4392020" y="2887946"/>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72823" y="504630"/>
            <a:ext cx="7244481" cy="369332"/>
          </a:xfrm>
          <a:prstGeom prst="rect">
            <a:avLst/>
          </a:prstGeom>
          <a:noFill/>
        </p:spPr>
        <p:txBody>
          <a:bodyPr wrap="square" rtlCol="0">
            <a:spAutoFit/>
          </a:bodyPr>
          <a:lstStyle/>
          <a:p>
            <a:r>
              <a:rPr lang="en-US" dirty="0" smtClean="0">
                <a:solidFill>
                  <a:schemeClr val="accent6"/>
                </a:solidFill>
              </a:rPr>
              <a:t>d) Introducing and spreading of the </a:t>
            </a:r>
            <a:r>
              <a:rPr lang="en-US" dirty="0" err="1" smtClean="0">
                <a:solidFill>
                  <a:schemeClr val="accent6"/>
                </a:solidFill>
              </a:rPr>
              <a:t>big.LITTLE</a:t>
            </a:r>
            <a:r>
              <a:rPr lang="en-US" dirty="0" smtClean="0">
                <a:solidFill>
                  <a:schemeClr val="accent6"/>
                </a:solidFill>
              </a:rPr>
              <a:t> technology</a:t>
            </a:r>
            <a:endParaRPr lang="en-US" dirty="0">
              <a:solidFill>
                <a:schemeClr val="accent6"/>
              </a:solidFill>
            </a:endParaRPr>
          </a:p>
        </p:txBody>
      </p:sp>
      <p:sp>
        <p:nvSpPr>
          <p:cNvPr id="17" name="TextBox 16"/>
          <p:cNvSpPr txBox="1"/>
          <p:nvPr/>
        </p:nvSpPr>
        <p:spPr>
          <a:xfrm>
            <a:off x="408207" y="879845"/>
            <a:ext cx="8316892" cy="830997"/>
          </a:xfrm>
          <a:prstGeom prst="rect">
            <a:avLst/>
          </a:prstGeom>
          <a:noFill/>
        </p:spPr>
        <p:txBody>
          <a:bodyPr wrap="none" rtlCol="0">
            <a:spAutoFit/>
          </a:bodyPr>
          <a:lstStyle/>
          <a:p>
            <a:r>
              <a:rPr lang="en-US" sz="1600" dirty="0" smtClean="0"/>
              <a:t>ARM revealed the </a:t>
            </a:r>
            <a:r>
              <a:rPr lang="en-US" sz="1600" dirty="0" err="1" smtClean="0">
                <a:solidFill>
                  <a:srgbClr val="FF0000"/>
                </a:solidFill>
              </a:rPr>
              <a:t>big.LITTLE</a:t>
            </a:r>
            <a:r>
              <a:rPr lang="en-US" sz="1600" dirty="0" smtClean="0">
                <a:solidFill>
                  <a:srgbClr val="FF0000"/>
                </a:solidFill>
              </a:rPr>
              <a:t> technology </a:t>
            </a:r>
            <a:r>
              <a:rPr lang="en-US" sz="1600" dirty="0" smtClean="0"/>
              <a:t>in a White Paper in </a:t>
            </a:r>
            <a:r>
              <a:rPr lang="en-US" sz="1600" dirty="0" smtClean="0">
                <a:solidFill>
                  <a:srgbClr val="0070C0"/>
                </a:solidFill>
              </a:rPr>
              <a:t>09/2011 and</a:t>
            </a:r>
          </a:p>
          <a:p>
            <a:r>
              <a:rPr lang="en-US" sz="1600" dirty="0">
                <a:solidFill>
                  <a:srgbClr val="0070C0"/>
                </a:solidFill>
              </a:rPr>
              <a:t> </a:t>
            </a:r>
            <a:r>
              <a:rPr lang="en-US" sz="1600" dirty="0" smtClean="0">
                <a:solidFill>
                  <a:srgbClr val="0070C0"/>
                </a:solidFill>
              </a:rPr>
              <a:t> </a:t>
            </a:r>
            <a:r>
              <a:rPr lang="en-US" sz="1600" dirty="0" smtClean="0"/>
              <a:t>began </a:t>
            </a:r>
            <a:r>
              <a:rPr lang="en-US" sz="1600" dirty="0"/>
              <a:t>supporting the </a:t>
            </a:r>
            <a:r>
              <a:rPr lang="en-US" sz="1600" dirty="0" err="1"/>
              <a:t>big.LITTLE</a:t>
            </a:r>
            <a:r>
              <a:rPr lang="en-US" sz="1600" dirty="0"/>
              <a:t> technology along with </a:t>
            </a:r>
            <a:r>
              <a:rPr lang="en-US" sz="1600" dirty="0" smtClean="0"/>
              <a:t>their </a:t>
            </a:r>
            <a:r>
              <a:rPr lang="en-US" sz="1600" dirty="0" smtClean="0">
                <a:solidFill>
                  <a:srgbClr val="0070C0"/>
                </a:solidFill>
              </a:rPr>
              <a:t>advanced 32-bit</a:t>
            </a:r>
          </a:p>
          <a:p>
            <a:r>
              <a:rPr lang="en-US" sz="1600" dirty="0" smtClean="0">
                <a:solidFill>
                  <a:srgbClr val="0070C0"/>
                </a:solidFill>
              </a:rPr>
              <a:t>  </a:t>
            </a:r>
            <a:r>
              <a:rPr lang="en-US" sz="1600" dirty="0">
                <a:solidFill>
                  <a:srgbClr val="0070C0"/>
                </a:solidFill>
              </a:rPr>
              <a:t>(ARMv7) designs</a:t>
            </a:r>
            <a:r>
              <a:rPr lang="en-US" sz="1600" dirty="0"/>
              <a:t>, as shown below</a:t>
            </a:r>
            <a:r>
              <a:rPr lang="en-US" sz="1600" dirty="0" smtClean="0"/>
              <a:t>.</a:t>
            </a:r>
            <a:endParaRPr lang="en-US" sz="1600" dirty="0" smtClean="0">
              <a:solidFill>
                <a:srgbClr val="0070C0"/>
              </a:solidFill>
            </a:endParaRPr>
          </a:p>
        </p:txBody>
      </p:sp>
      <p:sp>
        <p:nvSpPr>
          <p:cNvPr id="18"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4412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6634" y="513210"/>
            <a:ext cx="5481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rinciple of the </a:t>
            </a:r>
            <a:r>
              <a:rPr kumimoji="0" lang="en-US" sz="1800" b="0" i="0" u="none" strike="noStrike" kern="1200" cap="none" spc="0" normalizeH="0" baseline="0" noProof="0" dirty="0" err="1" smtClean="0">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technology</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-1 </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[4]</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Box 2"/>
          <p:cNvSpPr txBox="1"/>
          <p:nvPr/>
        </p:nvSpPr>
        <p:spPr>
          <a:xfrm>
            <a:off x="264904" y="876725"/>
            <a:ext cx="8788346" cy="16466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There are a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number of</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different alternatives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how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technology can be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implemented.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Nevertheless,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illustrate the operation of </a:t>
            </a: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technology,</a:t>
            </a:r>
          </a:p>
          <a:p>
            <a:pPr marL="0" marR="0" lvl="0" indent="0" algn="l" defTabSz="914400" rtl="0" eaLnBrk="1" fontAlgn="auto" latinLnBrk="0" hangingPunct="1">
              <a:lnSpc>
                <a:spcPct val="100000"/>
              </a:lnSpc>
              <a:spcBef>
                <a:spcPts val="0"/>
              </a:spcBef>
              <a:buClrTx/>
              <a:buSzTx/>
              <a:buFontTx/>
              <a:buNone/>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describing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its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principle of operation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we assume a specific implementation</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endParaRPr kumimoji="0" lang="en-US" sz="1600" b="0" i="0" u="none" strike="noStrike" kern="1200" cap="none" spc="0" normalizeH="0" baseline="0" noProof="0" dirty="0" smtClean="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lang="en-US" sz="1600" dirty="0">
                <a:solidFill>
                  <a:srgbClr val="0070C0"/>
                </a:solidFill>
                <a:latin typeface="Verdana"/>
              </a:rPr>
              <a:t> </a:t>
            </a:r>
            <a:r>
              <a:rPr lang="en-US" sz="1600" dirty="0" smtClean="0">
                <a:solidFill>
                  <a:srgbClr val="0070C0"/>
                </a:solidFill>
                <a:latin typeface="Verdana"/>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when </a:t>
            </a:r>
            <a:r>
              <a:rPr lang="hu-HU" sz="1600" dirty="0">
                <a:solidFill>
                  <a:srgbClr val="0070C0"/>
                </a:solidFill>
              </a:rPr>
              <a:t>all cores of a cluster operate at the same </a:t>
            </a:r>
            <a:r>
              <a:rPr lang="hu-HU" sz="1600" dirty="0" smtClean="0">
                <a:solidFill>
                  <a:srgbClr val="0070C0"/>
                </a:solidFill>
              </a:rPr>
              <a:t>operating</a:t>
            </a:r>
            <a:r>
              <a:rPr lang="en-US" sz="1600" dirty="0" smtClean="0">
                <a:solidFill>
                  <a:srgbClr val="0070C0"/>
                </a:solidFill>
              </a:rPr>
              <a:t> </a:t>
            </a:r>
            <a:r>
              <a:rPr lang="hu-HU" sz="1600" dirty="0" smtClean="0">
                <a:solidFill>
                  <a:srgbClr val="0070C0"/>
                </a:solidFill>
              </a:rPr>
              <a:t>point </a:t>
            </a:r>
            <a:r>
              <a:rPr lang="en-US" sz="1600" dirty="0" smtClean="0">
                <a:solidFill>
                  <a:srgbClr val="0070C0"/>
                </a:solidFill>
              </a:rPr>
              <a:t>and either </a:t>
            </a:r>
          </a:p>
          <a:p>
            <a:pPr marL="0" marR="0" lvl="0" indent="0" algn="l" defTabSz="914400" rtl="0" eaLnBrk="1" fontAlgn="auto" latinLnBrk="0" hangingPunct="1">
              <a:lnSpc>
                <a:spcPct val="100000"/>
              </a:lnSpc>
              <a:spcBef>
                <a:spcPts val="0"/>
              </a:spcBef>
              <a:buClrTx/>
              <a:buSzTx/>
              <a:buFontTx/>
              <a:buNone/>
              <a:tabLst/>
              <a:defRPr/>
            </a:pPr>
            <a:r>
              <a:rPr lang="en-US" sz="1600" dirty="0">
                <a:solidFill>
                  <a:srgbClr val="0070C0"/>
                </a:solidFill>
              </a:rPr>
              <a:t> </a:t>
            </a:r>
            <a:r>
              <a:rPr lang="en-US" sz="1600" dirty="0" smtClean="0">
                <a:solidFill>
                  <a:srgbClr val="0070C0"/>
                </a:solidFill>
              </a:rPr>
              <a:t>      the big cluster or the LITTLE cluster can be active at the same time.</a:t>
            </a:r>
            <a:endParaRPr lang="en-US" sz="1600" dirty="0" smtClean="0">
              <a:solidFill>
                <a:srgbClr val="FF0000"/>
              </a:solidFill>
              <a:latin typeface="Verdana"/>
            </a:endParaRPr>
          </a:p>
        </p:txBody>
      </p:sp>
      <p:sp>
        <p:nvSpPr>
          <p:cNvPr id="6"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(7)</a:t>
            </a:r>
            <a:endParaRPr lang="en-US" dirty="0">
              <a:solidFill>
                <a:srgbClr val="FFFFFF"/>
              </a:solidFill>
            </a:endParaRPr>
          </a:p>
        </p:txBody>
      </p:sp>
    </p:spTree>
    <p:extLst>
      <p:ext uri="{BB962C8B-B14F-4D97-AF65-F5344CB8AC3E}">
        <p14:creationId xmlns:p14="http://schemas.microsoft.com/office/powerpoint/2010/main" val="24996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91"/>
          <a:stretch/>
        </p:blipFill>
        <p:spPr bwMode="auto">
          <a:xfrm>
            <a:off x="1081270" y="1352860"/>
            <a:ext cx="7496175" cy="486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787" y="510485"/>
            <a:ext cx="8961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Example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Operating points</a:t>
            </a:r>
            <a:r>
              <a:rPr kumimoji="0" lang="en-US" sz="1800" b="0" i="0" u="none" strike="noStrike" kern="1200" cap="none" spc="0" normalizeH="0" noProof="0" dirty="0" smtClean="0">
                <a:ln>
                  <a:noFill/>
                </a:ln>
                <a:solidFill>
                  <a:srgbClr val="2D2D8A"/>
                </a:solidFill>
                <a:effectLst/>
                <a:uLnTx/>
                <a:uFillTx/>
                <a:latin typeface="Verdana"/>
                <a:ea typeface="+mn-ea"/>
                <a:cs typeface="+mn-cs"/>
              </a:rPr>
              <a:t> o</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f a big </a:t>
            </a:r>
            <a:r>
              <a:rPr lang="en-US" dirty="0" smtClean="0">
                <a:solidFill>
                  <a:srgbClr val="2D2D8A"/>
                </a:solidFill>
                <a:latin typeface="Verdana"/>
              </a:rPr>
              <a:t>(Cortex-A15) and a LITTLE 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2D8A"/>
                </a:solidFill>
                <a:latin typeface="Verdana"/>
              </a:rPr>
              <a:t> </a:t>
            </a:r>
            <a:r>
              <a:rPr lang="en-US" dirty="0" smtClean="0">
                <a:solidFill>
                  <a:srgbClr val="2D2D8A"/>
                </a:solidFill>
                <a:latin typeface="Verdana"/>
              </a:rPr>
              <a:t> (Cortex-A7)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3</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(8)</a:t>
            </a:r>
            <a:endParaRPr lang="en-US" dirty="0">
              <a:solidFill>
                <a:srgbClr val="FFFFFF"/>
              </a:solidFill>
            </a:endParaRPr>
          </a:p>
        </p:txBody>
      </p:sp>
    </p:spTree>
    <p:extLst>
      <p:ext uri="{BB962C8B-B14F-4D97-AF65-F5344CB8AC3E}">
        <p14:creationId xmlns:p14="http://schemas.microsoft.com/office/powerpoint/2010/main" val="11663280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363"/>
          <a:stretch/>
        </p:blipFill>
        <p:spPr bwMode="auto">
          <a:xfrm>
            <a:off x="971550" y="1313765"/>
            <a:ext cx="7200900" cy="190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0803" y="488163"/>
            <a:ext cx="87293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and energy efficiency comparison of the Cortex-A15 vs.</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the</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Cortex-A7 cores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3</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(9)</a:t>
            </a:r>
            <a:endParaRPr lang="en-US" dirty="0">
              <a:solidFill>
                <a:srgbClr val="FFFFFF"/>
              </a:solidFill>
            </a:endParaRPr>
          </a:p>
        </p:txBody>
      </p:sp>
    </p:spTree>
    <p:extLst>
      <p:ext uri="{BB962C8B-B14F-4D97-AF65-F5344CB8AC3E}">
        <p14:creationId xmlns:p14="http://schemas.microsoft.com/office/powerpoint/2010/main" val="6494235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7385" y="474800"/>
            <a:ext cx="6751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rinciple of operation</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lang="en-US" dirty="0" smtClean="0">
                <a:solidFill>
                  <a:srgbClr val="2D2D8A"/>
                </a:solidFill>
                <a:latin typeface="Verdana"/>
              </a:rPr>
              <a:t>under the presumptions</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stated </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[4]</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12"/>
          <p:cNvSpPr txBox="1"/>
          <p:nvPr/>
        </p:nvSpPr>
        <p:spPr>
          <a:xfrm>
            <a:off x="341530" y="879845"/>
            <a:ext cx="9136015" cy="34060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Let’s suppose that an appropriate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OS routine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e.g. the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cpufreq</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kernel routine</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of</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Linux</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tracks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 workload</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and sets the operating point accordingly</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As long as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workload</a:t>
            </a:r>
            <a:r>
              <a:rPr kumimoji="0" lang="en-US" sz="1600" b="0" i="0" u="none" strike="noStrike" kern="1200" cap="none" spc="0" normalizeH="0" noProof="0" dirty="0" smtClean="0">
                <a:ln>
                  <a:noFill/>
                </a:ln>
                <a:solidFill>
                  <a:srgbClr val="FF0000"/>
                </a:solidFill>
                <a:effectLst/>
                <a:uLnTx/>
                <a:uFillTx/>
                <a:latin typeface="Verdana"/>
                <a:ea typeface="+mn-ea"/>
                <a:cs typeface="+mn-cs"/>
              </a:rPr>
              <a:t> is low </a:t>
            </a:r>
            <a:r>
              <a:rPr kumimoji="0" lang="en-US" sz="1600" b="0" i="0" u="none" strike="noStrike" kern="1200" cap="none" spc="0" normalizeH="0" noProof="0" dirty="0" smtClean="0">
                <a:ln>
                  <a:noFill/>
                </a:ln>
                <a:solidFill>
                  <a:srgbClr val="000000"/>
                </a:solidFill>
                <a:effectLst/>
                <a:uLnTx/>
                <a:uFillTx/>
                <a:latin typeface="Verdana"/>
                <a:ea typeface="+mn-ea"/>
                <a:cs typeface="+mn-cs"/>
              </a:rPr>
              <a:t>enough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the</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scheduler activates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the cores</a:t>
            </a:r>
            <a:endParaRPr kumimoji="0" lang="hu-HU" sz="1600" b="0" i="0" u="none" strike="noStrike" kern="1200" cap="none" spc="0" normalizeH="0" baseline="0" noProof="0" dirty="0" smtClean="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of </a:t>
            </a:r>
            <a:r>
              <a:rPr kumimoji="0" lang="en-US" sz="1600" b="0" i="0" u="none" strike="noStrike" kern="1200" cap="none" spc="0" normalizeH="0" baseline="0" noProof="0" dirty="0" err="1" smtClean="0">
                <a:ln>
                  <a:noFill/>
                </a:ln>
                <a:solidFill>
                  <a:srgbClr val="0070C0"/>
                </a:solidFill>
                <a:effectLst/>
                <a:uLnTx/>
                <a:uFillTx/>
                <a:latin typeface="Verdana"/>
                <a:ea typeface="+mn-ea"/>
                <a:cs typeface="+mn-cs"/>
              </a:rPr>
              <a:t>th</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e</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„LITTLE”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cluster.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effectLst/>
                <a:uLnTx/>
                <a:uFillTx/>
                <a:latin typeface="Verdana"/>
                <a:ea typeface="+mn-ea"/>
                <a:cs typeface="+mn-cs"/>
              </a:rPr>
              <a:t>If however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workload exceeds the performance capability of the “LITTLE”</a:t>
            </a:r>
            <a:endParaRPr kumimoji="0" lang="hu-HU" sz="1600" b="0" i="0" u="none" strike="noStrike" kern="1200" cap="none" spc="0" normalizeH="0" baseline="0" noProof="0" dirty="0" smtClean="0">
              <a:ln>
                <a:noFill/>
              </a:ln>
              <a:solidFill>
                <a:srgbClr val="FF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cluster, </a:t>
            </a:r>
            <a:r>
              <a:rPr kumimoji="0" lang="en-US" sz="1600" b="0" i="0" u="none" strike="noStrike" kern="1200" cap="none" spc="0" normalizeH="0" baseline="0" noProof="0" dirty="0" smtClean="0">
                <a:ln>
                  <a:noFill/>
                </a:ln>
                <a:effectLst/>
                <a:uLnTx/>
                <a:uFillTx/>
                <a:latin typeface="Verdana"/>
                <a:ea typeface="+mn-ea"/>
                <a:cs typeface="+mn-cs"/>
              </a:rPr>
              <a:t>an appropriate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switching routine </a:t>
            </a:r>
            <a:r>
              <a:rPr kumimoji="0" lang="en-US" sz="1600" b="0" i="0" u="none" strike="noStrike" kern="1200" cap="none" spc="0" normalizeH="0" baseline="0" noProof="0" dirty="0" smtClean="0">
                <a:ln>
                  <a:noFill/>
                </a:ln>
                <a:effectLst/>
                <a:uLnTx/>
                <a:uFillTx/>
                <a:latin typeface="Verdana"/>
                <a:ea typeface="+mn-ea"/>
                <a:cs typeface="+mn-cs"/>
              </a:rPr>
              <a:t>performs a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cluster switch </a:t>
            </a:r>
            <a:r>
              <a:rPr kumimoji="0" lang="en-US" sz="1600" b="0" i="0" u="none" strike="noStrike" kern="1200" cap="none" spc="0" normalizeH="0" baseline="0" noProof="0" dirty="0" smtClean="0">
                <a:ln>
                  <a:noFill/>
                </a:ln>
                <a:effectLst/>
                <a:uLnTx/>
                <a:uFillTx/>
                <a:latin typeface="Verdana"/>
                <a:ea typeface="+mn-ea"/>
                <a:cs typeface="+mn-cs"/>
              </a:rPr>
              <a:t>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activating the “big” cluster and migrates the actual workload from the “LITTLE”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cluster to the “big” cluster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and switches off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LITTLE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 cluster</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latin typeface="Verdana"/>
              </a:rPr>
              <a:t>When any time, the </a:t>
            </a:r>
            <a:r>
              <a:rPr lang="en-US" sz="1600" dirty="0" smtClean="0">
                <a:solidFill>
                  <a:srgbClr val="FF0000"/>
                </a:solidFill>
                <a:latin typeface="Verdana"/>
              </a:rPr>
              <a:t>workload becomes low enough </a:t>
            </a:r>
            <a:r>
              <a:rPr lang="en-US" sz="1600" dirty="0" smtClean="0">
                <a:solidFill>
                  <a:srgbClr val="000000"/>
                </a:solidFill>
                <a:latin typeface="Verdana"/>
              </a:rPr>
              <a:t>for the “LITTLE” cluster, the</a:t>
            </a:r>
          </a:p>
          <a:p>
            <a:pPr marR="0" lvl="0" algn="l" defTabSz="914400" rtl="0" eaLnBrk="1" fontAlgn="auto" latinLnBrk="0" hangingPunct="1">
              <a:lnSpc>
                <a:spcPct val="100000"/>
              </a:lnSpc>
              <a:spcBef>
                <a:spcPts val="0"/>
              </a:spcBef>
              <a:spcAft>
                <a:spcPts val="600"/>
              </a:spcAft>
              <a:buClrTx/>
              <a:buSzTx/>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switching routine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accomplishes a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cluster switch back</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In this way, </a:t>
            </a:r>
            <a:r>
              <a:rPr kumimoji="0" lang="en-US" sz="1600" b="0" i="0" u="none" strike="noStrike" kern="1200" cap="none" spc="0" normalizeH="0" baseline="0" noProof="0" dirty="0">
                <a:ln>
                  <a:noFill/>
                </a:ln>
                <a:solidFill>
                  <a:srgbClr val="0070C0"/>
                </a:solidFill>
                <a:effectLst/>
                <a:uLnTx/>
                <a:uFillTx/>
                <a:latin typeface="Verdana"/>
                <a:ea typeface="+mn-ea"/>
                <a:cs typeface="+mn-cs"/>
              </a:rPr>
              <a:t>at any given time only cores of one cluster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can</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be active,</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this kind of the </a:t>
            </a:r>
            <a:r>
              <a:rPr kumimoji="0" lang="en-US" sz="1600" b="0" i="0" u="none" strike="noStrike" kern="1200" cap="none" spc="0" normalizeH="0" baseline="0" noProof="0" dirty="0" err="1" smtClean="0">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technology is called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Exclusive cluster switching.</a:t>
            </a:r>
            <a:endParaRPr kumimoji="0" lang="hu-HU" sz="1600" b="0" i="0" u="none" strike="noStrike" kern="1200" cap="none" spc="0" normalizeH="0" baseline="0" noProof="0" dirty="0" smtClean="0">
              <a:ln>
                <a:noFill/>
              </a:ln>
              <a:solidFill>
                <a:srgbClr val="FF0000"/>
              </a:solidFill>
              <a:effectLst/>
              <a:uLnTx/>
              <a:uFillTx/>
              <a:latin typeface="Verdana"/>
              <a:ea typeface="+mn-ea"/>
              <a:cs typeface="+mn-cs"/>
            </a:endParaRPr>
          </a:p>
        </p:txBody>
      </p:sp>
      <p:sp>
        <p:nvSpPr>
          <p:cNvPr id="7" name="Title 1"/>
          <p:cNvSpPr>
            <a:spLocks noGrp="1"/>
          </p:cNvSpPr>
          <p:nvPr>
            <p:ph type="title"/>
          </p:nvPr>
        </p:nvSpPr>
        <p:spPr>
          <a:xfrm>
            <a:off x="0" y="-25835"/>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(10)</a:t>
            </a:r>
            <a:endParaRPr lang="en-US" dirty="0">
              <a:solidFill>
                <a:srgbClr val="FFFFFF"/>
              </a:solidFill>
            </a:endParaRPr>
          </a:p>
        </p:txBody>
      </p:sp>
      <p:sp>
        <p:nvSpPr>
          <p:cNvPr id="9"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37113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8" end="8"/>
                                            </p:txEl>
                                          </p:spTgt>
                                        </p:tgtEl>
                                        <p:attrNameLst>
                                          <p:attrName>style.visibility</p:attrName>
                                        </p:attrNameLst>
                                      </p:cBhvr>
                                      <p:to>
                                        <p:strVal val="visible"/>
                                      </p:to>
                                    </p:set>
                                    <p:anim calcmode="lin" valueType="num">
                                      <p:cBhvr additive="base">
                                        <p:cTn id="4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xEl>
                                              <p:pRg st="9" end="9"/>
                                            </p:txEl>
                                          </p:spTgt>
                                        </p:tgtEl>
                                        <p:attrNameLst>
                                          <p:attrName>style.visibility</p:attrName>
                                        </p:attrNameLst>
                                      </p:cBhvr>
                                      <p:to>
                                        <p:strVal val="visible"/>
                                      </p:to>
                                    </p:set>
                                    <p:anim calcmode="lin" valueType="num">
                                      <p:cBhvr additive="base">
                                        <p:cTn id="49"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10" end="10"/>
                                            </p:txEl>
                                          </p:spTgt>
                                        </p:tgtEl>
                                        <p:attrNameLst>
                                          <p:attrName>style.visibility</p:attrName>
                                        </p:attrNameLst>
                                      </p:cBhvr>
                                      <p:to>
                                        <p:strVal val="visible"/>
                                      </p:to>
                                    </p:set>
                                    <p:anim calcmode="lin" valueType="num">
                                      <p:cBhvr additive="base">
                                        <p:cTn id="55"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xEl>
                                              <p:pRg st="11" end="11"/>
                                            </p:txEl>
                                          </p:spTgt>
                                        </p:tgtEl>
                                        <p:attrNameLst>
                                          <p:attrName>style.visibility</p:attrName>
                                        </p:attrNameLst>
                                      </p:cBhvr>
                                      <p:to>
                                        <p:strVal val="visible"/>
                                      </p:to>
                                    </p:set>
                                    <p:anim calcmode="lin" valueType="num">
                                      <p:cBhvr additive="base">
                                        <p:cTn id="59"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210" y="513633"/>
            <a:ext cx="630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Illustration of the described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model of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operation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7</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180265" y="5139190"/>
            <a:ext cx="8769580" cy="14516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Verdana"/>
              </a:rPr>
              <a:t>The presumptions were chosen for a straightforward description of the principle of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Verdana"/>
              </a:rPr>
              <a:t> </a:t>
            </a:r>
            <a:r>
              <a:rPr lang="en-US" sz="1600" dirty="0" smtClean="0">
                <a:latin typeface="Verdana"/>
              </a:rPr>
              <a: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Verdana"/>
              </a:rPr>
              <a:t>In fact however, </a:t>
            </a:r>
            <a:r>
              <a:rPr lang="en-US" sz="1600" dirty="0" smtClean="0">
                <a:solidFill>
                  <a:srgbClr val="0070C0"/>
                </a:solidFill>
                <a:latin typeface="Verdana"/>
              </a:rPr>
              <a:t>most </a:t>
            </a:r>
            <a:r>
              <a:rPr lang="en-US" sz="1600" dirty="0" err="1" smtClean="0">
                <a:solidFill>
                  <a:srgbClr val="0070C0"/>
                </a:solidFill>
                <a:latin typeface="Verdana"/>
              </a:rPr>
              <a:t>big.LITTLE</a:t>
            </a:r>
            <a:r>
              <a:rPr lang="en-US" sz="1600" dirty="0" smtClean="0">
                <a:solidFill>
                  <a:srgbClr val="0070C0"/>
                </a:solidFill>
                <a:latin typeface="Verdana"/>
              </a:rPr>
              <a:t> implementations operate in a more intricate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a:rPr>
              <a:t> </a:t>
            </a:r>
            <a:r>
              <a:rPr lang="en-US" sz="1600" dirty="0" smtClean="0">
                <a:latin typeface="Verdana"/>
              </a:rPr>
              <a:t> not to be discussed here.</a:t>
            </a:r>
            <a:endParaRPr kumimoji="0" lang="en-US" sz="1600" b="0" i="0" u="none" strike="noStrike" kern="1200" cap="none" spc="0" normalizeH="0" baseline="0" noProof="0" dirty="0">
              <a:ln>
                <a:noFill/>
              </a:ln>
              <a:effectLst/>
              <a:uLnTx/>
              <a:uFillTx/>
              <a:latin typeface="Verdana"/>
            </a:endParaRPr>
          </a:p>
        </p:txBody>
      </p:sp>
      <p:grpSp>
        <p:nvGrpSpPr>
          <p:cNvPr id="8" name="Group 7"/>
          <p:cNvGrpSpPr/>
          <p:nvPr/>
        </p:nvGrpSpPr>
        <p:grpSpPr>
          <a:xfrm>
            <a:off x="180265" y="1043735"/>
            <a:ext cx="8576642" cy="4230470"/>
            <a:chOff x="180265" y="1313765"/>
            <a:chExt cx="8576642" cy="4230470"/>
          </a:xfrm>
        </p:grpSpPr>
        <p:pic>
          <p:nvPicPr>
            <p:cNvPr id="60418" name="Picture 2" descr="http://img850.imageshack.us/img850/3298/digitaldesign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03" y="1493785"/>
              <a:ext cx="8318804" cy="40504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180265" y="1313765"/>
              <a:ext cx="3131595" cy="540060"/>
            </a:xfrm>
            <a:prstGeom prst="round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grpSp>
      <p:sp>
        <p:nvSpPr>
          <p:cNvPr id="10" name="Title 1"/>
          <p:cNvSpPr>
            <a:spLocks noGrp="1"/>
          </p:cNvSpPr>
          <p:nvPr>
            <p:ph type="title"/>
          </p:nvPr>
        </p:nvSpPr>
        <p:spPr>
          <a:xfrm>
            <a:off x="0" y="3040"/>
            <a:ext cx="9144000" cy="393700"/>
          </a:xfrm>
          <a:solidFill>
            <a:srgbClr val="0066FF"/>
          </a:solidFill>
          <a:ln>
            <a:noFill/>
          </a:ln>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94699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(12)</a:t>
            </a:r>
            <a:endParaRPr lang="en-US" dirty="0"/>
          </a:p>
        </p:txBody>
      </p:sp>
      <p:pic>
        <p:nvPicPr>
          <p:cNvPr id="3" name="Picture 2"/>
          <p:cNvPicPr>
            <a:picLocks noChangeAspect="1"/>
          </p:cNvPicPr>
          <p:nvPr/>
        </p:nvPicPr>
        <p:blipFill rotWithShape="1">
          <a:blip r:embed="rId2"/>
          <a:srcRect t="13085" r="4720" b="7983"/>
          <a:stretch/>
        </p:blipFill>
        <p:spPr>
          <a:xfrm>
            <a:off x="0" y="1407893"/>
            <a:ext cx="8999684" cy="4410491"/>
          </a:xfrm>
          <a:prstGeom prst="rect">
            <a:avLst/>
          </a:prstGeom>
        </p:spPr>
      </p:pic>
      <p:sp>
        <p:nvSpPr>
          <p:cNvPr id="4" name="TextBox 3"/>
          <p:cNvSpPr txBox="1"/>
          <p:nvPr/>
        </p:nvSpPr>
        <p:spPr>
          <a:xfrm>
            <a:off x="72690" y="504632"/>
            <a:ext cx="90688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Raising</a:t>
            </a:r>
            <a:r>
              <a:rPr kumimoji="0" lang="en-US" sz="1800" b="0" i="0" u="none" strike="noStrike" kern="1200" cap="none" spc="0" normalizeH="0" noProof="0" dirty="0" smtClean="0">
                <a:ln>
                  <a:noFill/>
                </a:ln>
                <a:solidFill>
                  <a:srgbClr val="2D2D8A"/>
                </a:solidFill>
                <a:effectLst/>
                <a:uLnTx/>
                <a:uFillTx/>
                <a:latin typeface="Verdana"/>
                <a:ea typeface="+mn-ea"/>
                <a:cs typeface="+mn-cs"/>
              </a:rPr>
              <a:t> the</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ST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IPC</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and power efficiency of subsequent models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of the Cortex-A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models</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vs. the A7 </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99</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372526" y="3798368"/>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2007</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5292080" y="3793159"/>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5472100" y="3113965"/>
            <a:ext cx="4491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IPC</a:t>
            </a:r>
          </a:p>
        </p:txBody>
      </p:sp>
      <p:sp>
        <p:nvSpPr>
          <p:cNvPr id="8" name="TextBox 7"/>
          <p:cNvSpPr txBox="1"/>
          <p:nvPr/>
        </p:nvSpPr>
        <p:spPr>
          <a:xfrm>
            <a:off x="69504" y="6428470"/>
            <a:ext cx="1676806" cy="292388"/>
          </a:xfrm>
          <a:prstGeom prst="rect">
            <a:avLst/>
          </a:prstGeom>
          <a:noFill/>
        </p:spPr>
        <p:txBody>
          <a:bodyPr wrap="none" rtlCol="0">
            <a:spAutoFit/>
          </a:bodyPr>
          <a:lstStyle/>
          <a:p>
            <a:r>
              <a:rPr lang="en-US" sz="1300" dirty="0" smtClean="0"/>
              <a:t>ST: Single Thread</a:t>
            </a:r>
          </a:p>
        </p:txBody>
      </p:sp>
      <p:sp>
        <p:nvSpPr>
          <p:cNvPr id="9"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5732919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(13)</a:t>
            </a:r>
            <a:endParaRPr lang="hu-HU" dirty="0"/>
          </a:p>
        </p:txBody>
      </p:sp>
      <p:grpSp>
        <p:nvGrpSpPr>
          <p:cNvPr id="3" name="Group 2"/>
          <p:cNvGrpSpPr/>
          <p:nvPr/>
        </p:nvGrpSpPr>
        <p:grpSpPr>
          <a:xfrm>
            <a:off x="2051720" y="1188375"/>
            <a:ext cx="5008607" cy="4872194"/>
            <a:chOff x="1331640" y="672216"/>
            <a:chExt cx="6119939" cy="5586269"/>
          </a:xfrm>
        </p:grpSpPr>
        <p:sp>
          <p:nvSpPr>
            <p:cNvPr id="153" name="Téglalap 152"/>
            <p:cNvSpPr/>
            <p:nvPr/>
          </p:nvSpPr>
          <p:spPr bwMode="auto">
            <a:xfrm>
              <a:off x="1893011" y="826105"/>
              <a:ext cx="5072366" cy="4722605"/>
            </a:xfrm>
            <a:prstGeom prst="rect">
              <a:avLst/>
            </a:prstGeom>
            <a:solidFill>
              <a:schemeClr val="bg1">
                <a:lumMod val="85000"/>
              </a:schemeClr>
            </a:solidFill>
            <a:ln w="19050"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cxnSp>
          <p:nvCxnSpPr>
            <p:cNvPr id="8" name="Egyenes összekötő 7"/>
            <p:cNvCxnSpPr/>
            <p:nvPr/>
          </p:nvCxnSpPr>
          <p:spPr bwMode="auto">
            <a:xfrm>
              <a:off x="1850031" y="5548622"/>
              <a:ext cx="5158662" cy="389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gyenes összekötő 28"/>
            <p:cNvCxnSpPr/>
            <p:nvPr/>
          </p:nvCxnSpPr>
          <p:spPr bwMode="auto">
            <a:xfrm rot="5400000">
              <a:off x="2354087" y="554794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gyenes összekötő 29"/>
            <p:cNvCxnSpPr/>
            <p:nvPr/>
          </p:nvCxnSpPr>
          <p:spPr bwMode="auto">
            <a:xfrm rot="5400000">
              <a:off x="285814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gyenes összekötő 30"/>
            <p:cNvCxnSpPr/>
            <p:nvPr/>
          </p:nvCxnSpPr>
          <p:spPr bwMode="auto">
            <a:xfrm rot="5400000">
              <a:off x="335267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gyenes összekötő 31"/>
            <p:cNvCxnSpPr/>
            <p:nvPr/>
          </p:nvCxnSpPr>
          <p:spPr bwMode="auto">
            <a:xfrm rot="5400000">
              <a:off x="3856729"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gyenes összekötő 32"/>
            <p:cNvCxnSpPr/>
            <p:nvPr/>
          </p:nvCxnSpPr>
          <p:spPr bwMode="auto">
            <a:xfrm rot="5400000">
              <a:off x="4379837"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gyenes összekötő 33"/>
            <p:cNvCxnSpPr/>
            <p:nvPr/>
          </p:nvCxnSpPr>
          <p:spPr bwMode="auto">
            <a:xfrm rot="5400000">
              <a:off x="488389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Egyenes összekötő 34"/>
            <p:cNvCxnSpPr/>
            <p:nvPr/>
          </p:nvCxnSpPr>
          <p:spPr bwMode="auto">
            <a:xfrm rot="5400000">
              <a:off x="537842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gyenes összekötő 35"/>
            <p:cNvCxnSpPr/>
            <p:nvPr/>
          </p:nvCxnSpPr>
          <p:spPr bwMode="auto">
            <a:xfrm rot="5400000">
              <a:off x="5882479" y="554862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églalap 43"/>
            <p:cNvSpPr/>
            <p:nvPr/>
          </p:nvSpPr>
          <p:spPr bwMode="auto">
            <a:xfrm>
              <a:off x="3578223" y="3273057"/>
              <a:ext cx="216024" cy="2274890"/>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3" name="Téglalap 42"/>
            <p:cNvSpPr/>
            <p:nvPr/>
          </p:nvSpPr>
          <p:spPr bwMode="auto">
            <a:xfrm>
              <a:off x="2547725" y="2717483"/>
              <a:ext cx="216024" cy="2831139"/>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5" name="Téglalap 44"/>
            <p:cNvSpPr/>
            <p:nvPr/>
          </p:nvSpPr>
          <p:spPr bwMode="auto">
            <a:xfrm>
              <a:off x="4586335" y="3647385"/>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6" name="Téglalap 45"/>
            <p:cNvSpPr/>
            <p:nvPr/>
          </p:nvSpPr>
          <p:spPr bwMode="auto">
            <a:xfrm>
              <a:off x="5594447" y="3648149"/>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7" name="Téglalap 46"/>
            <p:cNvSpPr/>
            <p:nvPr/>
          </p:nvSpPr>
          <p:spPr bwMode="auto">
            <a:xfrm>
              <a:off x="5084041" y="4607955"/>
              <a:ext cx="216024" cy="943788"/>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8" name="Téglalap 47"/>
            <p:cNvSpPr/>
            <p:nvPr/>
          </p:nvSpPr>
          <p:spPr bwMode="auto">
            <a:xfrm>
              <a:off x="3074167" y="5178606"/>
              <a:ext cx="216024" cy="373913"/>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49" name="Téglalap 48"/>
            <p:cNvSpPr/>
            <p:nvPr/>
          </p:nvSpPr>
          <p:spPr bwMode="auto">
            <a:xfrm>
              <a:off x="6098503" y="4607954"/>
              <a:ext cx="216024" cy="943789"/>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cxnSp>
          <p:nvCxnSpPr>
            <p:cNvPr id="60" name="Egyenes összekötő 59"/>
            <p:cNvCxnSpPr>
              <a:stCxn id="120" idx="3"/>
              <a:endCxn id="119" idx="7"/>
            </p:cNvCxnSpPr>
            <p:nvPr/>
          </p:nvCxnSpPr>
          <p:spPr bwMode="auto">
            <a:xfrm flipV="1">
              <a:off x="2219287" y="4853255"/>
              <a:ext cx="492562" cy="673913"/>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Egyenes összekötő 61"/>
            <p:cNvCxnSpPr>
              <a:stCxn id="119" idx="3"/>
              <a:endCxn id="118" idx="7"/>
            </p:cNvCxnSpPr>
            <p:nvPr/>
          </p:nvCxnSpPr>
          <p:spPr bwMode="auto">
            <a:xfrm flipV="1">
              <a:off x="2749239" y="4739595"/>
              <a:ext cx="455570" cy="80007"/>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gyenes összekötő 64"/>
            <p:cNvCxnSpPr>
              <a:stCxn id="118" idx="3"/>
              <a:endCxn id="117" idx="7"/>
            </p:cNvCxnSpPr>
            <p:nvPr/>
          </p:nvCxnSpPr>
          <p:spPr bwMode="auto">
            <a:xfrm flipV="1">
              <a:off x="3242199" y="4075271"/>
              <a:ext cx="464136" cy="630671"/>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Egyenes összekötő 69"/>
            <p:cNvCxnSpPr>
              <a:stCxn id="117" idx="4"/>
            </p:cNvCxnSpPr>
            <p:nvPr/>
          </p:nvCxnSpPr>
          <p:spPr bwMode="auto">
            <a:xfrm flipV="1">
              <a:off x="3762063" y="4052771"/>
              <a:ext cx="417624" cy="635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Egyenes összekötő 72"/>
            <p:cNvCxnSpPr>
              <a:endCxn id="115" idx="7"/>
            </p:cNvCxnSpPr>
            <p:nvPr/>
          </p:nvCxnSpPr>
          <p:spPr bwMode="auto">
            <a:xfrm flipV="1">
              <a:off x="4251695" y="3463323"/>
              <a:ext cx="449204" cy="56791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Egyenes összekötő 75"/>
            <p:cNvCxnSpPr>
              <a:stCxn id="115" idx="3"/>
              <a:endCxn id="114" idx="7"/>
            </p:cNvCxnSpPr>
            <p:nvPr/>
          </p:nvCxnSpPr>
          <p:spPr bwMode="auto">
            <a:xfrm flipV="1">
              <a:off x="4738289" y="3122400"/>
              <a:ext cx="472140" cy="30727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Egyenes összekötő 79"/>
            <p:cNvCxnSpPr>
              <a:stCxn id="114" idx="3"/>
              <a:endCxn id="113" idx="7"/>
            </p:cNvCxnSpPr>
            <p:nvPr/>
          </p:nvCxnSpPr>
          <p:spPr bwMode="auto">
            <a:xfrm flipV="1">
              <a:off x="5247819" y="2403558"/>
              <a:ext cx="464566" cy="68518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Egyenes összekötő 82"/>
            <p:cNvCxnSpPr>
              <a:stCxn id="113" idx="3"/>
              <a:endCxn id="112" idx="7"/>
            </p:cNvCxnSpPr>
            <p:nvPr/>
          </p:nvCxnSpPr>
          <p:spPr bwMode="auto">
            <a:xfrm flipV="1">
              <a:off x="5749775" y="2052337"/>
              <a:ext cx="473012" cy="317568"/>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Folyamatábra: Döntés 110"/>
            <p:cNvSpPr/>
            <p:nvPr/>
          </p:nvSpPr>
          <p:spPr bwMode="auto">
            <a:xfrm>
              <a:off x="6206515" y="200018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3" name="Folyamatábra: Döntés 110"/>
            <p:cNvSpPr/>
            <p:nvPr/>
          </p:nvSpPr>
          <p:spPr bwMode="auto">
            <a:xfrm>
              <a:off x="5696113" y="2351408"/>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4" name="Folyamatábra: Döntés 110"/>
            <p:cNvSpPr/>
            <p:nvPr/>
          </p:nvSpPr>
          <p:spPr bwMode="auto">
            <a:xfrm>
              <a:off x="5194157" y="3070250"/>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5" name="Folyamatábra: Döntés 110"/>
            <p:cNvSpPr/>
            <p:nvPr/>
          </p:nvSpPr>
          <p:spPr bwMode="auto">
            <a:xfrm>
              <a:off x="4684627" y="3411173"/>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6" name="Folyamatábra: Döntés 110"/>
            <p:cNvSpPr/>
            <p:nvPr/>
          </p:nvSpPr>
          <p:spPr bwMode="auto">
            <a:xfrm>
              <a:off x="4186037" y="400794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7" name="Folyamatábra: Döntés 110"/>
            <p:cNvSpPr/>
            <p:nvPr/>
          </p:nvSpPr>
          <p:spPr bwMode="auto">
            <a:xfrm>
              <a:off x="3690063" y="402312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8" name="Folyamatábra: Döntés 110"/>
            <p:cNvSpPr/>
            <p:nvPr/>
          </p:nvSpPr>
          <p:spPr bwMode="auto">
            <a:xfrm>
              <a:off x="3188537" y="468744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9" name="Folyamatábra: Döntés 110"/>
            <p:cNvSpPr/>
            <p:nvPr/>
          </p:nvSpPr>
          <p:spPr bwMode="auto">
            <a:xfrm>
              <a:off x="2695577" y="480110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20" name="Folyamatábra: Döntés 110"/>
            <p:cNvSpPr/>
            <p:nvPr/>
          </p:nvSpPr>
          <p:spPr bwMode="auto">
            <a:xfrm>
              <a:off x="2165625" y="550867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grpSp>
          <p:nvGrpSpPr>
            <p:cNvPr id="151" name="Csoportba foglalás 150"/>
            <p:cNvGrpSpPr/>
            <p:nvPr/>
          </p:nvGrpSpPr>
          <p:grpSpPr>
            <a:xfrm>
              <a:off x="2045463" y="1137444"/>
              <a:ext cx="2304256" cy="692608"/>
              <a:chOff x="1835696" y="1076204"/>
              <a:chExt cx="2304256" cy="692608"/>
            </a:xfrm>
          </p:grpSpPr>
          <p:sp>
            <p:nvSpPr>
              <p:cNvPr id="108" name="Téglalap 107"/>
              <p:cNvSpPr/>
              <p:nvPr/>
            </p:nvSpPr>
            <p:spPr bwMode="auto">
              <a:xfrm>
                <a:off x="1835696" y="1076204"/>
                <a:ext cx="2304256" cy="692608"/>
              </a:xfrm>
              <a:prstGeom prst="rect">
                <a:avLst/>
              </a:prstGeom>
              <a:solidFill>
                <a:schemeClr val="bg1"/>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9" name="Szövegdoboz 108"/>
              <p:cNvSpPr txBox="1"/>
              <p:nvPr/>
            </p:nvSpPr>
            <p:spPr>
              <a:xfrm>
                <a:off x="2509581" y="1086396"/>
                <a:ext cx="13339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Per </a:t>
                </a:r>
                <a:r>
                  <a:rPr kumimoji="0" lang="hu-HU" sz="1200" b="0" i="0" u="none" strike="noStrike" kern="1200" cap="none" spc="0" normalizeH="0" baseline="0" noProof="0" dirty="0" err="1" smtClean="0">
                    <a:ln>
                      <a:noFill/>
                    </a:ln>
                    <a:solidFill>
                      <a:srgbClr val="000000"/>
                    </a:solidFill>
                    <a:effectLst/>
                    <a:uLnTx/>
                    <a:uFillTx/>
                    <a:latin typeface="Verdana"/>
                    <a:ea typeface="+mn-ea"/>
                    <a:cs typeface="+mn-cs"/>
                  </a:rPr>
                  <a:t>Generation</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Szövegdoboz 109"/>
              <p:cNvSpPr txBox="1"/>
              <p:nvPr/>
            </p:nvSpPr>
            <p:spPr>
              <a:xfrm>
                <a:off x="2490118" y="1442859"/>
                <a:ext cx="10553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smtClean="0">
                    <a:ln>
                      <a:noFill/>
                    </a:ln>
                    <a:solidFill>
                      <a:srgbClr val="000000"/>
                    </a:solidFill>
                    <a:effectLst/>
                    <a:uLnTx/>
                    <a:uFillTx/>
                    <a:latin typeface="Verdana"/>
                    <a:ea typeface="+mn-ea"/>
                    <a:cs typeface="+mn-cs"/>
                  </a:rPr>
                  <a:t>Cumulative</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6" name="Téglalap 135"/>
              <p:cNvSpPr/>
              <p:nvPr/>
            </p:nvSpPr>
            <p:spPr bwMode="auto">
              <a:xfrm>
                <a:off x="2105170" y="1186284"/>
                <a:ext cx="432048" cy="87615"/>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37" name="Folyamatábra: Döntés 110"/>
              <p:cNvSpPr/>
              <p:nvPr/>
            </p:nvSpPr>
            <p:spPr bwMode="auto">
              <a:xfrm>
                <a:off x="2288986" y="156122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cxnSp>
            <p:nvCxnSpPr>
              <p:cNvPr id="138" name="Egyenes összekötő 137"/>
              <p:cNvCxnSpPr/>
              <p:nvPr/>
            </p:nvCxnSpPr>
            <p:spPr bwMode="auto">
              <a:xfrm flipV="1">
                <a:off x="2105170" y="1597227"/>
                <a:ext cx="417624" cy="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9" name="Szövegdoboz 138"/>
            <p:cNvSpPr txBox="1"/>
            <p:nvPr/>
          </p:nvSpPr>
          <p:spPr>
            <a:xfrm rot="-2700000">
              <a:off x="1470517" y="5827598"/>
              <a:ext cx="933269"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Pentium M</a:t>
              </a:r>
              <a:br>
                <a:rPr kumimoji="0" lang="hu-HU" sz="1050" b="0" i="0" u="none" strike="noStrike" kern="1200" cap="none" spc="0" normalizeH="0" baseline="0" noProof="0" dirty="0" smtClean="0">
                  <a:ln>
                    <a:noFill/>
                  </a:ln>
                  <a:solidFill>
                    <a:srgbClr val="000000"/>
                  </a:solidFill>
                  <a:effectLst/>
                  <a:uLnTx/>
                  <a:uFillTx/>
                  <a:latin typeface="Verdana"/>
                  <a:ea typeface="+mn-ea"/>
                  <a:cs typeface="+mn-cs"/>
                </a:rPr>
              </a:br>
              <a:r>
                <a:rPr kumimoji="0" lang="hu-HU" sz="1050" b="0" i="0" u="none" strike="noStrike" kern="1200" cap="none" spc="0" normalizeH="0" baseline="0" noProof="0" dirty="0" err="1" smtClean="0">
                  <a:ln>
                    <a:noFill/>
                  </a:ln>
                  <a:solidFill>
                    <a:srgbClr val="000000"/>
                  </a:solidFill>
                  <a:effectLst/>
                  <a:uLnTx/>
                  <a:uFillTx/>
                  <a:latin typeface="Verdana"/>
                  <a:ea typeface="+mn-ea"/>
                  <a:cs typeface="+mn-cs"/>
                </a:rPr>
                <a:t>Dothan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0" name="Szövegdoboz 139"/>
            <p:cNvSpPr txBox="1"/>
            <p:nvPr/>
          </p:nvSpPr>
          <p:spPr>
            <a:xfrm rot="-2700000">
              <a:off x="2218633" y="5843922"/>
              <a:ext cx="63190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smtClean="0">
                  <a:ln>
                    <a:noFill/>
                  </a:ln>
                  <a:solidFill>
                    <a:srgbClr val="000000"/>
                  </a:solidFill>
                  <a:effectLst/>
                  <a:uLnTx/>
                  <a:uFillTx/>
                  <a:latin typeface="Verdana"/>
                  <a:ea typeface="+mn-ea"/>
                  <a:cs typeface="+mn-cs"/>
                </a:rPr>
                <a:t>Core</a:t>
              </a: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 2</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1" name="Szövegdoboz 140"/>
            <p:cNvSpPr txBox="1"/>
            <p:nvPr/>
          </p:nvSpPr>
          <p:spPr>
            <a:xfrm rot="-2700000">
              <a:off x="2701310" y="5838167"/>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smtClean="0">
                  <a:ln>
                    <a:noFill/>
                  </a:ln>
                  <a:solidFill>
                    <a:srgbClr val="000000"/>
                  </a:solidFill>
                  <a:effectLst/>
                  <a:uLnTx/>
                  <a:uFillTx/>
                  <a:latin typeface="Verdana"/>
                  <a:ea typeface="+mn-ea"/>
                  <a:cs typeface="+mn-cs"/>
                </a:rPr>
                <a:t>Penryn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2" name="Szövegdoboz 141"/>
            <p:cNvSpPr txBox="1"/>
            <p:nvPr/>
          </p:nvSpPr>
          <p:spPr>
            <a:xfrm rot="-2700000">
              <a:off x="3076474" y="5732241"/>
              <a:ext cx="896399"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NHM </a:t>
              </a:r>
              <a:br>
                <a:rPr kumimoji="0" lang="hu-HU" sz="1050" b="0" i="0" u="none" strike="noStrike" kern="1200" cap="none" spc="0" normalizeH="0" baseline="0" noProof="0" dirty="0" smtClean="0">
                  <a:ln>
                    <a:noFill/>
                  </a:ln>
                  <a:solidFill>
                    <a:srgbClr val="000000"/>
                  </a:solidFill>
                  <a:effectLst/>
                  <a:uLnTx/>
                  <a:uFillTx/>
                  <a:latin typeface="Verdana"/>
                  <a:ea typeface="+mn-ea"/>
                  <a:cs typeface="+mn-cs"/>
                </a:rPr>
              </a:b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(w/o SMT)</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3" name="Szövegdoboz 142"/>
            <p:cNvSpPr txBox="1"/>
            <p:nvPr/>
          </p:nvSpPr>
          <p:spPr>
            <a:xfrm rot="-2700000">
              <a:off x="3860792" y="5786798"/>
              <a:ext cx="5389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WSM</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4" name="Szövegdoboz 143"/>
            <p:cNvSpPr txBox="1"/>
            <p:nvPr/>
          </p:nvSpPr>
          <p:spPr>
            <a:xfrm rot="-2700000">
              <a:off x="4407737" y="5768215"/>
              <a:ext cx="4828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SNB</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5" name="Szövegdoboz 144"/>
            <p:cNvSpPr txBox="1"/>
            <p:nvPr/>
          </p:nvSpPr>
          <p:spPr>
            <a:xfrm rot="-2700000">
              <a:off x="4916902" y="5732726"/>
              <a:ext cx="4363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IVB</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6" name="Szövegdoboz 145"/>
            <p:cNvSpPr txBox="1"/>
            <p:nvPr/>
          </p:nvSpPr>
          <p:spPr>
            <a:xfrm rot="-2700000">
              <a:off x="5331394" y="5768215"/>
              <a:ext cx="52610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HSW</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7" name="Szövegdoboz 146"/>
            <p:cNvSpPr txBox="1"/>
            <p:nvPr/>
          </p:nvSpPr>
          <p:spPr>
            <a:xfrm rot="-2700000">
              <a:off x="5843867" y="5781817"/>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BRW</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39" name="Csoportba foglalás 38"/>
            <p:cNvGrpSpPr/>
            <p:nvPr/>
          </p:nvGrpSpPr>
          <p:grpSpPr>
            <a:xfrm>
              <a:off x="7008693" y="672216"/>
              <a:ext cx="442886" cy="4993087"/>
              <a:chOff x="6778334" y="497260"/>
              <a:chExt cx="442886" cy="4993087"/>
            </a:xfrm>
          </p:grpSpPr>
          <p:sp>
            <p:nvSpPr>
              <p:cNvPr id="98" name="Szövegdoboz 97"/>
              <p:cNvSpPr txBox="1"/>
              <p:nvPr/>
            </p:nvSpPr>
            <p:spPr>
              <a:xfrm>
                <a:off x="6778334" y="144417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1.8</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9" name="Szövegdoboz 98"/>
              <p:cNvSpPr txBox="1"/>
              <p:nvPr/>
            </p:nvSpPr>
            <p:spPr>
              <a:xfrm>
                <a:off x="6778334" y="1913596"/>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1.7</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0" name="Szövegdoboz 99"/>
              <p:cNvSpPr txBox="1"/>
              <p:nvPr/>
            </p:nvSpPr>
            <p:spPr>
              <a:xfrm>
                <a:off x="6778334" y="2413704"/>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1.6</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1" name="Szövegdoboz 100"/>
              <p:cNvSpPr txBox="1"/>
              <p:nvPr/>
            </p:nvSpPr>
            <p:spPr>
              <a:xfrm>
                <a:off x="6784882" y="288686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1.5</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2" name="Szövegdoboz 101"/>
              <p:cNvSpPr txBox="1"/>
              <p:nvPr/>
            </p:nvSpPr>
            <p:spPr>
              <a:xfrm>
                <a:off x="6784882" y="33431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1.4</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3" name="Szövegdoboz 102"/>
              <p:cNvSpPr txBox="1"/>
              <p:nvPr/>
            </p:nvSpPr>
            <p:spPr>
              <a:xfrm>
                <a:off x="6784882" y="379901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1.3</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5" name="Szövegdoboz 104"/>
              <p:cNvSpPr txBox="1"/>
              <p:nvPr/>
            </p:nvSpPr>
            <p:spPr>
              <a:xfrm>
                <a:off x="6784882" y="472995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1.1</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6" name="Szövegdoboz 105"/>
              <p:cNvSpPr txBox="1"/>
              <p:nvPr/>
            </p:nvSpPr>
            <p:spPr>
              <a:xfrm>
                <a:off x="6784882" y="42850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1.2</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7" name="Szövegdoboz 106"/>
              <p:cNvSpPr txBox="1"/>
              <p:nvPr/>
            </p:nvSpPr>
            <p:spPr>
              <a:xfrm>
                <a:off x="6794308" y="5213348"/>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6" name="Szövegdoboz 125"/>
              <p:cNvSpPr txBox="1"/>
              <p:nvPr/>
            </p:nvSpPr>
            <p:spPr>
              <a:xfrm>
                <a:off x="6778334" y="497260"/>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2</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7" name="Szövegdoboz 126"/>
              <p:cNvSpPr txBox="1"/>
              <p:nvPr/>
            </p:nvSpPr>
            <p:spPr>
              <a:xfrm>
                <a:off x="6778334" y="966681"/>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1.9</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129" name="Téglalap 128"/>
            <p:cNvSpPr/>
            <p:nvPr/>
          </p:nvSpPr>
          <p:spPr bwMode="auto">
            <a:xfrm>
              <a:off x="6601997" y="3654868"/>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cxnSp>
          <p:nvCxnSpPr>
            <p:cNvPr id="130" name="Egyenes összekötő 129"/>
            <p:cNvCxnSpPr/>
            <p:nvPr/>
          </p:nvCxnSpPr>
          <p:spPr bwMode="auto">
            <a:xfrm rot="5400000">
              <a:off x="6389313" y="55493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Csoportba foglalás 37"/>
            <p:cNvGrpSpPr/>
            <p:nvPr/>
          </p:nvGrpSpPr>
          <p:grpSpPr>
            <a:xfrm>
              <a:off x="6892235" y="810715"/>
              <a:ext cx="144016" cy="4810187"/>
              <a:chOff x="6661876" y="635759"/>
              <a:chExt cx="144016" cy="4810187"/>
            </a:xfrm>
          </p:grpSpPr>
          <p:cxnSp>
            <p:nvCxnSpPr>
              <p:cNvPr id="9" name="Egyenes összekötő 8"/>
              <p:cNvCxnSpPr/>
              <p:nvPr/>
            </p:nvCxnSpPr>
            <p:spPr bwMode="auto">
              <a:xfrm>
                <a:off x="6733884" y="635759"/>
                <a:ext cx="0" cy="48092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10"/>
              <p:cNvCxnSpPr/>
              <p:nvPr/>
            </p:nvCxnSpPr>
            <p:spPr bwMode="auto">
              <a:xfrm>
                <a:off x="6661876" y="206853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gyenes összekötő 11"/>
              <p:cNvCxnSpPr/>
              <p:nvPr/>
            </p:nvCxnSpPr>
            <p:spPr bwMode="auto">
              <a:xfrm>
                <a:off x="6661876" y="159806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gyenes összekötő 12"/>
              <p:cNvCxnSpPr/>
              <p:nvPr/>
            </p:nvCxnSpPr>
            <p:spPr bwMode="auto">
              <a:xfrm>
                <a:off x="6661876" y="301232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gyenes összekötő 13"/>
              <p:cNvCxnSpPr/>
              <p:nvPr/>
            </p:nvCxnSpPr>
            <p:spPr bwMode="auto">
              <a:xfrm>
                <a:off x="6661876" y="254185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gyenes összekötő 14"/>
              <p:cNvCxnSpPr/>
              <p:nvPr/>
            </p:nvCxnSpPr>
            <p:spPr bwMode="auto">
              <a:xfrm>
                <a:off x="6661876" y="394842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Egyenes összekötő 15"/>
              <p:cNvCxnSpPr/>
              <p:nvPr/>
            </p:nvCxnSpPr>
            <p:spPr bwMode="auto">
              <a:xfrm>
                <a:off x="6661876" y="347795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gyenes összekötő 16"/>
              <p:cNvCxnSpPr/>
              <p:nvPr/>
            </p:nvCxnSpPr>
            <p:spPr bwMode="auto">
              <a:xfrm>
                <a:off x="6661876" y="489221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gyenes összekötő 17"/>
              <p:cNvCxnSpPr/>
              <p:nvPr/>
            </p:nvCxnSpPr>
            <p:spPr bwMode="auto">
              <a:xfrm>
                <a:off x="6661876" y="44217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Egyenes összekötő 122"/>
              <p:cNvCxnSpPr/>
              <p:nvPr/>
            </p:nvCxnSpPr>
            <p:spPr bwMode="auto">
              <a:xfrm>
                <a:off x="6661876" y="112161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Egyenes összekötő 123"/>
              <p:cNvCxnSpPr/>
              <p:nvPr/>
            </p:nvCxnSpPr>
            <p:spPr bwMode="auto">
              <a:xfrm>
                <a:off x="6661876" y="65114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gyenes összekötő 124"/>
              <p:cNvCxnSpPr/>
              <p:nvPr/>
            </p:nvCxnSpPr>
            <p:spPr bwMode="auto">
              <a:xfrm>
                <a:off x="6661876" y="159493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Egyenes összekötő 131"/>
              <p:cNvCxnSpPr/>
              <p:nvPr/>
            </p:nvCxnSpPr>
            <p:spPr bwMode="auto">
              <a:xfrm rot="5400000">
                <a:off x="6663010" y="537393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Csoportba foglalás 39"/>
            <p:cNvGrpSpPr/>
            <p:nvPr/>
          </p:nvGrpSpPr>
          <p:grpSpPr>
            <a:xfrm>
              <a:off x="1821003" y="826105"/>
              <a:ext cx="144016" cy="4794525"/>
              <a:chOff x="1590644" y="651149"/>
              <a:chExt cx="144016" cy="4794525"/>
            </a:xfrm>
          </p:grpSpPr>
          <p:cxnSp>
            <p:nvCxnSpPr>
              <p:cNvPr id="19" name="Egyenes összekötő 18"/>
              <p:cNvCxnSpPr/>
              <p:nvPr/>
            </p:nvCxnSpPr>
            <p:spPr bwMode="auto">
              <a:xfrm>
                <a:off x="1590644" y="272853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gyenes összekötő 19"/>
              <p:cNvCxnSpPr/>
              <p:nvPr/>
            </p:nvCxnSpPr>
            <p:spPr bwMode="auto">
              <a:xfrm>
                <a:off x="1590644" y="233459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gyenes összekötő 20"/>
              <p:cNvCxnSpPr/>
              <p:nvPr/>
            </p:nvCxnSpPr>
            <p:spPr bwMode="auto">
              <a:xfrm>
                <a:off x="1590644" y="347243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gyenes összekötő 21"/>
              <p:cNvCxnSpPr/>
              <p:nvPr/>
            </p:nvCxnSpPr>
            <p:spPr bwMode="auto">
              <a:xfrm>
                <a:off x="1590644" y="309810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gyenes összekötő 22"/>
              <p:cNvCxnSpPr/>
              <p:nvPr/>
            </p:nvCxnSpPr>
            <p:spPr bwMode="auto">
              <a:xfrm>
                <a:off x="1590644" y="42210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gyenes összekötő 23"/>
              <p:cNvCxnSpPr/>
              <p:nvPr/>
            </p:nvCxnSpPr>
            <p:spPr bwMode="auto">
              <a:xfrm>
                <a:off x="1590644" y="385628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gyenes összekötő 24"/>
              <p:cNvCxnSpPr/>
              <p:nvPr/>
            </p:nvCxnSpPr>
            <p:spPr bwMode="auto">
              <a:xfrm>
                <a:off x="1590644" y="499019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gyenes összekötő 25"/>
              <p:cNvCxnSpPr/>
              <p:nvPr/>
            </p:nvCxnSpPr>
            <p:spPr bwMode="auto">
              <a:xfrm>
                <a:off x="1590644" y="461026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gyenes összekötő 26"/>
              <p:cNvCxnSpPr/>
              <p:nvPr/>
            </p:nvCxnSpPr>
            <p:spPr bwMode="auto">
              <a:xfrm>
                <a:off x="1590644" y="19697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gyenes összekötő 27"/>
              <p:cNvCxnSpPr/>
              <p:nvPr/>
            </p:nvCxnSpPr>
            <p:spPr bwMode="auto">
              <a:xfrm>
                <a:off x="1590644" y="159013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Egyenes összekötő 4"/>
              <p:cNvCxnSpPr/>
              <p:nvPr/>
            </p:nvCxnSpPr>
            <p:spPr bwMode="auto">
              <a:xfrm>
                <a:off x="1662652" y="651149"/>
                <a:ext cx="0" cy="47945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Egyenes összekötő 132"/>
              <p:cNvCxnSpPr/>
              <p:nvPr/>
            </p:nvCxnSpPr>
            <p:spPr bwMode="auto">
              <a:xfrm>
                <a:off x="1590644" y="158802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Egyenes összekötő 133"/>
              <p:cNvCxnSpPr/>
              <p:nvPr/>
            </p:nvCxnSpPr>
            <p:spPr bwMode="auto">
              <a:xfrm>
                <a:off x="1590644" y="122322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Egyenes összekötő 134"/>
              <p:cNvCxnSpPr/>
              <p:nvPr/>
            </p:nvCxnSpPr>
            <p:spPr bwMode="auto">
              <a:xfrm>
                <a:off x="1590644" y="84357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Csoportba foglalás 40"/>
            <p:cNvGrpSpPr/>
            <p:nvPr/>
          </p:nvGrpSpPr>
          <p:grpSpPr>
            <a:xfrm>
              <a:off x="1331640" y="864638"/>
              <a:ext cx="561371" cy="4744096"/>
              <a:chOff x="1101281" y="689682"/>
              <a:chExt cx="561371" cy="4744096"/>
            </a:xfrm>
          </p:grpSpPr>
          <p:sp>
            <p:nvSpPr>
              <p:cNvPr id="86" name="Szövegdoboz 85"/>
              <p:cNvSpPr txBox="1"/>
              <p:nvPr/>
            </p:nvSpPr>
            <p:spPr>
              <a:xfrm>
                <a:off x="1101281" y="1436244"/>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20%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7" name="Szövegdoboz 86"/>
              <p:cNvSpPr txBox="1"/>
              <p:nvPr/>
            </p:nvSpPr>
            <p:spPr>
              <a:xfrm>
                <a:off x="1101281" y="1821075"/>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18%</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8" name="Szövegdoboz 87"/>
              <p:cNvSpPr txBox="1"/>
              <p:nvPr/>
            </p:nvSpPr>
            <p:spPr>
              <a:xfrm>
                <a:off x="1101281" y="218070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16%</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Szövegdoboz 88"/>
              <p:cNvSpPr txBox="1"/>
              <p:nvPr/>
            </p:nvSpPr>
            <p:spPr>
              <a:xfrm>
                <a:off x="1101281" y="2579609"/>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14%</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0" name="Szövegdoboz 89"/>
              <p:cNvSpPr txBox="1"/>
              <p:nvPr/>
            </p:nvSpPr>
            <p:spPr>
              <a:xfrm>
                <a:off x="1101281" y="2964440"/>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12%</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Szövegdoboz 90"/>
              <p:cNvSpPr txBox="1"/>
              <p:nvPr/>
            </p:nvSpPr>
            <p:spPr>
              <a:xfrm>
                <a:off x="1101281" y="3324067"/>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2" name="Szövegdoboz 91"/>
              <p:cNvSpPr txBox="1"/>
              <p:nvPr/>
            </p:nvSpPr>
            <p:spPr>
              <a:xfrm>
                <a:off x="1215094" y="3710107"/>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8</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3" name="Szövegdoboz 92"/>
              <p:cNvSpPr txBox="1"/>
              <p:nvPr/>
            </p:nvSpPr>
            <p:spPr>
              <a:xfrm>
                <a:off x="1215094" y="4094938"/>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6</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4" name="Szövegdoboz 93"/>
              <p:cNvSpPr txBox="1"/>
              <p:nvPr/>
            </p:nvSpPr>
            <p:spPr>
              <a:xfrm>
                <a:off x="1215094" y="4454565"/>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4</a:t>
                </a: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Szövegdoboz 94"/>
              <p:cNvSpPr txBox="1"/>
              <p:nvPr/>
            </p:nvSpPr>
            <p:spPr>
              <a:xfrm>
                <a:off x="1215094" y="4797152"/>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2%</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6" name="Szövegdoboz 95"/>
              <p:cNvSpPr txBox="1"/>
              <p:nvPr/>
            </p:nvSpPr>
            <p:spPr>
              <a:xfrm>
                <a:off x="1215094" y="5156779"/>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5" name="Szövegdoboz 154"/>
              <p:cNvSpPr txBox="1"/>
              <p:nvPr/>
            </p:nvSpPr>
            <p:spPr>
              <a:xfrm>
                <a:off x="1101281" y="68968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24%</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6" name="Szövegdoboz 155"/>
              <p:cNvSpPr txBox="1"/>
              <p:nvPr/>
            </p:nvSpPr>
            <p:spPr>
              <a:xfrm>
                <a:off x="1101281" y="1074513"/>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smtClean="0">
                    <a:ln>
                      <a:noFill/>
                    </a:ln>
                    <a:solidFill>
                      <a:srgbClr val="000000"/>
                    </a:solidFill>
                    <a:effectLst/>
                    <a:uLnTx/>
                    <a:uFillTx/>
                    <a:latin typeface="Verdana"/>
                    <a:ea typeface="+mn-ea"/>
                    <a:cs typeface="+mn-cs"/>
                  </a:rPr>
                  <a:t>22%</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158" name="Szövegdoboz 157"/>
            <p:cNvSpPr txBox="1"/>
            <p:nvPr/>
          </p:nvSpPr>
          <p:spPr>
            <a:xfrm rot="-2700000">
              <a:off x="6449266" y="5741089"/>
              <a:ext cx="444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srgbClr val="000000"/>
                  </a:solidFill>
                  <a:effectLst/>
                  <a:uLnTx/>
                  <a:uFillTx/>
                  <a:latin typeface="Verdana"/>
                  <a:ea typeface="+mn-ea"/>
                  <a:cs typeface="+mn-cs"/>
                </a:rPr>
                <a:t>SKL</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9" name="Folyamatábra: Döntés 110"/>
            <p:cNvSpPr/>
            <p:nvPr/>
          </p:nvSpPr>
          <p:spPr bwMode="auto">
            <a:xfrm>
              <a:off x="6674575" y="122043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cxnSp>
          <p:nvCxnSpPr>
            <p:cNvPr id="160" name="Egyenes összekötő 159"/>
            <p:cNvCxnSpPr>
              <a:stCxn id="112" idx="3"/>
              <a:endCxn id="159" idx="7"/>
            </p:cNvCxnSpPr>
            <p:nvPr/>
          </p:nvCxnSpPr>
          <p:spPr bwMode="auto">
            <a:xfrm flipV="1">
              <a:off x="6260177" y="1272585"/>
              <a:ext cx="430670" cy="74609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1" name="TextBox 103"/>
          <p:cNvSpPr txBox="1"/>
          <p:nvPr/>
        </p:nvSpPr>
        <p:spPr>
          <a:xfrm>
            <a:off x="71500" y="494150"/>
            <a:ext cx="91394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Raising the single </a:t>
            </a:r>
            <a:r>
              <a:rPr kumimoji="0" lang="en-US" sz="1800" b="0" i="0" u="none" strike="noStrike" kern="1200" cap="none" spc="0" normalizeH="0" baseline="0" noProof="0" dirty="0">
                <a:ln>
                  <a:noFill/>
                </a:ln>
                <a:solidFill>
                  <a:srgbClr val="2D2D8A"/>
                </a:solidFill>
                <a:effectLst/>
                <a:uLnTx/>
                <a:uFillTx/>
                <a:latin typeface="Verdana"/>
                <a:ea typeface="+mn-ea"/>
                <a:cs typeface="+mn-cs"/>
              </a:rPr>
              <a:t>thread IPC in Intel’s basic architectures (Based on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[124</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en-US" sz="1800" b="0" i="0" u="none" strike="noStrike" kern="1200" cap="none" spc="0" normalizeH="0" baseline="0" noProof="0" dirty="0">
                <a:ln>
                  <a:noFill/>
                </a:ln>
                <a:solidFill>
                  <a:srgbClr val="2D2D8A"/>
                </a:solidFill>
                <a:effectLst/>
                <a:uLnTx/>
                <a:uFillTx/>
                <a:latin typeface="Verdana"/>
                <a:ea typeface="+mn-ea"/>
                <a:cs typeface="+mn-cs"/>
              </a:rPr>
              <a:t>)</a:t>
            </a:r>
          </a:p>
        </p:txBody>
      </p:sp>
      <p:sp>
        <p:nvSpPr>
          <p:cNvPr id="4" name="TextBox 3"/>
          <p:cNvSpPr txBox="1"/>
          <p:nvPr/>
        </p:nvSpPr>
        <p:spPr>
          <a:xfrm>
            <a:off x="2144866" y="618393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(2003)</a:t>
            </a:r>
          </a:p>
        </p:txBody>
      </p:sp>
      <p:sp>
        <p:nvSpPr>
          <p:cNvPr id="122" name="TextBox 121"/>
          <p:cNvSpPr txBox="1"/>
          <p:nvPr/>
        </p:nvSpPr>
        <p:spPr>
          <a:xfrm>
            <a:off x="6150271" y="6138925"/>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a:ea typeface="+mn-ea"/>
                <a:cs typeface="+mn-cs"/>
              </a:rPr>
              <a:t>(2015)</a:t>
            </a:r>
          </a:p>
        </p:txBody>
      </p:sp>
      <p:sp>
        <p:nvSpPr>
          <p:cNvPr id="128"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20732453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(14)</a:t>
            </a:r>
            <a:endParaRPr lang="en-US" dirty="0"/>
          </a:p>
        </p:txBody>
      </p:sp>
      <p:sp>
        <p:nvSpPr>
          <p:cNvPr id="3" name="TextBox 2"/>
          <p:cNvSpPr txBox="1"/>
          <p:nvPr/>
        </p:nvSpPr>
        <p:spPr>
          <a:xfrm>
            <a:off x="71500" y="1224045"/>
            <a:ext cx="8992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that both Intel and ARM raised the IPC in their Core and Cortex A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respectively,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only about 2-times in about 10 years.</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4" name="TextBox 3"/>
          <p:cNvSpPr txBox="1"/>
          <p:nvPr/>
        </p:nvSpPr>
        <p:spPr>
          <a:xfrm>
            <a:off x="71438" y="513563"/>
            <a:ext cx="89336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Comparing the evolution of single thread IPC in Intel’s and AMD’s Core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D2D8A"/>
                </a:solidFill>
                <a:latin typeface="Verdana"/>
              </a:rPr>
              <a:t>  ARM’s</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 Cortex-A models</a:t>
            </a:r>
          </a:p>
        </p:txBody>
      </p:sp>
      <p:sp>
        <p:nvSpPr>
          <p:cNvPr id="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Tree>
    <p:extLst>
      <p:ext uri="{BB962C8B-B14F-4D97-AF65-F5344CB8AC3E}">
        <p14:creationId xmlns:p14="http://schemas.microsoft.com/office/powerpoint/2010/main" val="11073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859" y="963350"/>
            <a:ext cx="7416204" cy="4680520"/>
          </a:xfrm>
          <a:prstGeom prst="rect">
            <a:avLst/>
          </a:prstGeom>
        </p:spPr>
      </p:pic>
      <p:sp>
        <p:nvSpPr>
          <p:cNvPr id="5" name="TextBox 4"/>
          <p:cNvSpPr txBox="1"/>
          <p:nvPr/>
        </p:nvSpPr>
        <p:spPr>
          <a:xfrm>
            <a:off x="72634" y="507277"/>
            <a:ext cx="3483646" cy="369332"/>
          </a:xfrm>
          <a:prstGeom prst="rect">
            <a:avLst/>
          </a:prstGeom>
          <a:noFill/>
        </p:spPr>
        <p:txBody>
          <a:bodyPr wrap="none" rtlCol="0">
            <a:spAutoFit/>
          </a:bodyPr>
          <a:lstStyle/>
          <a:p>
            <a:r>
              <a:rPr lang="en-US" dirty="0" smtClean="0">
                <a:solidFill>
                  <a:schemeClr val="accent6"/>
                </a:solidFill>
              </a:rPr>
              <a:t>ARM's business model </a:t>
            </a:r>
            <a:r>
              <a:rPr lang="en-US" dirty="0" smtClean="0"/>
              <a:t>[117]</a:t>
            </a:r>
            <a:endParaRPr lang="en-US" dirty="0"/>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1. </a:t>
            </a:r>
            <a:r>
              <a:rPr lang="hu-HU" dirty="0" smtClean="0">
                <a:solidFill>
                  <a:srgbClr val="FFFFFF"/>
                </a:solidFill>
              </a:rPr>
              <a:t>Introduction to </a:t>
            </a:r>
            <a:r>
              <a:rPr lang="en-US" dirty="0">
                <a:solidFill>
                  <a:srgbClr val="FFFFFF"/>
                </a:solidFill>
              </a:rPr>
              <a:t>ARM </a:t>
            </a:r>
            <a:r>
              <a:rPr lang="hu-HU" dirty="0" smtClean="0">
                <a:solidFill>
                  <a:srgbClr val="FFFFFF"/>
                </a:solidFill>
              </a:rPr>
              <a:t>(</a:t>
            </a:r>
            <a:r>
              <a:rPr lang="en-US" dirty="0" smtClean="0">
                <a:solidFill>
                  <a:srgbClr val="FFFFFF"/>
                </a:solidFill>
              </a:rPr>
              <a:t>5</a:t>
            </a:r>
            <a:r>
              <a:rPr lang="hu-HU" dirty="0" smtClean="0">
                <a:solidFill>
                  <a:srgbClr val="FFFFFF"/>
                </a:solidFill>
              </a:rPr>
              <a:t>)</a:t>
            </a:r>
            <a:endParaRPr lang="en-US" dirty="0">
              <a:solidFill>
                <a:srgbClr val="FFFFFF"/>
              </a:solidFill>
            </a:endParaRPr>
          </a:p>
        </p:txBody>
      </p:sp>
      <p:sp>
        <p:nvSpPr>
          <p:cNvPr id="7"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2" name="TextBox 1"/>
          <p:cNvSpPr txBox="1"/>
          <p:nvPr/>
        </p:nvSpPr>
        <p:spPr>
          <a:xfrm>
            <a:off x="250825" y="6444335"/>
            <a:ext cx="6931465" cy="338554"/>
          </a:xfrm>
          <a:prstGeom prst="rect">
            <a:avLst/>
          </a:prstGeom>
          <a:noFill/>
        </p:spPr>
        <p:txBody>
          <a:bodyPr wrap="square" rtlCol="0">
            <a:spAutoFit/>
          </a:bodyPr>
          <a:lstStyle/>
          <a:p>
            <a:r>
              <a:rPr lang="en-US" sz="1600" dirty="0" smtClean="0"/>
              <a:t>OEM: Original Equipment Manufacturer (e.g. Dell, HP </a:t>
            </a:r>
            <a:r>
              <a:rPr lang="en-US" sz="1600" dirty="0" err="1" smtClean="0"/>
              <a:t>etc</a:t>
            </a:r>
            <a:r>
              <a:rPr lang="en-US" sz="1600" dirty="0" smtClean="0"/>
              <a:t>).</a:t>
            </a:r>
          </a:p>
        </p:txBody>
      </p:sp>
    </p:spTree>
    <p:extLst>
      <p:ext uri="{BB962C8B-B14F-4D97-AF65-F5344CB8AC3E}">
        <p14:creationId xmlns:p14="http://schemas.microsoft.com/office/powerpoint/2010/main" val="36547343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234270654"/>
              </p:ext>
            </p:extLst>
          </p:nvPr>
        </p:nvGraphicFramePr>
        <p:xfrm>
          <a:off x="58620" y="1294652"/>
          <a:ext cx="9001001" cy="5194688"/>
        </p:xfrm>
        <a:graphic>
          <a:graphicData uri="http://schemas.openxmlformats.org/drawingml/2006/table">
            <a:tbl>
              <a:tblPr/>
              <a:tblGrid>
                <a:gridCol w="1125125">
                  <a:extLst>
                    <a:ext uri="{9D8B030D-6E8A-4147-A177-3AD203B41FA5}">
                      <a16:colId xmlns:a16="http://schemas.microsoft.com/office/drawing/2014/main" val="20000"/>
                    </a:ext>
                  </a:extLst>
                </a:gridCol>
                <a:gridCol w="1485165">
                  <a:extLst>
                    <a:ext uri="{9D8B030D-6E8A-4147-A177-3AD203B41FA5}">
                      <a16:colId xmlns:a16="http://schemas.microsoft.com/office/drawing/2014/main" val="20001"/>
                    </a:ext>
                  </a:extLst>
                </a:gridCol>
                <a:gridCol w="4725525">
                  <a:extLst>
                    <a:ext uri="{9D8B030D-6E8A-4147-A177-3AD203B41FA5}">
                      <a16:colId xmlns:a16="http://schemas.microsoft.com/office/drawing/2014/main" val="20002"/>
                    </a:ext>
                  </a:extLst>
                </a:gridCol>
                <a:gridCol w="1035115">
                  <a:extLst>
                    <a:ext uri="{9D8B030D-6E8A-4147-A177-3AD203B41FA5}">
                      <a16:colId xmlns:a16="http://schemas.microsoft.com/office/drawing/2014/main" val="20003"/>
                    </a:ext>
                  </a:extLst>
                </a:gridCol>
                <a:gridCol w="630071">
                  <a:extLst>
                    <a:ext uri="{9D8B030D-6E8A-4147-A177-3AD203B41FA5}">
                      <a16:colId xmlns:a16="http://schemas.microsoft.com/office/drawing/2014/main" val="20004"/>
                    </a:ext>
                  </a:extLst>
                </a:gridCol>
              </a:tblGrid>
              <a:tr h="553777">
                <a:tc>
                  <a:txBody>
                    <a:bodyPr/>
                    <a:lstStyle/>
                    <a:p>
                      <a:pPr algn="ctr"/>
                      <a:endParaRPr lang="en-US" sz="1200" dirty="0">
                        <a:effectLst/>
                      </a:endParaRP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b="1" smtClean="0"/>
                        <a:t>(SOC)</a:t>
                      </a:r>
                    </a:p>
                    <a:p>
                      <a:pPr algn="ctr"/>
                      <a:r>
                        <a:rPr lang="en-US" sz="1200" b="1" smtClean="0"/>
                        <a:t>System-</a:t>
                      </a:r>
                    </a:p>
                    <a:p>
                      <a:pPr algn="ctr"/>
                      <a:r>
                        <a:rPr lang="en-US" sz="1200" b="1" smtClean="0"/>
                        <a:t>On-a-Chip</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Notable Product(s) Containing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smtClean="0"/>
                        <a:t>ARM Cortex-A model </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smtClean="0"/>
                        <a:t>No. </a:t>
                      </a:r>
                      <a:r>
                        <a:rPr lang="en-US" sz="1200" b="1"/>
                        <a:t>of Cores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4718">
                <a:tc rowSpan="3">
                  <a:txBody>
                    <a:bodyPr/>
                    <a:lstStyle/>
                    <a:p>
                      <a:pPr algn="ctr"/>
                      <a:r>
                        <a:rPr lang="en-US" sz="1200" b="1" dirty="0" smtClean="0"/>
                        <a:t>Apple</a:t>
                      </a:r>
                      <a:endParaRPr lang="en-US" sz="1200" b="1" dirty="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A4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 iPod Touch (4th Gen), iPad (1st Gen), </a:t>
                      </a:r>
                      <a:r>
                        <a:rPr lang="en-US" sz="1200" dirty="0" err="1"/>
                        <a:t>AppleTV</a:t>
                      </a:r>
                      <a:r>
                        <a:rPr lang="en-US" sz="1200" dirty="0"/>
                        <a:t> (2nd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1"/>
                  </a:ext>
                </a:extLst>
              </a:tr>
              <a:tr h="254718">
                <a:tc vMerge="1">
                  <a:txBody>
                    <a:bodyPr/>
                    <a:lstStyle/>
                    <a:p>
                      <a:endParaRPr lang="en-US"/>
                    </a:p>
                  </a:txBody>
                  <a:tcPr/>
                </a:tc>
                <a:tc>
                  <a:txBody>
                    <a:bodyPr/>
                    <a:lstStyle/>
                    <a:p>
                      <a:pPr marL="72000"/>
                      <a:r>
                        <a:rPr lang="en-US" sz="1200" b="1"/>
                        <a:t>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4S, iPad 2, </a:t>
                      </a:r>
                      <a:r>
                        <a:rPr lang="en-US" sz="1200" dirty="0" err="1"/>
                        <a:t>AppleTV</a:t>
                      </a:r>
                      <a:r>
                        <a:rPr lang="en-US" sz="1200" dirty="0"/>
                        <a:t> (3rd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2"/>
                  </a:ext>
                </a:extLst>
              </a:tr>
              <a:tr h="254718">
                <a:tc vMerge="1">
                  <a:txBody>
                    <a:bodyPr/>
                    <a:lstStyle/>
                    <a:p>
                      <a:endParaRPr lang="en-US"/>
                    </a:p>
                  </a:txBody>
                  <a:tcPr/>
                </a:tc>
                <a:tc>
                  <a:txBody>
                    <a:bodyPr/>
                    <a:lstStyle/>
                    <a:p>
                      <a:pPr marL="72000"/>
                      <a:r>
                        <a:rPr lang="en-US" sz="1200" b="1"/>
                        <a:t>A5X</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err="1"/>
                        <a:t>iPad</a:t>
                      </a:r>
                      <a:r>
                        <a:rPr lang="en-US" sz="1200"/>
                        <a:t> (3rd Gen, Retina Display)</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3"/>
                  </a:ext>
                </a:extLst>
              </a:tr>
              <a:tr h="254718">
                <a:tc rowSpan="4">
                  <a:txBody>
                    <a:bodyPr/>
                    <a:lstStyle/>
                    <a:p>
                      <a:pPr algn="ctr"/>
                      <a:r>
                        <a:rPr lang="en-US" sz="1200" b="1"/>
                        <a:t>Samsung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err="1"/>
                        <a:t>Exynos</a:t>
                      </a:r>
                      <a:r>
                        <a:rPr lang="en-US" sz="1200" b="1"/>
                        <a:t> 3 Single</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 Samsung Galaxy Nexus S,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4"/>
                  </a:ext>
                </a:extLst>
              </a:tr>
              <a:tr h="254718">
                <a:tc vMerge="1">
                  <a:txBody>
                    <a:bodyPr/>
                    <a:lstStyle/>
                    <a:p>
                      <a:endParaRPr lang="en-US"/>
                    </a:p>
                  </a:txBody>
                  <a:tcPr/>
                </a:tc>
                <a:tc>
                  <a:txBody>
                    <a:bodyPr/>
                    <a:lstStyle/>
                    <a:p>
                      <a:pPr marL="72000"/>
                      <a:r>
                        <a:rPr lang="en-US" sz="1200" b="1" err="1"/>
                        <a:t>Exynos</a:t>
                      </a:r>
                      <a:r>
                        <a:rPr lang="en-US" sz="1200" b="1"/>
                        <a:t> 4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 Samsung Galaxy Note (International)</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5"/>
                  </a:ext>
                </a:extLst>
              </a:tr>
              <a:tr h="254718">
                <a:tc vMerge="1">
                  <a:txBody>
                    <a:bodyPr/>
                    <a:lstStyle/>
                    <a:p>
                      <a:endParaRPr lang="en-US"/>
                    </a:p>
                  </a:txBody>
                  <a:tcPr/>
                </a:tc>
                <a:tc>
                  <a:txBody>
                    <a:bodyPr/>
                    <a:lstStyle/>
                    <a:p>
                      <a:pPr marL="72000"/>
                      <a:r>
                        <a:rPr lang="en-US" sz="1200" b="1" err="1"/>
                        <a:t>Exynos</a:t>
                      </a:r>
                      <a:r>
                        <a:rPr lang="en-US" sz="1200" b="1"/>
                        <a:t> 4 Quad</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SIII</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6"/>
                  </a:ext>
                </a:extLst>
              </a:tr>
              <a:tr h="363237">
                <a:tc vMerge="1">
                  <a:txBody>
                    <a:bodyPr/>
                    <a:lstStyle/>
                    <a:p>
                      <a:endParaRPr lang="en-US"/>
                    </a:p>
                  </a:txBody>
                  <a:tcPr/>
                </a:tc>
                <a:tc>
                  <a:txBody>
                    <a:bodyPr/>
                    <a:lstStyle/>
                    <a:p>
                      <a:pPr marL="72000"/>
                      <a:r>
                        <a:rPr lang="en-US" sz="1200" b="1" err="1"/>
                        <a:t>Exynos</a:t>
                      </a:r>
                      <a:r>
                        <a:rPr lang="en-US" sz="1200" b="1"/>
                        <a:t> 5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err="1" smtClean="0"/>
                        <a:t>Chrombook</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7"/>
                  </a:ext>
                </a:extLst>
              </a:tr>
              <a:tr h="254718">
                <a:tc rowSpan="3">
                  <a:txBody>
                    <a:bodyPr/>
                    <a:lstStyle/>
                    <a:p>
                      <a:pPr algn="ctr"/>
                      <a:r>
                        <a:rPr lang="en-US" sz="1200" b="1" err="1"/>
                        <a:t>Nvidia</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err="1"/>
                        <a:t>Tegra</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Microsoft Zune HD</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smtClean="0"/>
                        <a:t>(ARM11)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8"/>
                  </a:ext>
                </a:extLst>
              </a:tr>
              <a:tr h="440240">
                <a:tc vMerge="1">
                  <a:txBody>
                    <a:bodyPr/>
                    <a:lstStyle/>
                    <a:p>
                      <a:endParaRPr lang="en-US"/>
                    </a:p>
                  </a:txBody>
                  <a:tcPr/>
                </a:tc>
                <a:tc>
                  <a:txBody>
                    <a:bodyPr/>
                    <a:lstStyle/>
                    <a:p>
                      <a:pPr marL="72000"/>
                      <a:r>
                        <a:rPr lang="en-US" sz="1200" b="1" err="1"/>
                        <a:t>Tegra</a:t>
                      </a:r>
                      <a:r>
                        <a:rPr lang="en-US" sz="1200" b="1"/>
                        <a:t> 2</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a:t>
                      </a:r>
                      <a:r>
                        <a:rPr lang="en-US" sz="1200" err="1"/>
                        <a:t>Eee</a:t>
                      </a:r>
                      <a:r>
                        <a:rPr lang="en-US" sz="1200"/>
                        <a:t> Pad Transformer, Samsung Galaxy Tab 10.1, Motorola </a:t>
                      </a:r>
                      <a:r>
                        <a:rPr lang="en-US" sz="1200" err="1"/>
                        <a:t>Xoom</a:t>
                      </a:r>
                      <a:r>
                        <a:rPr lang="en-US" sz="1200"/>
                        <a:t>, Dell Streak 7 &amp; Pro, Sony Tablet 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9"/>
                  </a:ext>
                </a:extLst>
              </a:tr>
              <a:tr h="440240">
                <a:tc vMerge="1">
                  <a:txBody>
                    <a:bodyPr/>
                    <a:lstStyle/>
                    <a:p>
                      <a:endParaRPr lang="en-US"/>
                    </a:p>
                  </a:txBody>
                  <a:tcPr/>
                </a:tc>
                <a:tc>
                  <a:txBody>
                    <a:bodyPr/>
                    <a:lstStyle/>
                    <a:p>
                      <a:pPr marL="72000"/>
                      <a:r>
                        <a:rPr lang="en-US" sz="1200" b="1" err="1"/>
                        <a:t>Tegra</a:t>
                      </a:r>
                      <a:r>
                        <a:rPr lang="en-US" sz="1200" b="1"/>
                        <a:t>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Transformer Pad 300, ASUS Nexus 7, Acer </a:t>
                      </a:r>
                      <a:r>
                        <a:rPr lang="en-US" sz="1200" err="1"/>
                        <a:t>Iconia</a:t>
                      </a:r>
                      <a:r>
                        <a:rPr lang="en-US" sz="1200"/>
                        <a:t> Tab A510 &amp; A700, HTC One X</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0"/>
                  </a:ext>
                </a:extLst>
              </a:tr>
              <a:tr h="238960">
                <a:tc>
                  <a:txBody>
                    <a:bodyPr/>
                    <a:lstStyle/>
                    <a:p>
                      <a:pPr algn="ctr"/>
                      <a:r>
                        <a:rPr lang="en-US" sz="1200" b="1"/>
                        <a:t>Qualcomm</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a:t>Snapdragon </a:t>
                      </a:r>
                      <a:r>
                        <a:rPr lang="en-US" sz="1200" b="1" smtClean="0"/>
                        <a:t>S1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smtClean="0"/>
                        <a:t>Large</a:t>
                      </a:r>
                      <a:r>
                        <a:rPr lang="en-US" sz="1200" baseline="0" smtClean="0"/>
                        <a:t> number of devices</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smtClean="0"/>
                        <a:t>(ARM11)/A5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11"/>
                  </a:ext>
                </a:extLst>
              </a:tr>
              <a:tr h="254718">
                <a:tc rowSpan="3">
                  <a:txBody>
                    <a:bodyPr/>
                    <a:lstStyle/>
                    <a:p>
                      <a:pPr algn="ctr"/>
                      <a:r>
                        <a:rPr lang="en-US" sz="1200" b="1"/>
                        <a:t>Texas Instruments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OMAP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Barnes and Noble Nook Color</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2"/>
                  </a:ext>
                </a:extLst>
              </a:tr>
              <a:tr h="440240">
                <a:tc vMerge="1">
                  <a:txBody>
                    <a:bodyPr/>
                    <a:lstStyle/>
                    <a:p>
                      <a:endParaRPr lang="en-US"/>
                    </a:p>
                  </a:txBody>
                  <a:tcPr/>
                </a:tc>
                <a:tc>
                  <a:txBody>
                    <a:bodyPr/>
                    <a:lstStyle/>
                    <a:p>
                      <a:pPr marL="72000"/>
                      <a:r>
                        <a:rPr lang="en-US" sz="1200" b="1"/>
                        <a:t>OMAP 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Amazon Kindle Fire, Samsung Galaxy Tab 2, Blackberry Playbook, Samsung Galaxy Nexus, Barnes and Noble Nook Tablet</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3"/>
                  </a:ext>
                </a:extLst>
              </a:tr>
              <a:tr h="363237">
                <a:tc vMerge="1">
                  <a:txBody>
                    <a:bodyPr/>
                    <a:lstStyle/>
                    <a:p>
                      <a:endParaRPr lang="en-US"/>
                    </a:p>
                  </a:txBody>
                  <a:tcPr/>
                </a:tc>
                <a:tc>
                  <a:txBody>
                    <a:bodyPr/>
                    <a:lstStyle/>
                    <a:p>
                      <a:pPr marL="72000"/>
                      <a:r>
                        <a:rPr lang="en-US" sz="1200" b="1"/>
                        <a:t>OMAP 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N/A</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dirty="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74190" y="504145"/>
            <a:ext cx="9340506" cy="369332"/>
          </a:xfrm>
          <a:prstGeom prst="rect">
            <a:avLst/>
          </a:prstGeom>
          <a:noFill/>
        </p:spPr>
        <p:txBody>
          <a:bodyPr wrap="none" rtlCol="0">
            <a:spAutoFit/>
          </a:bodyPr>
          <a:lstStyle/>
          <a:p>
            <a:r>
              <a:rPr lang="en-US" dirty="0" smtClean="0">
                <a:solidFill>
                  <a:srgbClr val="2D2D8A"/>
                </a:solidFill>
              </a:rPr>
              <a:t>Extensive use of ARMv7-based (32-bit) ARM Cortex-A models in mobiles </a:t>
            </a:r>
            <a:r>
              <a:rPr lang="en-US" dirty="0" smtClean="0">
                <a:solidFill>
                  <a:srgbClr val="000000"/>
                </a:solidFill>
              </a:rPr>
              <a:t>[</a:t>
            </a:r>
            <a:r>
              <a:rPr lang="hu-HU" dirty="0" smtClean="0">
                <a:solidFill>
                  <a:srgbClr val="000000"/>
                </a:solidFill>
              </a:rPr>
              <a:t>18</a:t>
            </a:r>
            <a:r>
              <a:rPr lang="en-US" dirty="0" smtClean="0">
                <a:solidFill>
                  <a:srgbClr val="000000"/>
                </a:solidFill>
              </a:rPr>
              <a:t>]</a:t>
            </a:r>
            <a:endParaRPr lang="en-US" dirty="0">
              <a:solidFill>
                <a:srgbClr val="000000"/>
              </a:solidFill>
            </a:endParaRPr>
          </a:p>
        </p:txBody>
      </p:sp>
      <p:sp>
        <p:nvSpPr>
          <p:cNvPr id="7"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(15)</a:t>
            </a:r>
            <a:endParaRPr lang="en-US" dirty="0">
              <a:solidFill>
                <a:srgbClr val="FFFFFF"/>
              </a:solidFill>
            </a:endParaRPr>
          </a:p>
        </p:txBody>
      </p:sp>
    </p:spTree>
    <p:extLst>
      <p:ext uri="{BB962C8B-B14F-4D97-AF65-F5344CB8AC3E}">
        <p14:creationId xmlns:p14="http://schemas.microsoft.com/office/powerpoint/2010/main" val="15340217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(16)</a:t>
            </a:r>
            <a:endParaRPr lang="en-US" dirty="0">
              <a:solidFill>
                <a:srgbClr val="FFFFFF"/>
              </a:solidFill>
            </a:endParaRP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628896" y="5054250"/>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smtClean="0">
                        <a:ln>
                          <a:noFill/>
                        </a:ln>
                        <a:solidFill>
                          <a:srgbClr val="DAB99E"/>
                        </a:solidFill>
                        <a:effectLst/>
                        <a:uLnTx/>
                        <a:uFillTx/>
                        <a:latin typeface="Calibri" pitchFamily="34" charset="0"/>
                        <a:ea typeface="+mn-ea"/>
                        <a:cs typeface="+mn-cs"/>
                      </a:rPr>
                      <a:t>High Performance</a:t>
                    </a:r>
                    <a:endPar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endParaRP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smtClean="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396840" y="716914"/>
                    <a:ext cx="1566012"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551398"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757475" y="74158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421214" y="486698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411278" y="4446970"/>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409831" y="4750339"/>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2048986" y="4288804"/>
                    <a:ext cx="91082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4023638" y="2028539"/>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826706" y="1222386"/>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smtClean="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157299" y="2350338"/>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smtClean="0">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Verdana" panose="020B0604030504040204" pitchFamily="34" charset="0"/>
                      </a:rPr>
                      <a:t>6</a:t>
                    </a:r>
                    <a:endPar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endParaRP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Verdana" panose="020B0604030504040204" pitchFamily="34" charset="0"/>
                      </a:rPr>
                      <a:t>DMIPS/MHz</a:t>
                    </a:r>
                    <a:endPar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endParaRP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2015</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94370" y="58777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smtClean="0">
                  <a:ln>
                    <a:noFill/>
                  </a:ln>
                  <a:solidFill>
                    <a:prstClr val="black"/>
                  </a:solidFill>
                  <a:effectLst/>
                  <a:uLnTx/>
                  <a:uFillTx/>
                  <a:latin typeface="Verdana"/>
                  <a:ea typeface="Verdana" panose="020B0604030504040204" pitchFamily="34" charset="0"/>
                  <a:cs typeface="Verdana" panose="020B0604030504040204" pitchFamily="34" charset="0"/>
                </a:rPr>
                <a:t>8</a:t>
              </a:r>
              <a:endPar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endParaRP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2016</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64300" y="866185"/>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smtClean="0">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smtClean="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72850" y="504631"/>
            <a:ext cx="814428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Three design teams working in parallel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on Cortex-A processors </a:t>
            </a:r>
            <a:r>
              <a:rPr kumimoji="0" lang="hu-HU" sz="1800" b="0" i="0" u="none" strike="noStrike" kern="1200" cap="none" spc="0" normalizeH="0" baseline="0" noProof="0" dirty="0" smtClean="0">
                <a:ln>
                  <a:noFill/>
                </a:ln>
                <a:solidFill>
                  <a:srgbClr val="000000"/>
                </a:solidFill>
                <a:effectLst/>
                <a:uLnTx/>
                <a:uFillTx/>
                <a:latin typeface="Verdana"/>
                <a:ea typeface="+mn-ea"/>
                <a:cs typeface="+mn-cs"/>
              </a:rPr>
              <a:t>[92]</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2" name="Rounded Rectangle 91"/>
          <p:cNvSpPr/>
          <p:nvPr/>
        </p:nvSpPr>
        <p:spPr>
          <a:xfrm rot="21345097">
            <a:off x="3250841" y="4900133"/>
            <a:ext cx="5076000" cy="115200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Rounded Rectangle 19"/>
          <p:cNvSpPr/>
          <p:nvPr/>
        </p:nvSpPr>
        <p:spPr bwMode="auto">
          <a:xfrm>
            <a:off x="1968078" y="1050103"/>
            <a:ext cx="812936" cy="396000"/>
          </a:xfrm>
          <a:prstGeom prst="roundRect">
            <a:avLst/>
          </a:prstGeom>
          <a:noFill/>
          <a:ln w="2857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3333CC"/>
              </a:solidFill>
              <a:effectLst/>
              <a:uLnTx/>
              <a:uFillTx/>
              <a:latin typeface="Verdana" pitchFamily="34" charset="0"/>
              <a:ea typeface="+mn-ea"/>
              <a:cs typeface="+mn-cs"/>
            </a:endParaRPr>
          </a:p>
        </p:txBody>
      </p:sp>
      <p:sp>
        <p:nvSpPr>
          <p:cNvPr id="21" name="TextBox 20"/>
          <p:cNvSpPr txBox="1"/>
          <p:nvPr/>
        </p:nvSpPr>
        <p:spPr>
          <a:xfrm>
            <a:off x="2844331" y="1069718"/>
            <a:ext cx="22227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smtClean="0">
                <a:ln>
                  <a:noFill/>
                </a:ln>
                <a:solidFill>
                  <a:srgbClr val="C00000"/>
                </a:solidFill>
                <a:effectLst/>
                <a:uLnTx/>
                <a:uFillTx/>
                <a:latin typeface="Verdana"/>
                <a:ea typeface="+mn-ea"/>
                <a:cs typeface="+mn-cs"/>
              </a:rPr>
              <a:t>Austin (Texas) designs</a:t>
            </a:r>
            <a:endParaRPr kumimoji="0" lang="en-US" sz="1400" b="0" i="0" u="none" strike="noStrike" kern="1200" cap="none" spc="0" normalizeH="0" baseline="0" noProof="0" dirty="0">
              <a:ln>
                <a:noFill/>
              </a:ln>
              <a:solidFill>
                <a:srgbClr val="C00000"/>
              </a:solidFill>
              <a:effectLst/>
              <a:uLnTx/>
              <a:uFillTx/>
              <a:latin typeface="Verdana"/>
              <a:ea typeface="+mn-ea"/>
              <a:cs typeface="+mn-cs"/>
            </a:endParaRPr>
          </a:p>
        </p:txBody>
      </p:sp>
      <p:sp>
        <p:nvSpPr>
          <p:cNvPr id="93" name="Rounded Rectangle 92"/>
          <p:cNvSpPr/>
          <p:nvPr/>
        </p:nvSpPr>
        <p:spPr bwMode="auto">
          <a:xfrm>
            <a:off x="1968078" y="1554571"/>
            <a:ext cx="812936" cy="396000"/>
          </a:xfrm>
          <a:prstGeom prst="roundRect">
            <a:avLst/>
          </a:prstGeom>
          <a:noFill/>
          <a:ln w="2857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3333CC"/>
              </a:solidFill>
              <a:effectLst/>
              <a:uLnTx/>
              <a:uFillTx/>
              <a:latin typeface="Verdana" pitchFamily="34" charset="0"/>
              <a:ea typeface="+mn-ea"/>
              <a:cs typeface="+mn-cs"/>
            </a:endParaRPr>
          </a:p>
        </p:txBody>
      </p:sp>
      <p:sp>
        <p:nvSpPr>
          <p:cNvPr id="102" name="TextBox 101"/>
          <p:cNvSpPr txBox="1"/>
          <p:nvPr/>
        </p:nvSpPr>
        <p:spPr>
          <a:xfrm>
            <a:off x="2840707" y="1574186"/>
            <a:ext cx="32164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smtClean="0">
                <a:ln>
                  <a:noFill/>
                </a:ln>
                <a:solidFill>
                  <a:srgbClr val="002060"/>
                </a:solidFill>
                <a:effectLst/>
                <a:uLnTx/>
                <a:uFillTx/>
                <a:latin typeface="Verdana"/>
                <a:ea typeface="+mn-ea"/>
                <a:cs typeface="+mn-cs"/>
              </a:rPr>
              <a:t>Sophia-Antipolis (France) designs</a:t>
            </a:r>
            <a:endParaRPr kumimoji="0" lang="en-US" sz="1400" b="0" i="0" u="none" strike="noStrike" kern="1200" cap="none" spc="0" normalizeH="0" baseline="0" noProof="0" dirty="0">
              <a:ln>
                <a:noFill/>
              </a:ln>
              <a:solidFill>
                <a:srgbClr val="002060"/>
              </a:solidFill>
              <a:effectLst/>
              <a:uLnTx/>
              <a:uFillTx/>
              <a:latin typeface="Verdana"/>
              <a:ea typeface="+mn-ea"/>
              <a:cs typeface="+mn-cs"/>
            </a:endParaRPr>
          </a:p>
        </p:txBody>
      </p:sp>
      <p:sp>
        <p:nvSpPr>
          <p:cNvPr id="103" name="Rounded Rectangle 102"/>
          <p:cNvSpPr/>
          <p:nvPr/>
        </p:nvSpPr>
        <p:spPr bwMode="auto">
          <a:xfrm>
            <a:off x="1968078" y="2094631"/>
            <a:ext cx="812936" cy="396000"/>
          </a:xfrm>
          <a:prstGeom prst="roundRect">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3333CC"/>
              </a:solidFill>
              <a:effectLst/>
              <a:uLnTx/>
              <a:uFillTx/>
              <a:latin typeface="Verdana" pitchFamily="34" charset="0"/>
              <a:ea typeface="+mn-ea"/>
              <a:cs typeface="+mn-cs"/>
            </a:endParaRPr>
          </a:p>
        </p:txBody>
      </p:sp>
      <p:sp>
        <p:nvSpPr>
          <p:cNvPr id="104" name="TextBox 103"/>
          <p:cNvSpPr txBox="1"/>
          <p:nvPr/>
        </p:nvSpPr>
        <p:spPr>
          <a:xfrm>
            <a:off x="2840768" y="2114246"/>
            <a:ext cx="24513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smtClean="0">
                <a:ln>
                  <a:noFill/>
                </a:ln>
                <a:solidFill>
                  <a:srgbClr val="00B050"/>
                </a:solidFill>
                <a:effectLst/>
                <a:uLnTx/>
                <a:uFillTx/>
                <a:latin typeface="Verdana"/>
                <a:ea typeface="+mn-ea"/>
                <a:cs typeface="+mn-cs"/>
              </a:rPr>
              <a:t>Cambridge (UK)  designs</a:t>
            </a:r>
            <a:endParaRPr kumimoji="0" lang="en-US" sz="1400" b="0" i="0" u="none" strike="noStrike" kern="1200" cap="none" spc="0" normalizeH="0" baseline="0" noProof="0" dirty="0">
              <a:ln>
                <a:noFill/>
              </a:ln>
              <a:solidFill>
                <a:srgbClr val="00B050"/>
              </a:solidFill>
              <a:effectLst/>
              <a:uLnTx/>
              <a:uFillTx/>
              <a:latin typeface="Verdana"/>
              <a:ea typeface="+mn-ea"/>
              <a:cs typeface="+mn-cs"/>
            </a:endParaRPr>
          </a:p>
        </p:txBody>
      </p:sp>
      <p:sp>
        <p:nvSpPr>
          <p:cNvPr id="105" name="Rounded Rectangle 104"/>
          <p:cNvSpPr/>
          <p:nvPr/>
        </p:nvSpPr>
        <p:spPr>
          <a:xfrm rot="19980000">
            <a:off x="3488574" y="2293590"/>
            <a:ext cx="4356000" cy="1229487"/>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Rounded Rectangle 105"/>
          <p:cNvSpPr/>
          <p:nvPr/>
        </p:nvSpPr>
        <p:spPr>
          <a:xfrm rot="20706959">
            <a:off x="1631231" y="3916528"/>
            <a:ext cx="6084000" cy="118800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7" name="Rounded Rectangle 106"/>
          <p:cNvSpPr/>
          <p:nvPr/>
        </p:nvSpPr>
        <p:spPr>
          <a:xfrm rot="19980000">
            <a:off x="7570002" y="1054065"/>
            <a:ext cx="1260000" cy="1229487"/>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9813337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(17)</a:t>
            </a:r>
            <a:endParaRPr lang="en-US" dirty="0"/>
          </a:p>
        </p:txBody>
      </p:sp>
      <p:sp>
        <p:nvSpPr>
          <p:cNvPr id="4" name="TextBox 3"/>
          <p:cNvSpPr txBox="1"/>
          <p:nvPr/>
        </p:nvSpPr>
        <p:spPr>
          <a:xfrm>
            <a:off x="81063" y="481565"/>
            <a:ext cx="12923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Addendum</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6" name="TextBox 5"/>
          <p:cNvSpPr txBox="1"/>
          <p:nvPr/>
        </p:nvSpPr>
        <p:spPr>
          <a:xfrm>
            <a:off x="81125" y="859763"/>
            <a:ext cx="76858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subsequent Cortex-A models were designed by the following teams: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248400" y="1185572"/>
            <a:ext cx="8011263"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Cortex-A75</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by the Sophia-Antipolis team,</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Cortex-A76/A77/A78/X1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by the Austin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(USA)</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team and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Cortex A-55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by the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Cambridge (UK)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team.</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5331563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(18)</a:t>
            </a:r>
            <a:endParaRPr lang="en-US" dirty="0">
              <a:solidFill>
                <a:srgbClr val="FFFFFF"/>
              </a:solidFill>
            </a:endParaRPr>
          </a:p>
        </p:txBody>
      </p:sp>
      <p:sp>
        <p:nvSpPr>
          <p:cNvPr id="5" name="Rectangle 4"/>
          <p:cNvSpPr/>
          <p:nvPr/>
        </p:nvSpPr>
        <p:spPr>
          <a:xfrm>
            <a:off x="206515" y="986585"/>
            <a:ext cx="8820980" cy="3631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smtClean="0">
                <a:ln>
                  <a:noFill/>
                </a:ln>
                <a:solidFill>
                  <a:srgbClr val="000000"/>
                </a:solidFill>
                <a:effectLst/>
                <a:uLnTx/>
                <a:uFillTx/>
                <a:latin typeface="Verdana"/>
                <a:ea typeface="+mn-ea"/>
                <a:cs typeface="+mn-cs"/>
              </a:rPr>
              <a:t>"...T</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he </a:t>
            </a:r>
            <a:r>
              <a:rPr kumimoji="0" lang="en-US" sz="1500" b="0" i="0" u="none" strike="noStrike" kern="1200" cap="none" spc="0" normalizeH="0" baseline="0" noProof="0" dirty="0">
                <a:ln>
                  <a:noFill/>
                </a:ln>
                <a:solidFill>
                  <a:srgbClr val="000000"/>
                </a:solidFill>
                <a:effectLst/>
                <a:uLnTx/>
                <a:uFillTx/>
                <a:latin typeface="Verdana"/>
                <a:ea typeface="+mn-ea"/>
                <a:cs typeface="+mn-cs"/>
              </a:rPr>
              <a:t>A15, A57, A72 all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Austin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of microarchitectures, and as one would have guessed from the name, this is because they originated from ARM's Austin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endParaRPr kumimoji="0" lang="hu-HU" sz="15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A5, A7 and A53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Cambridge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while the Cortex A12, A17 and today's new A73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owning its name to the small city of Sophia-Antipolis which houses one of Europe's largest technology parks as well as ARM's French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Referring </a:t>
            </a:r>
            <a:r>
              <a:rPr kumimoji="0" lang="en-US" sz="1500" b="0" i="0" u="none" strike="noStrike" kern="1200" cap="none" spc="0" normalizeH="0" baseline="0" noProof="0" dirty="0">
                <a:ln>
                  <a:noFill/>
                </a:ln>
                <a:solidFill>
                  <a:srgbClr val="000000"/>
                </a:solidFill>
                <a:effectLst/>
                <a:uLnTx/>
                <a:uFillTx/>
                <a:latin typeface="Verdana"/>
                <a:ea typeface="+mn-ea"/>
                <a:cs typeface="+mn-cs"/>
              </a:rPr>
              <a:t>to their design location is however not enough to disambiguate microprocessor families, as we'll see completely new designs come out from each R&amp;D center. In fact, this has already happened as the A12/17/73 can be seen as a new generation over the preceding the A9 microarchitecture and as such can be referred to as a "second generation Sophia family". This is an important notion to consider as in the future we'll be seeing completely new microarchitectures come out of ARM's various design teams</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5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3692" y="504631"/>
            <a:ext cx="87741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Remarks on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designs of </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the Cortex-A series (taken from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99</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FF0000"/>
                </a:solidFill>
                <a:effectLst/>
                <a:uLnTx/>
                <a:uFillTx/>
                <a:latin typeface="Verdana"/>
                <a:ea typeface="+mn-ea"/>
                <a:cs typeface="+mn-cs"/>
              </a:rPr>
              <a:t>) </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251718" y="4160270"/>
            <a:ext cx="8640762"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A73 </a:t>
            </a:r>
            <a:r>
              <a:rPr kumimoji="0" lang="en-US" sz="1500" b="0" i="0" u="none" strike="noStrike" kern="1200" cap="none" spc="0" normalizeH="0" baseline="0" noProof="0" dirty="0">
                <a:ln>
                  <a:noFill/>
                </a:ln>
                <a:solidFill>
                  <a:srgbClr val="000000"/>
                </a:solidFill>
                <a:effectLst/>
                <a:uLnTx/>
                <a:uFillTx/>
                <a:latin typeface="Verdana"/>
                <a:ea typeface="+mn-ea"/>
                <a:cs typeface="+mn-cs"/>
              </a:rPr>
              <a:t>being still in the same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effectively means the design is very much a 64-bit successor to the Cortex A17. The new core effectively inherits some of the main characteristics of its predecessor such as overall µarch philosophy as well as higher-level pipeline elements and machine width. And herein lies the biggest surprise of the Cortex A73 as a A72 successor: Instead of choosing to maintain A72’s 3-wide, or increase the microarchitecture’s decoder width, ARM opted to instead go back to a 2-wide decoder such as found on the current Sophia family. Yet the A73 positions itself a higher-performance and lower-power design compared to the larger A72</a:t>
            </a:r>
            <a:r>
              <a:rPr kumimoji="0" lang="en-US" sz="1500" b="0" i="0" u="none" strike="noStrike" kern="1200" cap="none" spc="0" normalizeH="0" baseline="0" noProof="0" dirty="0" smtClean="0">
                <a:ln>
                  <a:noFill/>
                </a:ln>
                <a:solidFill>
                  <a:srgbClr val="000000"/>
                </a:solidFill>
                <a:effectLst/>
                <a:uLnTx/>
                <a:uFillTx/>
                <a:latin typeface="Verdana"/>
                <a:ea typeface="+mn-ea"/>
                <a:cs typeface="+mn-cs"/>
              </a:rPr>
              <a:t>.</a:t>
            </a:r>
            <a:r>
              <a:rPr kumimoji="0" lang="hu-HU" sz="15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6931557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(19)</a:t>
            </a:r>
            <a:endParaRPr lang="en-US" dirty="0">
              <a:solidFill>
                <a:srgbClr val="FFFFFF"/>
              </a:solidFill>
            </a:endParaRPr>
          </a:p>
        </p:txBody>
      </p:sp>
      <p:sp>
        <p:nvSpPr>
          <p:cNvPr id="4" name="TextBox 3"/>
          <p:cNvSpPr txBox="1"/>
          <p:nvPr/>
        </p:nvSpPr>
        <p:spPr>
          <a:xfrm>
            <a:off x="120641" y="1608509"/>
            <a:ext cx="8730632" cy="4170372"/>
          </a:xfrm>
          <a:prstGeom prst="rect">
            <a:avLst/>
          </a:prstGeom>
          <a:noFill/>
        </p:spPr>
        <p:txBody>
          <a:bodyPr wrap="square" rtlCol="0">
            <a:spAutoFit/>
          </a:bodyPr>
          <a:lstStyle/>
          <a:p>
            <a:pPr>
              <a:spcAft>
                <a:spcPts val="600"/>
              </a:spcAft>
            </a:pPr>
            <a:r>
              <a:rPr lang="hu-HU" sz="1500" dirty="0" smtClean="0"/>
              <a:t>"</a:t>
            </a:r>
            <a:r>
              <a:rPr lang="en-US" sz="1500" dirty="0" smtClean="0"/>
              <a:t>The </a:t>
            </a:r>
            <a:r>
              <a:rPr lang="en-US" sz="1500" dirty="0">
                <a:solidFill>
                  <a:srgbClr val="FF0000"/>
                </a:solidFill>
              </a:rPr>
              <a:t>Cortex A9 </a:t>
            </a:r>
            <a:r>
              <a:rPr lang="en-US" sz="1500" dirty="0"/>
              <a:t>was an incredibly important design for ARM as, in my view, it provided the corner-stone for </a:t>
            </a:r>
            <a:r>
              <a:rPr lang="en-US" sz="1500" dirty="0" err="1"/>
              <a:t>SoC</a:t>
            </a:r>
            <a:r>
              <a:rPr lang="en-US" sz="1500" dirty="0"/>
              <a:t> and device vendors to create some of the designs that powered some of the most successful devices that brought with them a turning-point in smartphone performance and experience. Apple’s A5, Samsung’s </a:t>
            </a:r>
            <a:r>
              <a:rPr lang="en-US" sz="1500" dirty="0" err="1"/>
              <a:t>Exynos</a:t>
            </a:r>
            <a:r>
              <a:rPr lang="en-US" sz="1500" dirty="0"/>
              <a:t> 4210/4412, and TI OMAP4430/4460 were all </a:t>
            </a:r>
            <a:r>
              <a:rPr lang="en-US" sz="1500" dirty="0" err="1"/>
              <a:t>SoCs</a:t>
            </a:r>
            <a:r>
              <a:rPr lang="en-US" sz="1500" dirty="0"/>
              <a:t> which made the A9 a very successful CPU micro-architecture.</a:t>
            </a:r>
          </a:p>
          <a:p>
            <a:pPr>
              <a:spcAft>
                <a:spcPts val="600"/>
              </a:spcAft>
            </a:pPr>
            <a:r>
              <a:rPr lang="en-US" sz="1500" dirty="0"/>
              <a:t>Following the Cortex A9 we saw the introduction of the </a:t>
            </a:r>
            <a:r>
              <a:rPr lang="en-US" sz="1500" dirty="0">
                <a:solidFill>
                  <a:srgbClr val="FF0000"/>
                </a:solidFill>
              </a:rPr>
              <a:t>Cortex A15</a:t>
            </a:r>
            <a:r>
              <a:rPr lang="en-US" sz="1500" dirty="0"/>
              <a:t>. The core was a substantial jump in terms of performance as it provided the single largest IPC improvement in ARM’s Cortex A-profile of application processors. While the A15 represented a large performance boost, it came at significant cost in terms of power efficiency and overall power usage. It took some time for the Cortex A15 to establish itself in the mobile space as the first designs such as the </a:t>
            </a:r>
            <a:r>
              <a:rPr lang="en-US" sz="1500" dirty="0" err="1"/>
              <a:t>Exynos</a:t>
            </a:r>
            <a:r>
              <a:rPr lang="en-US" sz="1500" dirty="0"/>
              <a:t> 5250 and 5410 failed to impress due to bad power efficiency due to various issues.</a:t>
            </a:r>
          </a:p>
          <a:p>
            <a:r>
              <a:rPr lang="en-US" sz="1500" dirty="0"/>
              <a:t>It’s at this point where ARM introduced </a:t>
            </a:r>
            <a:r>
              <a:rPr lang="en-US" sz="1500" dirty="0" err="1">
                <a:solidFill>
                  <a:srgbClr val="FF0000"/>
                </a:solidFill>
              </a:rPr>
              <a:t>big.LITTLE</a:t>
            </a:r>
            <a:r>
              <a:rPr lang="en-US" sz="1500" dirty="0"/>
              <a:t> with the argument that one can have the best of both worlds, a high-power performant core together with a low-power high-efficiency core. It was not until late 2014 and 2015 did we finally see some acceptable implementations of A15 </a:t>
            </a:r>
            <a:r>
              <a:rPr lang="en-US" sz="1500" dirty="0" err="1"/>
              <a:t>big.LITTLE</a:t>
            </a:r>
            <a:r>
              <a:rPr lang="en-US" sz="1500" dirty="0"/>
              <a:t> solutions such as the Kirin 920 or </a:t>
            </a:r>
            <a:r>
              <a:rPr lang="en-US" sz="1500" dirty="0" err="1"/>
              <a:t>Exynos</a:t>
            </a:r>
            <a:r>
              <a:rPr lang="en-US" sz="1500" dirty="0"/>
              <a:t> 5422</a:t>
            </a:r>
            <a:r>
              <a:rPr lang="en-US" sz="1500" dirty="0" smtClean="0"/>
              <a:t>.</a:t>
            </a:r>
            <a:r>
              <a:rPr lang="hu-HU" sz="1500" dirty="0" smtClean="0"/>
              <a:t>"</a:t>
            </a:r>
            <a:endParaRPr lang="en-US" sz="1500" dirty="0"/>
          </a:p>
        </p:txBody>
      </p:sp>
      <p:sp>
        <p:nvSpPr>
          <p:cNvPr id="5" name="TextBox 4"/>
          <p:cNvSpPr txBox="1"/>
          <p:nvPr/>
        </p:nvSpPr>
        <p:spPr>
          <a:xfrm>
            <a:off x="75209" y="505766"/>
            <a:ext cx="9161932" cy="338554"/>
          </a:xfrm>
          <a:prstGeom prst="rect">
            <a:avLst/>
          </a:prstGeom>
          <a:noFill/>
        </p:spPr>
        <p:txBody>
          <a:bodyPr wrap="none" rtlCol="0">
            <a:spAutoFit/>
          </a:bodyPr>
          <a:lstStyle/>
          <a:p>
            <a:r>
              <a:rPr lang="en-US" sz="1600" dirty="0" smtClean="0">
                <a:solidFill>
                  <a:srgbClr val="FF0000"/>
                </a:solidFill>
              </a:rPr>
              <a:t>Optional reading: </a:t>
            </a:r>
            <a:r>
              <a:rPr lang="hu-HU" sz="1600" dirty="0" smtClean="0">
                <a:solidFill>
                  <a:srgbClr val="FF0000"/>
                </a:solidFill>
              </a:rPr>
              <a:t>Remarks on the evolution of the Cortex-A series (taken from </a:t>
            </a:r>
            <a:r>
              <a:rPr lang="hu-HU" sz="1600" dirty="0" smtClean="0"/>
              <a:t>[</a:t>
            </a:r>
            <a:r>
              <a:rPr lang="en-US" sz="1600" dirty="0" smtClean="0"/>
              <a:t>99</a:t>
            </a:r>
            <a:r>
              <a:rPr lang="hu-HU" sz="1600" dirty="0" smtClean="0"/>
              <a:t>]</a:t>
            </a:r>
            <a:r>
              <a:rPr lang="hu-HU" sz="1600" dirty="0" smtClean="0">
                <a:solidFill>
                  <a:srgbClr val="FF0000"/>
                </a:solidFill>
              </a:rPr>
              <a:t>) -1</a:t>
            </a:r>
            <a:endParaRPr lang="en-US" sz="1600" dirty="0">
              <a:solidFill>
                <a:srgbClr val="FF0000"/>
              </a:solidFill>
            </a:endParaRPr>
          </a:p>
        </p:txBody>
      </p:sp>
      <p:sp>
        <p:nvSpPr>
          <p:cNvPr id="6" name="TextBox 5"/>
          <p:cNvSpPr txBox="1"/>
          <p:nvPr/>
        </p:nvSpPr>
        <p:spPr>
          <a:xfrm>
            <a:off x="116505" y="1003606"/>
            <a:ext cx="8715848" cy="584775"/>
          </a:xfrm>
          <a:prstGeom prst="rect">
            <a:avLst/>
          </a:prstGeom>
          <a:noFill/>
        </p:spPr>
        <p:txBody>
          <a:bodyPr wrap="none" rtlCol="0">
            <a:spAutoFit/>
          </a:bodyPr>
          <a:lstStyle/>
          <a:p>
            <a:r>
              <a:rPr lang="hu-HU" sz="1600" dirty="0" smtClean="0"/>
              <a:t>There is a brief but essential description of ARM's Cortex series in [</a:t>
            </a:r>
            <a:r>
              <a:rPr lang="en-US" sz="1600" dirty="0" smtClean="0"/>
              <a:t>99</a:t>
            </a:r>
            <a:r>
              <a:rPr lang="hu-HU" sz="1600" dirty="0" smtClean="0"/>
              <a:t>]. Due to its </a:t>
            </a:r>
          </a:p>
          <a:p>
            <a:r>
              <a:rPr lang="hu-HU" sz="1600" dirty="0" smtClean="0"/>
              <a:t>relevance in the following we will cite parts of it.</a:t>
            </a:r>
            <a:endParaRPr lang="en-US" sz="1600" dirty="0"/>
          </a:p>
        </p:txBody>
      </p:sp>
    </p:spTree>
    <p:extLst>
      <p:ext uri="{BB962C8B-B14F-4D97-AF65-F5344CB8AC3E}">
        <p14:creationId xmlns:p14="http://schemas.microsoft.com/office/powerpoint/2010/main" val="24249146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643" y="988717"/>
            <a:ext cx="8730632" cy="5016758"/>
          </a:xfrm>
          <a:prstGeom prst="rect">
            <a:avLst/>
          </a:prstGeom>
          <a:noFill/>
        </p:spPr>
        <p:txBody>
          <a:bodyPr wrap="square" rtlCol="0">
            <a:spAutoFit/>
          </a:bodyPr>
          <a:lstStyle/>
          <a:p>
            <a:pPr>
              <a:spcAft>
                <a:spcPts val="600"/>
              </a:spcAft>
            </a:pPr>
            <a:r>
              <a:rPr lang="hu-HU" sz="1500" dirty="0" smtClean="0"/>
              <a:t>"</a:t>
            </a:r>
            <a:r>
              <a:rPr lang="en-US" sz="1500" dirty="0" smtClean="0"/>
              <a:t>The </a:t>
            </a:r>
            <a:r>
              <a:rPr lang="en-US" sz="1500" dirty="0">
                <a:solidFill>
                  <a:srgbClr val="FF0000"/>
                </a:solidFill>
              </a:rPr>
              <a:t>Cortex A57 </a:t>
            </a:r>
            <a:r>
              <a:rPr lang="en-US" sz="1500" dirty="0"/>
              <a:t>succeeded the Cortex A15 and was ARM’s first “big” core to employ ARMv8 64-bit ISA. Accompanied by the high-efficiency Cortex A53 cores this represented an important shift not unlike the x86-64 introduction in the desktop PC space well over a decade before. The cores came at a moment where the industry was still at shock of Apple’s introduction of the A7 </a:t>
            </a:r>
            <a:r>
              <a:rPr lang="en-US" sz="1500" dirty="0" err="1"/>
              <a:t>SoC</a:t>
            </a:r>
            <a:r>
              <a:rPr lang="en-US" sz="1500" dirty="0"/>
              <a:t> and Cyclone CPU micro-architecture, beating ARM in terms delivering the first 64-bit ARMv8 silicon. Suddenly everybody in the industry was playing catch-up in trying to bring their own 64-bit products as it was seen as an absolutely required feature-check to remain competitive.</a:t>
            </a:r>
          </a:p>
          <a:p>
            <a:r>
              <a:rPr lang="en-US" sz="1500" dirty="0"/>
              <a:t>This pressured shift to 64-bit was in my view a crippling blow to many 2015’s </a:t>
            </a:r>
            <a:r>
              <a:rPr lang="en-US" sz="1500" dirty="0" err="1"/>
              <a:t>SoCs</a:t>
            </a:r>
            <a:r>
              <a:rPr lang="en-US" sz="1500" dirty="0"/>
              <a:t> as it forced vendors into employing </a:t>
            </a:r>
            <a:r>
              <a:rPr lang="en-US" sz="1500" dirty="0">
                <a:solidFill>
                  <a:srgbClr val="FF0000"/>
                </a:solidFill>
              </a:rPr>
              <a:t>sub-optimal Cortex A57 and A53 designs</a:t>
            </a:r>
            <a:r>
              <a:rPr lang="en-US" sz="1500" dirty="0"/>
              <a:t>. </a:t>
            </a:r>
            <a:r>
              <a:rPr lang="en-US" sz="1500" dirty="0" err="1"/>
              <a:t>HiSilicon</a:t>
            </a:r>
            <a:r>
              <a:rPr lang="en-US" sz="1500" dirty="0"/>
              <a:t> and </a:t>
            </a:r>
            <a:r>
              <a:rPr lang="en-US" sz="1500" dirty="0" err="1"/>
              <a:t>MediaTek</a:t>
            </a:r>
            <a:r>
              <a:rPr lang="en-US" sz="1500" dirty="0"/>
              <a:t> saw an actual regression in performance as flagship </a:t>
            </a:r>
            <a:r>
              <a:rPr lang="en-US" sz="1500" dirty="0" err="1"/>
              <a:t>SoCs</a:t>
            </a:r>
            <a:r>
              <a:rPr lang="en-US" sz="1500" dirty="0"/>
              <a:t> such as the Kirin 930 and </a:t>
            </a:r>
            <a:r>
              <a:rPr lang="en-US" sz="1500" dirty="0" err="1"/>
              <a:t>Helio</a:t>
            </a:r>
            <a:r>
              <a:rPr lang="en-US" sz="1500" dirty="0"/>
              <a:t> X10 had to make due with only A53 cores for performance as they decided against employing A57 cores due to power consumption concerns. The Kirin 930 or the X10 were in effect slower chipsets than their predecessors. Only Samsung was fairly successful in releasing reasonable designs such as the </a:t>
            </a:r>
            <a:r>
              <a:rPr lang="en-US" sz="1500" dirty="0" err="1"/>
              <a:t>Exynos</a:t>
            </a:r>
            <a:r>
              <a:rPr lang="en-US" sz="1500" dirty="0"/>
              <a:t> 5433 and </a:t>
            </a:r>
            <a:r>
              <a:rPr lang="en-US" sz="1500" dirty="0" err="1"/>
              <a:t>Exynos</a:t>
            </a:r>
            <a:r>
              <a:rPr lang="en-US" sz="1500" dirty="0"/>
              <a:t> 7420 – yet these had respectively regressed or barely improved in terms of power efficiency when compared to mature Cortex A15 implementations such as the </a:t>
            </a:r>
            <a:r>
              <a:rPr lang="en-US" sz="1500" dirty="0" err="1"/>
              <a:t>Exynos</a:t>
            </a:r>
            <a:r>
              <a:rPr lang="en-US" sz="1500" dirty="0"/>
              <a:t> 5430. Then of course we had sort of a lost generation of devices due to Qualcomm’s unsuccessful Snapdragon 810 and 808 </a:t>
            </a:r>
            <a:r>
              <a:rPr lang="en-US" sz="1500" dirty="0" err="1"/>
              <a:t>SoCs</a:t>
            </a:r>
            <a:r>
              <a:rPr lang="en-US" sz="1500" dirty="0"/>
              <a:t>, a topic we’ll eventually revisit in our deep dive of the Snapdragon 820 and </a:t>
            </a:r>
            <a:r>
              <a:rPr lang="en-US" sz="1500" dirty="0" err="1"/>
              <a:t>Exynos</a:t>
            </a:r>
            <a:r>
              <a:rPr lang="en-US" sz="1500" dirty="0"/>
              <a:t> 8890</a:t>
            </a:r>
            <a:r>
              <a:rPr lang="en-US" sz="1500" dirty="0" smtClean="0"/>
              <a:t>.</a:t>
            </a:r>
            <a:r>
              <a:rPr lang="hu-HU" sz="1500" dirty="0" smtClean="0"/>
              <a:t>"</a:t>
            </a:r>
            <a:endParaRPr lang="en-US" sz="1500" dirty="0"/>
          </a:p>
          <a:p>
            <a:endParaRPr lang="en-US" sz="1500" dirty="0"/>
          </a:p>
        </p:txBody>
      </p:sp>
      <p:sp>
        <p:nvSpPr>
          <p:cNvPr id="5" name="TextBox 4"/>
          <p:cNvSpPr txBox="1"/>
          <p:nvPr/>
        </p:nvSpPr>
        <p:spPr>
          <a:xfrm>
            <a:off x="75208" y="506285"/>
            <a:ext cx="9161932" cy="338554"/>
          </a:xfrm>
          <a:prstGeom prst="rect">
            <a:avLst/>
          </a:prstGeom>
          <a:noFill/>
        </p:spPr>
        <p:txBody>
          <a:bodyPr wrap="none" rtlCol="0">
            <a:spAutoFit/>
          </a:bodyPr>
          <a:lstStyle/>
          <a:p>
            <a:r>
              <a:rPr lang="en-US" sz="1600" dirty="0" smtClean="0">
                <a:solidFill>
                  <a:srgbClr val="FF0000"/>
                </a:solidFill>
              </a:rPr>
              <a:t>Optional reading: </a:t>
            </a:r>
            <a:r>
              <a:rPr lang="hu-HU" sz="1600" dirty="0" smtClean="0">
                <a:solidFill>
                  <a:srgbClr val="FF0000"/>
                </a:solidFill>
              </a:rPr>
              <a:t>Remarks on the evolution of the Cortex-A series (taken from </a:t>
            </a:r>
            <a:r>
              <a:rPr lang="hu-HU" sz="1600" dirty="0" smtClean="0"/>
              <a:t>[</a:t>
            </a:r>
            <a:r>
              <a:rPr lang="en-US" sz="1600" dirty="0" smtClean="0"/>
              <a:t>99</a:t>
            </a:r>
            <a:r>
              <a:rPr lang="hu-HU" sz="1600" dirty="0" smtClean="0"/>
              <a:t>]</a:t>
            </a:r>
            <a:r>
              <a:rPr lang="hu-HU" sz="1600" dirty="0" smtClean="0">
                <a:solidFill>
                  <a:srgbClr val="FF0000"/>
                </a:solidFill>
              </a:rPr>
              <a:t>) -2</a:t>
            </a:r>
            <a:endParaRPr lang="en-US" sz="1600" dirty="0">
              <a:solidFill>
                <a:srgbClr val="FF0000"/>
              </a:solidFill>
            </a:endParaRPr>
          </a:p>
        </p:txBody>
      </p:sp>
      <p:sp>
        <p:nvSpPr>
          <p:cNvPr id="3" name="Title 2"/>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(20)</a:t>
            </a:r>
            <a:endParaRPr lang="en-US" dirty="0">
              <a:solidFill>
                <a:srgbClr val="FFFFFF"/>
              </a:solidFill>
            </a:endParaRPr>
          </a:p>
        </p:txBody>
      </p:sp>
    </p:spTree>
    <p:extLst>
      <p:ext uri="{BB962C8B-B14F-4D97-AF65-F5344CB8AC3E}">
        <p14:creationId xmlns:p14="http://schemas.microsoft.com/office/powerpoint/2010/main" val="28585662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dirty="0">
                <a:solidFill>
                  <a:srgbClr val="FFFFFF"/>
                </a:solidFill>
              </a:rPr>
              <a:t>3.</a:t>
            </a:r>
            <a:r>
              <a:rPr lang="en-US" dirty="0">
                <a:solidFill>
                  <a:srgbClr val="FFFFFF"/>
                </a:solidFill>
              </a:rPr>
              <a:t>2.3 Evolution of Cortex-A models </a:t>
            </a:r>
            <a:r>
              <a:rPr lang="en-US" dirty="0" smtClean="0">
                <a:solidFill>
                  <a:srgbClr val="FFFFFF"/>
                </a:solidFill>
              </a:rPr>
              <a:t>based on </a:t>
            </a:r>
            <a:r>
              <a:rPr lang="en-US" dirty="0">
                <a:solidFill>
                  <a:srgbClr val="FFFFFF"/>
                </a:solidFill>
              </a:rPr>
              <a:t>the ARMv7/v8.0 ISA </a:t>
            </a:r>
            <a:r>
              <a:rPr lang="en-US" dirty="0" smtClean="0">
                <a:solidFill>
                  <a:srgbClr val="FFFFFF"/>
                </a:solidFill>
              </a:rPr>
              <a:t>(21)</a:t>
            </a:r>
            <a:endParaRPr lang="en-US" dirty="0">
              <a:solidFill>
                <a:srgbClr val="FFFFFF"/>
              </a:solidFill>
            </a:endParaRPr>
          </a:p>
        </p:txBody>
      </p:sp>
      <p:sp>
        <p:nvSpPr>
          <p:cNvPr id="5" name="Rectangle 4"/>
          <p:cNvSpPr/>
          <p:nvPr/>
        </p:nvSpPr>
        <p:spPr>
          <a:xfrm>
            <a:off x="120781" y="985449"/>
            <a:ext cx="8820980" cy="2477601"/>
          </a:xfrm>
          <a:prstGeom prst="rect">
            <a:avLst/>
          </a:prstGeom>
        </p:spPr>
        <p:txBody>
          <a:bodyPr wrap="square">
            <a:spAutoFit/>
          </a:bodyPr>
          <a:lstStyle/>
          <a:p>
            <a:pPr>
              <a:spcAft>
                <a:spcPts val="600"/>
              </a:spcAft>
            </a:pPr>
            <a:r>
              <a:rPr lang="hu-HU" sz="1500" dirty="0" smtClean="0">
                <a:solidFill>
                  <a:srgbClr val="000000"/>
                </a:solidFill>
              </a:rPr>
              <a:t>"</a:t>
            </a:r>
            <a:r>
              <a:rPr lang="en-US" sz="1500" dirty="0" smtClean="0">
                <a:solidFill>
                  <a:srgbClr val="000000"/>
                </a:solidFill>
              </a:rPr>
              <a:t>Some </a:t>
            </a:r>
            <a:r>
              <a:rPr lang="en-US" sz="1500" dirty="0">
                <a:solidFill>
                  <a:srgbClr val="000000"/>
                </a:solidFill>
              </a:rPr>
              <a:t>readers will notice I left out the </a:t>
            </a:r>
            <a:r>
              <a:rPr lang="en-US" sz="1500" dirty="0">
                <a:solidFill>
                  <a:srgbClr val="FF0000"/>
                </a:solidFill>
              </a:rPr>
              <a:t>Cortex A12 and A17 </a:t>
            </a:r>
            <a:r>
              <a:rPr lang="en-US" sz="1500" dirty="0">
                <a:solidFill>
                  <a:srgbClr val="000000"/>
                </a:solidFill>
              </a:rPr>
              <a:t>– and I did that on purpose in trying to get to my point. The Cortex A12 was unveiled in July 2013 and presented as a successor to the Cortex A9. The core had a relatively short lifetime as it was quickly replaced within 6 months with the Cortex A17 in February 2014 which improved performance and also made the core </a:t>
            </a:r>
            <a:r>
              <a:rPr lang="en-US" sz="1500" dirty="0" err="1">
                <a:solidFill>
                  <a:srgbClr val="000000"/>
                </a:solidFill>
              </a:rPr>
              <a:t>big.LITTLE</a:t>
            </a:r>
            <a:r>
              <a:rPr lang="en-US" sz="1500" dirty="0">
                <a:solidFill>
                  <a:srgbClr val="000000"/>
                </a:solidFill>
              </a:rPr>
              <a:t> compatible with the Cortex A7. The Cortex A17 saw limited adoption in the mobile space. In fact, among the few </a:t>
            </a:r>
            <a:r>
              <a:rPr lang="en-US" sz="1500" dirty="0" err="1">
                <a:solidFill>
                  <a:srgbClr val="000000"/>
                </a:solidFill>
              </a:rPr>
              <a:t>SoCs</a:t>
            </a:r>
            <a:r>
              <a:rPr lang="en-US" sz="1500" dirty="0">
                <a:solidFill>
                  <a:srgbClr val="000000"/>
                </a:solidFill>
              </a:rPr>
              <a:t> such as </a:t>
            </a:r>
            <a:r>
              <a:rPr lang="en-US" sz="1500" dirty="0" err="1">
                <a:solidFill>
                  <a:srgbClr val="000000"/>
                </a:solidFill>
              </a:rPr>
              <a:t>Rockchip’s</a:t>
            </a:r>
            <a:r>
              <a:rPr lang="en-US" sz="1500" dirty="0">
                <a:solidFill>
                  <a:srgbClr val="000000"/>
                </a:solidFill>
              </a:rPr>
              <a:t> RK3288 and some little known chips such as </a:t>
            </a:r>
            <a:r>
              <a:rPr lang="en-US" sz="1500" dirty="0" err="1">
                <a:solidFill>
                  <a:srgbClr val="000000"/>
                </a:solidFill>
              </a:rPr>
              <a:t>HiSilicon’s</a:t>
            </a:r>
            <a:r>
              <a:rPr lang="en-US" sz="1500" dirty="0">
                <a:solidFill>
                  <a:srgbClr val="000000"/>
                </a:solidFill>
              </a:rPr>
              <a:t> Hi3536 multimedia </a:t>
            </a:r>
            <a:r>
              <a:rPr lang="en-US" sz="1500" dirty="0" err="1">
                <a:solidFill>
                  <a:srgbClr val="000000"/>
                </a:solidFill>
              </a:rPr>
              <a:t>SoC</a:t>
            </a:r>
            <a:r>
              <a:rPr lang="en-US" sz="1500" dirty="0">
                <a:solidFill>
                  <a:srgbClr val="000000"/>
                </a:solidFill>
              </a:rPr>
              <a:t>, it was only </a:t>
            </a:r>
            <a:r>
              <a:rPr lang="en-US" sz="1500" dirty="0" err="1">
                <a:solidFill>
                  <a:srgbClr val="000000"/>
                </a:solidFill>
              </a:rPr>
              <a:t>MediaTek’s</a:t>
            </a:r>
            <a:r>
              <a:rPr lang="en-US" sz="1500" dirty="0">
                <a:solidFill>
                  <a:srgbClr val="000000"/>
                </a:solidFill>
              </a:rPr>
              <a:t> MT6595 that saw moderate success in design wins such as </a:t>
            </a:r>
            <a:r>
              <a:rPr lang="en-US" sz="1500" dirty="0" err="1">
                <a:solidFill>
                  <a:srgbClr val="000000"/>
                </a:solidFill>
              </a:rPr>
              <a:t>Meizu’s</a:t>
            </a:r>
            <a:r>
              <a:rPr lang="en-US" sz="1500" dirty="0">
                <a:solidFill>
                  <a:srgbClr val="000000"/>
                </a:solidFill>
              </a:rPr>
              <a:t> MX4</a:t>
            </a:r>
            <a:r>
              <a:rPr lang="en-US" sz="1500" dirty="0" smtClean="0">
                <a:solidFill>
                  <a:srgbClr val="000000"/>
                </a:solidFill>
              </a:rPr>
              <a:t>.”</a:t>
            </a:r>
            <a:endParaRPr lang="en-US" sz="1500" dirty="0"/>
          </a:p>
          <a:p>
            <a:endParaRPr lang="en-US" sz="1500" dirty="0"/>
          </a:p>
        </p:txBody>
      </p:sp>
      <p:sp>
        <p:nvSpPr>
          <p:cNvPr id="6" name="TextBox 5"/>
          <p:cNvSpPr txBox="1"/>
          <p:nvPr/>
        </p:nvSpPr>
        <p:spPr>
          <a:xfrm>
            <a:off x="75205" y="504149"/>
            <a:ext cx="9161932" cy="338554"/>
          </a:xfrm>
          <a:prstGeom prst="rect">
            <a:avLst/>
          </a:prstGeom>
          <a:noFill/>
        </p:spPr>
        <p:txBody>
          <a:bodyPr wrap="none" rtlCol="0">
            <a:spAutoFit/>
          </a:bodyPr>
          <a:lstStyle/>
          <a:p>
            <a:r>
              <a:rPr lang="en-US" sz="1600" dirty="0" smtClean="0">
                <a:solidFill>
                  <a:srgbClr val="FF0000"/>
                </a:solidFill>
              </a:rPr>
              <a:t>Optional reading: </a:t>
            </a:r>
            <a:r>
              <a:rPr lang="hu-HU" sz="1600" dirty="0" smtClean="0">
                <a:solidFill>
                  <a:srgbClr val="FF0000"/>
                </a:solidFill>
              </a:rPr>
              <a:t>Remarks on the evolution of the Cortex-A series (taken from </a:t>
            </a:r>
            <a:r>
              <a:rPr lang="hu-HU" sz="1600" dirty="0" smtClean="0"/>
              <a:t>[</a:t>
            </a:r>
            <a:r>
              <a:rPr lang="en-US" sz="1600" dirty="0" smtClean="0"/>
              <a:t>99</a:t>
            </a:r>
            <a:r>
              <a:rPr lang="hu-HU" sz="1600" dirty="0" smtClean="0"/>
              <a:t>]</a:t>
            </a:r>
            <a:r>
              <a:rPr lang="hu-HU" sz="1600" dirty="0" smtClean="0">
                <a:solidFill>
                  <a:srgbClr val="FF0000"/>
                </a:solidFill>
              </a:rPr>
              <a:t>) -3</a:t>
            </a:r>
            <a:endParaRPr lang="en-US" sz="1600" dirty="0">
              <a:solidFill>
                <a:srgbClr val="FF0000"/>
              </a:solidFill>
            </a:endParaRPr>
          </a:p>
        </p:txBody>
      </p:sp>
    </p:spTree>
    <p:extLst>
      <p:ext uri="{BB962C8B-B14F-4D97-AF65-F5344CB8AC3E}">
        <p14:creationId xmlns:p14="http://schemas.microsoft.com/office/powerpoint/2010/main" val="41287467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77420" y="1518547"/>
            <a:ext cx="79793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smtClean="0">
                <a:solidFill>
                  <a:schemeClr val="bg1"/>
                </a:solidFill>
              </a:rPr>
              <a:t>3.</a:t>
            </a:r>
            <a:r>
              <a:rPr lang="en-US" sz="1900" dirty="0" smtClean="0">
                <a:solidFill>
                  <a:schemeClr val="bg1"/>
                </a:solidFill>
              </a:rPr>
              <a:t>3 Cortex-A models based on the ARMv8.2 ISA</a:t>
            </a:r>
            <a:endParaRPr lang="en-US" sz="1900" dirty="0">
              <a:solidFill>
                <a:schemeClr val="bg1"/>
              </a:solidFill>
            </a:endParaRPr>
          </a:p>
        </p:txBody>
      </p:sp>
      <p:grpSp>
        <p:nvGrpSpPr>
          <p:cNvPr id="12" name="Group 10"/>
          <p:cNvGrpSpPr>
            <a:grpSpLocks/>
          </p:cNvGrpSpPr>
          <p:nvPr/>
        </p:nvGrpSpPr>
        <p:grpSpPr bwMode="auto">
          <a:xfrm>
            <a:off x="566555" y="2340807"/>
            <a:ext cx="7986509" cy="503238"/>
            <a:chOff x="744" y="1638"/>
            <a:chExt cx="4367" cy="317"/>
          </a:xfrm>
        </p:grpSpPr>
        <p:sp>
          <p:nvSpPr>
            <p:cNvPr id="13" name="AutoShape 11"/>
            <p:cNvSpPr>
              <a:spLocks noChangeArrowheads="1"/>
            </p:cNvSpPr>
            <p:nvPr/>
          </p:nvSpPr>
          <p:spPr bwMode="auto">
            <a:xfrm>
              <a:off x="915" y="1638"/>
              <a:ext cx="4196" cy="317"/>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None/>
                <a:defRPr/>
              </a:pPr>
              <a:r>
                <a:rPr lang="en-US" sz="1900" dirty="0" smtClean="0">
                  <a:solidFill>
                    <a:srgbClr val="FFFFFF"/>
                  </a:solidFill>
                  <a:latin typeface="+mj-lt"/>
                </a:rPr>
                <a:t>  3.3.1 Main extensions </a:t>
              </a:r>
              <a:r>
                <a:rPr lang="en-US" sz="1900" dirty="0">
                  <a:solidFill>
                    <a:srgbClr val="FFFFFF"/>
                  </a:solidFill>
                  <a:latin typeface="+mj-lt"/>
                </a:rPr>
                <a:t>of </a:t>
              </a:r>
              <a:r>
                <a:rPr lang="en-US" sz="1900" dirty="0" smtClean="0">
                  <a:solidFill>
                    <a:srgbClr val="FFFFFF"/>
                  </a:solidFill>
                  <a:latin typeface="+mj-lt"/>
                </a:rPr>
                <a:t>the ARMv8.2 ISA</a:t>
              </a:r>
              <a:endParaRPr lang="hu-HU" sz="1900" dirty="0">
                <a:solidFill>
                  <a:srgbClr val="FFFFFF"/>
                </a:solidFill>
                <a:latin typeface="+mj-lt"/>
              </a:endParaRPr>
            </a:p>
          </p:txBody>
        </p:sp>
        <p:sp>
          <p:nvSpPr>
            <p:cNvPr id="14" name="Text Box 12"/>
            <p:cNvSpPr txBox="1">
              <a:spLocks noChangeArrowheads="1"/>
            </p:cNvSpPr>
            <p:nvPr/>
          </p:nvSpPr>
          <p:spPr bwMode="auto">
            <a:xfrm>
              <a:off x="74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a:cs typeface="Times New Roman" pitchFamily="18" charset="0"/>
                </a:rPr>
                <a:t> </a:t>
              </a:r>
              <a:endParaRPr lang="en-US" altLang="en-US" sz="1900" dirty="0">
                <a:solidFill>
                  <a:srgbClr val="FFFFFF"/>
                </a:solidFill>
                <a:latin typeface="Verdana"/>
                <a:cs typeface="Times New Roman" pitchFamily="18" charset="0"/>
              </a:endParaRPr>
            </a:p>
          </p:txBody>
        </p:sp>
      </p:grpSp>
      <p:grpSp>
        <p:nvGrpSpPr>
          <p:cNvPr id="15" name="Group 10"/>
          <p:cNvGrpSpPr>
            <a:grpSpLocks/>
          </p:cNvGrpSpPr>
          <p:nvPr/>
        </p:nvGrpSpPr>
        <p:grpSpPr bwMode="auto">
          <a:xfrm>
            <a:off x="592982" y="2888940"/>
            <a:ext cx="7963611" cy="720000"/>
            <a:chOff x="699" y="1638"/>
            <a:chExt cx="5016" cy="292"/>
          </a:xfrm>
        </p:grpSpPr>
        <p:sp>
          <p:nvSpPr>
            <p:cNvPr id="16" name="AutoShape 11"/>
            <p:cNvSpPr>
              <a:spLocks noChangeArrowheads="1"/>
            </p:cNvSpPr>
            <p:nvPr/>
          </p:nvSpPr>
          <p:spPr bwMode="auto">
            <a:xfrm>
              <a:off x="877" y="1638"/>
              <a:ext cx="4838"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a:cs typeface="Times New Roman" pitchFamily="18" charset="0"/>
                </a:rPr>
                <a:t> </a:t>
              </a:r>
              <a:r>
                <a:rPr lang="en-US" altLang="en-US" sz="1900" dirty="0" smtClean="0">
                  <a:solidFill>
                    <a:srgbClr val="FFFFFF"/>
                  </a:solidFill>
                  <a:latin typeface="Verdana"/>
                  <a:cs typeface="Times New Roman" pitchFamily="18" charset="0"/>
                </a:rPr>
                <a:t> </a:t>
              </a:r>
              <a:r>
                <a:rPr lang="en-US" sz="1900" dirty="0" smtClean="0">
                  <a:solidFill>
                    <a:srgbClr val="FFFFFF"/>
                  </a:solidFill>
                  <a:latin typeface="Verdana"/>
                </a:rPr>
                <a:t>3.3.2 The Dynamic </a:t>
              </a:r>
              <a:r>
                <a:rPr lang="en-US" sz="1900" dirty="0">
                  <a:solidFill>
                    <a:srgbClr val="FFFFFF"/>
                  </a:solidFill>
                  <a:latin typeface="Verdana"/>
                </a:rPr>
                <a:t>core cluster processor </a:t>
              </a:r>
              <a:r>
                <a:rPr lang="en-US" sz="1900" dirty="0" smtClean="0">
                  <a:solidFill>
                    <a:srgbClr val="FFFFFF"/>
                  </a:solidFill>
                  <a:latin typeface="Verdana"/>
                </a:rPr>
                <a:t>architecture</a:t>
              </a:r>
            </a:p>
            <a:p>
              <a:pPr eaLnBrk="1" fontAlgn="base" hangingPunct="1">
                <a:spcBef>
                  <a:spcPct val="0"/>
                </a:spcBef>
                <a:spcAft>
                  <a:spcPct val="0"/>
                </a:spcAft>
                <a:buNone/>
              </a:pPr>
              <a:r>
                <a:rPr lang="en-US" sz="1900" dirty="0">
                  <a:solidFill>
                    <a:srgbClr val="FFFFFF"/>
                  </a:solidFill>
                  <a:latin typeface="Verdana"/>
                </a:rPr>
                <a:t> </a:t>
              </a:r>
              <a:r>
                <a:rPr lang="en-US" sz="1900" dirty="0" smtClean="0">
                  <a:solidFill>
                    <a:srgbClr val="FFFFFF"/>
                  </a:solidFill>
                  <a:latin typeface="Verdana"/>
                </a:rPr>
                <a:t>            introduced along </a:t>
              </a:r>
              <a:r>
                <a:rPr lang="en-US" sz="1900" dirty="0">
                  <a:solidFill>
                    <a:srgbClr val="FFFFFF"/>
                  </a:solidFill>
                  <a:latin typeface="Verdana"/>
                </a:rPr>
                <a:t>with the ARMv8.2 </a:t>
              </a:r>
              <a:r>
                <a:rPr lang="en-US" sz="1900" dirty="0" smtClean="0">
                  <a:solidFill>
                    <a:srgbClr val="FFFFFF"/>
                  </a:solidFill>
                  <a:latin typeface="Verdana"/>
                </a:rPr>
                <a:t>ISA</a:t>
              </a:r>
              <a:endParaRPr lang="hu-HU" sz="2000" dirty="0">
                <a:solidFill>
                  <a:srgbClr val="FFFFFF"/>
                </a:solidFill>
                <a:latin typeface="Verdana"/>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9" name="Group 8"/>
          <p:cNvGrpSpPr>
            <a:grpSpLocks/>
          </p:cNvGrpSpPr>
          <p:nvPr/>
        </p:nvGrpSpPr>
        <p:grpSpPr bwMode="auto">
          <a:xfrm>
            <a:off x="571432" y="4418455"/>
            <a:ext cx="7981632" cy="503239"/>
            <a:chOff x="762" y="1638"/>
            <a:chExt cx="4385" cy="317"/>
          </a:xfrm>
        </p:grpSpPr>
        <p:sp>
          <p:nvSpPr>
            <p:cNvPr id="10" name="AutoShape 11"/>
            <p:cNvSpPr>
              <a:spLocks noChangeArrowheads="1"/>
            </p:cNvSpPr>
            <p:nvPr/>
          </p:nvSpPr>
          <p:spPr bwMode="auto">
            <a:xfrm>
              <a:off x="951" y="1638"/>
              <a:ext cx="4196" cy="317"/>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smtClean="0">
                  <a:solidFill>
                    <a:srgbClr val="FFFFFF"/>
                  </a:solidFill>
                  <a:latin typeface="Verdana" pitchFamily="34" charset="0"/>
                  <a:cs typeface="Times New Roman" pitchFamily="18" charset="0"/>
                </a:rPr>
                <a:t>  </a:t>
              </a:r>
              <a:r>
                <a:rPr lang="en-US" sz="1900" dirty="0">
                  <a:solidFill>
                    <a:srgbClr val="FFFFFF"/>
                  </a:solidFill>
                  <a:latin typeface="Verdana"/>
                </a:rPr>
                <a:t>3.3.4 Case example: </a:t>
              </a:r>
              <a:r>
                <a:rPr lang="en-US" sz="1900" dirty="0">
                  <a:solidFill>
                    <a:srgbClr val="FFFFFF"/>
                  </a:solidFill>
                </a:rPr>
                <a:t>The extra </a:t>
              </a:r>
              <a:r>
                <a:rPr lang="hu-HU" sz="1900" dirty="0">
                  <a:solidFill>
                    <a:srgbClr val="FFFFFF"/>
                  </a:solidFill>
                </a:rPr>
                <a:t>high performance Cortex-</a:t>
              </a:r>
              <a:r>
                <a:rPr lang="en-US" sz="1900" dirty="0" smtClean="0">
                  <a:solidFill>
                    <a:srgbClr val="FFFFFF"/>
                  </a:solidFill>
                </a:rPr>
                <a:t>X1</a:t>
              </a:r>
              <a:endParaRPr lang="en-US" altLang="en-US" sz="1900" dirty="0">
                <a:solidFill>
                  <a:srgbClr val="FFFFFF"/>
                </a:solidFill>
                <a:cs typeface="Times New Roman" pitchFamily="18" charset="0"/>
              </a:endParaRPr>
            </a:p>
          </p:txBody>
        </p:sp>
        <p:sp>
          <p:nvSpPr>
            <p:cNvPr id="11" name="Text Box 12"/>
            <p:cNvSpPr txBox="1">
              <a:spLocks noChangeArrowheads="1"/>
            </p:cNvSpPr>
            <p:nvPr/>
          </p:nvSpPr>
          <p:spPr bwMode="auto">
            <a:xfrm>
              <a:off x="762"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8" name="Group 10"/>
          <p:cNvGrpSpPr>
            <a:grpSpLocks/>
          </p:cNvGrpSpPr>
          <p:nvPr/>
        </p:nvGrpSpPr>
        <p:grpSpPr bwMode="auto">
          <a:xfrm>
            <a:off x="589453" y="3654105"/>
            <a:ext cx="7963611" cy="720000"/>
            <a:chOff x="699" y="1638"/>
            <a:chExt cx="5016" cy="292"/>
          </a:xfrm>
        </p:grpSpPr>
        <p:sp>
          <p:nvSpPr>
            <p:cNvPr id="19" name="AutoShape 11"/>
            <p:cNvSpPr>
              <a:spLocks noChangeArrowheads="1"/>
            </p:cNvSpPr>
            <p:nvPr/>
          </p:nvSpPr>
          <p:spPr bwMode="auto">
            <a:xfrm>
              <a:off x="877" y="1638"/>
              <a:ext cx="4838"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a:cs typeface="Times New Roman" pitchFamily="18" charset="0"/>
                </a:rPr>
                <a:t> </a:t>
              </a:r>
              <a:r>
                <a:rPr lang="en-US" altLang="en-US" sz="1900" dirty="0" smtClean="0">
                  <a:solidFill>
                    <a:srgbClr val="FFFFFF"/>
                  </a:solidFill>
                  <a:latin typeface="Verdana"/>
                  <a:cs typeface="Times New Roman" pitchFamily="18" charset="0"/>
                </a:rPr>
                <a:t> </a:t>
              </a:r>
              <a:r>
                <a:rPr lang="en-US" sz="1900" dirty="0">
                  <a:solidFill>
                    <a:srgbClr val="FFFFFF"/>
                  </a:solidFill>
                  <a:latin typeface="Verdana"/>
                </a:rPr>
                <a:t>3.3.3 Overview of Cortex-A models </a:t>
              </a:r>
              <a:r>
                <a:rPr lang="en-US" sz="1900" dirty="0" smtClean="0">
                  <a:solidFill>
                    <a:srgbClr val="FFFFFF"/>
                  </a:solidFill>
                  <a:latin typeface="Verdana"/>
                </a:rPr>
                <a:t>based on the</a:t>
              </a:r>
            </a:p>
            <a:p>
              <a:pPr eaLnBrk="1" fontAlgn="base" hangingPunct="1">
                <a:spcBef>
                  <a:spcPct val="0"/>
                </a:spcBef>
                <a:spcAft>
                  <a:spcPct val="0"/>
                </a:spcAft>
                <a:buNone/>
              </a:pPr>
              <a:r>
                <a:rPr lang="en-US" sz="1900" dirty="0">
                  <a:solidFill>
                    <a:srgbClr val="FFFFFF"/>
                  </a:solidFill>
                  <a:latin typeface="Verdana"/>
                </a:rPr>
                <a:t> </a:t>
              </a:r>
              <a:r>
                <a:rPr lang="en-US" sz="1900" dirty="0" smtClean="0">
                  <a:solidFill>
                    <a:srgbClr val="FFFFFF"/>
                  </a:solidFill>
                  <a:latin typeface="Verdana"/>
                </a:rPr>
                <a:t>            ARMv8.2 ISA</a:t>
              </a:r>
              <a:endParaRPr lang="hu-HU" sz="1900" dirty="0">
                <a:solidFill>
                  <a:srgbClr val="FFFFFF"/>
                </a:solidFill>
                <a:latin typeface="Verdana"/>
              </a:endParaRPr>
            </a:p>
          </p:txBody>
        </p:sp>
        <p:sp>
          <p:nvSpPr>
            <p:cNvPr id="20"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Tree>
    <p:extLst>
      <p:ext uri="{BB962C8B-B14F-4D97-AF65-F5344CB8AC3E}">
        <p14:creationId xmlns:p14="http://schemas.microsoft.com/office/powerpoint/2010/main" val="37451275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36585" y="1673805"/>
            <a:ext cx="7246243"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smtClean="0">
                <a:solidFill>
                  <a:srgbClr val="FFFFFF"/>
                </a:solidFill>
              </a:rPr>
              <a:t>3.3.1 Main extensions of the ARMv8.2 ISA</a:t>
            </a:r>
            <a:endParaRPr lang="hu-HU" sz="1900" dirty="0">
              <a:solidFill>
                <a:srgbClr val="FFFFFF"/>
              </a:solidFill>
            </a:endParaRPr>
          </a:p>
        </p:txBody>
      </p:sp>
    </p:spTree>
    <p:extLst>
      <p:ext uri="{BB962C8B-B14F-4D97-AF65-F5344CB8AC3E}">
        <p14:creationId xmlns:p14="http://schemas.microsoft.com/office/powerpoint/2010/main" val="33635200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3.3.1 </a:t>
            </a:r>
            <a:r>
              <a:rPr lang="en-US" dirty="0"/>
              <a:t>Main extensions of the ARMv8.2 </a:t>
            </a:r>
            <a:r>
              <a:rPr lang="en-US" dirty="0" smtClean="0"/>
              <a:t>ISA (1)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9427666"/>
              </p:ext>
            </p:extLst>
          </p:nvPr>
        </p:nvGraphicFramePr>
        <p:xfrm>
          <a:off x="251720" y="1291509"/>
          <a:ext cx="8640760" cy="3992321"/>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725525">
                  <a:extLst>
                    <a:ext uri="{9D8B030D-6E8A-4147-A177-3AD203B41FA5}">
                      <a16:colId xmlns:a16="http://schemas.microsoft.com/office/drawing/2014/main" val="20002"/>
                    </a:ext>
                  </a:extLst>
                </a:gridCol>
                <a:gridCol w="1395295">
                  <a:extLst>
                    <a:ext uri="{9D8B030D-6E8A-4147-A177-3AD203B41FA5}">
                      <a16:colId xmlns:a16="http://schemas.microsoft.com/office/drawing/2014/main" val="20003"/>
                    </a:ext>
                  </a:extLst>
                </a:gridCol>
              </a:tblGrid>
              <a:tr h="616995">
                <a:tc>
                  <a:txBody>
                    <a:bodyPr/>
                    <a:lstStyle/>
                    <a:p>
                      <a:pPr algn="ctr"/>
                      <a:r>
                        <a:rPr lang="en-US" sz="1400" dirty="0" smtClean="0"/>
                        <a:t>Revision</a:t>
                      </a:r>
                      <a:endParaRPr lang="en-US" sz="1400" dirty="0"/>
                    </a:p>
                  </a:txBody>
                  <a:tcPr anchor="ctr">
                    <a:solidFill>
                      <a:schemeClr val="accent5">
                        <a:lumMod val="50000"/>
                      </a:schemeClr>
                    </a:solidFill>
                  </a:tcPr>
                </a:tc>
                <a:tc>
                  <a:txBody>
                    <a:bodyPr/>
                    <a:lstStyle/>
                    <a:p>
                      <a:pPr algn="ctr"/>
                      <a:r>
                        <a:rPr lang="en-US" sz="1400" dirty="0" smtClean="0"/>
                        <a:t>Released</a:t>
                      </a:r>
                      <a:endParaRPr lang="en-US" sz="1400" dirty="0"/>
                    </a:p>
                  </a:txBody>
                  <a:tcPr anchor="ctr">
                    <a:solidFill>
                      <a:schemeClr val="accent5">
                        <a:lumMod val="50000"/>
                      </a:schemeClr>
                    </a:solidFill>
                  </a:tcPr>
                </a:tc>
                <a:tc>
                  <a:txBody>
                    <a:bodyPr/>
                    <a:lstStyle/>
                    <a:p>
                      <a:pPr algn="ctr"/>
                      <a:r>
                        <a:rPr lang="en-US" sz="1400" dirty="0" smtClean="0"/>
                        <a:t>Main</a:t>
                      </a:r>
                      <a:r>
                        <a:rPr lang="en-US" sz="1400" baseline="0" dirty="0" smtClean="0"/>
                        <a:t> enhancements</a:t>
                      </a:r>
                      <a:endParaRPr lang="en-US" sz="1400" dirty="0"/>
                    </a:p>
                  </a:txBody>
                  <a:tcPr anchor="ctr">
                    <a:solidFill>
                      <a:schemeClr val="accent5">
                        <a:lumMod val="50000"/>
                      </a:schemeClr>
                    </a:solidFill>
                  </a:tcPr>
                </a:tc>
                <a:tc>
                  <a:txBody>
                    <a:bodyPr/>
                    <a:lstStyle/>
                    <a:p>
                      <a:pPr algn="ctr"/>
                      <a:r>
                        <a:rPr lang="en-US" sz="1400" dirty="0" smtClean="0"/>
                        <a:t>Cortex-A</a:t>
                      </a:r>
                      <a:r>
                        <a:rPr lang="en-US" sz="1400" baseline="0" dirty="0" smtClean="0"/>
                        <a:t> </a:t>
                      </a:r>
                    </a:p>
                    <a:p>
                      <a:pPr algn="ctr"/>
                      <a:r>
                        <a:rPr lang="en-US" sz="1400" baseline="0" dirty="0" smtClean="0"/>
                        <a:t>p</a:t>
                      </a:r>
                      <a:r>
                        <a:rPr lang="en-US" sz="1400" dirty="0" smtClean="0"/>
                        <a:t>rocessors</a:t>
                      </a:r>
                      <a:endParaRPr lang="en-US" sz="1400" dirty="0"/>
                    </a:p>
                  </a:txBody>
                  <a:tcPr anchor="ctr">
                    <a:solidFill>
                      <a:schemeClr val="accent5">
                        <a:lumMod val="50000"/>
                      </a:schemeClr>
                    </a:solidFill>
                  </a:tcPr>
                </a:tc>
                <a:extLst>
                  <a:ext uri="{0D108BD9-81ED-4DB2-BD59-A6C34878D82A}">
                    <a16:rowId xmlns:a16="http://schemas.microsoft.com/office/drawing/2014/main" val="10000"/>
                  </a:ext>
                </a:extLst>
              </a:tr>
              <a:tr h="871052">
                <a:tc>
                  <a:txBody>
                    <a:bodyPr/>
                    <a:lstStyle/>
                    <a:p>
                      <a:pPr algn="ctr"/>
                      <a:r>
                        <a:rPr lang="en-US" sz="1400" dirty="0" err="1" smtClean="0"/>
                        <a:t>ARMv8</a:t>
                      </a:r>
                      <a:r>
                        <a:rPr lang="en-US" sz="1400" dirty="0" smtClean="0"/>
                        <a:t>-A</a:t>
                      </a:r>
                      <a:endParaRPr lang="en-US" sz="1400" dirty="0"/>
                    </a:p>
                  </a:txBody>
                  <a:tcPr anchor="ctr"/>
                </a:tc>
                <a:tc>
                  <a:txBody>
                    <a:bodyPr/>
                    <a:lstStyle/>
                    <a:p>
                      <a:pPr algn="ctr"/>
                      <a:r>
                        <a:rPr lang="en-US" sz="1400" dirty="0" smtClean="0"/>
                        <a:t>10/2011</a:t>
                      </a:r>
                      <a:endParaRPr lang="en-US" sz="1400" dirty="0"/>
                    </a:p>
                  </a:txBody>
                  <a:tcPr anchor="ctr"/>
                </a:tc>
                <a:tc>
                  <a:txBody>
                    <a:bodyPr/>
                    <a:lstStyle/>
                    <a:p>
                      <a:pPr algn="ctr"/>
                      <a:endParaRPr lang="en-US" sz="1400"/>
                    </a:p>
                  </a:txBody>
                  <a:tcPr anchor="ctr"/>
                </a:tc>
                <a:tc>
                  <a:txBody>
                    <a:bodyPr/>
                    <a:lstStyle/>
                    <a:p>
                      <a:pPr algn="ctr"/>
                      <a:r>
                        <a:rPr lang="en-US" sz="1400" dirty="0" err="1" smtClean="0"/>
                        <a:t>A32</a:t>
                      </a:r>
                      <a:r>
                        <a:rPr lang="en-US" sz="1400" dirty="0" smtClean="0"/>
                        <a:t>/</a:t>
                      </a:r>
                      <a:r>
                        <a:rPr lang="en-US" sz="1400" dirty="0" err="1" smtClean="0"/>
                        <a:t>A35</a:t>
                      </a:r>
                      <a:r>
                        <a:rPr lang="en-US" sz="1400" dirty="0" smtClean="0"/>
                        <a:t>/</a:t>
                      </a:r>
                    </a:p>
                    <a:p>
                      <a:pPr algn="ctr"/>
                      <a:r>
                        <a:rPr lang="en-US" sz="1400" dirty="0" err="1" smtClean="0"/>
                        <a:t>A53</a:t>
                      </a:r>
                      <a:r>
                        <a:rPr lang="en-US" sz="1400" dirty="0" smtClean="0"/>
                        <a:t>/</a:t>
                      </a:r>
                      <a:r>
                        <a:rPr lang="en-US" sz="1400" dirty="0" err="1" smtClean="0"/>
                        <a:t>A57</a:t>
                      </a:r>
                      <a:r>
                        <a:rPr lang="en-US" sz="1400" dirty="0" smtClean="0"/>
                        <a:t>/</a:t>
                      </a:r>
                    </a:p>
                    <a:p>
                      <a:pPr algn="ctr"/>
                      <a:r>
                        <a:rPr lang="en-US" sz="1400" dirty="0" err="1" smtClean="0"/>
                        <a:t>A72</a:t>
                      </a:r>
                      <a:r>
                        <a:rPr lang="en-US" sz="1400" dirty="0" smtClean="0"/>
                        <a:t>/</a:t>
                      </a:r>
                      <a:r>
                        <a:rPr lang="en-US" sz="1400" dirty="0" err="1" smtClean="0"/>
                        <a:t>A73</a:t>
                      </a:r>
                      <a:endParaRPr lang="en-US" sz="1400" dirty="0"/>
                    </a:p>
                  </a:txBody>
                  <a:tcPr anchor="ctr"/>
                </a:tc>
                <a:extLst>
                  <a:ext uri="{0D108BD9-81ED-4DB2-BD59-A6C34878D82A}">
                    <a16:rowId xmlns:a16="http://schemas.microsoft.com/office/drawing/2014/main" val="10001"/>
                  </a:ext>
                </a:extLst>
              </a:tr>
              <a:tr h="871052">
                <a:tc>
                  <a:txBody>
                    <a:bodyPr/>
                    <a:lstStyle/>
                    <a:p>
                      <a:pPr algn="ctr"/>
                      <a:r>
                        <a:rPr lang="en-US" sz="1400" dirty="0" err="1" smtClean="0"/>
                        <a:t>ARMv8.1</a:t>
                      </a:r>
                      <a:r>
                        <a:rPr lang="en-US" sz="1400" dirty="0" smtClean="0"/>
                        <a:t>-A</a:t>
                      </a:r>
                      <a:endParaRPr lang="en-US" sz="1400" dirty="0"/>
                    </a:p>
                  </a:txBody>
                  <a:tcPr anchor="ctr"/>
                </a:tc>
                <a:tc>
                  <a:txBody>
                    <a:bodyPr/>
                    <a:lstStyle/>
                    <a:p>
                      <a:pPr algn="ctr"/>
                      <a:r>
                        <a:rPr lang="en-US" sz="1400" dirty="0" smtClean="0"/>
                        <a:t>12/2014</a:t>
                      </a:r>
                      <a:endParaRPr lang="en-US" sz="1400" dirty="0"/>
                    </a:p>
                  </a:txBody>
                  <a:tcPr anchor="ctr"/>
                </a:tc>
                <a:tc>
                  <a:txBody>
                    <a:bodyPr/>
                    <a:lstStyle/>
                    <a:p>
                      <a:pPr marL="285750" indent="-285750" algn="l">
                        <a:buFont typeface="Arial" panose="020B0604020202020204" pitchFamily="34" charset="0"/>
                        <a:buChar char="•"/>
                      </a:pPr>
                      <a:r>
                        <a:rPr lang="en-US" sz="1400" dirty="0" smtClean="0"/>
                        <a:t>Incremental benefits over </a:t>
                      </a:r>
                      <a:r>
                        <a:rPr lang="en-US" sz="1400" dirty="0" err="1" smtClean="0"/>
                        <a:t>v8.0</a:t>
                      </a:r>
                      <a:r>
                        <a:rPr lang="en-US" sz="1400" dirty="0" smtClean="0"/>
                        <a:t> relating to the</a:t>
                      </a:r>
                    </a:p>
                    <a:p>
                      <a:pPr marL="0" indent="0" algn="l">
                        <a:buFont typeface="Arial" panose="020B0604020202020204" pitchFamily="34" charset="0"/>
                        <a:buNone/>
                      </a:pPr>
                      <a:r>
                        <a:rPr lang="en-US" sz="1400" dirty="0" smtClean="0"/>
                        <a:t>    </a:t>
                      </a:r>
                      <a:r>
                        <a:rPr lang="en-US" sz="1400" baseline="0" dirty="0" smtClean="0"/>
                        <a:t> </a:t>
                      </a:r>
                      <a:r>
                        <a:rPr lang="en-US" sz="1400" dirty="0" smtClean="0"/>
                        <a:t>  instruction</a:t>
                      </a:r>
                      <a:r>
                        <a:rPr lang="en-US" sz="1400" baseline="0" dirty="0" smtClean="0"/>
                        <a:t> set, exception model and </a:t>
                      </a:r>
                    </a:p>
                    <a:p>
                      <a:pPr marL="0" indent="0" algn="l">
                        <a:buFont typeface="Arial" panose="020B0604020202020204" pitchFamily="34" charset="0"/>
                        <a:buNone/>
                      </a:pPr>
                      <a:r>
                        <a:rPr lang="en-US" sz="1400" baseline="0" dirty="0" smtClean="0"/>
                        <a:t>       memory translation</a:t>
                      </a:r>
                      <a:endParaRPr lang="en-US" sz="1400" dirty="0" smtClean="0"/>
                    </a:p>
                  </a:txBody>
                  <a:tcPr/>
                </a:tc>
                <a:tc>
                  <a:txBody>
                    <a:bodyPr/>
                    <a:lstStyle/>
                    <a:p>
                      <a:pPr algn="ctr"/>
                      <a:endParaRPr lang="en-US" sz="1400"/>
                    </a:p>
                  </a:txBody>
                  <a:tcPr anchor="ctr"/>
                </a:tc>
                <a:extLst>
                  <a:ext uri="{0D108BD9-81ED-4DB2-BD59-A6C34878D82A}">
                    <a16:rowId xmlns:a16="http://schemas.microsoft.com/office/drawing/2014/main" val="10002"/>
                  </a:ext>
                </a:extLst>
              </a:tr>
              <a:tr h="1633222">
                <a:tc>
                  <a:txBody>
                    <a:bodyPr/>
                    <a:lstStyle/>
                    <a:p>
                      <a:pPr algn="ctr"/>
                      <a:r>
                        <a:rPr lang="en-US" sz="1400" dirty="0" err="1" smtClean="0"/>
                        <a:t>ARMv8.2</a:t>
                      </a:r>
                      <a:r>
                        <a:rPr lang="en-US" sz="1400" dirty="0" smtClean="0"/>
                        <a:t>-A</a:t>
                      </a:r>
                      <a:endParaRPr lang="en-US" sz="1400" dirty="0"/>
                    </a:p>
                  </a:txBody>
                  <a:tcPr anchor="ctr"/>
                </a:tc>
                <a:tc>
                  <a:txBody>
                    <a:bodyPr/>
                    <a:lstStyle/>
                    <a:p>
                      <a:pPr algn="ctr"/>
                      <a:r>
                        <a:rPr lang="en-US" sz="1400" dirty="0" smtClean="0"/>
                        <a:t>03/2017</a:t>
                      </a:r>
                      <a:endParaRPr lang="en-US" sz="1400" dirty="0"/>
                    </a:p>
                  </a:txBody>
                  <a:tcPr anchor="ctr"/>
                </a:tc>
                <a:tc>
                  <a:txBody>
                    <a:bodyPr/>
                    <a:lstStyle/>
                    <a:p>
                      <a:pPr marL="285750" indent="-285750" algn="l">
                        <a:spcAft>
                          <a:spcPts val="200"/>
                        </a:spcAft>
                        <a:buFont typeface="Arial" panose="020B0604020202020204" pitchFamily="34" charset="0"/>
                        <a:buChar char="•"/>
                      </a:pPr>
                      <a:r>
                        <a:rPr lang="en-US" sz="1400" dirty="0" smtClean="0">
                          <a:solidFill>
                            <a:srgbClr val="FF0000"/>
                          </a:solidFill>
                        </a:rPr>
                        <a:t>Half-precision FP</a:t>
                      </a:r>
                    </a:p>
                    <a:p>
                      <a:pPr marL="285750" indent="-285750" algn="l">
                        <a:buFont typeface="Arial" panose="020B0604020202020204" pitchFamily="34" charset="0"/>
                        <a:buChar char="•"/>
                      </a:pPr>
                      <a:r>
                        <a:rPr lang="en-US" sz="1400" dirty="0" smtClean="0"/>
                        <a:t>Optional increase of the </a:t>
                      </a:r>
                      <a:r>
                        <a:rPr lang="en-US" sz="1400" dirty="0" smtClean="0">
                          <a:solidFill>
                            <a:srgbClr val="FF0000"/>
                          </a:solidFill>
                        </a:rPr>
                        <a:t>address space</a:t>
                      </a:r>
                    </a:p>
                    <a:p>
                      <a:pPr marL="0" indent="0" algn="l">
                        <a:spcAft>
                          <a:spcPts val="200"/>
                        </a:spcAft>
                        <a:buFont typeface="Arial" panose="020B0604020202020204" pitchFamily="34" charset="0"/>
                        <a:buNone/>
                      </a:pPr>
                      <a:r>
                        <a:rPr lang="en-US" sz="1400" baseline="0" dirty="0" smtClean="0">
                          <a:solidFill>
                            <a:srgbClr val="FF0000"/>
                          </a:solidFill>
                        </a:rPr>
                        <a:t>       from 48 to 52 bits</a:t>
                      </a:r>
                    </a:p>
                    <a:p>
                      <a:pPr marL="285750" indent="-285750" algn="l">
                        <a:spcAft>
                          <a:spcPts val="200"/>
                        </a:spcAft>
                        <a:buFont typeface="Arial" panose="020B0604020202020204" pitchFamily="34" charset="0"/>
                        <a:buChar char="•"/>
                      </a:pPr>
                      <a:r>
                        <a:rPr lang="en-US" sz="1400" baseline="0" dirty="0" smtClean="0"/>
                        <a:t>RAS extensions</a:t>
                      </a:r>
                    </a:p>
                    <a:p>
                      <a:pPr marL="285750" indent="-285750" algn="l">
                        <a:buFont typeface="Arial" panose="020B0604020202020204" pitchFamily="34" charset="0"/>
                        <a:buChar char="•"/>
                      </a:pPr>
                      <a:r>
                        <a:rPr lang="en-US" sz="1400" baseline="0" dirty="0" smtClean="0"/>
                        <a:t>Statistical profiling to be able to analyze</a:t>
                      </a:r>
                    </a:p>
                    <a:p>
                      <a:pPr marL="0" indent="0" algn="l">
                        <a:buFont typeface="Arial" panose="020B0604020202020204" pitchFamily="34" charset="0"/>
                        <a:buNone/>
                      </a:pPr>
                      <a:r>
                        <a:rPr lang="en-US" sz="1400" baseline="0" dirty="0" smtClean="0"/>
                        <a:t>       large working sets</a:t>
                      </a:r>
                      <a:endParaRPr lang="en-US" sz="1400" dirty="0"/>
                    </a:p>
                  </a:txBody>
                  <a:tcPr/>
                </a:tc>
                <a:tc>
                  <a:txBody>
                    <a:bodyPr/>
                    <a:lstStyle/>
                    <a:p>
                      <a:pPr algn="ctr"/>
                      <a:r>
                        <a:rPr lang="en-US" sz="1400" dirty="0" err="1" smtClean="0"/>
                        <a:t>A55</a:t>
                      </a:r>
                      <a:r>
                        <a:rPr lang="en-US" sz="1400" dirty="0" smtClean="0"/>
                        <a:t>/</a:t>
                      </a:r>
                      <a:r>
                        <a:rPr lang="en-US" sz="1400" dirty="0" err="1" smtClean="0"/>
                        <a:t>A75</a:t>
                      </a:r>
                      <a:endParaRPr lang="en-US" sz="1400" dirty="0" smtClean="0"/>
                    </a:p>
                    <a:p>
                      <a:pPr algn="ctr"/>
                      <a:r>
                        <a:rPr lang="en-US" sz="1400" dirty="0" smtClean="0"/>
                        <a:t>(Provides also </a:t>
                      </a:r>
                    </a:p>
                    <a:p>
                      <a:pPr algn="ctr"/>
                      <a:r>
                        <a:rPr lang="en-US" sz="1400" dirty="0" err="1" smtClean="0"/>
                        <a:t>ARMv8.1</a:t>
                      </a:r>
                      <a:r>
                        <a:rPr lang="en-US" sz="1400" dirty="0" smtClean="0"/>
                        <a:t> support)</a:t>
                      </a:r>
                      <a:endParaRPr lang="en-US" sz="1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75943" y="512925"/>
            <a:ext cx="6159187" cy="369332"/>
          </a:xfrm>
          <a:prstGeom prst="rect">
            <a:avLst/>
          </a:prstGeom>
          <a:noFill/>
        </p:spPr>
        <p:txBody>
          <a:bodyPr wrap="none" rtlCol="0">
            <a:spAutoFit/>
          </a:bodyPr>
          <a:lstStyle/>
          <a:p>
            <a:r>
              <a:rPr lang="en-US" dirty="0" smtClean="0">
                <a:solidFill>
                  <a:schemeClr val="accent6"/>
                </a:solidFill>
              </a:rPr>
              <a:t>3.3.1</a:t>
            </a:r>
            <a:r>
              <a:rPr lang="en-US" dirty="0" smtClean="0">
                <a:solidFill>
                  <a:srgbClr val="2D2D8A"/>
                </a:solidFill>
              </a:rPr>
              <a:t> </a:t>
            </a:r>
            <a:r>
              <a:rPr lang="en-US" dirty="0">
                <a:solidFill>
                  <a:srgbClr val="2D2D8A"/>
                </a:solidFill>
              </a:rPr>
              <a:t>Main extensions of the ARMv8.2 ISA-1 </a:t>
            </a:r>
            <a:r>
              <a:rPr lang="en-US" dirty="0"/>
              <a:t>[97</a:t>
            </a:r>
            <a:r>
              <a:rPr lang="en-US" dirty="0" smtClean="0"/>
              <a:t>]</a:t>
            </a:r>
            <a:endParaRPr lang="en-US" dirty="0"/>
          </a:p>
        </p:txBody>
      </p:sp>
      <p:sp>
        <p:nvSpPr>
          <p:cNvPr id="5" name="TextBox 6"/>
          <p:cNvSpPr txBox="1"/>
          <p:nvPr/>
        </p:nvSpPr>
        <p:spPr>
          <a:xfrm>
            <a:off x="8839201" y="6520065"/>
            <a:ext cx="323309" cy="400110"/>
          </a:xfrm>
          <a:prstGeom prst="rect">
            <a:avLst/>
          </a:prstGeom>
          <a:noFill/>
        </p:spPr>
        <p:txBody>
          <a:bodyPr wrap="square" rtlCol="0">
            <a:spAutoFit/>
          </a:bodyPr>
          <a:lstStyle/>
          <a:p>
            <a:r>
              <a:rPr lang="en-US" sz="2000" dirty="0" smtClean="0">
                <a:solidFill>
                  <a:srgbClr val="FF0000"/>
                </a:solidFill>
                <a:latin typeface="+mj-lt"/>
              </a:rPr>
              <a:t>*</a:t>
            </a:r>
          </a:p>
        </p:txBody>
      </p:sp>
      <p:sp>
        <p:nvSpPr>
          <p:cNvPr id="8" name="TextBox 7"/>
          <p:cNvSpPr txBox="1"/>
          <p:nvPr/>
        </p:nvSpPr>
        <p:spPr>
          <a:xfrm flipH="1">
            <a:off x="4841414" y="6496598"/>
            <a:ext cx="4231086" cy="307777"/>
          </a:xfrm>
          <a:prstGeom prst="rect">
            <a:avLst/>
          </a:prstGeom>
          <a:noFill/>
        </p:spPr>
        <p:txBody>
          <a:bodyPr wrap="square" rtlCol="0">
            <a:spAutoFit/>
          </a:bodyPr>
          <a:lstStyle/>
          <a:p>
            <a:r>
              <a:rPr lang="en-US" sz="1400" dirty="0" smtClean="0"/>
              <a:t>(Only the red enhancements are discussed) </a:t>
            </a:r>
          </a:p>
        </p:txBody>
      </p:sp>
    </p:spTree>
    <p:extLst>
      <p:ext uri="{BB962C8B-B14F-4D97-AF65-F5344CB8AC3E}">
        <p14:creationId xmlns:p14="http://schemas.microsoft.com/office/powerpoint/2010/main" val="2720427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187022</TotalTime>
  <Words>15415</Words>
  <Application>Microsoft Office PowerPoint</Application>
  <PresentationFormat>On-screen Show (4:3)</PresentationFormat>
  <Paragraphs>2719</Paragraphs>
  <Slides>163</Slides>
  <Notes>28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163</vt:i4>
      </vt:variant>
    </vt:vector>
  </HeadingPairs>
  <TitlesOfParts>
    <vt:vector size="176" baseType="lpstr">
      <vt:lpstr>Arial</vt:lpstr>
      <vt:lpstr>Arial Rounded MT Bold</vt:lpstr>
      <vt:lpstr>Calibri</vt:lpstr>
      <vt:lpstr>Garamond</vt:lpstr>
      <vt:lpstr>Times New Roman</vt:lpstr>
      <vt:lpstr>Verdana</vt:lpstr>
      <vt:lpstr>Wingdings</vt:lpstr>
      <vt:lpstr>1_Default Design</vt:lpstr>
      <vt:lpstr>5_Default Design</vt:lpstr>
      <vt:lpstr>2_Level</vt:lpstr>
      <vt:lpstr>5_Level</vt:lpstr>
      <vt:lpstr>2_Default Design</vt:lpstr>
      <vt:lpstr>4_Default Design</vt:lpstr>
      <vt:lpstr>PowerPoint Presentation</vt:lpstr>
      <vt:lpstr>PowerPoint Presentation</vt:lpstr>
      <vt:lpstr>PowerPoint Presentation</vt:lpstr>
      <vt:lpstr>PowerPoint Presentation</vt:lpstr>
      <vt:lpstr>1. Introduction to ARM (1)</vt:lpstr>
      <vt:lpstr>1. Introduction to ARM (2)</vt:lpstr>
      <vt:lpstr>1. Introduction to ARM (3)</vt:lpstr>
      <vt:lpstr>1. Introduction to ARM (4)</vt:lpstr>
      <vt:lpstr>1. Introduction to ARM (5)</vt:lpstr>
      <vt:lpstr>1. Introduction to ARM (6)</vt:lpstr>
      <vt:lpstr>1. Introduction to ARM (7)</vt:lpstr>
      <vt:lpstr>1. Introduction to ARM (8)</vt:lpstr>
      <vt:lpstr>1. Introduction to ARM (9)</vt:lpstr>
      <vt:lpstr>PowerPoint Presentation</vt:lpstr>
      <vt:lpstr>1. Introduction to ARM (10)</vt:lpstr>
      <vt:lpstr>1. Introduction to ARM (11)</vt:lpstr>
      <vt:lpstr>1. Introduction to ARM (12)</vt:lpstr>
      <vt:lpstr>1. Introduction to ARM (13)</vt:lpstr>
      <vt:lpstr>1. Introduction to ARM (14)</vt:lpstr>
      <vt:lpstr>1. Introduction to ARM (15)</vt:lpstr>
      <vt:lpstr>PowerPoint Presentation</vt:lpstr>
      <vt:lpstr>2. Evolution of the ARM ISA (1)</vt:lpstr>
      <vt:lpstr>2. Evolution of the ARM ISA (2)</vt:lpstr>
      <vt:lpstr>2. Evolution of the ARM ISA (3)</vt:lpstr>
      <vt:lpstr>2. Evolution of the ARM ISA (4)</vt:lpstr>
      <vt:lpstr>2. Evolution of the ARM ISA (5)</vt:lpstr>
      <vt:lpstr>2. Evolution of the ARM ISA (6)</vt:lpstr>
      <vt:lpstr>2. Evolution of the ARM ISA (7)</vt:lpstr>
      <vt:lpstr>2. Evolution of the ARM ISA (8)</vt:lpstr>
      <vt:lpstr>2. Evolution of the ARM ISA (9)</vt:lpstr>
      <vt:lpstr>2. Evolution of the ARM ISA (10)</vt:lpstr>
      <vt:lpstr>2. Evolution of the ARM ISA (11)</vt:lpstr>
      <vt:lpstr>2. Evolution of the ARM ISA (12)</vt:lpstr>
      <vt:lpstr>2. Evolution of the ARM ISA (13)</vt:lpstr>
      <vt:lpstr>2. Evolution of the ARM ISA (14)</vt:lpstr>
      <vt:lpstr>2. Evolution of the ARM ISA (15)</vt:lpstr>
      <vt:lpstr>2. Evolution of the ARM ISA (16)</vt:lpstr>
      <vt:lpstr>2. Evolution of the ARM ISA (17)</vt:lpstr>
      <vt:lpstr>2. Evolution of the ARM ISA (18)</vt:lpstr>
      <vt:lpstr>2. Evolution of the ARM ISA (19)</vt:lpstr>
      <vt:lpstr>2. Evolution of the ARM ISA (20)</vt:lpstr>
      <vt:lpstr>2. Evolution of the ARM ISA (21)</vt:lpstr>
      <vt:lpstr>2. Evolution of the ARM ISA (22)</vt:lpstr>
      <vt:lpstr>2. Evolution of the ARM ISA (23)</vt:lpstr>
      <vt:lpstr>2. Evolution of the ARM ISA (24)</vt:lpstr>
      <vt:lpstr>2. Evolution of the ARM ISA (25)</vt:lpstr>
      <vt:lpstr>2. Evolution of the ARM ISA (26)</vt:lpstr>
      <vt:lpstr>2. Evolution of the ARM ISA (27)</vt:lpstr>
      <vt:lpstr>2. Evolution of the ARM ISA (28)</vt:lpstr>
      <vt:lpstr>2. Evolution of the ARM ISA (29)</vt:lpstr>
      <vt:lpstr>2. Evolution of the ARM ISA (30)</vt:lpstr>
      <vt:lpstr>2. Evolution of the ARM ISA (31)</vt:lpstr>
      <vt:lpstr>PowerPoint Presentation</vt:lpstr>
      <vt:lpstr>PowerPoint Presentation</vt:lpstr>
      <vt:lpstr>3.1 Overview (1)</vt:lpstr>
      <vt:lpstr>PowerPoint Presentation</vt:lpstr>
      <vt:lpstr>PowerPoint Presentation</vt:lpstr>
      <vt:lpstr>3.2.1 Introduction (1)</vt:lpstr>
      <vt:lpstr>3.2.1 Introduction (2)</vt:lpstr>
      <vt:lpstr>3.2.1 Introduction (3)</vt:lpstr>
      <vt:lpstr>3.2.1 Introduction (4)</vt:lpstr>
      <vt:lpstr>3.2.1 Introduction (5)</vt:lpstr>
      <vt:lpstr>3.2.1 Introduction (6)</vt:lpstr>
      <vt:lpstr>3.2.1 Introduction (7)</vt:lpstr>
      <vt:lpstr>PowerPoint Presentation</vt:lpstr>
      <vt:lpstr>4. Evolution of the Cortex-A series ARMv7/v8.0 ISA-based models (16)</vt:lpstr>
      <vt:lpstr>3.2.2 Overview of Cortex-A models based on the ARMv7/v8.0 ISA (7)</vt:lpstr>
      <vt:lpstr>3.2.2 Overview of Cortex-A models based on the ARMv7/v8.0 ISA (1)</vt:lpstr>
      <vt:lpstr>3.2.2 Overview of Cortex-A models based on the ARMv7/v8.0 ISA (2)</vt:lpstr>
      <vt:lpstr>3.2.2 Overview of Cortex-A models based on the ARMv7/v8.0 ISA (3)</vt:lpstr>
      <vt:lpstr>3.2.2 Overview of Cortex-A models based on the ARMv7/v8.0 ISA (4)</vt:lpstr>
      <vt:lpstr>3.2.2 Overview of Cortex-A models based on the ARMv7/v8.0 ISA (5)</vt:lpstr>
      <vt:lpstr>3.2.2 Overview of Cortex-A models based on the ARMv7/v8.0 ISA (8)</vt:lpstr>
      <vt:lpstr>3.2.2 Overview of Cortex-A models based on the ARMv7/v8.0 ISA (9)</vt:lpstr>
      <vt:lpstr>PowerPoint Presentation</vt:lpstr>
      <vt:lpstr>3.2.3 Evolution of Cortex-A models based on the ARMv7/v8.0 ISA (1)</vt:lpstr>
      <vt:lpstr>3.2.3 Evolution of Cortex-A models based on the ARMv7/v8.0 ISA (2)</vt:lpstr>
      <vt:lpstr>3.2.3 Evolution of Cortex-A models based on the ARMv7/v8.0 ISA (3)</vt:lpstr>
      <vt:lpstr>3.2.3 Evolution of Cortex-A models based on the ARMv7/v8.0 ISA (4)</vt:lpstr>
      <vt:lpstr>3.2.3 Evolution of Cortex-A models based on the ARMv7/v8.0 ISA (5)</vt:lpstr>
      <vt:lpstr>3.2.3 Evolution of Cortex-A models based on the ARMv7/v8.0 ISA (6)</vt:lpstr>
      <vt:lpstr>3.2.3 Evolution of Cortex-A models based on the ARMv7/v8.0 ISA (7)</vt:lpstr>
      <vt:lpstr>3.2.3 Evolution of Cortex-A models based on the ARMv7/v8.0 ISA (8)</vt:lpstr>
      <vt:lpstr>3.2.3 Evolution of Cortex-A models based on the ARMv7/v8.0 ISA (9)</vt:lpstr>
      <vt:lpstr>3.2.3 Evolution of Cortex-A models based on the ARMv7/v8.0 ISA (10)</vt:lpstr>
      <vt:lpstr>3.2.3 Evolution of Cortex-A models based on the ARMv7/v8.0 ISA (11)</vt:lpstr>
      <vt:lpstr>3.2.3 Evolution of Cortex-A models based on the ARMv7/v8.0 ISA (12)</vt:lpstr>
      <vt:lpstr>3.2.3 Evolution of Cortex-A models based on the ARMv7/v8.0 ISA (13)</vt:lpstr>
      <vt:lpstr>3.2.3 Evolution of Cortex-A models based on the ARMv7/v8.0 ISA (14)</vt:lpstr>
      <vt:lpstr>3.2.3 Evolution of Cortex-A models based on the ARMv7/v8.0 ISA (15)</vt:lpstr>
      <vt:lpstr>3.2.3 Evolution of Cortex-A models based on the ARMv7/v8.0 ISA (16)</vt:lpstr>
      <vt:lpstr>3.2.3 Evolution of Cortex-A models based on the ARMv7/v8.0 ISA (17)</vt:lpstr>
      <vt:lpstr>3.2.3 Evolution of Cortex-A models based on the ARMv7/v8.0 ISA (18)</vt:lpstr>
      <vt:lpstr>3.2.3 Evolution of Cortex-A models based on the ARMv7/v8.0 ISA (19)</vt:lpstr>
      <vt:lpstr>3.2.3 Evolution of Cortex-A models based on the ARMv7/v8.0 ISA (20)</vt:lpstr>
      <vt:lpstr>3.2.3 Evolution of Cortex-A models based on the ARMv7/v8.0 ISA (21)</vt:lpstr>
      <vt:lpstr>PowerPoint Presentation</vt:lpstr>
      <vt:lpstr>PowerPoint Presentation</vt:lpstr>
      <vt:lpstr>3.3.1 Main extensions of the ARMv8.2 ISA (1)</vt:lpstr>
      <vt:lpstr>3.3.1 Main extensions of the ARMv8.2 ISA (2) </vt:lpstr>
      <vt:lpstr>PowerPoint Presentation</vt:lpstr>
      <vt:lpstr>PowerPoint Presentation</vt:lpstr>
      <vt:lpstr>3.3.2 The DynamIQ core cluster (2)</vt:lpstr>
      <vt:lpstr>3.3.2 The DynamIQ core cluster (1)</vt:lpstr>
      <vt:lpstr>3.3.2 The DynamIQ core cluster (2)</vt:lpstr>
      <vt:lpstr>3.3.2 The DynamIQ core cluster (3)</vt:lpstr>
      <vt:lpstr>3.3.2 The DynamIQ core cluster (4)</vt:lpstr>
      <vt:lpstr>3.3.2 The DynamIQ core cluster (5)</vt:lpstr>
      <vt:lpstr>3.3.2 The DynamIQ core cluster (6)</vt:lpstr>
      <vt:lpstr>3.3.2 The DynamIQ core cluster (6)</vt:lpstr>
      <vt:lpstr>3.3.2 The DynamIQ core cluster (7)</vt:lpstr>
      <vt:lpstr>3.3.2 The DynamIQ core cluster (8)</vt:lpstr>
      <vt:lpstr>3.3.2 The DynamIQ core cluster (9)</vt:lpstr>
      <vt:lpstr>3.3.2 The DynamIQ core cluster (10)</vt:lpstr>
      <vt:lpstr>3.3.2 The DynamIQ core cluster (10)</vt:lpstr>
      <vt:lpstr>3.3.2 The DynamIQ core cluster (12)</vt:lpstr>
      <vt:lpstr>PowerPoint Presentation</vt:lpstr>
      <vt:lpstr>3.3.2 The DynamIQ core cluster (13)</vt:lpstr>
      <vt:lpstr>3.3.2 The DynamIQ core cluster (14)</vt:lpstr>
      <vt:lpstr>3.3.2 The DynamIQ core cluster (15)</vt:lpstr>
      <vt:lpstr>PowerPoint Presentation</vt:lpstr>
      <vt:lpstr>3.3.3 Overview of Cortex-A models based on the ARMv8.2 ISA (1) </vt:lpstr>
      <vt:lpstr>3.3.3 Overview of Cortex-A models based on the ARMv8.2 ISA (2) </vt:lpstr>
      <vt:lpstr>3.3.3 Overview of Cortex-A models based on the ARMv8.2 ISA (3) </vt:lpstr>
      <vt:lpstr>3.3.3 Overview of Cortex-A models based on the ARMv8.2 ISA (4) </vt:lpstr>
      <vt:lpstr>3.3.3 Overview of Cortex-A models based on the ARMv8.2 ISA (5) </vt:lpstr>
      <vt:lpstr>3.3.3 Overview of Cortex-A models based on the ARMv8.2 ISA (6) </vt:lpstr>
      <vt:lpstr>3.3.3 Overview of Cortex-A models based on the ARMv8.2 ISA (7) </vt:lpstr>
      <vt:lpstr>3.3.3 Overview of Cortex-A models based on the ARMv8.2 ISA (8) </vt:lpstr>
      <vt:lpstr>PowerPoint Presentation</vt:lpstr>
      <vt:lpstr>3.3.4 The extra high performance Cortex-X1 (1)</vt:lpstr>
      <vt:lpstr>3.3.4 The extra high performance Cortex-X1 (2)</vt:lpstr>
      <vt:lpstr>3.3.4 The extra high performance Cortex-X1 (3)</vt:lpstr>
      <vt:lpstr>3.3.4 The extra high performance Cortex-X1 (4)</vt:lpstr>
      <vt:lpstr>3.3.4 The extra high performance Cortex-X1 (5)</vt:lpstr>
      <vt:lpstr>3.3.4 The extra high performance Cortex-X1 (6)</vt:lpstr>
      <vt:lpstr>3.3.4 The extra high performance Cortex-X1 (7)</vt:lpstr>
      <vt:lpstr>3.3.4 The extra high performance Cortex-X1 (8)</vt:lpstr>
      <vt:lpstr>3.3.4 The extra high performance Cortex-X1 (9)</vt:lpstr>
      <vt:lpstr>3.3.4 The extra high performance Cortex-X1 (10)</vt:lpstr>
      <vt:lpstr>3.3.4 The extra high performance Cortex-X1 (11)</vt:lpstr>
      <vt:lpstr>3.3.4 The extra high performance Cortex-X1 (12)</vt:lpstr>
      <vt:lpstr>3.3.4 The extra high performance Cortex-X1 (13)</vt:lpstr>
      <vt:lpstr>3.3.4 The extra high performance Cortex-X1 (14)</vt:lpstr>
      <vt:lpstr>3.3.4 The extra high performance Cortex-X1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sima</cp:lastModifiedBy>
  <cp:revision>3295</cp:revision>
  <cp:lastPrinted>2018-06-07T08:08:54Z</cp:lastPrinted>
  <dcterms:created xsi:type="dcterms:W3CDTF">2015-01-03T09:04:43Z</dcterms:created>
  <dcterms:modified xsi:type="dcterms:W3CDTF">2020-10-21T03:45:27Z</dcterms:modified>
</cp:coreProperties>
</file>