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  <p:sldMasterId id="2147483673" r:id="rId2"/>
    <p:sldMasterId id="2147483698" r:id="rId3"/>
    <p:sldMasterId id="2147483724" r:id="rId4"/>
    <p:sldMasterId id="2147483749" r:id="rId5"/>
    <p:sldMasterId id="2147483762" r:id="rId6"/>
    <p:sldMasterId id="2147483787" r:id="rId7"/>
    <p:sldMasterId id="2147483800" r:id="rId8"/>
    <p:sldMasterId id="2147483826" r:id="rId9"/>
    <p:sldMasterId id="2147483839" r:id="rId10"/>
  </p:sldMasterIdLst>
  <p:notesMasterIdLst>
    <p:notesMasterId r:id="rId138"/>
  </p:notesMasterIdLst>
  <p:sldIdLst>
    <p:sldId id="410" r:id="rId11"/>
    <p:sldId id="1790" r:id="rId12"/>
    <p:sldId id="1751" r:id="rId13"/>
    <p:sldId id="1754" r:id="rId14"/>
    <p:sldId id="1755" r:id="rId15"/>
    <p:sldId id="748" r:id="rId16"/>
    <p:sldId id="1338" r:id="rId17"/>
    <p:sldId id="1399" r:id="rId18"/>
    <p:sldId id="1406" r:id="rId19"/>
    <p:sldId id="1400" r:id="rId20"/>
    <p:sldId id="1401" r:id="rId21"/>
    <p:sldId id="1402" r:id="rId22"/>
    <p:sldId id="1403" r:id="rId23"/>
    <p:sldId id="1404" r:id="rId24"/>
    <p:sldId id="1405" r:id="rId25"/>
    <p:sldId id="1789" r:id="rId26"/>
    <p:sldId id="1760" r:id="rId27"/>
    <p:sldId id="1788" r:id="rId28"/>
    <p:sldId id="1257" r:id="rId29"/>
    <p:sldId id="1004" r:id="rId30"/>
    <p:sldId id="1396" r:id="rId31"/>
    <p:sldId id="1758" r:id="rId32"/>
    <p:sldId id="1759" r:id="rId33"/>
    <p:sldId id="1791" r:id="rId34"/>
    <p:sldId id="1792" r:id="rId35"/>
    <p:sldId id="1734" r:id="rId36"/>
    <p:sldId id="1735" r:id="rId37"/>
    <p:sldId id="1736" r:id="rId38"/>
    <p:sldId id="1042" r:id="rId39"/>
    <p:sldId id="1407" r:id="rId40"/>
    <p:sldId id="1270" r:id="rId41"/>
    <p:sldId id="1415" r:id="rId42"/>
    <p:sldId id="1727" r:id="rId43"/>
    <p:sldId id="1334" r:id="rId44"/>
    <p:sldId id="1269" r:id="rId45"/>
    <p:sldId id="1339" r:id="rId46"/>
    <p:sldId id="1737" r:id="rId47"/>
    <p:sldId id="1731" r:id="rId48"/>
    <p:sldId id="1738" r:id="rId49"/>
    <p:sldId id="1732" r:id="rId50"/>
    <p:sldId id="1739" r:id="rId51"/>
    <p:sldId id="1343" r:id="rId52"/>
    <p:sldId id="1740" r:id="rId53"/>
    <p:sldId id="1793" r:id="rId54"/>
    <p:sldId id="1344" r:id="rId55"/>
    <p:sldId id="1741" r:id="rId56"/>
    <p:sldId id="1799" r:id="rId57"/>
    <p:sldId id="1410" r:id="rId58"/>
    <p:sldId id="1324" r:id="rId59"/>
    <p:sldId id="1325" r:id="rId60"/>
    <p:sldId id="1326" r:id="rId61"/>
    <p:sldId id="1327" r:id="rId62"/>
    <p:sldId id="1408" r:id="rId63"/>
    <p:sldId id="1409" r:id="rId64"/>
    <p:sldId id="1328" r:id="rId65"/>
    <p:sldId id="1329" r:id="rId66"/>
    <p:sldId id="1330" r:id="rId67"/>
    <p:sldId id="1331" r:id="rId68"/>
    <p:sldId id="1332" r:id="rId69"/>
    <p:sldId id="1335" r:id="rId70"/>
    <p:sldId id="1272" r:id="rId71"/>
    <p:sldId id="1286" r:id="rId72"/>
    <p:sldId id="1273" r:id="rId73"/>
    <p:sldId id="1274" r:id="rId74"/>
    <p:sldId id="1380" r:id="rId75"/>
    <p:sldId id="1767" r:id="rId76"/>
    <p:sldId id="1800" r:id="rId77"/>
    <p:sldId id="1279" r:id="rId78"/>
    <p:sldId id="1768" r:id="rId79"/>
    <p:sldId id="1716" r:id="rId80"/>
    <p:sldId id="1278" r:id="rId81"/>
    <p:sldId id="1281" r:id="rId82"/>
    <p:sldId id="1769" r:id="rId83"/>
    <p:sldId id="1283" r:id="rId84"/>
    <p:sldId id="1282" r:id="rId85"/>
    <p:sldId id="1771" r:id="rId86"/>
    <p:sldId id="1379" r:id="rId87"/>
    <p:sldId id="1336" r:id="rId88"/>
    <p:sldId id="1285" r:id="rId89"/>
    <p:sldId id="1284" r:id="rId90"/>
    <p:sldId id="1776" r:id="rId91"/>
    <p:sldId id="1815" r:id="rId92"/>
    <p:sldId id="1816" r:id="rId93"/>
    <p:sldId id="1817" r:id="rId94"/>
    <p:sldId id="1818" r:id="rId95"/>
    <p:sldId id="1802" r:id="rId96"/>
    <p:sldId id="1803" r:id="rId97"/>
    <p:sldId id="1804" r:id="rId98"/>
    <p:sldId id="1805" r:id="rId99"/>
    <p:sldId id="1821" r:id="rId100"/>
    <p:sldId id="1819" r:id="rId101"/>
    <p:sldId id="1775" r:id="rId102"/>
    <p:sldId id="1774" r:id="rId103"/>
    <p:sldId id="1782" r:id="rId104"/>
    <p:sldId id="1806" r:id="rId105"/>
    <p:sldId id="1807" r:id="rId106"/>
    <p:sldId id="1808" r:id="rId107"/>
    <p:sldId id="1809" r:id="rId108"/>
    <p:sldId id="1810" r:id="rId109"/>
    <p:sldId id="1822" r:id="rId110"/>
    <p:sldId id="1812" r:id="rId111"/>
    <p:sldId id="1813" r:id="rId112"/>
    <p:sldId id="1814" r:id="rId113"/>
    <p:sldId id="1305" r:id="rId114"/>
    <p:sldId id="1306" r:id="rId115"/>
    <p:sldId id="1785" r:id="rId116"/>
    <p:sldId id="1820" r:id="rId117"/>
    <p:sldId id="1337" r:id="rId118"/>
    <p:sldId id="1308" r:id="rId119"/>
    <p:sldId id="1358" r:id="rId120"/>
    <p:sldId id="1309" r:id="rId121"/>
    <p:sldId id="1310" r:id="rId122"/>
    <p:sldId id="1311" r:id="rId123"/>
    <p:sldId id="1312" r:id="rId124"/>
    <p:sldId id="1313" r:id="rId125"/>
    <p:sldId id="1717" r:id="rId126"/>
    <p:sldId id="1320" r:id="rId127"/>
    <p:sldId id="1321" r:id="rId128"/>
    <p:sldId id="1322" r:id="rId129"/>
    <p:sldId id="1314" r:id="rId130"/>
    <p:sldId id="1798" r:id="rId131"/>
    <p:sldId id="1315" r:id="rId132"/>
    <p:sldId id="1796" r:id="rId133"/>
    <p:sldId id="1797" r:id="rId134"/>
    <p:sldId id="1317" r:id="rId135"/>
    <p:sldId id="1725" r:id="rId136"/>
    <p:sldId id="1795" r:id="rId13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43B284-05C1-4ADE-B66F-498B437E93F5}">
          <p14:sldIdLst>
            <p14:sldId id="410"/>
            <p14:sldId id="1790"/>
            <p14:sldId id="1751"/>
            <p14:sldId id="1754"/>
            <p14:sldId id="1755"/>
            <p14:sldId id="748"/>
            <p14:sldId id="1338"/>
            <p14:sldId id="1399"/>
            <p14:sldId id="1406"/>
            <p14:sldId id="1400"/>
            <p14:sldId id="1401"/>
            <p14:sldId id="1402"/>
            <p14:sldId id="1403"/>
            <p14:sldId id="1404"/>
            <p14:sldId id="1405"/>
            <p14:sldId id="1789"/>
            <p14:sldId id="1760"/>
            <p14:sldId id="1788"/>
          </p14:sldIdLst>
        </p14:section>
        <p14:section name="Untitled Section" id="{C502D39B-7B0F-408B-9318-C54260733FCA}">
          <p14:sldIdLst>
            <p14:sldId id="1257"/>
            <p14:sldId id="1004"/>
            <p14:sldId id="1396"/>
            <p14:sldId id="1758"/>
            <p14:sldId id="1759"/>
            <p14:sldId id="1791"/>
            <p14:sldId id="1792"/>
            <p14:sldId id="1734"/>
            <p14:sldId id="1735"/>
            <p14:sldId id="1736"/>
            <p14:sldId id="1042"/>
            <p14:sldId id="1407"/>
            <p14:sldId id="1270"/>
            <p14:sldId id="1415"/>
            <p14:sldId id="1727"/>
            <p14:sldId id="1334"/>
            <p14:sldId id="1269"/>
            <p14:sldId id="1339"/>
            <p14:sldId id="1737"/>
            <p14:sldId id="1731"/>
            <p14:sldId id="1738"/>
            <p14:sldId id="1732"/>
            <p14:sldId id="1739"/>
            <p14:sldId id="1343"/>
            <p14:sldId id="1740"/>
            <p14:sldId id="1793"/>
            <p14:sldId id="1344"/>
            <p14:sldId id="1741"/>
            <p14:sldId id="1799"/>
            <p14:sldId id="1410"/>
            <p14:sldId id="1324"/>
            <p14:sldId id="1325"/>
            <p14:sldId id="1326"/>
            <p14:sldId id="1327"/>
            <p14:sldId id="1408"/>
            <p14:sldId id="1409"/>
            <p14:sldId id="1328"/>
            <p14:sldId id="1329"/>
            <p14:sldId id="1330"/>
            <p14:sldId id="1331"/>
            <p14:sldId id="1332"/>
            <p14:sldId id="1335"/>
            <p14:sldId id="1272"/>
            <p14:sldId id="1286"/>
            <p14:sldId id="1273"/>
            <p14:sldId id="1274"/>
            <p14:sldId id="1380"/>
            <p14:sldId id="1767"/>
            <p14:sldId id="1800"/>
            <p14:sldId id="1279"/>
            <p14:sldId id="1768"/>
            <p14:sldId id="1716"/>
            <p14:sldId id="1278"/>
            <p14:sldId id="1281"/>
            <p14:sldId id="1769"/>
            <p14:sldId id="1283"/>
            <p14:sldId id="1282"/>
            <p14:sldId id="1771"/>
            <p14:sldId id="1379"/>
            <p14:sldId id="1336"/>
            <p14:sldId id="1285"/>
            <p14:sldId id="1284"/>
            <p14:sldId id="1776"/>
            <p14:sldId id="1815"/>
            <p14:sldId id="1816"/>
            <p14:sldId id="1817"/>
            <p14:sldId id="1818"/>
            <p14:sldId id="1802"/>
            <p14:sldId id="1803"/>
            <p14:sldId id="1804"/>
            <p14:sldId id="1805"/>
            <p14:sldId id="1821"/>
            <p14:sldId id="1819"/>
            <p14:sldId id="1775"/>
            <p14:sldId id="1774"/>
            <p14:sldId id="1782"/>
            <p14:sldId id="1806"/>
            <p14:sldId id="1807"/>
            <p14:sldId id="1808"/>
            <p14:sldId id="1809"/>
            <p14:sldId id="1810"/>
            <p14:sldId id="1822"/>
            <p14:sldId id="1812"/>
            <p14:sldId id="1813"/>
            <p14:sldId id="1814"/>
            <p14:sldId id="1305"/>
            <p14:sldId id="1306"/>
            <p14:sldId id="1785"/>
            <p14:sldId id="1820"/>
            <p14:sldId id="1337"/>
            <p14:sldId id="1308"/>
            <p14:sldId id="1358"/>
            <p14:sldId id="1309"/>
            <p14:sldId id="1310"/>
            <p14:sldId id="1311"/>
            <p14:sldId id="1312"/>
            <p14:sldId id="1313"/>
            <p14:sldId id="1717"/>
            <p14:sldId id="1320"/>
            <p14:sldId id="1321"/>
            <p14:sldId id="1322"/>
            <p14:sldId id="1314"/>
            <p14:sldId id="1798"/>
            <p14:sldId id="1315"/>
            <p14:sldId id="1796"/>
            <p14:sldId id="1797"/>
            <p14:sldId id="1317"/>
            <p14:sldId id="1725"/>
            <p14:sldId id="17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6" userDrawn="1">
          <p15:clr>
            <a:srgbClr val="A4A3A4"/>
          </p15:clr>
        </p15:guide>
        <p15:guide id="2" orient="horz" pos="4003" userDrawn="1">
          <p15:clr>
            <a:srgbClr val="A4A3A4"/>
          </p15:clr>
        </p15:guide>
        <p15:guide id="3" orient="horz" pos="1224" userDrawn="1">
          <p15:clr>
            <a:srgbClr val="A4A3A4"/>
          </p15:clr>
        </p15:guide>
        <p15:guide id="4" pos="5318" userDrawn="1">
          <p15:clr>
            <a:srgbClr val="A4A3A4"/>
          </p15:clr>
        </p15:guide>
        <p15:guide id="6" pos="640" userDrawn="1">
          <p15:clr>
            <a:srgbClr val="A4A3A4"/>
          </p15:clr>
        </p15:guide>
        <p15:guide id="7" pos="2313" userDrawn="1">
          <p15:clr>
            <a:srgbClr val="A4A3A4"/>
          </p15:clr>
        </p15:guide>
        <p15:guide id="8" pos="442" userDrawn="1">
          <p15:clr>
            <a:srgbClr val="A4A3A4"/>
          </p15:clr>
        </p15:guide>
        <p15:guide id="9" orient="horz" pos="799" userDrawn="1">
          <p15:clr>
            <a:srgbClr val="A4A3A4"/>
          </p15:clr>
        </p15:guide>
        <p15:guide id="10" orient="horz" pos="544" userDrawn="1">
          <p15:clr>
            <a:srgbClr val="A4A3A4"/>
          </p15:clr>
        </p15:guide>
        <p15:guide id="11" orient="horz" pos="317" userDrawn="1">
          <p15:clr>
            <a:srgbClr val="A4A3A4"/>
          </p15:clr>
        </p15:guide>
        <p15:guide id="12" pos="187">
          <p15:clr>
            <a:srgbClr val="A4A3A4"/>
          </p15:clr>
        </p15:guide>
        <p15:guide id="14" pos="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A4FAF4"/>
    <a:srgbClr val="5EAEDA"/>
    <a:srgbClr val="6491D4"/>
    <a:srgbClr val="6B9ECD"/>
    <a:srgbClr val="A6A6A6"/>
    <a:srgbClr val="72BFC5"/>
    <a:srgbClr val="00B050"/>
    <a:srgbClr val="D9D9D9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53" autoAdjust="0"/>
    <p:restoredTop sz="93979" autoAdjust="0"/>
  </p:normalViewPr>
  <p:slideViewPr>
    <p:cSldViewPr snapToObjects="1" showGuides="1">
      <p:cViewPr varScale="1">
        <p:scale>
          <a:sx n="66" d="100"/>
          <a:sy n="66" d="100"/>
        </p:scale>
        <p:origin x="824" y="32"/>
      </p:cViewPr>
      <p:guideLst>
        <p:guide orient="horz" pos="176"/>
        <p:guide orient="horz" pos="4003"/>
        <p:guide orient="horz" pos="1224"/>
        <p:guide pos="5318"/>
        <p:guide pos="640"/>
        <p:guide pos="2313"/>
        <p:guide pos="442"/>
        <p:guide orient="horz" pos="799"/>
        <p:guide orient="horz" pos="544"/>
        <p:guide orient="horz" pos="317"/>
        <p:guide pos="187"/>
        <p:guide pos="45"/>
      </p:guideLst>
    </p:cSldViewPr>
  </p:slideViewPr>
  <p:outlineViewPr>
    <p:cViewPr>
      <p:scale>
        <a:sx n="33" d="100"/>
        <a:sy n="33" d="100"/>
      </p:scale>
      <p:origin x="0" y="-30894"/>
    </p:cViewPr>
  </p:outlin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7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63" Type="http://schemas.openxmlformats.org/officeDocument/2006/relationships/slide" Target="slides/slide53.xml"/><Relationship Id="rId84" Type="http://schemas.openxmlformats.org/officeDocument/2006/relationships/slide" Target="slides/slide74.xml"/><Relationship Id="rId138" Type="http://schemas.openxmlformats.org/officeDocument/2006/relationships/notesMaster" Target="notesMasters/notesMaster1.xml"/><Relationship Id="rId107" Type="http://schemas.openxmlformats.org/officeDocument/2006/relationships/slide" Target="slides/slide97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102" Type="http://schemas.openxmlformats.org/officeDocument/2006/relationships/slide" Target="slides/slide92.xml"/><Relationship Id="rId123" Type="http://schemas.openxmlformats.org/officeDocument/2006/relationships/slide" Target="slides/slide113.xml"/><Relationship Id="rId128" Type="http://schemas.openxmlformats.org/officeDocument/2006/relationships/slide" Target="slides/slide118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113" Type="http://schemas.openxmlformats.org/officeDocument/2006/relationships/slide" Target="slides/slide103.xml"/><Relationship Id="rId118" Type="http://schemas.openxmlformats.org/officeDocument/2006/relationships/slide" Target="slides/slide108.xml"/><Relationship Id="rId134" Type="http://schemas.openxmlformats.org/officeDocument/2006/relationships/slide" Target="slides/slide124.xml"/><Relationship Id="rId139" Type="http://schemas.openxmlformats.org/officeDocument/2006/relationships/presProps" Target="presProps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59" Type="http://schemas.openxmlformats.org/officeDocument/2006/relationships/slide" Target="slides/slide49.xml"/><Relationship Id="rId103" Type="http://schemas.openxmlformats.org/officeDocument/2006/relationships/slide" Target="slides/slide93.xml"/><Relationship Id="rId108" Type="http://schemas.openxmlformats.org/officeDocument/2006/relationships/slide" Target="slides/slide98.xml"/><Relationship Id="rId124" Type="http://schemas.openxmlformats.org/officeDocument/2006/relationships/slide" Target="slides/slide114.xml"/><Relationship Id="rId129" Type="http://schemas.openxmlformats.org/officeDocument/2006/relationships/slide" Target="slides/slide119.xml"/><Relationship Id="rId54" Type="http://schemas.openxmlformats.org/officeDocument/2006/relationships/slide" Target="slides/slide44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49" Type="http://schemas.openxmlformats.org/officeDocument/2006/relationships/slide" Target="slides/slide39.xml"/><Relationship Id="rId114" Type="http://schemas.openxmlformats.org/officeDocument/2006/relationships/slide" Target="slides/slide104.xml"/><Relationship Id="rId119" Type="http://schemas.openxmlformats.org/officeDocument/2006/relationships/slide" Target="slides/slide109.xml"/><Relationship Id="rId44" Type="http://schemas.openxmlformats.org/officeDocument/2006/relationships/slide" Target="slides/slide34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130" Type="http://schemas.openxmlformats.org/officeDocument/2006/relationships/slide" Target="slides/slide120.xml"/><Relationship Id="rId135" Type="http://schemas.openxmlformats.org/officeDocument/2006/relationships/slide" Target="slides/slide12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slide" Target="slides/slide9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120" Type="http://schemas.openxmlformats.org/officeDocument/2006/relationships/slide" Target="slides/slide110.xml"/><Relationship Id="rId125" Type="http://schemas.openxmlformats.org/officeDocument/2006/relationships/slide" Target="slides/slide115.xml"/><Relationship Id="rId14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110" Type="http://schemas.openxmlformats.org/officeDocument/2006/relationships/slide" Target="slides/slide100.xml"/><Relationship Id="rId115" Type="http://schemas.openxmlformats.org/officeDocument/2006/relationships/slide" Target="slides/slide105.xml"/><Relationship Id="rId131" Type="http://schemas.openxmlformats.org/officeDocument/2006/relationships/slide" Target="slides/slide121.xml"/><Relationship Id="rId136" Type="http://schemas.openxmlformats.org/officeDocument/2006/relationships/slide" Target="slides/slide126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126" Type="http://schemas.openxmlformats.org/officeDocument/2006/relationships/slide" Target="slides/slide11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121" Type="http://schemas.openxmlformats.org/officeDocument/2006/relationships/slide" Target="slides/slide111.xml"/><Relationship Id="rId14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5.xml"/><Relationship Id="rId46" Type="http://schemas.openxmlformats.org/officeDocument/2006/relationships/slide" Target="slides/slide36.xml"/><Relationship Id="rId67" Type="http://schemas.openxmlformats.org/officeDocument/2006/relationships/slide" Target="slides/slide57.xml"/><Relationship Id="rId116" Type="http://schemas.openxmlformats.org/officeDocument/2006/relationships/slide" Target="slides/slide106.xml"/><Relationship Id="rId137" Type="http://schemas.openxmlformats.org/officeDocument/2006/relationships/slide" Target="slides/slide12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62" Type="http://schemas.openxmlformats.org/officeDocument/2006/relationships/slide" Target="slides/slide52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111" Type="http://schemas.openxmlformats.org/officeDocument/2006/relationships/slide" Target="slides/slide101.xml"/><Relationship Id="rId132" Type="http://schemas.openxmlformats.org/officeDocument/2006/relationships/slide" Target="slides/slide122.xml"/><Relationship Id="rId15" Type="http://schemas.openxmlformats.org/officeDocument/2006/relationships/slide" Target="slides/slide5.xml"/><Relationship Id="rId36" Type="http://schemas.openxmlformats.org/officeDocument/2006/relationships/slide" Target="slides/slide26.xml"/><Relationship Id="rId57" Type="http://schemas.openxmlformats.org/officeDocument/2006/relationships/slide" Target="slides/slide47.xml"/><Relationship Id="rId106" Type="http://schemas.openxmlformats.org/officeDocument/2006/relationships/slide" Target="slides/slide96.xml"/><Relationship Id="rId127" Type="http://schemas.openxmlformats.org/officeDocument/2006/relationships/slide" Target="slides/slide11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52" Type="http://schemas.openxmlformats.org/officeDocument/2006/relationships/slide" Target="slides/slide42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122" Type="http://schemas.openxmlformats.org/officeDocument/2006/relationships/slide" Target="slides/slide1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16.xml"/><Relationship Id="rId47" Type="http://schemas.openxmlformats.org/officeDocument/2006/relationships/slide" Target="slides/slide37.xml"/><Relationship Id="rId68" Type="http://schemas.openxmlformats.org/officeDocument/2006/relationships/slide" Target="slides/slide58.xml"/><Relationship Id="rId89" Type="http://schemas.openxmlformats.org/officeDocument/2006/relationships/slide" Target="slides/slide79.xml"/><Relationship Id="rId112" Type="http://schemas.openxmlformats.org/officeDocument/2006/relationships/slide" Target="slides/slide102.xml"/><Relationship Id="rId133" Type="http://schemas.openxmlformats.org/officeDocument/2006/relationships/slide" Target="slides/slide123.xml"/><Relationship Id="rId16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333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333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/>
            </a:lvl1pPr>
          </a:lstStyle>
          <a:p>
            <a:fld id="{6CD8F015-447F-47A2-9CB4-05A2ED03C3A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2" tIns="45226" rIns="90452" bIns="452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8"/>
          </a:xfrm>
          <a:prstGeom prst="rect">
            <a:avLst/>
          </a:prstGeom>
        </p:spPr>
        <p:txBody>
          <a:bodyPr vert="horz" lIns="90452" tIns="45226" rIns="90452" bIns="4522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28584"/>
            <a:ext cx="2945659" cy="496333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7" y="9428584"/>
            <a:ext cx="2945659" cy="496333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/>
            </a:lvl1pPr>
          </a:lstStyle>
          <a:p>
            <a:fld id="{9CBE5971-2EA0-420F-8461-EEE5968F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4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E5971-2EA0-420F-8461-EEE5968F5B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73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9689" y="9430310"/>
            <a:ext cx="2946400" cy="49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4" y="4714357"/>
            <a:ext cx="543877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1902379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9689" y="9430310"/>
            <a:ext cx="2946400" cy="49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4" y="4714357"/>
            <a:ext cx="543877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3832191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9689" y="9430310"/>
            <a:ext cx="2946400" cy="49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4" y="4714357"/>
            <a:ext cx="543877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673735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9689" y="9430310"/>
            <a:ext cx="2946400" cy="49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4" y="4714357"/>
            <a:ext cx="543877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4057600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E5971-2EA0-420F-8461-EEE5968F5B8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01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9689" y="9430310"/>
            <a:ext cx="2946400" cy="49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4" y="4714357"/>
            <a:ext cx="543877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2030824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108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9689" y="9430310"/>
            <a:ext cx="2946400" cy="49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108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4" y="4714357"/>
            <a:ext cx="543877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275828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5479473-8215-4985-8111-8BEE71B3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2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577B294-925D-4849-9BDE-85320CFFE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0476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FA3079A-56D9-45BC-ACBD-F2A3987F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764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2DEC180-0ED8-4B19-A619-B805FE124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94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62BD231-4A8C-44C8-B87F-1D66C7F76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933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F0C3108-C885-47A0-8B34-6B73C225A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944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9C743E-EAA4-4EFE-932C-7CB42145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236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DEED530-72C3-4610-88DF-9A139D0D8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623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577B294-925D-4849-9BDE-85320CFFE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653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F3CEFE1-B23A-46C3-A672-F6D67FB17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074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8E7ECD5-31C2-4432-9F1A-D64ECF8A5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934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465EF-CBAB-4A18-A239-993B68240D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8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F3CEFE1-B23A-46C3-A672-F6D67FB17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236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6F52-205A-4042-B85D-3D5648D312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844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8E821-C7A2-4578-A682-F7A1AEB5FEC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2787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D6BD-8426-4E55-9B0F-76BFBEA3BFB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861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95DB4-43A7-4DC6-A213-2F6D3F9210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665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57F94-F0C1-43CE-A15D-ED3F35F10E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987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E4176-95EE-40F1-822C-21D6F3EB394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1374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75A3E-D9E2-4737-B719-1E71B4A8107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2418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3233-5455-4312-9894-3036B28C202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7059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DF01E-987C-42D0-9BD5-F458AB8D617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725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AE49-CCE7-4107-943E-433C092CBE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58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8E7ECD5-31C2-4432-9F1A-D64ECF8A5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B79A414-E239-4197-9C72-BE7E2F0B3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5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40BE07-A114-4229-A434-81848DB19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0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93FAE26-13E2-4ED6-8BE1-7D8B1014A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25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EAFF025-74C9-4082-A1D8-BF8069E8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91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125382A-3DF0-4797-BE0F-445E10A4F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87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B349859-308B-44EF-A27B-55BF25424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06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68BD18B-46BE-49D5-8E30-1AECAEBD1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3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3F1D34-3435-4166-8B62-80A355883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14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79B6EA3-FDDD-438E-9163-541F1F5CE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82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4A9BE35-29C3-4B97-839D-9DE43E662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27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F286BB-3F6F-42E1-A81B-B15123850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47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D7AB8CC-E3BB-4996-AEFA-356CB70AC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51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BBE1E43-4B64-4081-B5EC-220B08B76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35AEA859-1FBD-492C-B728-F9B5FDA39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3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94A8D3E-3776-416F-A664-C25D87E51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47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D436388-307E-48ED-B679-858C6E568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35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AF9ADC9-3E27-44DA-B2AE-B3C707DCE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2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3758EC6-CCD6-42AC-9823-2B7603B06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0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28E53DB-AF73-4FAF-90CE-EF114DDF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3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55FC11D-C778-4699-96C3-8835C197E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70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3E9B7A-50CC-401A-A1BD-2DD8F55F1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1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449907A-C9DE-436C-8305-5AA11DF95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278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0237561-2B3F-4D72-9FAF-A6F919EB8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372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DE6BB42-0C31-4CFB-B147-1AAE1EDF1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68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8C9C813-C3EC-49FF-AA04-29CCD43FF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83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6F0074C-8013-41EE-8EF0-BE450A379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0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35AEA859-1FBD-492C-B728-F9B5FDA39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7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94A8D3E-3776-416F-A664-C25D87E51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30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D436388-307E-48ED-B679-858C6E568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5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FA3079A-56D9-45BC-ACBD-F2A3987F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662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AF9ADC9-3E27-44DA-B2AE-B3C707DCE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792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3758EC6-CCD6-42AC-9823-2B7603B06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64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55FC11D-C778-4699-96C3-8835C197E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307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3E9B7A-50CC-401A-A1BD-2DD8F55F1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773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449907A-C9DE-436C-8305-5AA11DF95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393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0237561-2B3F-4D72-9FAF-A6F919EB8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78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DE6BB42-0C31-4CFB-B147-1AAE1EDF1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196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8C9C813-C3EC-49FF-AA04-29CCD43FF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200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6F0074C-8013-41EE-8EF0-BE450A379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829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5479473-8215-4985-8111-8BEE71B3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2DEC180-0ED8-4B19-A619-B805FE124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838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3F1D34-3435-4166-8B62-80A355883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303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28E53DB-AF73-4FAF-90CE-EF114DDF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578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FA3079A-56D9-45BC-ACBD-F2A3987F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977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2DEC180-0ED8-4B19-A619-B805FE124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891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62BD231-4A8C-44C8-B87F-1D66C7F76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04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F0C3108-C885-47A0-8B34-6B73C225A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441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9C743E-EAA4-4EFE-932C-7CB42145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907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DEED530-72C3-4610-88DF-9A139D0D8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887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577B294-925D-4849-9BDE-85320CFFE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851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F3CEFE1-B23A-46C3-A672-F6D67FB17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62BD231-4A8C-44C8-B87F-1D66C7F76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155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8E7ECD5-31C2-4432-9F1A-D64ECF8A5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759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73FE5-D902-46D2-B81E-D30B1B136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940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6E968-35E0-4B35-93A0-B15D0E853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141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B5FFC-FA84-4AEA-89BC-1D553877B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265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7D0E-16C3-4DAF-96FF-5E1C947BE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464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0EC1-472F-4BAD-8ECB-5423D333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637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  <a:solidFill>
            <a:srgbClr val="0000FF"/>
          </a:solidFill>
        </p:spPr>
        <p:txBody>
          <a:bodyPr/>
          <a:lstStyle>
            <a:lvl1pPr algn="ctr">
              <a:defRPr sz="1800">
                <a:latin typeface="+mn-l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480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2071-DB06-4AA1-83C1-2DED61C5B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816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41734-B569-4339-B0D1-FF3E7241C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689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5D4C2-91AB-4B86-88E5-12CA82A29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3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F0C3108-C885-47A0-8B34-6B73C225A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986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7231-833E-45D8-9B6D-EA572D4A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362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68057-C9E1-4654-A59A-099A3AF35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267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CC148-84BA-4689-B465-D20516F99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148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73FE5-D902-46D2-B81E-D30B1B136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141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6E968-35E0-4B35-93A0-B15D0E853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909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B5FFC-FA84-4AEA-89BC-1D553877B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380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7D0E-16C3-4DAF-96FF-5E1C947BE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428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0EC1-472F-4BAD-8ECB-5423D333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000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  <a:solidFill>
            <a:srgbClr val="0000FF"/>
          </a:solidFill>
        </p:spPr>
        <p:txBody>
          <a:bodyPr/>
          <a:lstStyle>
            <a:lvl1pPr algn="ctr">
              <a:defRPr sz="1800">
                <a:latin typeface="+mn-l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17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2071-DB06-4AA1-83C1-2DED61C5B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26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9C743E-EAA4-4EFE-932C-7CB42145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945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41734-B569-4339-B0D1-FF3E7241C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634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5D4C2-91AB-4B86-88E5-12CA82A29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056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7231-833E-45D8-9B6D-EA572D4A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950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68057-C9E1-4654-A59A-099A3AF35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397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CC148-84BA-4689-B465-D20516F99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479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5479473-8215-4985-8111-8BEE71B3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768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3F1D34-3435-4166-8B62-80A355883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65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28E53DB-AF73-4FAF-90CE-EF114DDF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078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FA3079A-56D9-45BC-ACBD-F2A3987F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973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2DEC180-0ED8-4B19-A619-B805FE124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8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DEED530-72C3-4610-88DF-9A139D0D8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982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62BD231-4A8C-44C8-B87F-1D66C7F76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363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F0C3108-C885-47A0-8B34-6B73C225A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928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9C743E-EAA4-4EFE-932C-7CB42145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80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DEED530-72C3-4610-88DF-9A139D0D8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201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577B294-925D-4849-9BDE-85320CFFE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904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F3CEFE1-B23A-46C3-A672-F6D67FB17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909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8E7ECD5-31C2-4432-9F1A-D64ECF8A5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11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5479473-8215-4985-8111-8BEE71B3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005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3F1D34-3435-4166-8B62-80A355883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011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28E53DB-AF73-4FAF-90CE-EF114DDF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0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ABEFA-7CE2-451C-AAD3-7A2CC969DB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6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BD708D-CF58-4B6D-B96E-3D374CC0C5E4}" type="slidenum">
              <a:rPr lang="en-US" sz="14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5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6F7CB5-7D1B-420E-9AC6-03B292490C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0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85544E-E864-4144-BCE2-0051B2C647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0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85544E-E864-4144-BCE2-0051B2C647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1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ABEFA-7CE2-451C-AAD3-7A2CC969DB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3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7DF1A-9F14-4ECB-A856-F82C4AE6D1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8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7DF1A-9F14-4ECB-A856-F82C4AE6D1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9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ABEFA-7CE2-451C-AAD3-7A2CC969DB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9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ABEFA-7CE2-451C-AAD3-7A2CC969DB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2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8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5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79425" y="3498850"/>
            <a:ext cx="8150225" cy="2760663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en-US" dirty="0" err="1" smtClean="0">
                <a:solidFill>
                  <a:schemeClr val="bg1"/>
                </a:solidFill>
                <a:latin typeface="Verdana" pitchFamily="34" charset="0"/>
              </a:rPr>
              <a:t>Dezső</a:t>
            </a:r>
            <a:r>
              <a:rPr lang="en-US" altLang="en-US" smtClean="0">
                <a:solidFill>
                  <a:schemeClr val="bg1"/>
                </a:solidFill>
                <a:latin typeface="Verdana" pitchFamily="34" charset="0"/>
              </a:rPr>
              <a:t> Sima</a:t>
            </a:r>
            <a:endParaRPr lang="hu-HU" altLang="en-US" smtClean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91940"/>
            <a:ext cx="9144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Intel’s Core 2 family </a:t>
            </a:r>
          </a:p>
          <a:p>
            <a:pPr algn="ctr" eaLnBrk="1" fontAlgn="base" hangingPunct="1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Overview</a:t>
            </a:r>
            <a:endParaRPr lang="hu-HU" altLang="en-US" sz="4000" dirty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104554" y="6119388"/>
            <a:ext cx="288091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Aft>
                <a:spcPct val="55000"/>
              </a:spcAft>
              <a:buFontTx/>
              <a:buNone/>
            </a:pPr>
            <a:r>
              <a:rPr lang="en-US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September</a:t>
            </a:r>
            <a:r>
              <a:rPr lang="hu-HU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20</a:t>
            </a:r>
            <a:r>
              <a:rPr lang="en-US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21</a:t>
            </a:r>
            <a:r>
              <a:rPr lang="hu-HU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</a:t>
            </a:r>
            <a:endParaRPr lang="en-US" altLang="en-US" sz="16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3500" y="5454225"/>
            <a:ext cx="899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err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Vers</a:t>
            </a: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2.2</a:t>
            </a:r>
            <a:endParaRPr lang="en-US" altLang="en-US" sz="18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35750" y="6230938"/>
            <a:ext cx="2004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© Dezső Sima </a:t>
            </a:r>
            <a:r>
              <a:rPr lang="en-US" altLang="en-US" dirty="0" smtClean="0">
                <a:solidFill>
                  <a:srgbClr val="FFFFFF"/>
                </a:solidFill>
              </a:rPr>
              <a:t>2021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3"/>
          <p:cNvGraphicFramePr>
            <a:graphicFrameLocks noChangeAspect="1"/>
          </p:cNvGraphicFramePr>
          <p:nvPr>
            <p:extLst/>
          </p:nvPr>
        </p:nvGraphicFramePr>
        <p:xfrm>
          <a:off x="161925" y="821324"/>
          <a:ext cx="8684567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5" name="Microsoft Drawing" r:id="rId3" imgW="9994900" imgH="7227888" progId="MSDraw">
                  <p:embed/>
                </p:oleObj>
              </mc:Choice>
              <mc:Fallback>
                <p:oleObj name="Microsoft Drawing" r:id="rId3" imgW="9994900" imgH="7227888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821324"/>
                        <a:ext cx="8684567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(3)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00293" y="494498"/>
            <a:ext cx="2613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Intel's Pentium 4 family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1500" y="5859463"/>
            <a:ext cx="360000" cy="134822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540" y="5814265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180 nm</a:t>
            </a:r>
            <a:endParaRPr lang="en-US" sz="11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72349" y="5859463"/>
            <a:ext cx="360000" cy="134822"/>
          </a:xfrm>
          <a:prstGeom prst="rect">
            <a:avLst/>
          </a:prstGeom>
          <a:solidFill>
            <a:srgbClr val="A4FAF4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1660" y="5814265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130 nm</a:t>
            </a:r>
            <a:endParaRPr lang="en-US" sz="11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231740" y="5881036"/>
            <a:ext cx="360000" cy="121669"/>
          </a:xfrm>
          <a:prstGeom prst="rect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1365" y="5822685"/>
            <a:ext cx="575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90 nm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5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EE11D-5EB0-4A4F-91D2-29C222C1C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83" y="0"/>
            <a:ext cx="9146583" cy="3924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(18)</a:t>
            </a:r>
            <a:endParaRPr lang="hu-HU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BD0586-13A9-436A-A816-FA89CA7F4046}"/>
              </a:ext>
            </a:extLst>
          </p:cNvPr>
          <p:cNvSpPr txBox="1"/>
          <p:nvPr/>
        </p:nvSpPr>
        <p:spPr>
          <a:xfrm>
            <a:off x="349769" y="1085850"/>
            <a:ext cx="8174482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In this period of evolution core counts rose at a reduced growth rate of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doubling 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approximately every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four years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This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reduced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rate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is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similar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to the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rate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of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how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transistor counts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has been risen in Intel’s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high-end server processors,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as the subsequent Table and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the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related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Figure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indicate.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E60975-1BE7-421A-895C-DE6C78D4A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388315"/>
              </p:ext>
            </p:extLst>
          </p:nvPr>
        </p:nvGraphicFramePr>
        <p:xfrm>
          <a:off x="296864" y="2575420"/>
          <a:ext cx="8595616" cy="3047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112">
                  <a:extLst>
                    <a:ext uri="{9D8B030D-6E8A-4147-A177-3AD203B41FA5}">
                      <a16:colId xmlns:a16="http://schemas.microsoft.com/office/drawing/2014/main" val="926902424"/>
                    </a:ext>
                  </a:extLst>
                </a:gridCol>
                <a:gridCol w="973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27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1801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+mj-lt"/>
                        </a:rPr>
                        <a:t>Family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+mj-lt"/>
                        </a:rPr>
                        <a:t>Techn</a:t>
                      </a:r>
                      <a:r>
                        <a:rPr lang="en-US" sz="1200" dirty="0" smtClean="0">
                          <a:latin typeface="+mj-lt"/>
                        </a:rPr>
                        <a:t>.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Introduced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Core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 </a:t>
                      </a:r>
                      <a:r>
                        <a:rPr lang="en-US" sz="1200" dirty="0">
                          <a:latin typeface="+mj-lt"/>
                        </a:rPr>
                        <a:t>count</a:t>
                      </a:r>
                    </a:p>
                  </a:txBody>
                  <a:tcPr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L3 cache</a:t>
                      </a:r>
                    </a:p>
                  </a:txBody>
                  <a:tcPr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Transistors</a:t>
                      </a:r>
                    </a:p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(million)</a:t>
                      </a:r>
                    </a:p>
                  </a:txBody>
                  <a:tcPr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Die area</a:t>
                      </a:r>
                    </a:p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(mm</a:t>
                      </a:r>
                      <a:r>
                        <a:rPr lang="en-US" sz="1200" baseline="30000" dirty="0">
                          <a:latin typeface="+mj-lt"/>
                        </a:rPr>
                        <a:t>2</a:t>
                      </a:r>
                      <a:r>
                        <a:rPr lang="en-US" sz="1200" dirty="0">
                          <a:latin typeface="+mj-lt"/>
                        </a:rPr>
                        <a:t>)</a:t>
                      </a:r>
                    </a:p>
                  </a:txBody>
                  <a:tcPr anchor="ctr"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48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j-lt"/>
                        </a:rPr>
                        <a:t>7300 (Tigerton)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j-lt"/>
                        </a:rPr>
                        <a:t>65 nm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09/2007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2x2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j-lt"/>
                        </a:rPr>
                        <a:t>no </a:t>
                      </a:r>
                      <a:r>
                        <a:rPr lang="en-US" sz="1200" err="1">
                          <a:latin typeface="+mj-lt"/>
                        </a:rPr>
                        <a:t>L3</a:t>
                      </a:r>
                      <a:endParaRPr lang="en-US" sz="120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j-lt"/>
                        </a:rPr>
                        <a:t>582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j-lt"/>
                        </a:rPr>
                        <a:t>286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48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j-lt"/>
                        </a:rPr>
                        <a:t>7400 (</a:t>
                      </a:r>
                      <a:r>
                        <a:rPr lang="en-US" sz="1200" dirty="0" err="1" smtClean="0">
                          <a:latin typeface="+mj-lt"/>
                        </a:rPr>
                        <a:t>Dunnington</a:t>
                      </a:r>
                      <a:r>
                        <a:rPr lang="en-US" sz="1200" dirty="0" smtClean="0">
                          <a:latin typeface="+mj-lt"/>
                        </a:rPr>
                        <a:t>)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j-lt"/>
                        </a:rPr>
                        <a:t>45 nm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09/2008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j-lt"/>
                        </a:rPr>
                        <a:t>16 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j-lt"/>
                        </a:rPr>
                        <a:t>1900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j-lt"/>
                        </a:rPr>
                        <a:t>503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486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latin typeface="+mj-lt"/>
                        </a:rPr>
                        <a:t>Nehalem-EX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j-lt"/>
                        </a:rPr>
                        <a:t>45 nm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03/2010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>
                          <a:latin typeface="+mj-lt"/>
                        </a:rPr>
                        <a:t>8x3</a:t>
                      </a:r>
                      <a:r>
                        <a:rPr lang="en-US" sz="1200">
                          <a:latin typeface="+mj-lt"/>
                        </a:rPr>
                        <a:t> 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j-lt"/>
                        </a:rPr>
                        <a:t>2300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j-lt"/>
                        </a:rPr>
                        <a:t>513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48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+mj-lt"/>
                        </a:rPr>
                        <a:t>Westmere</a:t>
                      </a:r>
                      <a:r>
                        <a:rPr lang="en-US" sz="1200" dirty="0">
                          <a:latin typeface="+mj-lt"/>
                        </a:rPr>
                        <a:t>-EX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j-lt"/>
                        </a:rPr>
                        <a:t>32 nm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04/2011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>
                          <a:latin typeface="+mj-lt"/>
                        </a:rPr>
                        <a:t>10x3</a:t>
                      </a:r>
                      <a:r>
                        <a:rPr lang="en-US" sz="1200">
                          <a:latin typeface="+mj-lt"/>
                        </a:rPr>
                        <a:t> 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j-lt"/>
                        </a:rPr>
                        <a:t>2600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j-lt"/>
                        </a:rPr>
                        <a:t>512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486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latin typeface="+mj-lt"/>
                        </a:rPr>
                        <a:t>Ivy Bridge-EX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j-lt"/>
                        </a:rPr>
                        <a:t>22 nm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02/2014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>
                          <a:latin typeface="+mj-lt"/>
                        </a:rPr>
                        <a:t>14x2.5</a:t>
                      </a:r>
                      <a:r>
                        <a:rPr lang="en-US" sz="1200">
                          <a:latin typeface="+mj-lt"/>
                        </a:rPr>
                        <a:t> 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j-lt"/>
                        </a:rPr>
                        <a:t>4310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j-lt"/>
                        </a:rPr>
                        <a:t>541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48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+mj-lt"/>
                        </a:rPr>
                        <a:t>Haswell</a:t>
                      </a:r>
                      <a:r>
                        <a:rPr lang="en-US" sz="1200" dirty="0">
                          <a:latin typeface="+mj-lt"/>
                        </a:rPr>
                        <a:t>-EX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j-lt"/>
                        </a:rPr>
                        <a:t>22 nm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05/2015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>
                          <a:latin typeface="+mj-lt"/>
                        </a:rPr>
                        <a:t>18x2.5</a:t>
                      </a:r>
                      <a:r>
                        <a:rPr lang="en-US" sz="1200">
                          <a:latin typeface="+mj-lt"/>
                        </a:rPr>
                        <a:t> 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j-lt"/>
                        </a:rPr>
                        <a:t>5700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j-lt"/>
                        </a:rPr>
                        <a:t>662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486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latin typeface="+mj-lt"/>
                        </a:rPr>
                        <a:t>Broadwell-EX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j-lt"/>
                        </a:rPr>
                        <a:t>14 nm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06/2016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>
                          <a:latin typeface="+mj-lt"/>
                        </a:rPr>
                        <a:t>24x2.5</a:t>
                      </a:r>
                      <a:r>
                        <a:rPr lang="en-US" sz="1200">
                          <a:latin typeface="+mj-lt"/>
                        </a:rPr>
                        <a:t> 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j-lt"/>
                        </a:rPr>
                        <a:t>7200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456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142E9FD-FC88-46F9-8ECF-6BFEAAE709FD}"/>
              </a:ext>
            </a:extLst>
          </p:cNvPr>
          <p:cNvSpPr txBox="1"/>
          <p:nvPr/>
        </p:nvSpPr>
        <p:spPr>
          <a:xfrm>
            <a:off x="3228975" y="6228782"/>
            <a:ext cx="2152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(Source: Intel’s data)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08347D-691C-46C2-A420-CB35CA320140}"/>
              </a:ext>
            </a:extLst>
          </p:cNvPr>
          <p:cNvSpPr/>
          <p:nvPr/>
        </p:nvSpPr>
        <p:spPr bwMode="auto">
          <a:xfrm>
            <a:off x="6888261" y="3699030"/>
            <a:ext cx="834089" cy="192359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369B1B-EA3A-406E-9C5D-AB252E44B2F1}"/>
              </a:ext>
            </a:extLst>
          </p:cNvPr>
          <p:cNvSpPr txBox="1"/>
          <p:nvPr/>
        </p:nvSpPr>
        <p:spPr>
          <a:xfrm>
            <a:off x="1152525" y="5889890"/>
            <a:ext cx="6913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Table: Specific data of Intel’s Core 2 based server processor dies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63756D-4FDC-4FD8-B1BE-D06033B02DFC}"/>
              </a:ext>
            </a:extLst>
          </p:cNvPr>
          <p:cNvSpPr txBox="1"/>
          <p:nvPr/>
        </p:nvSpPr>
        <p:spPr>
          <a:xfrm>
            <a:off x="77030" y="480910"/>
            <a:ext cx="9335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b</a:t>
            </a:r>
            <a:r>
              <a:rPr kumimoji="0" lang="hu-HU" sz="1800" b="0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) </a:t>
            </a:r>
            <a:r>
              <a:rPr kumimoji="0" lang="en-US" sz="14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Doubling </a:t>
            </a:r>
            <a:r>
              <a:rPr kumimoji="0" lang="hu-HU" sz="14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core </a:t>
            </a:r>
            <a:r>
              <a:rPr kumimoji="0" lang="hu-HU" sz="1400" b="1" i="0" u="none" strike="noStrike" kern="1200" cap="none" spc="-1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counts in </a:t>
            </a:r>
            <a:r>
              <a:rPr kumimoji="0" lang="en-US" sz="14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about four years in </a:t>
            </a:r>
            <a:r>
              <a:rPr kumimoji="0" lang="hu-HU" sz="14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Intel’s </a:t>
            </a:r>
            <a:r>
              <a:rPr kumimoji="0" lang="en-US" sz="14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Core 2-based high-end</a:t>
            </a:r>
            <a:r>
              <a:rPr kumimoji="0" lang="hu-HU" sz="14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</a:t>
            </a:r>
            <a:r>
              <a:rPr kumimoji="0" lang="en-US" sz="14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2S </a:t>
            </a:r>
            <a:r>
              <a:rPr kumimoji="0" lang="hu-HU" sz="14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server</a:t>
            </a:r>
            <a:r>
              <a:rPr kumimoji="0" lang="en-GB" sz="14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</a:t>
            </a:r>
            <a:r>
              <a:rPr kumimoji="0" lang="hu-HU" sz="14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processors</a:t>
            </a:r>
            <a:r>
              <a:rPr kumimoji="0" lang="en-US" sz="14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spc="-110" dirty="0">
                <a:solidFill>
                  <a:srgbClr val="2D2D8A"/>
                </a:solidFill>
                <a:latin typeface="Verdana"/>
                <a:cs typeface="Times New Roman" pitchFamily="18" charset="0"/>
              </a:rPr>
              <a:t> </a:t>
            </a:r>
            <a:r>
              <a:rPr lang="en-US" sz="1400" b="1" spc="-110" dirty="0" smtClean="0">
                <a:solidFill>
                  <a:srgbClr val="2D2D8A"/>
                </a:solidFill>
                <a:latin typeface="Verdana"/>
                <a:cs typeface="Times New Roman" pitchFamily="18" charset="0"/>
              </a:rPr>
              <a:t>       </a:t>
            </a:r>
            <a:r>
              <a:rPr kumimoji="0" lang="hu-HU" sz="14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after </a:t>
            </a:r>
            <a:r>
              <a:rPr kumimoji="0" lang="hu-HU" sz="1400" b="1" i="0" u="none" strike="noStrike" kern="1200" cap="none" spc="-1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L3 caches emerged </a:t>
            </a:r>
            <a:r>
              <a:rPr kumimoji="0" lang="en-US" sz="14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until the </a:t>
            </a:r>
            <a:r>
              <a:rPr kumimoji="0" lang="en-US" sz="1400" b="1" i="0" u="none" strike="noStrike" kern="1200" cap="none" spc="-110" normalizeH="0" baseline="0" noProof="0" dirty="0" err="1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Skylake</a:t>
            </a:r>
            <a:r>
              <a:rPr kumimoji="0" lang="en-US" sz="14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-SP processor was launched </a:t>
            </a:r>
            <a:r>
              <a:rPr kumimoji="0" lang="hu-HU" sz="14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-</a:t>
            </a:r>
            <a:r>
              <a:rPr kumimoji="0" lang="en-GB" sz="14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2</a:t>
            </a:r>
            <a:endParaRPr kumimoji="0" lang="en-US" sz="1400" b="1" i="0" u="none" strike="noStrike" kern="1200" cap="none" spc="-11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24328" y="639933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10741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5387" y="1121284"/>
            <a:ext cx="8547709" cy="3788966"/>
            <a:chOff x="375387" y="1121284"/>
            <a:chExt cx="8547709" cy="3788966"/>
          </a:xfrm>
        </p:grpSpPr>
        <p:cxnSp>
          <p:nvCxnSpPr>
            <p:cNvPr id="26" name="Egyenes összekötő nyíllal 4">
              <a:extLst>
                <a:ext uri="{FF2B5EF4-FFF2-40B4-BE49-F238E27FC236}">
                  <a16:creationId xmlns:a16="http://schemas.microsoft.com/office/drawing/2014/main" id="{AA6B3F54-3B24-4A97-9C3C-850BCC1493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6216" y="1733870"/>
              <a:ext cx="76" cy="2916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gyenes összekötő nyíllal 6">
              <a:extLst>
                <a:ext uri="{FF2B5EF4-FFF2-40B4-BE49-F238E27FC236}">
                  <a16:creationId xmlns:a16="http://schemas.microsoft.com/office/drawing/2014/main" id="{783C9EED-3740-4AC8-904D-0BA0584FE1AA}"/>
                </a:ext>
              </a:extLst>
            </p:cNvPr>
            <p:cNvCxnSpPr/>
            <p:nvPr/>
          </p:nvCxnSpPr>
          <p:spPr>
            <a:xfrm flipV="1">
              <a:off x="887100" y="4555681"/>
              <a:ext cx="7589520" cy="335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gyenes összekötő 11">
              <a:extLst>
                <a:ext uri="{FF2B5EF4-FFF2-40B4-BE49-F238E27FC236}">
                  <a16:creationId xmlns:a16="http://schemas.microsoft.com/office/drawing/2014/main" id="{B66C51B8-AAD0-4EE4-96CE-E6796352C62A}"/>
                </a:ext>
              </a:extLst>
            </p:cNvPr>
            <p:cNvCxnSpPr/>
            <p:nvPr/>
          </p:nvCxnSpPr>
          <p:spPr>
            <a:xfrm>
              <a:off x="1498196" y="4492993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gyenes összekötő 12">
              <a:extLst>
                <a:ext uri="{FF2B5EF4-FFF2-40B4-BE49-F238E27FC236}">
                  <a16:creationId xmlns:a16="http://schemas.microsoft.com/office/drawing/2014/main" id="{DD6D9BDA-46BC-47BA-B8D1-DC048FE654DE}"/>
                </a:ext>
              </a:extLst>
            </p:cNvPr>
            <p:cNvCxnSpPr/>
            <p:nvPr/>
          </p:nvCxnSpPr>
          <p:spPr>
            <a:xfrm>
              <a:off x="2046191" y="4491705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gyenes összekötő 13">
              <a:extLst>
                <a:ext uri="{FF2B5EF4-FFF2-40B4-BE49-F238E27FC236}">
                  <a16:creationId xmlns:a16="http://schemas.microsoft.com/office/drawing/2014/main" id="{8FDC922B-2E3E-47F5-831D-4987C93BB9DD}"/>
                </a:ext>
              </a:extLst>
            </p:cNvPr>
            <p:cNvCxnSpPr/>
            <p:nvPr/>
          </p:nvCxnSpPr>
          <p:spPr>
            <a:xfrm>
              <a:off x="2595397" y="4491094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gyenes összekötő 14">
              <a:extLst>
                <a:ext uri="{FF2B5EF4-FFF2-40B4-BE49-F238E27FC236}">
                  <a16:creationId xmlns:a16="http://schemas.microsoft.com/office/drawing/2014/main" id="{0B38F2F4-469E-4E51-9676-9E8C3D683AD1}"/>
                </a:ext>
              </a:extLst>
            </p:cNvPr>
            <p:cNvCxnSpPr/>
            <p:nvPr/>
          </p:nvCxnSpPr>
          <p:spPr>
            <a:xfrm>
              <a:off x="3143392" y="4489805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gyenes összekötő 15">
              <a:extLst>
                <a:ext uri="{FF2B5EF4-FFF2-40B4-BE49-F238E27FC236}">
                  <a16:creationId xmlns:a16="http://schemas.microsoft.com/office/drawing/2014/main" id="{3F854303-F6F5-4ECF-8FBC-469E0D976805}"/>
                </a:ext>
              </a:extLst>
            </p:cNvPr>
            <p:cNvCxnSpPr/>
            <p:nvPr/>
          </p:nvCxnSpPr>
          <p:spPr>
            <a:xfrm>
              <a:off x="3697441" y="4497426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gyenes összekötő 16">
              <a:extLst>
                <a:ext uri="{FF2B5EF4-FFF2-40B4-BE49-F238E27FC236}">
                  <a16:creationId xmlns:a16="http://schemas.microsoft.com/office/drawing/2014/main" id="{3306C02E-A12F-4B41-A65A-A488B7532278}"/>
                </a:ext>
              </a:extLst>
            </p:cNvPr>
            <p:cNvCxnSpPr/>
            <p:nvPr/>
          </p:nvCxnSpPr>
          <p:spPr>
            <a:xfrm>
              <a:off x="4245436" y="4496138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gyenes összekötő 17">
              <a:extLst>
                <a:ext uri="{FF2B5EF4-FFF2-40B4-BE49-F238E27FC236}">
                  <a16:creationId xmlns:a16="http://schemas.microsoft.com/office/drawing/2014/main" id="{6728508D-64F5-4909-B7D9-B46DD4A1910C}"/>
                </a:ext>
              </a:extLst>
            </p:cNvPr>
            <p:cNvCxnSpPr/>
            <p:nvPr/>
          </p:nvCxnSpPr>
          <p:spPr>
            <a:xfrm>
              <a:off x="4794642" y="4495527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gyenes összekötő 18">
              <a:extLst>
                <a:ext uri="{FF2B5EF4-FFF2-40B4-BE49-F238E27FC236}">
                  <a16:creationId xmlns:a16="http://schemas.microsoft.com/office/drawing/2014/main" id="{19C84456-5366-4DC3-9420-B095A539077A}"/>
                </a:ext>
              </a:extLst>
            </p:cNvPr>
            <p:cNvCxnSpPr/>
            <p:nvPr/>
          </p:nvCxnSpPr>
          <p:spPr>
            <a:xfrm>
              <a:off x="5342637" y="4494238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gyenes összekötő 19">
              <a:extLst>
                <a:ext uri="{FF2B5EF4-FFF2-40B4-BE49-F238E27FC236}">
                  <a16:creationId xmlns:a16="http://schemas.microsoft.com/office/drawing/2014/main" id="{C59D3845-4F45-4293-BF90-DF3B01E90927}"/>
                </a:ext>
              </a:extLst>
            </p:cNvPr>
            <p:cNvCxnSpPr/>
            <p:nvPr/>
          </p:nvCxnSpPr>
          <p:spPr>
            <a:xfrm>
              <a:off x="5892811" y="4497426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gyenes összekötő 20">
              <a:extLst>
                <a:ext uri="{FF2B5EF4-FFF2-40B4-BE49-F238E27FC236}">
                  <a16:creationId xmlns:a16="http://schemas.microsoft.com/office/drawing/2014/main" id="{EE8FA329-5C31-4F21-A2A8-670FB70F4236}"/>
                </a:ext>
              </a:extLst>
            </p:cNvPr>
            <p:cNvCxnSpPr/>
            <p:nvPr/>
          </p:nvCxnSpPr>
          <p:spPr>
            <a:xfrm>
              <a:off x="6440806" y="4496138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gyenes összekötő 21">
              <a:extLst>
                <a:ext uri="{FF2B5EF4-FFF2-40B4-BE49-F238E27FC236}">
                  <a16:creationId xmlns:a16="http://schemas.microsoft.com/office/drawing/2014/main" id="{57C1F274-77F1-4FF5-9A30-F7D3C896CE77}"/>
                </a:ext>
              </a:extLst>
            </p:cNvPr>
            <p:cNvCxnSpPr/>
            <p:nvPr/>
          </p:nvCxnSpPr>
          <p:spPr>
            <a:xfrm>
              <a:off x="6990012" y="4495527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gyenes összekötő 22">
              <a:extLst>
                <a:ext uri="{FF2B5EF4-FFF2-40B4-BE49-F238E27FC236}">
                  <a16:creationId xmlns:a16="http://schemas.microsoft.com/office/drawing/2014/main" id="{FF4BBD6A-03C2-4E40-AA60-D29E30FDA899}"/>
                </a:ext>
              </a:extLst>
            </p:cNvPr>
            <p:cNvCxnSpPr/>
            <p:nvPr/>
          </p:nvCxnSpPr>
          <p:spPr>
            <a:xfrm>
              <a:off x="7538007" y="4494238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Szövegdoboz 27">
              <a:extLst>
                <a:ext uri="{FF2B5EF4-FFF2-40B4-BE49-F238E27FC236}">
                  <a16:creationId xmlns:a16="http://schemas.microsoft.com/office/drawing/2014/main" id="{6CFE1B96-D026-4897-8467-C44A0ACA1471}"/>
                </a:ext>
              </a:extLst>
            </p:cNvPr>
            <p:cNvSpPr txBox="1"/>
            <p:nvPr/>
          </p:nvSpPr>
          <p:spPr>
            <a:xfrm>
              <a:off x="375387" y="1121284"/>
              <a:ext cx="1183907" cy="542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Transistor</a:t>
              </a:r>
              <a:b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count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(billion)</a:t>
              </a:r>
            </a:p>
          </p:txBody>
        </p:sp>
        <p:sp>
          <p:nvSpPr>
            <p:cNvPr id="41" name="Szövegdoboz 28">
              <a:extLst>
                <a:ext uri="{FF2B5EF4-FFF2-40B4-BE49-F238E27FC236}">
                  <a16:creationId xmlns:a16="http://schemas.microsoft.com/office/drawing/2014/main" id="{945EAEC8-4C5A-468E-B0ED-AA91D11CCE7B}"/>
                </a:ext>
              </a:extLst>
            </p:cNvPr>
            <p:cNvSpPr txBox="1"/>
            <p:nvPr/>
          </p:nvSpPr>
          <p:spPr>
            <a:xfrm>
              <a:off x="1474338" y="4617862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2006</a:t>
              </a:r>
            </a:p>
          </p:txBody>
        </p:sp>
        <p:sp>
          <p:nvSpPr>
            <p:cNvPr id="42" name="Szövegdoboz 29">
              <a:extLst>
                <a:ext uri="{FF2B5EF4-FFF2-40B4-BE49-F238E27FC236}">
                  <a16:creationId xmlns:a16="http://schemas.microsoft.com/office/drawing/2014/main" id="{D0950841-84A8-493E-9831-16D986039FB2}"/>
                </a:ext>
              </a:extLst>
            </p:cNvPr>
            <p:cNvSpPr txBox="1"/>
            <p:nvPr/>
          </p:nvSpPr>
          <p:spPr>
            <a:xfrm>
              <a:off x="2575269" y="4612669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2008</a:t>
              </a:r>
            </a:p>
          </p:txBody>
        </p:sp>
        <p:sp>
          <p:nvSpPr>
            <p:cNvPr id="43" name="Szövegdoboz 30">
              <a:extLst>
                <a:ext uri="{FF2B5EF4-FFF2-40B4-BE49-F238E27FC236}">
                  <a16:creationId xmlns:a16="http://schemas.microsoft.com/office/drawing/2014/main" id="{1F5DB4DB-4C82-4129-93B4-9A7FE2826988}"/>
                </a:ext>
              </a:extLst>
            </p:cNvPr>
            <p:cNvSpPr txBox="1"/>
            <p:nvPr/>
          </p:nvSpPr>
          <p:spPr>
            <a:xfrm>
              <a:off x="3683356" y="4612669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2010</a:t>
              </a:r>
            </a:p>
          </p:txBody>
        </p:sp>
        <p:sp>
          <p:nvSpPr>
            <p:cNvPr id="44" name="Szövegdoboz 31">
              <a:extLst>
                <a:ext uri="{FF2B5EF4-FFF2-40B4-BE49-F238E27FC236}">
                  <a16:creationId xmlns:a16="http://schemas.microsoft.com/office/drawing/2014/main" id="{C4F9DF4A-7ED8-406D-8CE0-215E91AD13EC}"/>
                </a:ext>
              </a:extLst>
            </p:cNvPr>
            <p:cNvSpPr txBox="1"/>
            <p:nvPr/>
          </p:nvSpPr>
          <p:spPr>
            <a:xfrm>
              <a:off x="4771752" y="4612669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2012</a:t>
              </a:r>
            </a:p>
          </p:txBody>
        </p:sp>
        <p:sp>
          <p:nvSpPr>
            <p:cNvPr id="45" name="Szövegdoboz 32">
              <a:extLst>
                <a:ext uri="{FF2B5EF4-FFF2-40B4-BE49-F238E27FC236}">
                  <a16:creationId xmlns:a16="http://schemas.microsoft.com/office/drawing/2014/main" id="{01321A5A-799D-4141-B4B3-8EEA05FD8577}"/>
                </a:ext>
              </a:extLst>
            </p:cNvPr>
            <p:cNvSpPr txBox="1"/>
            <p:nvPr/>
          </p:nvSpPr>
          <p:spPr>
            <a:xfrm>
              <a:off x="5874361" y="4612669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</a:p>
          </p:txBody>
        </p:sp>
        <p:sp>
          <p:nvSpPr>
            <p:cNvPr id="46" name="Szövegdoboz 33">
              <a:extLst>
                <a:ext uri="{FF2B5EF4-FFF2-40B4-BE49-F238E27FC236}">
                  <a16:creationId xmlns:a16="http://schemas.microsoft.com/office/drawing/2014/main" id="{FECFD206-4295-4EF1-B931-5D9249108083}"/>
                </a:ext>
              </a:extLst>
            </p:cNvPr>
            <p:cNvSpPr txBox="1"/>
            <p:nvPr/>
          </p:nvSpPr>
          <p:spPr>
            <a:xfrm>
              <a:off x="6972445" y="4617862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2016</a:t>
              </a:r>
            </a:p>
          </p:txBody>
        </p:sp>
        <p:sp>
          <p:nvSpPr>
            <p:cNvPr id="47" name="Szövegdoboz 34">
              <a:extLst>
                <a:ext uri="{FF2B5EF4-FFF2-40B4-BE49-F238E27FC236}">
                  <a16:creationId xmlns:a16="http://schemas.microsoft.com/office/drawing/2014/main" id="{61D28124-8B04-4831-A7BD-0B8774AF10C8}"/>
                </a:ext>
              </a:extLst>
            </p:cNvPr>
            <p:cNvSpPr txBox="1"/>
            <p:nvPr/>
          </p:nvSpPr>
          <p:spPr>
            <a:xfrm>
              <a:off x="8310428" y="4594427"/>
              <a:ext cx="61266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Year</a:t>
              </a:r>
            </a:p>
          </p:txBody>
        </p:sp>
        <p:sp>
          <p:nvSpPr>
            <p:cNvPr id="50" name="Szövegdoboz 57">
              <a:extLst>
                <a:ext uri="{FF2B5EF4-FFF2-40B4-BE49-F238E27FC236}">
                  <a16:creationId xmlns:a16="http://schemas.microsoft.com/office/drawing/2014/main" id="{1FDBACF8-890F-4117-964F-4F4124BCFB70}"/>
                </a:ext>
              </a:extLst>
            </p:cNvPr>
            <p:cNvSpPr txBox="1"/>
            <p:nvPr/>
          </p:nvSpPr>
          <p:spPr>
            <a:xfrm>
              <a:off x="2565267" y="3331694"/>
              <a:ext cx="769763" cy="453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7400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(45 nm)</a:t>
              </a:r>
            </a:p>
          </p:txBody>
        </p:sp>
        <p:sp>
          <p:nvSpPr>
            <p:cNvPr id="51" name="Szövegdoboz 58">
              <a:extLst>
                <a:ext uri="{FF2B5EF4-FFF2-40B4-BE49-F238E27FC236}">
                  <a16:creationId xmlns:a16="http://schemas.microsoft.com/office/drawing/2014/main" id="{FD62EA96-3EAC-413C-ADE4-89FB3DA2385E}"/>
                </a:ext>
              </a:extLst>
            </p:cNvPr>
            <p:cNvSpPr txBox="1"/>
            <p:nvPr/>
          </p:nvSpPr>
          <p:spPr>
            <a:xfrm>
              <a:off x="3165620" y="3068326"/>
              <a:ext cx="1176924" cy="453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Nehalem-EX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(45 nm)</a:t>
              </a:r>
            </a:p>
          </p:txBody>
        </p:sp>
        <p:sp>
          <p:nvSpPr>
            <p:cNvPr id="52" name="Szövegdoboz 59">
              <a:extLst>
                <a:ext uri="{FF2B5EF4-FFF2-40B4-BE49-F238E27FC236}">
                  <a16:creationId xmlns:a16="http://schemas.microsoft.com/office/drawing/2014/main" id="{01A21054-49B7-4E89-B777-06E435260EDD}"/>
                </a:ext>
              </a:extLst>
            </p:cNvPr>
            <p:cNvSpPr txBox="1"/>
            <p:nvPr/>
          </p:nvSpPr>
          <p:spPr>
            <a:xfrm>
              <a:off x="3914775" y="2768182"/>
              <a:ext cx="130395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Westmere-EX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(32 nm)</a:t>
              </a:r>
            </a:p>
          </p:txBody>
        </p:sp>
        <p:sp>
          <p:nvSpPr>
            <p:cNvPr id="53" name="Szövegdoboz 60">
              <a:extLst>
                <a:ext uri="{FF2B5EF4-FFF2-40B4-BE49-F238E27FC236}">
                  <a16:creationId xmlns:a16="http://schemas.microsoft.com/office/drawing/2014/main" id="{00465BAD-2FE4-46F7-AA59-334FA9644665}"/>
                </a:ext>
              </a:extLst>
            </p:cNvPr>
            <p:cNvSpPr txBox="1"/>
            <p:nvPr/>
          </p:nvSpPr>
          <p:spPr>
            <a:xfrm>
              <a:off x="5218730" y="2320647"/>
              <a:ext cx="1311641" cy="453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Ivy-Bridge-EX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(22 nm)</a:t>
              </a:r>
            </a:p>
          </p:txBody>
        </p:sp>
        <p:sp>
          <p:nvSpPr>
            <p:cNvPr id="54" name="Szövegdoboz 61">
              <a:extLst>
                <a:ext uri="{FF2B5EF4-FFF2-40B4-BE49-F238E27FC236}">
                  <a16:creationId xmlns:a16="http://schemas.microsoft.com/office/drawing/2014/main" id="{A58004D2-1099-42F5-AF8E-8A34BD0B5DF0}"/>
                </a:ext>
              </a:extLst>
            </p:cNvPr>
            <p:cNvSpPr txBox="1"/>
            <p:nvPr/>
          </p:nvSpPr>
          <p:spPr>
            <a:xfrm>
              <a:off x="6686550" y="1685925"/>
              <a:ext cx="127410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Broadwell-EX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(14 nm)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3BD09E0-8245-4654-B46C-33DFB3BD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9954" y="1389127"/>
              <a:ext cx="44613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8A03824-04CC-4821-BF0B-307AD2C110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357045" y="3288323"/>
              <a:ext cx="45719" cy="226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76B4394-5F37-4919-9C4D-41511A6B085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741038" y="3649522"/>
              <a:ext cx="45719" cy="14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50583CF-5B14-4D36-981D-CE96E0837C9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913808" y="3811318"/>
              <a:ext cx="45719" cy="246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1" name="Szövegdoboz 35">
              <a:extLst>
                <a:ext uri="{FF2B5EF4-FFF2-40B4-BE49-F238E27FC236}">
                  <a16:creationId xmlns:a16="http://schemas.microsoft.com/office/drawing/2014/main" id="{4606FDFB-F0C1-4679-AAD6-2A83E0F62422}"/>
                </a:ext>
              </a:extLst>
            </p:cNvPr>
            <p:cNvSpPr txBox="1"/>
            <p:nvPr/>
          </p:nvSpPr>
          <p:spPr>
            <a:xfrm>
              <a:off x="514247" y="3634461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  <p:sp>
          <p:nvSpPr>
            <p:cNvPr id="62" name="Szövegdoboz 36">
              <a:extLst>
                <a:ext uri="{FF2B5EF4-FFF2-40B4-BE49-F238E27FC236}">
                  <a16:creationId xmlns:a16="http://schemas.microsoft.com/office/drawing/2014/main" id="{B9D6F52C-3419-4093-A244-671D96A0E85C}"/>
                </a:ext>
              </a:extLst>
            </p:cNvPr>
            <p:cNvSpPr txBox="1"/>
            <p:nvPr/>
          </p:nvSpPr>
          <p:spPr>
            <a:xfrm>
              <a:off x="511754" y="2848553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  <p:sp>
          <p:nvSpPr>
            <p:cNvPr id="63" name="Szövegdoboz 37">
              <a:extLst>
                <a:ext uri="{FF2B5EF4-FFF2-40B4-BE49-F238E27FC236}">
                  <a16:creationId xmlns:a16="http://schemas.microsoft.com/office/drawing/2014/main" id="{774AE3F2-24A5-4D5B-9045-54F940A3E2C8}"/>
                </a:ext>
              </a:extLst>
            </p:cNvPr>
            <p:cNvSpPr txBox="1"/>
            <p:nvPr/>
          </p:nvSpPr>
          <p:spPr>
            <a:xfrm>
              <a:off x="517093" y="2040515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</a:p>
          </p:txBody>
        </p:sp>
        <p:cxnSp>
          <p:nvCxnSpPr>
            <p:cNvPr id="66" name="Egyenes összekötő 40">
              <a:extLst>
                <a:ext uri="{FF2B5EF4-FFF2-40B4-BE49-F238E27FC236}">
                  <a16:creationId xmlns:a16="http://schemas.microsoft.com/office/drawing/2014/main" id="{5AC3998C-AE83-4188-A4B5-F3BA66859921}"/>
                </a:ext>
              </a:extLst>
            </p:cNvPr>
            <p:cNvCxnSpPr/>
            <p:nvPr/>
          </p:nvCxnSpPr>
          <p:spPr>
            <a:xfrm rot="5400000">
              <a:off x="931622" y="2895322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Szövegdoboz 52">
              <a:extLst>
                <a:ext uri="{FF2B5EF4-FFF2-40B4-BE49-F238E27FC236}">
                  <a16:creationId xmlns:a16="http://schemas.microsoft.com/office/drawing/2014/main" id="{E24A2015-F45A-42E3-8AB2-2991F578C090}"/>
                </a:ext>
              </a:extLst>
            </p:cNvPr>
            <p:cNvSpPr txBox="1"/>
            <p:nvPr/>
          </p:nvSpPr>
          <p:spPr>
            <a:xfrm>
              <a:off x="464070" y="1798398"/>
              <a:ext cx="39626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10</a:t>
              </a:r>
            </a:p>
          </p:txBody>
        </p:sp>
        <p:cxnSp>
          <p:nvCxnSpPr>
            <p:cNvPr id="71" name="Egyenes összekötő 53">
              <a:extLst>
                <a:ext uri="{FF2B5EF4-FFF2-40B4-BE49-F238E27FC236}">
                  <a16:creationId xmlns:a16="http://schemas.microsoft.com/office/drawing/2014/main" id="{76173323-BA38-46E7-9AF2-3961BF1CDF1D}"/>
                </a:ext>
              </a:extLst>
            </p:cNvPr>
            <p:cNvCxnSpPr/>
            <p:nvPr/>
          </p:nvCxnSpPr>
          <p:spPr>
            <a:xfrm rot="5400000">
              <a:off x="932234" y="2117056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Egyenes összekötő 55">
              <a:extLst>
                <a:ext uri="{FF2B5EF4-FFF2-40B4-BE49-F238E27FC236}">
                  <a16:creationId xmlns:a16="http://schemas.microsoft.com/office/drawing/2014/main" id="{3AEB76FB-3AFC-42B0-9FCD-840ABF60ECAA}"/>
                </a:ext>
              </a:extLst>
            </p:cNvPr>
            <p:cNvCxnSpPr/>
            <p:nvPr/>
          </p:nvCxnSpPr>
          <p:spPr>
            <a:xfrm rot="5400000">
              <a:off x="929626" y="3713280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Egyenes összekötő 71">
              <a:extLst>
                <a:ext uri="{FF2B5EF4-FFF2-40B4-BE49-F238E27FC236}">
                  <a16:creationId xmlns:a16="http://schemas.microsoft.com/office/drawing/2014/main" id="{8CE43BA6-12B0-485B-B28B-CDC2537F43DA}"/>
                </a:ext>
              </a:extLst>
            </p:cNvPr>
            <p:cNvCxnSpPr/>
            <p:nvPr/>
          </p:nvCxnSpPr>
          <p:spPr>
            <a:xfrm rot="5400000">
              <a:off x="931622" y="1866466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gyenes összekötő 74">
              <a:extLst>
                <a:ext uri="{FF2B5EF4-FFF2-40B4-BE49-F238E27FC236}">
                  <a16:creationId xmlns:a16="http://schemas.microsoft.com/office/drawing/2014/main" id="{44912F31-BA27-4DAB-B150-CD1C98C0CF20}"/>
                </a:ext>
              </a:extLst>
            </p:cNvPr>
            <p:cNvCxnSpPr/>
            <p:nvPr/>
          </p:nvCxnSpPr>
          <p:spPr>
            <a:xfrm rot="5400000">
              <a:off x="929661" y="2425501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Szövegdoboz 75">
              <a:extLst>
                <a:ext uri="{FF2B5EF4-FFF2-40B4-BE49-F238E27FC236}">
                  <a16:creationId xmlns:a16="http://schemas.microsoft.com/office/drawing/2014/main" id="{572E1A30-65CC-4DDD-9833-7735A05DBDDA}"/>
                </a:ext>
              </a:extLst>
            </p:cNvPr>
            <p:cNvSpPr txBox="1"/>
            <p:nvPr/>
          </p:nvSpPr>
          <p:spPr>
            <a:xfrm>
              <a:off x="517093" y="2380697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4B69A7-DBEB-4188-A4D7-8A18C07977EB}"/>
                </a:ext>
              </a:extLst>
            </p:cNvPr>
            <p:cNvSpPr txBox="1"/>
            <p:nvPr/>
          </p:nvSpPr>
          <p:spPr>
            <a:xfrm>
              <a:off x="5807645" y="2776851"/>
              <a:ext cx="30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*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BADEA2A-FC61-41F6-A1CD-242F1442FFB4}"/>
                </a:ext>
              </a:extLst>
            </p:cNvPr>
            <p:cNvSpPr txBox="1"/>
            <p:nvPr/>
          </p:nvSpPr>
          <p:spPr>
            <a:xfrm>
              <a:off x="7162799" y="2176558"/>
              <a:ext cx="276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*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3C62BA7-75C2-4A39-9F4E-442DB79CA536}"/>
                </a:ext>
              </a:extLst>
            </p:cNvPr>
            <p:cNvGrpSpPr/>
            <p:nvPr/>
          </p:nvGrpSpPr>
          <p:grpSpPr>
            <a:xfrm rot="60000">
              <a:off x="4299308" y="3424220"/>
              <a:ext cx="1370556" cy="416818"/>
              <a:chOff x="5212929" y="3172543"/>
              <a:chExt cx="1277977" cy="28800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6538AFA-AF17-43F8-B1B2-1D569C62FD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383141">
                <a:off x="5212929" y="3172543"/>
                <a:ext cx="1260000" cy="288000"/>
              </a:xfrm>
              <a:prstGeom prst="rect">
                <a:avLst/>
              </a:prstGeom>
              <a:solidFill>
                <a:srgbClr val="FFFFCC"/>
              </a:solidFill>
              <a:ln w="0">
                <a:solidFill>
                  <a:srgbClr val="E30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5" name="Szövegdoboz 69">
                <a:extLst>
                  <a:ext uri="{FF2B5EF4-FFF2-40B4-BE49-F238E27FC236}">
                    <a16:creationId xmlns:a16="http://schemas.microsoft.com/office/drawing/2014/main" id="{7C204059-D5F8-46C0-BB5D-5ABE785184DF}"/>
                  </a:ext>
                </a:extLst>
              </p:cNvPr>
              <p:cNvSpPr txBox="1"/>
              <p:nvPr/>
            </p:nvSpPr>
            <p:spPr>
              <a:xfrm rot="20348621">
                <a:off x="5356196" y="3186284"/>
                <a:ext cx="1134710" cy="175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Verdana" panose="020B0604030504040204" pitchFamily="34" charset="0"/>
                  </a:rPr>
                  <a:t>~2x/4 years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62152A2-CFF6-4F7C-9898-F6B3E3317E4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45425" y="2342792"/>
              <a:ext cx="4397227" cy="1590687"/>
            </a:xfrm>
            <a:prstGeom prst="line">
              <a:avLst/>
            </a:prstGeom>
            <a:noFill/>
            <a:ln w="19050" cap="flat" cmpd="sng" algn="ctr">
              <a:solidFill>
                <a:srgbClr val="004A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Down Arrow 14">
              <a:extLst>
                <a:ext uri="{FF2B5EF4-FFF2-40B4-BE49-F238E27FC236}">
                  <a16:creationId xmlns:a16="http://schemas.microsoft.com/office/drawing/2014/main" id="{6F6D3AC8-FF74-49BE-91DC-56229ADC33BD}"/>
                </a:ext>
              </a:extLst>
            </p:cNvPr>
            <p:cNvSpPr/>
            <p:nvPr/>
          </p:nvSpPr>
          <p:spPr bwMode="auto">
            <a:xfrm>
              <a:off x="2924776" y="2551267"/>
              <a:ext cx="137160" cy="548640"/>
            </a:xfrm>
            <a:prstGeom prst="downArrow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E2E84E-105B-41DD-8A0C-B763511D3694}"/>
                </a:ext>
              </a:extLst>
            </p:cNvPr>
            <p:cNvSpPr txBox="1"/>
            <p:nvPr/>
          </p:nvSpPr>
          <p:spPr>
            <a:xfrm>
              <a:off x="2257761" y="1841192"/>
              <a:ext cx="1491114" cy="669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Times New Roman" pitchFamily="18" charset="0"/>
                </a:rPr>
                <a:t>Emergence of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Times New Roman" pitchFamily="18" charset="0"/>
                </a:rPr>
                <a:t> </a:t>
              </a:r>
              <a:r>
                <a:rPr kumimoji="0" lang="en-US" sz="125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Times New Roman" pitchFamily="18" charset="0"/>
                </a:rPr>
                <a:t>L3</a:t>
              </a:r>
              <a:r>
                <a:rPr kumimoji="0" lang="en-US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Times New Roman" pitchFamily="18" charset="0"/>
                </a:rPr>
                <a:t> caches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Times New Roman" pitchFamily="18" charset="0"/>
                </a:rPr>
                <a:t> in the  Core 2 line</a:t>
              </a:r>
            </a:p>
          </p:txBody>
        </p:sp>
        <p:cxnSp>
          <p:nvCxnSpPr>
            <p:cNvPr id="15" name="Egyenes összekötő 22">
              <a:extLst>
                <a:ext uri="{FF2B5EF4-FFF2-40B4-BE49-F238E27FC236}">
                  <a16:creationId xmlns:a16="http://schemas.microsoft.com/office/drawing/2014/main" id="{9FF747E9-610A-41D3-AD20-E059C13DEF41}"/>
                </a:ext>
              </a:extLst>
            </p:cNvPr>
            <p:cNvCxnSpPr/>
            <p:nvPr/>
          </p:nvCxnSpPr>
          <p:spPr>
            <a:xfrm>
              <a:off x="8093121" y="4495022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7B7DEF1-6A37-4F76-88AC-9965381879D1}"/>
                </a:ext>
              </a:extLst>
            </p:cNvPr>
            <p:cNvSpPr txBox="1"/>
            <p:nvPr/>
          </p:nvSpPr>
          <p:spPr>
            <a:xfrm>
              <a:off x="6506646" y="242895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*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endParaRPr>
            </a:p>
          </p:txBody>
        </p:sp>
        <p:sp>
          <p:nvSpPr>
            <p:cNvPr id="18" name="Szövegdoboz 61">
              <a:extLst>
                <a:ext uri="{FF2B5EF4-FFF2-40B4-BE49-F238E27FC236}">
                  <a16:creationId xmlns:a16="http://schemas.microsoft.com/office/drawing/2014/main" id="{A20D5A6E-7766-4D6C-A818-DAF1BF6AB1B7}"/>
                </a:ext>
              </a:extLst>
            </p:cNvPr>
            <p:cNvSpPr txBox="1"/>
            <p:nvPr/>
          </p:nvSpPr>
          <p:spPr>
            <a:xfrm>
              <a:off x="5993306" y="1975170"/>
              <a:ext cx="1109236" cy="453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Haswell</a:t>
              </a: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-EX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 nm)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4971E59A-69A6-4B18-957D-7BB6F529FEBD}"/>
              </a:ext>
            </a:extLst>
          </p:cNvPr>
          <p:cNvSpPr txBox="1"/>
          <p:nvPr/>
        </p:nvSpPr>
        <p:spPr>
          <a:xfrm>
            <a:off x="78228" y="482422"/>
            <a:ext cx="9031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Evolution of transistor counts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on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Intel’s Core 2 based server processor dies  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0301B98-0E42-4A5E-85E6-E443929A6735}"/>
              </a:ext>
            </a:extLst>
          </p:cNvPr>
          <p:cNvSpPr txBox="1"/>
          <p:nvPr/>
        </p:nvSpPr>
        <p:spPr>
          <a:xfrm>
            <a:off x="285749" y="5114925"/>
            <a:ext cx="888922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The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reduced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rate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of raising transitor counts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vs.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Moore’s law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can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presumable be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attributed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to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GB" sz="1400" dirty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sz="1400" dirty="0" smtClean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     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power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budget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limitations of the die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.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Here we note that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Moore’s law only takes into account the evolution of the IC technology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    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but does not take into consideration power and die temperature constraints.  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EC291EB4-7F2C-40B4-8213-C9C0A398E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24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(19)</a:t>
            </a:r>
            <a:endParaRPr lang="hu-HU" sz="1600" dirty="0"/>
          </a:p>
        </p:txBody>
      </p:sp>
      <p:sp>
        <p:nvSpPr>
          <p:cNvPr id="59" name="TextBox 58"/>
          <p:cNvSpPr txBox="1"/>
          <p:nvPr/>
        </p:nvSpPr>
        <p:spPr>
          <a:xfrm>
            <a:off x="8724328" y="639933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62005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(20)</a:t>
            </a:r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28832" y="1149911"/>
            <a:ext cx="9115168" cy="5585391"/>
            <a:chOff x="116505" y="755374"/>
            <a:chExt cx="10153545" cy="5585391"/>
          </a:xfrm>
        </p:grpSpPr>
        <p:cxnSp>
          <p:nvCxnSpPr>
            <p:cNvPr id="38" name="Egyenes összekötő nyíllal 4"/>
            <p:cNvCxnSpPr/>
            <p:nvPr/>
          </p:nvCxnSpPr>
          <p:spPr>
            <a:xfrm flipH="1" flipV="1">
              <a:off x="603904" y="1179822"/>
              <a:ext cx="76" cy="493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gyenes összekötő nyíllal 6"/>
            <p:cNvCxnSpPr/>
            <p:nvPr/>
          </p:nvCxnSpPr>
          <p:spPr>
            <a:xfrm flipV="1">
              <a:off x="544779" y="5978825"/>
              <a:ext cx="9620693" cy="335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gyenes összekötő 11"/>
            <p:cNvCxnSpPr/>
            <p:nvPr/>
          </p:nvCxnSpPr>
          <p:spPr>
            <a:xfrm>
              <a:off x="1155886" y="5916137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gyenes összekötő 12"/>
            <p:cNvCxnSpPr/>
            <p:nvPr/>
          </p:nvCxnSpPr>
          <p:spPr>
            <a:xfrm>
              <a:off x="1703881" y="5914849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gyenes összekötő 13"/>
            <p:cNvCxnSpPr/>
            <p:nvPr/>
          </p:nvCxnSpPr>
          <p:spPr>
            <a:xfrm>
              <a:off x="2253087" y="5914238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gyenes összekötő 14"/>
            <p:cNvCxnSpPr/>
            <p:nvPr/>
          </p:nvCxnSpPr>
          <p:spPr>
            <a:xfrm>
              <a:off x="2801082" y="5912949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gyenes összekötő 15"/>
            <p:cNvCxnSpPr/>
            <p:nvPr/>
          </p:nvCxnSpPr>
          <p:spPr>
            <a:xfrm>
              <a:off x="3355131" y="5920570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gyenes összekötő 16"/>
            <p:cNvCxnSpPr/>
            <p:nvPr/>
          </p:nvCxnSpPr>
          <p:spPr>
            <a:xfrm>
              <a:off x="3903126" y="5919282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gyenes összekötő 17"/>
            <p:cNvCxnSpPr/>
            <p:nvPr/>
          </p:nvCxnSpPr>
          <p:spPr>
            <a:xfrm>
              <a:off x="4452332" y="5918671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gyenes összekötő 18"/>
            <p:cNvCxnSpPr/>
            <p:nvPr/>
          </p:nvCxnSpPr>
          <p:spPr>
            <a:xfrm>
              <a:off x="5000327" y="5917382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gyenes összekötő 19"/>
            <p:cNvCxnSpPr/>
            <p:nvPr/>
          </p:nvCxnSpPr>
          <p:spPr>
            <a:xfrm>
              <a:off x="5550501" y="5920570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gyenes összekötő 20"/>
            <p:cNvCxnSpPr/>
            <p:nvPr/>
          </p:nvCxnSpPr>
          <p:spPr>
            <a:xfrm>
              <a:off x="6098496" y="5919282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gyenes összekötő 21"/>
            <p:cNvCxnSpPr/>
            <p:nvPr/>
          </p:nvCxnSpPr>
          <p:spPr>
            <a:xfrm>
              <a:off x="6647702" y="5918671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gyenes összekötő 22"/>
            <p:cNvCxnSpPr/>
            <p:nvPr/>
          </p:nvCxnSpPr>
          <p:spPr>
            <a:xfrm>
              <a:off x="7195697" y="5917382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Szövegdoboz 27"/>
            <p:cNvSpPr txBox="1"/>
            <p:nvPr/>
          </p:nvSpPr>
          <p:spPr>
            <a:xfrm>
              <a:off x="258296" y="755374"/>
              <a:ext cx="691215" cy="374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Core</a:t>
              </a:r>
              <a:b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count</a:t>
              </a:r>
            </a:p>
          </p:txBody>
        </p:sp>
        <p:sp>
          <p:nvSpPr>
            <p:cNvPr id="53" name="Szövegdoboz 28"/>
            <p:cNvSpPr txBox="1"/>
            <p:nvPr/>
          </p:nvSpPr>
          <p:spPr>
            <a:xfrm>
              <a:off x="1096320" y="6041006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2006</a:t>
              </a:r>
            </a:p>
          </p:txBody>
        </p:sp>
        <p:sp>
          <p:nvSpPr>
            <p:cNvPr id="54" name="Szövegdoboz 29"/>
            <p:cNvSpPr txBox="1"/>
            <p:nvPr/>
          </p:nvSpPr>
          <p:spPr>
            <a:xfrm>
              <a:off x="2172530" y="6035813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2008</a:t>
              </a:r>
            </a:p>
          </p:txBody>
        </p:sp>
        <p:sp>
          <p:nvSpPr>
            <p:cNvPr id="55" name="Szövegdoboz 30"/>
            <p:cNvSpPr txBox="1"/>
            <p:nvPr/>
          </p:nvSpPr>
          <p:spPr>
            <a:xfrm>
              <a:off x="3291338" y="6035813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2010</a:t>
              </a:r>
            </a:p>
          </p:txBody>
        </p:sp>
        <p:sp>
          <p:nvSpPr>
            <p:cNvPr id="56" name="Szövegdoboz 31"/>
            <p:cNvSpPr txBox="1"/>
            <p:nvPr/>
          </p:nvSpPr>
          <p:spPr>
            <a:xfrm>
              <a:off x="4408621" y="6035813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2012</a:t>
              </a:r>
            </a:p>
          </p:txBody>
        </p:sp>
        <p:sp>
          <p:nvSpPr>
            <p:cNvPr id="57" name="Szövegdoboz 32"/>
            <p:cNvSpPr txBox="1"/>
            <p:nvPr/>
          </p:nvSpPr>
          <p:spPr>
            <a:xfrm>
              <a:off x="5522837" y="6035813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</a:p>
          </p:txBody>
        </p:sp>
        <p:sp>
          <p:nvSpPr>
            <p:cNvPr id="58" name="Szövegdoboz 33"/>
            <p:cNvSpPr txBox="1"/>
            <p:nvPr/>
          </p:nvSpPr>
          <p:spPr>
            <a:xfrm>
              <a:off x="6599477" y="6041006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2016</a:t>
              </a:r>
            </a:p>
          </p:txBody>
        </p:sp>
        <p:sp>
          <p:nvSpPr>
            <p:cNvPr id="59" name="Szövegdoboz 34"/>
            <p:cNvSpPr txBox="1"/>
            <p:nvPr/>
          </p:nvSpPr>
          <p:spPr>
            <a:xfrm>
              <a:off x="9557592" y="6056072"/>
              <a:ext cx="712458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Year</a:t>
              </a:r>
            </a:p>
          </p:txBody>
        </p:sp>
        <p:sp>
          <p:nvSpPr>
            <p:cNvPr id="63" name="Szövegdoboz 58"/>
            <p:cNvSpPr txBox="1"/>
            <p:nvPr/>
          </p:nvSpPr>
          <p:spPr>
            <a:xfrm>
              <a:off x="2771553" y="3101687"/>
              <a:ext cx="130276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Nehalem-EX</a:t>
              </a:r>
              <a:endPara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(45 </a:t>
              </a:r>
              <a:r>
                <a:rPr kumimoji="0" lang="hu-HU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nm)</a:t>
              </a:r>
              <a:endPara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4" name="Szövegdoboz 59"/>
            <p:cNvSpPr txBox="1"/>
            <p:nvPr/>
          </p:nvSpPr>
          <p:spPr>
            <a:xfrm>
              <a:off x="3514254" y="2749350"/>
              <a:ext cx="1311578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Westmere-EX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(32 </a:t>
              </a:r>
              <a:r>
                <a:rPr kumimoji="0" lang="hu-HU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nm)</a:t>
              </a:r>
              <a:endPara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5" name="Szövegdoboz 60"/>
            <p:cNvSpPr txBox="1"/>
            <p:nvPr/>
          </p:nvSpPr>
          <p:spPr>
            <a:xfrm>
              <a:off x="4884854" y="2299753"/>
              <a:ext cx="1311641" cy="453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Ivy-Bridge-EX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(22 </a:t>
              </a:r>
              <a:r>
                <a:rPr kumimoji="0" lang="hu-HU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nm)</a:t>
              </a:r>
              <a:endPara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6" name="Szövegdoboz 61"/>
            <p:cNvSpPr txBox="1"/>
            <p:nvPr/>
          </p:nvSpPr>
          <p:spPr>
            <a:xfrm>
              <a:off x="6166368" y="1698499"/>
              <a:ext cx="1241045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Broadwell-E</a:t>
              </a:r>
              <a:r>
                <a:rPr kumimoji="0" lang="en-US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P</a:t>
              </a:r>
              <a:endPara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(14 </a:t>
              </a:r>
              <a:r>
                <a:rPr kumimoji="0" lang="hu-HU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nm)</a:t>
              </a:r>
              <a:endPara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4887644" y="2812271"/>
              <a:ext cx="44613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4045086" y="3307290"/>
              <a:ext cx="44613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3444447" y="3561916"/>
              <a:ext cx="33518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2140810" y="4333747"/>
              <a:ext cx="33518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1584110" y="4354864"/>
              <a:ext cx="33518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1089046" y="5139451"/>
              <a:ext cx="33518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3" name="Szövegdoboz 35"/>
            <p:cNvSpPr txBox="1"/>
            <p:nvPr/>
          </p:nvSpPr>
          <p:spPr>
            <a:xfrm>
              <a:off x="171937" y="5057605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  <p:sp>
          <p:nvSpPr>
            <p:cNvPr id="74" name="Szövegdoboz 36"/>
            <p:cNvSpPr txBox="1"/>
            <p:nvPr/>
          </p:nvSpPr>
          <p:spPr>
            <a:xfrm>
              <a:off x="169444" y="4271697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  <p:sp>
          <p:nvSpPr>
            <p:cNvPr id="75" name="Szövegdoboz 37"/>
            <p:cNvSpPr txBox="1"/>
            <p:nvPr/>
          </p:nvSpPr>
          <p:spPr>
            <a:xfrm>
              <a:off x="174783" y="3463659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</a:p>
          </p:txBody>
        </p:sp>
        <p:sp>
          <p:nvSpPr>
            <p:cNvPr id="76" name="Szövegdoboz 38"/>
            <p:cNvSpPr txBox="1"/>
            <p:nvPr/>
          </p:nvSpPr>
          <p:spPr>
            <a:xfrm>
              <a:off x="117853" y="2556211"/>
              <a:ext cx="364202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kumimoji="0" lang="en-US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  <a:endParaRPr kumimoji="0" lang="hu-HU" sz="1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7" name="Szövegdoboz 39"/>
            <p:cNvSpPr txBox="1"/>
            <p:nvPr/>
          </p:nvSpPr>
          <p:spPr>
            <a:xfrm>
              <a:off x="119836" y="2062968"/>
              <a:ext cx="364202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28</a:t>
              </a:r>
              <a:endPara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78" name="Egyenes összekötő 40"/>
            <p:cNvCxnSpPr/>
            <p:nvPr/>
          </p:nvCxnSpPr>
          <p:spPr>
            <a:xfrm rot="5400000">
              <a:off x="589312" y="4318466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Egyenes összekötő 41"/>
            <p:cNvCxnSpPr/>
            <p:nvPr/>
          </p:nvCxnSpPr>
          <p:spPr>
            <a:xfrm rot="5400000">
              <a:off x="596656" y="2111906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gyenes összekötő 43"/>
            <p:cNvCxnSpPr/>
            <p:nvPr/>
          </p:nvCxnSpPr>
          <p:spPr>
            <a:xfrm rot="5400000">
              <a:off x="603211" y="2612537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Szövegdoboz 47"/>
            <p:cNvSpPr txBox="1"/>
            <p:nvPr/>
          </p:nvSpPr>
          <p:spPr>
            <a:xfrm>
              <a:off x="117853" y="2230968"/>
              <a:ext cx="39626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24</a:t>
              </a:r>
            </a:p>
          </p:txBody>
        </p:sp>
        <p:sp>
          <p:nvSpPr>
            <p:cNvPr id="82" name="Szövegdoboz 52"/>
            <p:cNvSpPr txBox="1"/>
            <p:nvPr/>
          </p:nvSpPr>
          <p:spPr>
            <a:xfrm>
              <a:off x="121760" y="3221542"/>
              <a:ext cx="39626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10</a:t>
              </a:r>
            </a:p>
          </p:txBody>
        </p:sp>
        <p:cxnSp>
          <p:nvCxnSpPr>
            <p:cNvPr id="83" name="Egyenes összekötő 53"/>
            <p:cNvCxnSpPr/>
            <p:nvPr/>
          </p:nvCxnSpPr>
          <p:spPr>
            <a:xfrm rot="5400000">
              <a:off x="589924" y="3540200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gyenes összekötő 54"/>
            <p:cNvCxnSpPr/>
            <p:nvPr/>
          </p:nvCxnSpPr>
          <p:spPr>
            <a:xfrm rot="5400000">
              <a:off x="590616" y="2265924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gyenes összekötő 55"/>
            <p:cNvCxnSpPr/>
            <p:nvPr/>
          </p:nvCxnSpPr>
          <p:spPr>
            <a:xfrm rot="5400000">
              <a:off x="587316" y="5136424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Egyenes összekötő 71"/>
            <p:cNvCxnSpPr/>
            <p:nvPr/>
          </p:nvCxnSpPr>
          <p:spPr>
            <a:xfrm rot="5400000">
              <a:off x="589312" y="3289610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Egyenes összekötő 74"/>
            <p:cNvCxnSpPr/>
            <p:nvPr/>
          </p:nvCxnSpPr>
          <p:spPr>
            <a:xfrm rot="5400000">
              <a:off x="587351" y="3848645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Szövegdoboz 75"/>
            <p:cNvSpPr txBox="1"/>
            <p:nvPr/>
          </p:nvSpPr>
          <p:spPr>
            <a:xfrm>
              <a:off x="174783" y="3803841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  <p:cxnSp>
          <p:nvCxnSpPr>
            <p:cNvPr id="89" name="Egyenes összekötő 76"/>
            <p:cNvCxnSpPr/>
            <p:nvPr/>
          </p:nvCxnSpPr>
          <p:spPr>
            <a:xfrm rot="5400000">
              <a:off x="594849" y="2823020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Szövegdoboz 77"/>
            <p:cNvSpPr txBox="1"/>
            <p:nvPr/>
          </p:nvSpPr>
          <p:spPr>
            <a:xfrm>
              <a:off x="116505" y="2776572"/>
              <a:ext cx="39626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15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49740" y="3175307"/>
            <a:ext cx="26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4623" y="2674470"/>
            <a:ext cx="26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</a:p>
        </p:txBody>
      </p:sp>
      <p:grpSp>
        <p:nvGrpSpPr>
          <p:cNvPr id="7" name="Group 6"/>
          <p:cNvGrpSpPr/>
          <p:nvPr/>
        </p:nvGrpSpPr>
        <p:grpSpPr>
          <a:xfrm rot="60000">
            <a:off x="5136320" y="3107291"/>
            <a:ext cx="1131143" cy="288000"/>
            <a:chOff x="5213744" y="3214431"/>
            <a:chExt cx="1260000" cy="288000"/>
          </a:xfrm>
        </p:grpSpPr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 rot="20200062">
              <a:off x="5213744" y="3214431"/>
              <a:ext cx="1260000" cy="288000"/>
            </a:xfrm>
            <a:prstGeom prst="rect">
              <a:avLst/>
            </a:prstGeom>
            <a:solidFill>
              <a:srgbClr val="FFFFCC"/>
            </a:solidFill>
            <a:ln w="0">
              <a:solidFill>
                <a:srgbClr val="E305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endParaRPr>
            </a:p>
          </p:txBody>
        </p:sp>
        <p:sp>
          <p:nvSpPr>
            <p:cNvPr id="37" name="Szövegdoboz 69"/>
            <p:cNvSpPr txBox="1"/>
            <p:nvPr/>
          </p:nvSpPr>
          <p:spPr>
            <a:xfrm rot="20089662">
              <a:off x="5219867" y="3228739"/>
              <a:ext cx="113845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~2x/4 years</a:t>
              </a:r>
            </a:p>
          </p:txBody>
        </p:sp>
      </p:grpSp>
      <p:sp>
        <p:nvSpPr>
          <p:cNvPr id="9" name="Down Arrow 8"/>
          <p:cNvSpPr/>
          <p:nvPr/>
        </p:nvSpPr>
        <p:spPr bwMode="auto">
          <a:xfrm>
            <a:off x="2936219" y="2968996"/>
            <a:ext cx="123133" cy="548640"/>
          </a:xfrm>
          <a:prstGeom prst="downArrow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3899" y="2223490"/>
            <a:ext cx="2425664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Emergence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L3 </a:t>
            </a: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caches in Core 2-based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high-end 2S </a:t>
            </a:r>
            <a:r>
              <a:rPr kumimoji="0" lang="en-US" sz="12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processor</a:t>
            </a: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lines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cxnSp>
        <p:nvCxnSpPr>
          <p:cNvPr id="11" name="Egyenes összekötő 22"/>
          <p:cNvCxnSpPr/>
          <p:nvPr/>
        </p:nvCxnSpPr>
        <p:spPr>
          <a:xfrm>
            <a:off x="6882397" y="6312703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33636" y="2965201"/>
            <a:ext cx="26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4" name="Szövegdoboz 61"/>
          <p:cNvSpPr txBox="1"/>
          <p:nvPr/>
        </p:nvSpPr>
        <p:spPr>
          <a:xfrm>
            <a:off x="4664980" y="2339093"/>
            <a:ext cx="95870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Haswell</a:t>
            </a:r>
            <a:r>
              <a:rPr kumimoji="0" lang="hu-HU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-E</a:t>
            </a: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nm)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2" name="Straight Connector 21"/>
          <p:cNvCxnSpPr>
            <a:stCxn id="69" idx="3"/>
            <a:endCxn id="17" idx="0"/>
          </p:cNvCxnSpPr>
          <p:nvPr/>
        </p:nvCxnSpPr>
        <p:spPr bwMode="auto">
          <a:xfrm flipH="1">
            <a:off x="1190909" y="4048277"/>
            <a:ext cx="1855615" cy="157141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endCxn id="69" idx="3"/>
          </p:cNvCxnSpPr>
          <p:nvPr/>
        </p:nvCxnSpPr>
        <p:spPr bwMode="auto">
          <a:xfrm flipH="1">
            <a:off x="3046524" y="2573338"/>
            <a:ext cx="3672000" cy="1474939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Szövegdoboz 52"/>
          <p:cNvSpPr txBox="1"/>
          <p:nvPr/>
        </p:nvSpPr>
        <p:spPr>
          <a:xfrm>
            <a:off x="26907" y="3395614"/>
            <a:ext cx="349981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1" name="Egyenes összekötő 22"/>
          <p:cNvCxnSpPr/>
          <p:nvPr/>
        </p:nvCxnSpPr>
        <p:spPr>
          <a:xfrm>
            <a:off x="7380154" y="6300464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Szövegdoboz 33"/>
          <p:cNvSpPr txBox="1"/>
          <p:nvPr/>
        </p:nvSpPr>
        <p:spPr>
          <a:xfrm>
            <a:off x="6822141" y="6434396"/>
            <a:ext cx="534182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3" name="Egyenes összekötő 22"/>
          <p:cNvCxnSpPr/>
          <p:nvPr/>
        </p:nvCxnSpPr>
        <p:spPr>
          <a:xfrm>
            <a:off x="7873871" y="6306007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gyenes összekötő 54"/>
          <p:cNvCxnSpPr/>
          <p:nvPr/>
        </p:nvCxnSpPr>
        <p:spPr>
          <a:xfrm rot="5400000">
            <a:off x="458562" y="1697795"/>
            <a:ext cx="0" cy="147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zövegdoboz 39"/>
          <p:cNvSpPr txBox="1"/>
          <p:nvPr/>
        </p:nvSpPr>
        <p:spPr>
          <a:xfrm>
            <a:off x="4492" y="1628800"/>
            <a:ext cx="349981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56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430703" y="1628799"/>
            <a:ext cx="259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97" name="Szövegdoboz 61"/>
          <p:cNvSpPr txBox="1"/>
          <p:nvPr/>
        </p:nvSpPr>
        <p:spPr>
          <a:xfrm>
            <a:off x="6777245" y="1088740"/>
            <a:ext cx="155619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Cascade Lake-AP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(Two dies)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4" name="Szövegdoboz 33"/>
          <p:cNvSpPr txBox="1"/>
          <p:nvPr/>
        </p:nvSpPr>
        <p:spPr>
          <a:xfrm>
            <a:off x="7832559" y="6436931"/>
            <a:ext cx="637438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6" name="Egyenes összekötő 22"/>
          <p:cNvCxnSpPr/>
          <p:nvPr/>
        </p:nvCxnSpPr>
        <p:spPr>
          <a:xfrm>
            <a:off x="8357556" y="6309320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gyenes összekötő 22"/>
          <p:cNvCxnSpPr/>
          <p:nvPr/>
        </p:nvCxnSpPr>
        <p:spPr>
          <a:xfrm>
            <a:off x="8845309" y="6309320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gyenes összekötő 55"/>
          <p:cNvCxnSpPr/>
          <p:nvPr/>
        </p:nvCxnSpPr>
        <p:spPr>
          <a:xfrm rot="5400000">
            <a:off x="460498" y="2094897"/>
            <a:ext cx="0" cy="147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Szövegdoboz 39"/>
          <p:cNvSpPr txBox="1"/>
          <p:nvPr/>
        </p:nvSpPr>
        <p:spPr>
          <a:xfrm>
            <a:off x="26495" y="2019182"/>
            <a:ext cx="389850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356502" y="2034178"/>
            <a:ext cx="25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553675" y="2448801"/>
            <a:ext cx="259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17" name="Szövegdoboz 61"/>
          <p:cNvSpPr txBox="1"/>
          <p:nvPr/>
        </p:nvSpPr>
        <p:spPr>
          <a:xfrm>
            <a:off x="5995753" y="1509915"/>
            <a:ext cx="1321196" cy="638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Skylake</a:t>
            </a: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-SP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Platinum/Gold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(14 </a:t>
            </a: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nm)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417872" y="2430678"/>
            <a:ext cx="259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19" name="Szövegdoboz 61"/>
          <p:cNvSpPr txBox="1"/>
          <p:nvPr/>
        </p:nvSpPr>
        <p:spPr>
          <a:xfrm>
            <a:off x="6745250" y="2663915"/>
            <a:ext cx="1602362" cy="638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Cascade Lake-SP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Platinum/Gold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(14 </a:t>
            </a: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nm)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1" name="Szövegdoboz 61"/>
          <p:cNvSpPr txBox="1"/>
          <p:nvPr/>
        </p:nvSpPr>
        <p:spPr>
          <a:xfrm>
            <a:off x="7978924" y="2348880"/>
            <a:ext cx="11385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Ice Lake-SP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nm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5" name="Straight Connector 114"/>
          <p:cNvCxnSpPr/>
          <p:nvPr/>
        </p:nvCxnSpPr>
        <p:spPr bwMode="auto">
          <a:xfrm flipV="1">
            <a:off x="7546442" y="2168860"/>
            <a:ext cx="923555" cy="397903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6683411" y="2573338"/>
            <a:ext cx="863020" cy="15494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9" name="Group 128"/>
          <p:cNvGrpSpPr/>
          <p:nvPr/>
        </p:nvGrpSpPr>
        <p:grpSpPr>
          <a:xfrm rot="21232207">
            <a:off x="1305862" y="5207038"/>
            <a:ext cx="1139192" cy="309733"/>
            <a:chOff x="4944824" y="3276640"/>
            <a:chExt cx="1268966" cy="309733"/>
          </a:xfrm>
        </p:grpSpPr>
        <p:sp>
          <p:nvSpPr>
            <p:cNvPr id="130" name="Rectangle 129"/>
            <p:cNvSpPr>
              <a:spLocks noChangeArrowheads="1"/>
            </p:cNvSpPr>
            <p:nvPr/>
          </p:nvSpPr>
          <p:spPr bwMode="auto">
            <a:xfrm rot="19577190">
              <a:off x="4953790" y="3276640"/>
              <a:ext cx="1260000" cy="288000"/>
            </a:xfrm>
            <a:prstGeom prst="rect">
              <a:avLst/>
            </a:prstGeom>
            <a:solidFill>
              <a:srgbClr val="FFFFCC"/>
            </a:solidFill>
            <a:ln w="0">
              <a:solidFill>
                <a:srgbClr val="E305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endParaRPr>
            </a:p>
          </p:txBody>
        </p:sp>
        <p:sp>
          <p:nvSpPr>
            <p:cNvPr id="131" name="Szövegdoboz 69"/>
            <p:cNvSpPr txBox="1"/>
            <p:nvPr/>
          </p:nvSpPr>
          <p:spPr>
            <a:xfrm rot="19556604">
              <a:off x="4944824" y="3332457"/>
              <a:ext cx="113845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~2x/2 years</a:t>
              </a:r>
            </a:p>
          </p:txBody>
        </p:sp>
      </p:grpSp>
      <p:sp>
        <p:nvSpPr>
          <p:cNvPr id="132" name="Rectangle 131"/>
          <p:cNvSpPr>
            <a:spLocks noChangeArrowheads="1"/>
          </p:cNvSpPr>
          <p:nvPr/>
        </p:nvSpPr>
        <p:spPr bwMode="auto">
          <a:xfrm flipH="1">
            <a:off x="1148555" y="5529695"/>
            <a:ext cx="41043" cy="17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3" name="Szövegdoboz 46"/>
          <p:cNvSpPr txBox="1"/>
          <p:nvPr/>
        </p:nvSpPr>
        <p:spPr>
          <a:xfrm>
            <a:off x="611560" y="5634245"/>
            <a:ext cx="1215135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510</a:t>
            </a:r>
            <a:r>
              <a:rPr kumimoji="0" lang="hu-HU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endParaRPr kumimoji="0" lang="en-US" sz="125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(Core 2-based)</a:t>
            </a:r>
            <a:endParaRPr kumimoji="0" lang="hu-HU" sz="105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65</a:t>
            </a: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nm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926595" y="3369314"/>
            <a:ext cx="13659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Two-die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implementations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35" name="Straight Arrow Connector 134"/>
          <p:cNvCxnSpPr/>
          <p:nvPr/>
        </p:nvCxnSpPr>
        <p:spPr bwMode="auto">
          <a:xfrm flipH="1">
            <a:off x="1290677" y="3822024"/>
            <a:ext cx="143442" cy="28205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Arrow Connector 135"/>
          <p:cNvCxnSpPr>
            <a:stCxn id="134" idx="2"/>
          </p:cNvCxnSpPr>
          <p:nvPr/>
        </p:nvCxnSpPr>
        <p:spPr bwMode="auto">
          <a:xfrm>
            <a:off x="1609577" y="3846368"/>
            <a:ext cx="213230" cy="22464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Egyenes összekötő 76"/>
          <p:cNvCxnSpPr/>
          <p:nvPr/>
        </p:nvCxnSpPr>
        <p:spPr>
          <a:xfrm rot="5400000">
            <a:off x="459582" y="3467160"/>
            <a:ext cx="0" cy="147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Szövegdoboz 57"/>
          <p:cNvSpPr txBox="1"/>
          <p:nvPr/>
        </p:nvSpPr>
        <p:spPr>
          <a:xfrm>
            <a:off x="1454447" y="4104075"/>
            <a:ext cx="957313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kumimoji="0" lang="hu-HU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400</a:t>
            </a:r>
            <a:endParaRPr kumimoji="0" lang="en-US" sz="125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(Penryn b.)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(45 nm)</a:t>
            </a:r>
          </a:p>
        </p:txBody>
      </p:sp>
      <p:sp>
        <p:nvSpPr>
          <p:cNvPr id="139" name="Szövegdoboz 56"/>
          <p:cNvSpPr txBox="1"/>
          <p:nvPr/>
        </p:nvSpPr>
        <p:spPr>
          <a:xfrm>
            <a:off x="666799" y="4104075"/>
            <a:ext cx="934871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kumimoji="0" lang="hu-HU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300</a:t>
            </a:r>
            <a:endParaRPr kumimoji="0" lang="en-US" sz="125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(Core 2 b.)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(65 nm)</a:t>
            </a:r>
          </a:p>
        </p:txBody>
      </p:sp>
      <p:sp>
        <p:nvSpPr>
          <p:cNvPr id="141" name="Szövegdoboz 46"/>
          <p:cNvSpPr txBox="1"/>
          <p:nvPr/>
        </p:nvSpPr>
        <p:spPr>
          <a:xfrm>
            <a:off x="472956" y="4869160"/>
            <a:ext cx="1173719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DP 2.8 GHz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(Pentium 4 b.)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(90 nm)</a:t>
            </a:r>
          </a:p>
        </p:txBody>
      </p:sp>
      <p:sp>
        <p:nvSpPr>
          <p:cNvPr id="100" name="Oval 99"/>
          <p:cNvSpPr/>
          <p:nvPr/>
        </p:nvSpPr>
        <p:spPr bwMode="auto">
          <a:xfrm rot="180672">
            <a:off x="6677060" y="1655074"/>
            <a:ext cx="2041913" cy="208177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2275" y="480332"/>
            <a:ext cx="9768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6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c) Delaying the further rise of core counts until Intel’s 10 nm technology arrives -1</a:t>
            </a:r>
            <a:endParaRPr kumimoji="0" lang="en-US" sz="1400" b="1" i="0" u="none" strike="noStrike" kern="1200" cap="none" spc="-6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cxnSp>
        <p:nvCxnSpPr>
          <p:cNvPr id="101" name="Straight Connector 100"/>
          <p:cNvCxnSpPr/>
          <p:nvPr/>
        </p:nvCxnSpPr>
        <p:spPr bwMode="auto">
          <a:xfrm flipV="1">
            <a:off x="3046524" y="1858634"/>
            <a:ext cx="5423473" cy="2189643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657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(21)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72694" y="972715"/>
            <a:ext cx="9014841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Apparently,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Intel encountered problems while developing their 10 nm technology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thus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   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it is conceivable that their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subsequent Cascade Lake-SP server processor remained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0070C0"/>
                </a:solidFill>
                <a:latin typeface="Verdana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    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constrained to 28 cores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and only the 10 nm Ice Lake-SP line could raise the core count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    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 40.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This delayed 10 nm IC technology can be blamed for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Intel’s slipping to the second place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0070C0"/>
                </a:solidFill>
                <a:latin typeface="Verdana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   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in server processor performance race in 2019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vs. AMD’s 2. gen. EPIC line.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420" y="481658"/>
            <a:ext cx="9768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6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c) Delaying the further rise of core counts until Intel’s 10 nm technology arrives -2</a:t>
            </a:r>
            <a:endParaRPr kumimoji="0" lang="en-US" sz="1400" b="1" i="0" u="none" strike="noStrike" kern="1200" cap="none" spc="-6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24328" y="639933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33607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053" y="497346"/>
            <a:ext cx="7617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The requirement for scaling the memory bandwidth with the core count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64" y="844878"/>
            <a:ext cx="9069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 </a:t>
            </a:r>
            <a:r>
              <a:rPr lang="en-US" sz="1400" dirty="0" smtClean="0">
                <a:solidFill>
                  <a:srgbClr val="0070C0"/>
                </a:solidFill>
              </a:rPr>
              <a:t>cores operate </a:t>
            </a:r>
            <a:r>
              <a:rPr lang="en-US" sz="1400" dirty="0">
                <a:solidFill>
                  <a:srgbClr val="0070C0"/>
                </a:solidFill>
              </a:rPr>
              <a:t>independently </a:t>
            </a:r>
            <a:r>
              <a:rPr lang="en-US" sz="1400" dirty="0"/>
              <a:t>from each </a:t>
            </a:r>
            <a:r>
              <a:rPr lang="en-US" sz="1400" dirty="0" smtClean="0"/>
              <a:t>other</a:t>
            </a:r>
            <a:r>
              <a:rPr lang="en-US" sz="1400" dirty="0">
                <a:solidFill>
                  <a:srgbClr val="FF0000"/>
                </a:solidFill>
              </a:rPr>
              <a:t> the per core memory bandwidth </a:t>
            </a:r>
            <a:r>
              <a:rPr lang="en-US" sz="1400" dirty="0" smtClean="0">
                <a:solidFill>
                  <a:srgbClr val="FF0000"/>
                </a:solidFill>
              </a:rPr>
              <a:t>needs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to be </a:t>
            </a:r>
            <a:r>
              <a:rPr lang="en-US" sz="1400" dirty="0" smtClean="0">
                <a:solidFill>
                  <a:srgbClr val="FF0000"/>
                </a:solidFill>
              </a:rPr>
              <a:t>preserved, </a:t>
            </a:r>
            <a:r>
              <a:rPr lang="en-US" sz="1400" dirty="0" smtClean="0"/>
              <a:t>i.e. a processor with n-times more cores as a reference platform requires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n-times higher bandwidth as the reference platform, in other words </a:t>
            </a:r>
            <a:r>
              <a:rPr lang="en-US" sz="1400" dirty="0" smtClean="0">
                <a:solidFill>
                  <a:srgbClr val="FF0000"/>
                </a:solidFill>
              </a:rPr>
              <a:t>the </a:t>
            </a:r>
            <a:r>
              <a:rPr lang="en-US" sz="1400" dirty="0">
                <a:solidFill>
                  <a:srgbClr val="FF0000"/>
                </a:solidFill>
              </a:rPr>
              <a:t>memory </a:t>
            </a:r>
            <a:r>
              <a:rPr lang="en-US" sz="1400" dirty="0" smtClean="0">
                <a:solidFill>
                  <a:srgbClr val="FF0000"/>
                </a:solidFill>
              </a:rPr>
              <a:t>bandwidth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provided needs </a:t>
            </a:r>
            <a:r>
              <a:rPr lang="en-US" sz="1400" dirty="0">
                <a:solidFill>
                  <a:srgbClr val="FF0000"/>
                </a:solidFill>
              </a:rPr>
              <a:t>to be linearly scaled with the core </a:t>
            </a:r>
            <a:r>
              <a:rPr lang="en-US" sz="1400" dirty="0" smtClean="0">
                <a:solidFill>
                  <a:srgbClr val="FF0000"/>
                </a:solidFill>
              </a:rPr>
              <a:t>count.</a:t>
            </a:r>
            <a:endParaRPr lang="en-US" sz="14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(22)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724328" y="639933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769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66" y="497996"/>
            <a:ext cx="8754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Implication of the fact that memory transfer rates are rising slower than core counts</a:t>
            </a:r>
          </a:p>
          <a:p>
            <a:r>
              <a:rPr lang="en-US" sz="1400" b="1" dirty="0" smtClean="0">
                <a:solidFill>
                  <a:schemeClr val="accent6"/>
                </a:solidFill>
              </a:rPr>
              <a:t>  in servers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5E9078-1737-457D-AB58-FA15E16ECCC8}"/>
              </a:ext>
            </a:extLst>
          </p:cNvPr>
          <p:cNvSpPr txBox="1"/>
          <p:nvPr/>
        </p:nvSpPr>
        <p:spPr>
          <a:xfrm>
            <a:off x="2411760" y="1375960"/>
            <a:ext cx="2675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cs typeface="Times New Roman" pitchFamily="18" charset="0"/>
              </a:rPr>
              <a:t>BW/core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cs typeface="Times New Roman" pitchFamily="18" charset="0"/>
              </a:rPr>
              <a:t>=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cs typeface="Times New Roman" pitchFamily="18" charset="0"/>
              </a:rPr>
              <a:t>n</a:t>
            </a:r>
            <a:r>
              <a:rPr kumimoji="0" lang="en-US" sz="1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cs typeface="Times New Roman" pitchFamily="18" charset="0"/>
              </a:rPr>
              <a:t>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∗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cs typeface="Times New Roman" pitchFamily="18" charset="0"/>
              </a:rPr>
              <a:t>w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∗ T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cs typeface="Times New Roman" pitchFamily="18" charset="0"/>
              </a:rPr>
              <a:t> 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cs typeface="Times New Roman" pitchFamily="18" charset="0"/>
              </a:rPr>
              <a:t>n</a:t>
            </a:r>
            <a:r>
              <a:rPr kumimoji="0" lang="en-US" sz="1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cs typeface="Times New Roman" pitchFamily="18" charset="0"/>
              </a:rPr>
              <a:t>C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553B9B-7C3F-47BB-98DF-599B921FEE74}"/>
              </a:ext>
            </a:extLst>
          </p:cNvPr>
          <p:cNvSpPr txBox="1"/>
          <p:nvPr/>
        </p:nvSpPr>
        <p:spPr>
          <a:xfrm>
            <a:off x="2411760" y="1739031"/>
            <a:ext cx="5769504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with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n</a:t>
            </a:r>
            <a:r>
              <a:rPr kumimoji="0" lang="en-US" sz="1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: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number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of memory channels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      w: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width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of a memory channel (8 byte)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     T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: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transfer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rate of the memory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e.g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2.4 GT/s)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    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n</a:t>
            </a:r>
            <a:r>
              <a:rPr kumimoji="0" lang="en-US" sz="1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: 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core count.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885916-8748-4C71-82DD-63C2FEC8098D}"/>
              </a:ext>
            </a:extLst>
          </p:cNvPr>
          <p:cNvSpPr txBox="1"/>
          <p:nvPr/>
        </p:nvSpPr>
        <p:spPr>
          <a:xfrm>
            <a:off x="269344" y="1043735"/>
            <a:ext cx="6687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The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per core memory bandwidth of a socket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BW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/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core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) amounts to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702F62-7157-464D-8E8F-F5E7298A251F}"/>
              </a:ext>
            </a:extLst>
          </p:cNvPr>
          <p:cNvSpPr txBox="1"/>
          <p:nvPr/>
        </p:nvSpPr>
        <p:spPr>
          <a:xfrm>
            <a:off x="216578" y="2888940"/>
            <a:ext cx="89450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If in subsequent processor generations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memory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transfer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rates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(T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)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are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r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ising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slower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than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    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core count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n</a:t>
            </a:r>
            <a:r>
              <a:rPr kumimoji="0" lang="en-US" sz="1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),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T</a:t>
            </a:r>
            <a:r>
              <a:rPr kumimoji="0" lang="en-US" sz="1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M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/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n</a:t>
            </a:r>
            <a:r>
              <a:rPr kumimoji="0" lang="en-US" sz="1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C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Verdana"/>
                <a:cs typeface="Times New Roman" pitchFamily="18" charset="0"/>
              </a:rPr>
              <a:t>the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per core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memory bandwidth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(BW/core) </a:t>
            </a:r>
            <a:r>
              <a:rPr lang="en-US" sz="1400" dirty="0">
                <a:solidFill>
                  <a:srgbClr val="0070C0"/>
                </a:solidFill>
              </a:rPr>
              <a:t>would </a:t>
            </a:r>
            <a:r>
              <a:rPr lang="en-US" sz="1400" dirty="0" smtClean="0">
                <a:solidFill>
                  <a:srgbClr val="FF0000"/>
                </a:solidFill>
              </a:rPr>
              <a:t>decrease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    </a:t>
            </a:r>
            <a:r>
              <a:rPr lang="en-US" sz="1400" dirty="0" smtClean="0"/>
              <a:t>(assuming </a:t>
            </a:r>
            <a:r>
              <a:rPr lang="en-US" sz="1400" dirty="0"/>
              <a:t>the same number of memory </a:t>
            </a:r>
            <a:r>
              <a:rPr lang="en-US" sz="1400" dirty="0" smtClean="0"/>
              <a:t>channels, and </a:t>
            </a:r>
            <a:r>
              <a:rPr lang="en-US" sz="1400" dirty="0" smtClean="0">
                <a:solidFill>
                  <a:srgbClr val="FF0000"/>
                </a:solidFill>
              </a:rPr>
              <a:t>a memory </a:t>
            </a:r>
            <a:r>
              <a:rPr lang="en-US" sz="1400" dirty="0" smtClean="0">
                <a:solidFill>
                  <a:srgbClr val="FF0000"/>
                </a:solidFill>
                <a:latin typeface="Verdana"/>
                <a:cs typeface="Times New Roman" pitchFamily="18" charset="0"/>
              </a:rPr>
              <a:t>bandwidth gap will arise</a:t>
            </a:r>
            <a:r>
              <a:rPr lang="en-US" sz="1400" dirty="0" smtClean="0">
                <a:latin typeface="Verdana"/>
                <a:cs typeface="Times New Roman" pitchFamily="18" charset="0"/>
              </a:rPr>
              <a:t>.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510" y="3654025"/>
            <a:ext cx="8789633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This can be mended by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increasing the number of memory channels (</a:t>
            </a:r>
            <a:r>
              <a:rPr lang="en-US" sz="1400" dirty="0" err="1" smtClean="0">
                <a:solidFill>
                  <a:srgbClr val="FF0000"/>
                </a:solidFill>
              </a:rPr>
              <a:t>n</a:t>
            </a:r>
            <a:r>
              <a:rPr lang="en-US" sz="1400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1400" dirty="0" smtClean="0">
                <a:solidFill>
                  <a:srgbClr val="FF0000"/>
                </a:solidFill>
              </a:rPr>
              <a:t>) </a:t>
            </a:r>
            <a:r>
              <a:rPr lang="en-US" sz="1400" dirty="0" smtClean="0">
                <a:solidFill>
                  <a:srgbClr val="0070C0"/>
                </a:solidFill>
              </a:rPr>
              <a:t>to keep </a:t>
            </a:r>
            <a:r>
              <a:rPr lang="en-US" sz="1400" dirty="0" err="1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n</a:t>
            </a:r>
            <a:r>
              <a:rPr lang="en-US" sz="1400" baseline="-25000" dirty="0" err="1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M</a:t>
            </a:r>
            <a:r>
              <a:rPr lang="en-US" sz="1400" dirty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∗ </a:t>
            </a:r>
            <a:r>
              <a:rPr lang="en-US" sz="1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</a:t>
            </a:r>
            <a:r>
              <a:rPr lang="en-US" sz="1400" baseline="-25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</a:t>
            </a:r>
            <a:r>
              <a:rPr lang="en-US" sz="1400" dirty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 /</a:t>
            </a:r>
            <a:r>
              <a:rPr lang="en-US" sz="1400" dirty="0" err="1" smtClean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n</a:t>
            </a:r>
            <a:r>
              <a:rPr lang="en-US" sz="1400" baseline="-25000" dirty="0" err="1" smtClean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C</a:t>
            </a:r>
            <a:endParaRPr lang="en-US" sz="1400" baseline="-25000" dirty="0" smtClean="0">
              <a:solidFill>
                <a:srgbClr val="0070C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400" baseline="-25000" dirty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baseline="-25000" dirty="0" smtClean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         </a:t>
            </a:r>
            <a:r>
              <a:rPr lang="en-US" sz="1400" dirty="0" smtClean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constant.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n other words </a:t>
            </a:r>
            <a:r>
              <a:rPr lang="en-US" sz="1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decreasing </a:t>
            </a:r>
            <a:r>
              <a:rPr lang="en-US" sz="1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</a:t>
            </a:r>
            <a:r>
              <a:rPr lang="en-US" sz="1400" baseline="-25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</a:t>
            </a:r>
            <a:r>
              <a:rPr lang="en-US" sz="1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/</a:t>
            </a:r>
            <a:r>
              <a:rPr lang="en-US" sz="1400" dirty="0" err="1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n</a:t>
            </a:r>
            <a:r>
              <a:rPr lang="en-US" sz="1400" baseline="-25000" dirty="0" err="1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C</a:t>
            </a:r>
            <a:r>
              <a:rPr lang="en-US" sz="1400" baseline="-250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baseline="-250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sz="1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should be compensated by increasing </a:t>
            </a:r>
            <a:r>
              <a:rPr lang="en-US" sz="1400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n</a:t>
            </a:r>
            <a:r>
              <a:rPr lang="en-US" sz="1400" baseline="-25000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M</a:t>
            </a:r>
            <a:r>
              <a:rPr lang="en-US" sz="1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dirty="0" smtClean="0"/>
              <a:t>to avoid a </a:t>
            </a:r>
          </a:p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US" sz="1400" dirty="0" smtClean="0"/>
              <a:t>       memory </a:t>
            </a:r>
            <a:r>
              <a:rPr lang="en-US" sz="1400" dirty="0"/>
              <a:t>bandwidth </a:t>
            </a:r>
            <a:r>
              <a:rPr lang="en-US" sz="1400" dirty="0" smtClean="0"/>
              <a:t>gap.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     This </a:t>
            </a:r>
            <a:r>
              <a:rPr lang="en-US" sz="1400" dirty="0"/>
              <a:t>fact is the </a:t>
            </a:r>
            <a:r>
              <a:rPr lang="en-US" sz="1400" dirty="0">
                <a:solidFill>
                  <a:srgbClr val="FF0000"/>
                </a:solidFill>
              </a:rPr>
              <a:t>driving force of the evolution of the memory subsystems of servers</a:t>
            </a:r>
            <a:r>
              <a:rPr lang="en-US" sz="1400" dirty="0"/>
              <a:t>.</a:t>
            </a:r>
          </a:p>
          <a:p>
            <a:r>
              <a:rPr lang="en-US" sz="1400" dirty="0"/>
              <a:t>    However, it is an </a:t>
            </a:r>
            <a:r>
              <a:rPr lang="en-US" sz="1400" dirty="0">
                <a:solidFill>
                  <a:srgbClr val="0070C0"/>
                </a:solidFill>
              </a:rPr>
              <a:t>intricate task to raise the number of memory channels, </a:t>
            </a:r>
            <a:r>
              <a:rPr lang="en-US" sz="1400" dirty="0"/>
              <a:t>how to solve it, 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     </a:t>
            </a:r>
            <a:r>
              <a:rPr lang="en-US" sz="1400" dirty="0" smtClean="0"/>
              <a:t>  </a:t>
            </a:r>
            <a:r>
              <a:rPr lang="en-US" sz="1400" dirty="0"/>
              <a:t>it will be discussed in the Chapter High-end servers</a:t>
            </a:r>
            <a:r>
              <a:rPr lang="en-US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last Figure demonstrates how memory subsystems in Intel’s HE 2S servers evolved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and indicates how far the per core memory bandwidth was preserved vs. the single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core reference platform. 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(23)</a:t>
            </a:r>
            <a:endParaRPr lang="en-US" sz="1600" dirty="0"/>
          </a:p>
        </p:txBody>
      </p:sp>
      <p:sp>
        <p:nvSpPr>
          <p:cNvPr id="2" name="Oval 1"/>
          <p:cNvSpPr/>
          <p:nvPr/>
        </p:nvSpPr>
        <p:spPr bwMode="auto">
          <a:xfrm>
            <a:off x="4186470" y="1347085"/>
            <a:ext cx="824022" cy="43286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24328" y="639933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3453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60914"/>
              </p:ext>
            </p:extLst>
          </p:nvPr>
        </p:nvGraphicFramePr>
        <p:xfrm>
          <a:off x="67377" y="1297260"/>
          <a:ext cx="9012071" cy="537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503">
                  <a:extLst>
                    <a:ext uri="{9D8B030D-6E8A-4147-A177-3AD203B41FA5}">
                      <a16:colId xmlns:a16="http://schemas.microsoft.com/office/drawing/2014/main" val="86967819"/>
                    </a:ext>
                  </a:extLst>
                </a:gridCol>
                <a:gridCol w="1489681">
                  <a:extLst>
                    <a:ext uri="{9D8B030D-6E8A-4147-A177-3AD203B41FA5}">
                      <a16:colId xmlns:a16="http://schemas.microsoft.com/office/drawing/2014/main" val="3303539019"/>
                    </a:ext>
                  </a:extLst>
                </a:gridCol>
                <a:gridCol w="752813">
                  <a:extLst>
                    <a:ext uri="{9D8B030D-6E8A-4147-A177-3AD203B41FA5}">
                      <a16:colId xmlns:a16="http://schemas.microsoft.com/office/drawing/2014/main" val="970719749"/>
                    </a:ext>
                  </a:extLst>
                </a:gridCol>
                <a:gridCol w="876930">
                  <a:extLst>
                    <a:ext uri="{9D8B030D-6E8A-4147-A177-3AD203B41FA5}">
                      <a16:colId xmlns:a16="http://schemas.microsoft.com/office/drawing/2014/main" val="4115332554"/>
                    </a:ext>
                  </a:extLst>
                </a:gridCol>
                <a:gridCol w="1475924">
                  <a:extLst>
                    <a:ext uri="{9D8B030D-6E8A-4147-A177-3AD203B41FA5}">
                      <a16:colId xmlns:a16="http://schemas.microsoft.com/office/drawing/2014/main" val="3412756130"/>
                    </a:ext>
                  </a:extLst>
                </a:gridCol>
                <a:gridCol w="720304">
                  <a:extLst>
                    <a:ext uri="{9D8B030D-6E8A-4147-A177-3AD203B41FA5}">
                      <a16:colId xmlns:a16="http://schemas.microsoft.com/office/drawing/2014/main" val="2212797321"/>
                    </a:ext>
                  </a:extLst>
                </a:gridCol>
                <a:gridCol w="1524119">
                  <a:extLst>
                    <a:ext uri="{9D8B030D-6E8A-4147-A177-3AD203B41FA5}">
                      <a16:colId xmlns:a16="http://schemas.microsoft.com/office/drawing/2014/main" val="2269717507"/>
                    </a:ext>
                  </a:extLst>
                </a:gridCol>
                <a:gridCol w="1064797">
                  <a:extLst>
                    <a:ext uri="{9D8B030D-6E8A-4147-A177-3AD203B41FA5}">
                      <a16:colId xmlns:a16="http://schemas.microsoft.com/office/drawing/2014/main" val="3026002700"/>
                    </a:ext>
                  </a:extLst>
                </a:gridCol>
              </a:tblGrid>
              <a:tr h="675413"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Platform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Core</a:t>
                      </a:r>
                      <a:endParaRPr lang="hu-HU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Techn</a:t>
                      </a:r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Date of </a:t>
                      </a:r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Intro.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High-end</a:t>
                      </a:r>
                    </a:p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m</a:t>
                      </a:r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ulticore</a:t>
                      </a:r>
                      <a:endParaRPr lang="en-US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2S server </a:t>
                      </a:r>
                      <a:r>
                        <a:rPr lang="en-US" sz="1050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lines</a:t>
                      </a:r>
                      <a:endParaRPr lang="hu-HU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Core count </a:t>
                      </a:r>
                      <a:endParaRPr lang="en-US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up to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hu-HU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No./speed of</a:t>
                      </a:r>
                    </a:p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m</a:t>
                      </a:r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em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channels</a:t>
                      </a:r>
                      <a:endParaRPr lang="en-US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 socket</a:t>
                      </a:r>
                    </a:p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(up to)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 core BW</a:t>
                      </a:r>
                      <a:endParaRPr lang="en-US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</a:t>
                      </a:r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 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 ref.  platform</a:t>
                      </a:r>
                      <a:endParaRPr lang="hu-HU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77363"/>
                  </a:ext>
                </a:extLst>
              </a:tr>
              <a:tr h="37038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Reference platform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C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Pentium 4  Prescott DP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C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90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C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6/2004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C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90 nm </a:t>
                      </a:r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Nocona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C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C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 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DDR2/400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C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1.0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C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701211"/>
                  </a:ext>
                </a:extLst>
              </a:tr>
              <a:tr h="370388">
                <a:tc>
                  <a:txBody>
                    <a:bodyPr/>
                    <a:lstStyle/>
                    <a:p>
                      <a:pPr algn="l"/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Pentium 4 </a:t>
                      </a:r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Presc</a:t>
                      </a: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90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10/2005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Xeon DP 2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.8</a:t>
                      </a:r>
                    </a:p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(Paxville DP)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2x1C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1x</a:t>
                      </a:r>
                    </a:p>
                    <a:p>
                      <a:pPr algn="ctr"/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DDR2/400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0.5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9243"/>
                  </a:ext>
                </a:extLst>
              </a:tr>
              <a:tr h="370388">
                <a:tc rowSpan="4"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Bensley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Pentium 4 </a:t>
                      </a:r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Presc</a:t>
                      </a: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5/2006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Xeon 500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lang="en-US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(Dempsey)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2x1C</a:t>
                      </a:r>
                    </a:p>
                    <a:p>
                      <a:pPr algn="ctr"/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2x </a:t>
                      </a:r>
                    </a:p>
                    <a:p>
                      <a:pPr algn="ctr"/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DDR2/</a:t>
                      </a:r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667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1.7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572423"/>
                  </a:ext>
                </a:extLst>
              </a:tr>
              <a:tr h="370388">
                <a:tc vMerge="1">
                  <a:txBody>
                    <a:bodyPr/>
                    <a:lstStyle/>
                    <a:p>
                      <a:pPr algn="ctr"/>
                      <a:endParaRPr lang="hu-HU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Core2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6/2006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Xeon 5100</a:t>
                      </a:r>
                      <a:endParaRPr lang="en-US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(Woodcrest)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 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DDR2/</a:t>
                      </a:r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667</a:t>
                      </a: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1.7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699658"/>
                  </a:ext>
                </a:extLst>
              </a:tr>
              <a:tr h="370388">
                <a:tc vMerge="1">
                  <a:txBody>
                    <a:bodyPr/>
                    <a:lstStyle/>
                    <a:p>
                      <a:pPr algn="ctr"/>
                      <a:endParaRPr lang="hu-HU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Core2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11/2006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Xeon 5300 </a:t>
                      </a:r>
                      <a:endParaRPr lang="en-US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(Clowertown)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2x2C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 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DDR2/</a:t>
                      </a:r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667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0.8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511904"/>
                  </a:ext>
                </a:extLst>
              </a:tr>
              <a:tr h="370388">
                <a:tc vMerge="1">
                  <a:txBody>
                    <a:bodyPr/>
                    <a:lstStyle/>
                    <a:p>
                      <a:pPr algn="ctr"/>
                      <a:endParaRPr lang="hu-HU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Penryn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</a:t>
                      </a:r>
                      <a:r>
                        <a:rPr lang="hu-HU" sz="105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nm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11/2007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Xeon 5400</a:t>
                      </a:r>
                      <a:endParaRPr lang="en-US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(Harpertown)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2x2C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DDR2/</a:t>
                      </a:r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667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0.8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987217"/>
                  </a:ext>
                </a:extLst>
              </a:tr>
              <a:tr h="370388"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Tylersburg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Nehalem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3/2009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Xeon 55xx</a:t>
                      </a:r>
                      <a:endParaRPr lang="en-US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(Gainestown)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3x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DDR3/1333 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2.5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39242"/>
                  </a:ext>
                </a:extLst>
              </a:tr>
              <a:tr h="370388">
                <a:tc rowSpan="2"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Boxboro</a:t>
                      </a: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-EX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Nehalem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3/2010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Xeon X6500 </a:t>
                      </a:r>
                      <a:endParaRPr lang="en-US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Nehalem-EX)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8x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DDR3/1066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2.7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958398"/>
                  </a:ext>
                </a:extLst>
              </a:tr>
              <a:tr h="370388">
                <a:tc vMerge="1">
                  <a:txBody>
                    <a:bodyPr/>
                    <a:lstStyle/>
                    <a:p>
                      <a:pPr algn="ctr"/>
                      <a:endParaRPr lang="hu-HU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Westmere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4/2011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Xeon E7-28xx</a:t>
                      </a:r>
                      <a:endParaRPr lang="en-US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(Westmere-EX)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8x 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DDR3/1333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2.7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024335"/>
                  </a:ext>
                </a:extLst>
              </a:tr>
              <a:tr h="370388"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Brickland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Ivy</a:t>
                      </a: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Bridge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2/2014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E7-28xx v2 </a:t>
                      </a:r>
                      <a:endParaRPr lang="en-US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(Ivy Bridge-EX)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8x 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DDR3/1600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2.1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725493"/>
                  </a:ext>
                </a:extLst>
              </a:tr>
              <a:tr h="370388"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Grantley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Haswell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9/2014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E5-2600xx v3</a:t>
                      </a:r>
                      <a:endParaRPr lang="en-US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(Haswell-EP)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4x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DDR4/2133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1.2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470796"/>
                  </a:ext>
                </a:extLst>
              </a:tr>
              <a:tr h="370388">
                <a:tc vMerge="1">
                  <a:txBody>
                    <a:bodyPr/>
                    <a:lstStyle/>
                    <a:p>
                      <a:pPr algn="ctr"/>
                      <a:endParaRPr lang="hu-HU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Broadwell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4/2016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E5-26xx v4</a:t>
                      </a:r>
                      <a:endParaRPr lang="en-US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(Broadwell-EP)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4x 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DDR4/2400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1.1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00269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6250" y="442765"/>
            <a:ext cx="752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Relative per core bandwidth in Intel’s 2S server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platforms -1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497591" y="1297260"/>
            <a:ext cx="2572232" cy="53721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(24)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01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54887"/>
              </p:ext>
            </p:extLst>
          </p:nvPr>
        </p:nvGraphicFramePr>
        <p:xfrm>
          <a:off x="67377" y="1284450"/>
          <a:ext cx="9012071" cy="195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503">
                  <a:extLst>
                    <a:ext uri="{9D8B030D-6E8A-4147-A177-3AD203B41FA5}">
                      <a16:colId xmlns:a16="http://schemas.microsoft.com/office/drawing/2014/main" val="86967819"/>
                    </a:ext>
                  </a:extLst>
                </a:gridCol>
                <a:gridCol w="1489681">
                  <a:extLst>
                    <a:ext uri="{9D8B030D-6E8A-4147-A177-3AD203B41FA5}">
                      <a16:colId xmlns:a16="http://schemas.microsoft.com/office/drawing/2014/main" val="3303539019"/>
                    </a:ext>
                  </a:extLst>
                </a:gridCol>
                <a:gridCol w="752813">
                  <a:extLst>
                    <a:ext uri="{9D8B030D-6E8A-4147-A177-3AD203B41FA5}">
                      <a16:colId xmlns:a16="http://schemas.microsoft.com/office/drawing/2014/main" val="970719749"/>
                    </a:ext>
                  </a:extLst>
                </a:gridCol>
                <a:gridCol w="876930">
                  <a:extLst>
                    <a:ext uri="{9D8B030D-6E8A-4147-A177-3AD203B41FA5}">
                      <a16:colId xmlns:a16="http://schemas.microsoft.com/office/drawing/2014/main" val="4115332554"/>
                    </a:ext>
                  </a:extLst>
                </a:gridCol>
                <a:gridCol w="1475924">
                  <a:extLst>
                    <a:ext uri="{9D8B030D-6E8A-4147-A177-3AD203B41FA5}">
                      <a16:colId xmlns:a16="http://schemas.microsoft.com/office/drawing/2014/main" val="3412756130"/>
                    </a:ext>
                  </a:extLst>
                </a:gridCol>
                <a:gridCol w="720304">
                  <a:extLst>
                    <a:ext uri="{9D8B030D-6E8A-4147-A177-3AD203B41FA5}">
                      <a16:colId xmlns:a16="http://schemas.microsoft.com/office/drawing/2014/main" val="2212797321"/>
                    </a:ext>
                  </a:extLst>
                </a:gridCol>
                <a:gridCol w="1524119">
                  <a:extLst>
                    <a:ext uri="{9D8B030D-6E8A-4147-A177-3AD203B41FA5}">
                      <a16:colId xmlns:a16="http://schemas.microsoft.com/office/drawing/2014/main" val="2269717507"/>
                    </a:ext>
                  </a:extLst>
                </a:gridCol>
                <a:gridCol w="1064797">
                  <a:extLst>
                    <a:ext uri="{9D8B030D-6E8A-4147-A177-3AD203B41FA5}">
                      <a16:colId xmlns:a16="http://schemas.microsoft.com/office/drawing/2014/main" val="3026002700"/>
                    </a:ext>
                  </a:extLst>
                </a:gridCol>
              </a:tblGrid>
              <a:tr h="675413"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Platform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Core</a:t>
                      </a:r>
                      <a:endParaRPr lang="hu-HU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Techn</a:t>
                      </a:r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Date of </a:t>
                      </a:r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Intro.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High-end</a:t>
                      </a:r>
                    </a:p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m</a:t>
                      </a:r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ulticore</a:t>
                      </a:r>
                      <a:endParaRPr lang="en-US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2S server </a:t>
                      </a:r>
                      <a:r>
                        <a:rPr lang="en-US" sz="1050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lines</a:t>
                      </a:r>
                      <a:endParaRPr lang="hu-HU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Core count </a:t>
                      </a:r>
                      <a:endParaRPr lang="en-US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up to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hu-HU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No./speed of</a:t>
                      </a:r>
                    </a:p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m</a:t>
                      </a:r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em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channels</a:t>
                      </a:r>
                      <a:endParaRPr lang="en-US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 socket</a:t>
                      </a:r>
                    </a:p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(up to)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 core BW</a:t>
                      </a:r>
                      <a:endParaRPr lang="en-US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</a:t>
                      </a:r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 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 ref.  platform</a:t>
                      </a:r>
                      <a:endParaRPr lang="hu-HU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77363"/>
                  </a:ext>
                </a:extLst>
              </a:tr>
              <a:tr h="370388">
                <a:tc rowSpan="2"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Purley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Skylake</a:t>
                      </a:r>
                      <a:r>
                        <a:rPr lang="en-GB" sz="105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-SP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7/2017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Platinum 8100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6x 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DDR4/2400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1.3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266529"/>
                  </a:ext>
                </a:extLst>
              </a:tr>
              <a:tr h="370388">
                <a:tc vMerge="1">
                  <a:txBody>
                    <a:bodyPr/>
                    <a:lstStyle/>
                    <a:p>
                      <a:pPr algn="ctr"/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Cascade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Lake</a:t>
                      </a:r>
                      <a:r>
                        <a:rPr lang="en-GB" sz="105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-SP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nm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4/2019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Platinum 8200</a:t>
                      </a:r>
                      <a:endParaRPr kumimoji="0" lang="en-GB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28C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6x 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DDR4/2</a:t>
                      </a:r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933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1.6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480867"/>
                  </a:ext>
                </a:extLst>
              </a:tr>
              <a:tr h="370388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Whitley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Ice Lake-SP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 nm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4/2021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Platinum 8300</a:t>
                      </a:r>
                      <a:endParaRPr kumimoji="0" lang="en-GB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40C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8</a:t>
                      </a:r>
                      <a:r>
                        <a:rPr kumimoji="0" lang="hu-H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x </a:t>
                      </a: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DDR4/</a:t>
                      </a:r>
                      <a:r>
                        <a:rPr kumimoji="0" lang="en-GB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3200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1.6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0296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6250" y="442765"/>
            <a:ext cx="752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Relative per core bandwidth in Intel’s 2S server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platforms -2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497591" y="1268760"/>
            <a:ext cx="2572232" cy="197073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(25)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62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576645"/>
            <a:ext cx="7404100" cy="4572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5.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tablet and smartphone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processors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65"/>
            <a:ext cx="9144000" cy="393700"/>
          </a:xfrm>
        </p:spPr>
        <p:txBody>
          <a:bodyPr/>
          <a:lstStyle/>
          <a:p>
            <a:r>
              <a:rPr lang="en-US" sz="1600" dirty="0" smtClean="0"/>
              <a:t>5. Evolution of tablet and smartphone processors (1)</a:t>
            </a:r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-95073" y="3348643"/>
            <a:ext cx="9144000" cy="2096932"/>
            <a:chOff x="161510" y="2888940"/>
            <a:chExt cx="8960696" cy="20969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9862" t="12793" r="-132"/>
            <a:stretch/>
          </p:blipFill>
          <p:spPr>
            <a:xfrm>
              <a:off x="6732240" y="2971916"/>
              <a:ext cx="2335754" cy="18408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6955832" y="2967168"/>
              <a:ext cx="1859564" cy="7801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974305" y="2965503"/>
              <a:ext cx="1170130" cy="53984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-131" t="-4317" r="97982" b="1118"/>
            <a:stretch/>
          </p:blipFill>
          <p:spPr>
            <a:xfrm>
              <a:off x="161510" y="2888940"/>
              <a:ext cx="4739884" cy="199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725" y="3184633"/>
              <a:ext cx="1310346" cy="10839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18225" y="4636005"/>
              <a:ext cx="8034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76216" y="4636005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97269" y="4599130"/>
              <a:ext cx="9348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7734" y="4554125"/>
              <a:ext cx="8595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16205" y="4464115"/>
              <a:ext cx="7761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35263" y="4403498"/>
              <a:ext cx="1212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Smarphones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r="59040"/>
            <a:stretch/>
          </p:blipFill>
          <p:spPr>
            <a:xfrm>
              <a:off x="3982816" y="2960647"/>
              <a:ext cx="2243040" cy="19093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2" t="66962" r="97982" b="14418"/>
            <a:stretch/>
          </p:blipFill>
          <p:spPr>
            <a:xfrm>
              <a:off x="443230" y="4441581"/>
              <a:ext cx="8614420" cy="54429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18225" y="4582337"/>
              <a:ext cx="8034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88569" y="4583010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05835" y="4583010"/>
              <a:ext cx="9348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41700" y="4584715"/>
              <a:ext cx="8595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12260" y="4582001"/>
              <a:ext cx="7761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45895" y="4583010"/>
              <a:ext cx="12763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Smartphones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88" t="7794" r="3735" b="15934"/>
            <a:stretch/>
          </p:blipFill>
          <p:spPr>
            <a:xfrm>
              <a:off x="521550" y="3113965"/>
              <a:ext cx="987406" cy="132735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598877" y="2965825"/>
              <a:ext cx="1170130" cy="53984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/>
            <a:srcRect l="38904" t="11098" r="59040"/>
            <a:stretch/>
          </p:blipFill>
          <p:spPr>
            <a:xfrm>
              <a:off x="6222323" y="3203975"/>
              <a:ext cx="575152" cy="1697481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5045806" y="2142079"/>
            <a:ext cx="9348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Desktops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82643" y="2702777"/>
            <a:ext cx="12121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Smarphones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50113" y="1855049"/>
            <a:ext cx="137856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Servers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4933991" y="128448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V="1">
            <a:off x="855078" y="1513080"/>
            <a:ext cx="676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578944" y="1713105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612282" y="151308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958647" y="998730"/>
            <a:ext cx="393473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Recent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processor categories 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of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Intel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7874386" y="2344092"/>
            <a:ext cx="9991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Atom lines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22302" y="2346724"/>
            <a:ext cx="16225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Xeon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E7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E5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E3</a:t>
            </a:r>
            <a:endParaRPr lang="en-US" altLang="en-US" sz="1200" i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Platinum/Gold etc.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3855894" y="1857011"/>
            <a:ext cx="217328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Desktops/Laptops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(Clients)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9" name="Oval 12"/>
          <p:cNvSpPr>
            <a:spLocks noChangeArrowheads="1"/>
          </p:cNvSpPr>
          <p:nvPr/>
        </p:nvSpPr>
        <p:spPr bwMode="auto">
          <a:xfrm>
            <a:off x="4903644" y="1714693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4936981" y="151466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4061216" y="2347989"/>
            <a:ext cx="17876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i7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i5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i3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(Basic architectures)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6216682" y="2342850"/>
            <a:ext cx="1702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Atom lines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(+ LP Core models)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481088" y="1857948"/>
            <a:ext cx="234284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HEDTs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(High-End Desktops)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1865900" y="2348108"/>
            <a:ext cx="1486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i7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i9</a:t>
            </a:r>
            <a:endParaRPr lang="en-US" altLang="en-US" sz="1200" i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(Extreme Edition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 or X models)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808601" y="1707257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>
            <a:off x="841939" y="1507232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6271679" y="1530140"/>
            <a:ext cx="2834939" cy="391543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596" y="501315"/>
            <a:ext cx="5283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5. Evolution of tablet and smartphone processors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5967663" y="1538790"/>
            <a:ext cx="3223137" cy="793876"/>
            <a:chOff x="6085327" y="1246938"/>
            <a:chExt cx="3105473" cy="793876"/>
          </a:xfrm>
        </p:grpSpPr>
        <p:sp>
          <p:nvSpPr>
            <p:cNvPr id="62" name="Oval 7"/>
            <p:cNvSpPr>
              <a:spLocks noChangeArrowheads="1"/>
            </p:cNvSpPr>
            <p:nvPr/>
          </p:nvSpPr>
          <p:spPr bwMode="auto">
            <a:xfrm>
              <a:off x="7632958" y="1439024"/>
              <a:ext cx="72000" cy="7200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 flipH="1">
              <a:off x="7677345" y="1246938"/>
              <a:ext cx="1588" cy="188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Text Box 4"/>
            <p:cNvSpPr txBox="1">
              <a:spLocks noChangeArrowheads="1"/>
            </p:cNvSpPr>
            <p:nvPr/>
          </p:nvSpPr>
          <p:spPr bwMode="auto">
            <a:xfrm>
              <a:off x="6822250" y="1595631"/>
              <a:ext cx="23685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1690688" indent="-3429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2212975" indent="-3429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2735263" indent="-3429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3257550" indent="-3429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37147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41719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46291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50863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</a:rPr>
                <a:t>Smartphones</a:t>
              </a:r>
              <a:endParaRPr lang="hu-HU" altLang="en-US" sz="12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5" name="Text Box 4"/>
            <p:cNvSpPr txBox="1">
              <a:spLocks noChangeArrowheads="1"/>
            </p:cNvSpPr>
            <p:nvPr/>
          </p:nvSpPr>
          <p:spPr bwMode="auto">
            <a:xfrm>
              <a:off x="6085327" y="1590400"/>
              <a:ext cx="19272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800100" indent="-3429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257300" indent="-3429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indent="-3429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171700" indent="-3429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6289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30861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5433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40005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</a:rPr>
                <a:t>Tablets/</a:t>
              </a:r>
              <a:endParaRPr lang="hu-HU" altLang="en-US" sz="12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092280" y="1763815"/>
              <a:ext cx="1010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6"/>
                  </a:solidFill>
                </a:rPr>
                <a:t>(</a:t>
              </a:r>
              <a:r>
                <a:rPr lang="en-US" sz="1200" b="1" dirty="0" smtClean="0">
                  <a:solidFill>
                    <a:schemeClr val="accent6"/>
                  </a:solidFill>
                </a:rPr>
                <a:t>Mobiles)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56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0"/>
            <a:ext cx="9144000" cy="393700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(4)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1711" y="513511"/>
            <a:ext cx="5673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Relative dissipation of Intel's </a:t>
            </a:r>
            <a:r>
              <a:rPr lang="en-US" sz="1400" b="1" dirty="0" err="1" smtClean="0">
                <a:solidFill>
                  <a:schemeClr val="accent6"/>
                </a:solidFill>
                <a:latin typeface="+mj-lt"/>
              </a:rPr>
              <a:t>x86</a:t>
            </a: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 family of processors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5652120" y="1403775"/>
            <a:ext cx="1485165" cy="19802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1145"/>
          <a:stretch/>
        </p:blipFill>
        <p:spPr>
          <a:xfrm>
            <a:off x="375701" y="1195950"/>
            <a:ext cx="8561784" cy="502336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5571438" y="1659813"/>
            <a:ext cx="1485165" cy="175519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5059" y="1195950"/>
            <a:ext cx="1095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Pentium 4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3109338" y="2483896"/>
            <a:ext cx="2645722" cy="1575174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6915" y="2048798"/>
            <a:ext cx="10829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70C0"/>
                </a:solidFill>
                <a:latin typeface="+mj-lt"/>
              </a:rPr>
              <a:t>Pentium</a:t>
            </a:r>
            <a:r>
              <a:rPr lang="en-US" sz="1350" dirty="0" smtClean="0">
                <a:solidFill>
                  <a:srgbClr val="0070C0"/>
                </a:solidFill>
              </a:rPr>
              <a:t> III</a:t>
            </a:r>
            <a:endParaRPr lang="en-US" sz="1350" dirty="0">
              <a:solidFill>
                <a:srgbClr val="0070C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 rot="3278064">
            <a:off x="2265796" y="3178557"/>
            <a:ext cx="936573" cy="2187191"/>
          </a:xfrm>
          <a:prstGeom prst="ellips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0038" y="3593167"/>
            <a:ext cx="9217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+mj-lt"/>
              </a:rPr>
              <a:t>Pentium</a:t>
            </a:r>
            <a:endParaRPr lang="en-US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39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3676" y="1847274"/>
            <a:ext cx="7902324" cy="1522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592" y="2436856"/>
            <a:ext cx="2496196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rgbClr val="FF0000"/>
                </a:solidFill>
                <a:latin typeface="Verdana"/>
              </a:rPr>
              <a:t>High performance/power 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Verdana"/>
              </a:rPr>
              <a:t>(e.g. GFLOPS/Watt)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5150" y="1996098"/>
            <a:ext cx="2146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Verdana"/>
              </a:rPr>
              <a:t>Traditional processors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9052" y="1996098"/>
            <a:ext cx="244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Verdana"/>
              </a:rPr>
              <a:t>Tablets and smartphones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14048" y="2440353"/>
            <a:ext cx="2789610" cy="764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rgbClr val="FF0000"/>
                </a:solidFill>
                <a:latin typeface="Verdana"/>
              </a:rPr>
              <a:t>Low power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Verdana"/>
              </a:rPr>
              <a:t>(Watt)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Verdana"/>
              </a:rPr>
              <a:t>(Number of operating hours)</a:t>
            </a:r>
          </a:p>
        </p:txBody>
      </p:sp>
      <p:sp>
        <p:nvSpPr>
          <p:cNvPr id="15" name="Left-Right Arrow 14"/>
          <p:cNvSpPr/>
          <p:nvPr/>
        </p:nvSpPr>
        <p:spPr>
          <a:xfrm>
            <a:off x="3970585" y="2446601"/>
            <a:ext cx="720000" cy="1440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348" y="863715"/>
            <a:ext cx="9163214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 With the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advent of </a:t>
            </a:r>
            <a:r>
              <a:rPr lang="en-US" sz="1400" dirty="0" smtClean="0">
                <a:solidFill>
                  <a:srgbClr val="FF0000"/>
                </a:solidFill>
                <a:latin typeface="Verdana"/>
              </a:rPr>
              <a:t>mobile devices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(about 2006)</a:t>
            </a:r>
            <a:r>
              <a:rPr lang="en-US" sz="1400" dirty="0" smtClean="0">
                <a:solidFill>
                  <a:srgbClr val="00B0F0"/>
                </a:solidFill>
                <a:latin typeface="Verdana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a </a:t>
            </a:r>
            <a:r>
              <a:rPr lang="en-US" sz="1400" dirty="0" smtClean="0">
                <a:solidFill>
                  <a:srgbClr val="FF0000"/>
                </a:solidFill>
                <a:latin typeface="Verdana"/>
              </a:rPr>
              <a:t>new design paradigm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arose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for those devices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.</a:t>
            </a:r>
          </a:p>
          <a:p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 Mobile devices require long operating hours i.e. low power consumption,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 this is contrast to the</a:t>
            </a:r>
          </a:p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   design paradigm of traditional processors,  as indicated below. 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tablet and smartphone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(2)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83" y="502935"/>
            <a:ext cx="6957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Changing the design paradigm for implementing mobile processors 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24328" y="639933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28321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5. </a:t>
            </a:r>
            <a:r>
              <a:rPr lang="en-US" sz="1600" dirty="0"/>
              <a:t>Evolution of tablet and smartphone processors </a:t>
            </a:r>
            <a:r>
              <a:rPr lang="en-US" sz="1600" dirty="0" smtClean="0"/>
              <a:t>(3)</a:t>
            </a:r>
            <a:endParaRPr lang="en-US" sz="1600" dirty="0"/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 flipH="1">
            <a:off x="4552420" y="1295387"/>
            <a:ext cx="7938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V="1">
            <a:off x="2853946" y="1470012"/>
            <a:ext cx="3422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6274315" y="1470012"/>
            <a:ext cx="329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 flipH="1">
            <a:off x="2856490" y="1470012"/>
            <a:ext cx="0" cy="16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81691" y="1043735"/>
            <a:ext cx="5580619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Key requirements for low power microarchitectures</a:t>
            </a:r>
            <a:endParaRPr lang="hu-HU" altLang="en-US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736875" y="1739887"/>
            <a:ext cx="3074881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Low processor clock frequency</a:t>
            </a:r>
            <a:endParaRPr lang="hu-HU" altLang="en-US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01724" y="1739887"/>
            <a:ext cx="2664512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Narrow microarchitecture </a:t>
            </a:r>
            <a:endParaRPr lang="hu-HU" altLang="en-US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823785" y="1603362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6239505" y="1606537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319" y="517155"/>
            <a:ext cx="8739019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400" b="1" dirty="0">
                <a:solidFill>
                  <a:srgbClr val="2D2D8A"/>
                </a:solidFill>
                <a:latin typeface="Verdana" pitchFamily="34" charset="0"/>
              </a:rPr>
              <a:t>Key </a:t>
            </a:r>
            <a:r>
              <a:rPr lang="en-US" altLang="en-US" sz="1400" b="1" dirty="0" smtClean="0">
                <a:solidFill>
                  <a:srgbClr val="2D2D8A"/>
                </a:solidFill>
                <a:latin typeface="Verdana" pitchFamily="34" charset="0"/>
              </a:rPr>
              <a:t>requirements at the introduction of mobile, i.e. low </a:t>
            </a:r>
            <a:r>
              <a:rPr lang="en-US" altLang="en-US" sz="1400" b="1" dirty="0">
                <a:solidFill>
                  <a:srgbClr val="2D2D8A"/>
                </a:solidFill>
                <a:latin typeface="Verdana" pitchFamily="34" charset="0"/>
              </a:rPr>
              <a:t>power </a:t>
            </a:r>
            <a:r>
              <a:rPr lang="en-US" altLang="en-US" sz="1400" b="1" dirty="0" smtClean="0">
                <a:solidFill>
                  <a:srgbClr val="2D2D8A"/>
                </a:solidFill>
                <a:latin typeface="Verdana" pitchFamily="34" charset="0"/>
              </a:rPr>
              <a:t>microarchitectures</a:t>
            </a:r>
            <a:endParaRPr lang="hu-HU" altLang="en-US" sz="1400" b="1" dirty="0">
              <a:solidFill>
                <a:srgbClr val="2D2D8A"/>
              </a:solidFill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24328" y="639933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55312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58193" y="4829135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2005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439" y="3636791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2007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8439" y="2483864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515" y="5783679"/>
            <a:ext cx="1529293" cy="724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2009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(A9 replacement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for low-end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devices)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424225"/>
            <a:ext cx="7272808" cy="542515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99805" y="1482857"/>
            <a:ext cx="691529" cy="276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32-bit</a:t>
            </a:r>
          </a:p>
        </p:txBody>
      </p:sp>
      <p:sp>
        <p:nvSpPr>
          <p:cNvPr id="20" name="Oval 19"/>
          <p:cNvSpPr/>
          <p:nvPr/>
        </p:nvSpPr>
        <p:spPr>
          <a:xfrm>
            <a:off x="5862811" y="1393382"/>
            <a:ext cx="691529" cy="4549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48" y="863715"/>
            <a:ext cx="8685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Example: Width of ARM’s 32-bit CPUs used in most tablets </a:t>
            </a:r>
            <a:r>
              <a:rPr lang="en-US" sz="1400" b="1" dirty="0">
                <a:solidFill>
                  <a:srgbClr val="2D2D8A"/>
                </a:solidFill>
                <a:latin typeface="Verdana"/>
              </a:rPr>
              <a:t>and </a:t>
            </a:r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smartphones </a:t>
            </a:r>
            <a:r>
              <a:rPr lang="en-US" sz="1400" dirty="0" smtClean="0">
                <a:latin typeface="Verdana"/>
              </a:rPr>
              <a:t>[</a:t>
            </a:r>
            <a:r>
              <a:rPr lang="en-US" sz="1400" dirty="0">
                <a:latin typeface="Verdana"/>
              </a:rPr>
              <a:t>10]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1600" dirty="0" smtClean="0"/>
              <a:t>5. </a:t>
            </a:r>
            <a:r>
              <a:rPr lang="en-US" sz="1600" dirty="0"/>
              <a:t>Evolution of tablet and smartphone processors </a:t>
            </a:r>
            <a:r>
              <a:rPr lang="en-US" sz="1600" dirty="0" smtClean="0"/>
              <a:t>(4)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6469" y="497361"/>
            <a:ext cx="6247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a) Low power CPUs need narrow microarchitectures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24328" y="639933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7729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648" y="496257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By contrast: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500" y="873314"/>
            <a:ext cx="4888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Verdana"/>
              </a:rPr>
              <a:t>at the same time Intel’s and AMD’s processor lines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6563" y="1133745"/>
            <a:ext cx="6802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  were targeting high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performance/power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(in terms of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GFLOPS/Watt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1400" dirty="0" smtClean="0">
                <a:solidFill>
                  <a:srgbClr val="333399"/>
                </a:solidFill>
                <a:latin typeface="Verdana"/>
              </a:rPr>
              <a:t> and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00" y="1394176"/>
            <a:ext cx="680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    implemented 4-wide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microarchitectures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, as the next example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shows: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0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99100"/>
            <a:ext cx="7319825" cy="23018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42173" y="1853825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Verdana"/>
              </a:rPr>
              <a:t>64-bit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965" y="4715967"/>
            <a:ext cx="9202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Example: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Width of Intel’s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Core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2 to </a:t>
            </a:r>
            <a:r>
              <a:rPr lang="en-US" sz="1400" dirty="0" err="1" smtClean="0">
                <a:solidFill>
                  <a:srgbClr val="000000"/>
                </a:solidFill>
                <a:latin typeface="Verdana"/>
              </a:rPr>
              <a:t>Haswell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processors underlying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servers to laptops  [10]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08931" y="2475475"/>
            <a:ext cx="628132" cy="16651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1600" dirty="0" smtClean="0"/>
              <a:t>5. </a:t>
            </a:r>
            <a:r>
              <a:rPr lang="en-US" sz="1600" dirty="0"/>
              <a:t>Evolution of tablet and smartphone processors </a:t>
            </a:r>
            <a:r>
              <a:rPr lang="en-US" sz="1600" dirty="0" smtClean="0"/>
              <a:t>(5)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724328" y="639933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02226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312" y="498617"/>
            <a:ext cx="3687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Verdana"/>
              </a:rPr>
              <a:t>Consequences for Intel and </a:t>
            </a:r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AMD-1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1600" dirty="0" smtClean="0"/>
              <a:t>5. </a:t>
            </a:r>
            <a:r>
              <a:rPr lang="en-US" sz="1600" dirty="0"/>
              <a:t>Evolution of tablet and smartphone processors </a:t>
            </a:r>
            <a:r>
              <a:rPr lang="en-US" sz="1600" dirty="0" smtClean="0"/>
              <a:t>(6)</a:t>
            </a:r>
            <a:endParaRPr lang="en-US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187465" y="953725"/>
            <a:ext cx="8945075" cy="545286"/>
            <a:chOff x="187465" y="2933945"/>
            <a:chExt cx="8945075" cy="545286"/>
          </a:xfrm>
        </p:grpSpPr>
        <p:sp>
          <p:nvSpPr>
            <p:cNvPr id="4" name="Rectangle 3"/>
            <p:cNvSpPr/>
            <p:nvPr/>
          </p:nvSpPr>
          <p:spPr>
            <a:xfrm>
              <a:off x="296863" y="2933945"/>
              <a:ext cx="8730633" cy="5452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7465" y="3013502"/>
              <a:ext cx="89450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3333FF"/>
                  </a:solidFill>
                  <a:latin typeface="Verdana"/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  <a:latin typeface="Verdana"/>
                </a:rPr>
                <a:t>Intel’s and AMD’s traditional microarchitectures </a:t>
              </a:r>
              <a:r>
                <a:rPr lang="en-US" sz="1400" dirty="0" smtClean="0">
                  <a:solidFill>
                    <a:srgbClr val="FF0000"/>
                  </a:solidFill>
                  <a:latin typeface="Verdana"/>
                </a:rPr>
                <a:t>were </a:t>
              </a:r>
              <a:r>
                <a:rPr lang="en-US" sz="1400" dirty="0">
                  <a:solidFill>
                    <a:srgbClr val="FF0000"/>
                  </a:solidFill>
                  <a:latin typeface="Verdana"/>
                </a:rPr>
                <a:t>not suited for mobile devices. </a:t>
              </a:r>
              <a:endParaRPr lang="en-US" sz="1600" dirty="0">
                <a:solidFill>
                  <a:srgbClr val="000000"/>
                </a:solidFill>
                <a:latin typeface="Verdana"/>
              </a:endParaRPr>
            </a:p>
          </p:txBody>
        </p:sp>
      </p:grpSp>
      <p:sp>
        <p:nvSpPr>
          <p:cNvPr id="13" name="Down Arrow 12"/>
          <p:cNvSpPr/>
          <p:nvPr/>
        </p:nvSpPr>
        <p:spPr>
          <a:xfrm>
            <a:off x="4562320" y="1628800"/>
            <a:ext cx="99859" cy="3715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1540" y="2168860"/>
            <a:ext cx="8595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>
                <a:solidFill>
                  <a:srgbClr val="0070C0"/>
                </a:solidFill>
                <a:latin typeface="Verdana"/>
              </a:rPr>
              <a:t>Both Intel and AMD conceived, designed and introduced </a:t>
            </a:r>
            <a:r>
              <a:rPr lang="en-US" sz="1400" dirty="0" smtClean="0">
                <a:solidFill>
                  <a:srgbClr val="FF0000"/>
                </a:solidFill>
                <a:latin typeface="Verdana"/>
              </a:rPr>
              <a:t>new, </a:t>
            </a:r>
            <a:r>
              <a:rPr lang="en-US" sz="1400" dirty="0">
                <a:solidFill>
                  <a:srgbClr val="FF0000"/>
                </a:solidFill>
                <a:latin typeface="Verdana"/>
              </a:rPr>
              <a:t>narrow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(e.g. 2-wide) </a:t>
            </a:r>
            <a:r>
              <a:rPr lang="en-US" sz="1400" dirty="0">
                <a:solidFill>
                  <a:srgbClr val="FF0000"/>
                </a:solidFill>
                <a:latin typeface="Verdana"/>
              </a:rPr>
              <a:t>low-power </a:t>
            </a:r>
            <a:r>
              <a:rPr lang="en-US" sz="1400" dirty="0" smtClean="0">
                <a:solidFill>
                  <a:srgbClr val="FF0000"/>
                </a:solidFill>
                <a:latin typeface="Verdana"/>
              </a:rPr>
              <a:t>microarchitectures.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24328" y="639933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0105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1"/>
          <p:cNvSpPr txBox="1">
            <a:spLocks noChangeArrowheads="1"/>
          </p:cNvSpPr>
          <p:nvPr/>
        </p:nvSpPr>
        <p:spPr bwMode="auto">
          <a:xfrm>
            <a:off x="74489" y="498296"/>
            <a:ext cx="85266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333399"/>
                </a:solidFill>
                <a:latin typeface="Verdana"/>
              </a:rPr>
              <a:t>Emergence of Intel’s Atom line aiming for tablets and smartphones </a:t>
            </a:r>
            <a:r>
              <a:rPr lang="hu-HU" sz="1400" dirty="0" smtClean="0">
                <a:latin typeface="Verdana"/>
              </a:rPr>
              <a:t>(Based on [</a:t>
            </a:r>
            <a:r>
              <a:rPr lang="en-US" sz="1400" dirty="0" smtClean="0">
                <a:latin typeface="Verdana"/>
              </a:rPr>
              <a:t>2</a:t>
            </a:r>
            <a:r>
              <a:rPr lang="hu-HU" sz="1400" dirty="0" smtClean="0">
                <a:latin typeface="Verdana"/>
              </a:rPr>
              <a:t>])</a:t>
            </a:r>
            <a:endParaRPr lang="en-US" sz="1400" dirty="0">
              <a:latin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9123" y="4985548"/>
            <a:ext cx="774571" cy="43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FFFF"/>
                </a:solidFill>
              </a:rPr>
              <a:t>2008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9522" y="529045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2-wide</a:t>
            </a:r>
          </a:p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in-order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9762" y="3305069"/>
            <a:ext cx="1130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4-wide</a:t>
            </a:r>
          </a:p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out-of-order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4697" y="5280579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2-wide</a:t>
            </a:r>
          </a:p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in order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6959" y="5286087"/>
            <a:ext cx="1130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2-wide</a:t>
            </a:r>
          </a:p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out-of-order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1600" dirty="0" smtClean="0"/>
              <a:t>5. </a:t>
            </a:r>
            <a:r>
              <a:rPr lang="en-US" sz="1600" dirty="0"/>
              <a:t>Evolution of tablet and smartphone processors </a:t>
            </a:r>
            <a:r>
              <a:rPr lang="en-US" sz="1600" dirty="0" smtClean="0"/>
              <a:t>(7)</a:t>
            </a:r>
            <a:endParaRPr lang="en-US" sz="1600" dirty="0"/>
          </a:p>
        </p:txBody>
      </p:sp>
      <p:sp>
        <p:nvSpPr>
          <p:cNvPr id="19" name="Rounded Rectangle 18"/>
          <p:cNvSpPr/>
          <p:nvPr/>
        </p:nvSpPr>
        <p:spPr>
          <a:xfrm>
            <a:off x="258246" y="4049341"/>
            <a:ext cx="8576350" cy="169290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6116" y="1133745"/>
            <a:ext cx="9097479" cy="4770013"/>
            <a:chOff x="86116" y="1547736"/>
            <a:chExt cx="9097479" cy="4770013"/>
          </a:xfrm>
        </p:grpSpPr>
        <p:grpSp>
          <p:nvGrpSpPr>
            <p:cNvPr id="15" name="Group 14"/>
            <p:cNvGrpSpPr/>
            <p:nvPr/>
          </p:nvGrpSpPr>
          <p:grpSpPr>
            <a:xfrm>
              <a:off x="86116" y="1547736"/>
              <a:ext cx="9097479" cy="4770013"/>
              <a:chOff x="86116" y="1330623"/>
              <a:chExt cx="9097479" cy="4770013"/>
            </a:xfrm>
          </p:grpSpPr>
          <p:pic>
            <p:nvPicPr>
              <p:cNvPr id="27" name="Kép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16" y="1330623"/>
                <a:ext cx="8986384" cy="4770013"/>
              </a:xfrm>
              <a:prstGeom prst="rect">
                <a:avLst/>
              </a:prstGeom>
            </p:spPr>
          </p:pic>
          <p:sp>
            <p:nvSpPr>
              <p:cNvPr id="28" name="Rounded Rectangle 27"/>
              <p:cNvSpPr/>
              <p:nvPr/>
            </p:nvSpPr>
            <p:spPr>
              <a:xfrm>
                <a:off x="90425" y="4265092"/>
                <a:ext cx="8964000" cy="1584000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pic>
            <p:nvPicPr>
              <p:cNvPr id="29" name="Kép 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983" t="85998" r="13040" b="6436"/>
              <a:stretch/>
            </p:blipFill>
            <p:spPr>
              <a:xfrm>
                <a:off x="4617005" y="5399813"/>
                <a:ext cx="4320480" cy="332685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4886353" y="5382636"/>
                <a:ext cx="1146553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2-wide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in-order</a:t>
                </a:r>
                <a:endParaRPr kumimoji="0" lang="en-US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172609" y="5385069"/>
                <a:ext cx="1146553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2-wide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out-of-order</a:t>
                </a:r>
                <a:endParaRPr kumimoji="0" lang="en-US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183005" y="5386618"/>
                <a:ext cx="1146553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2-wide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out-of-order</a:t>
                </a:r>
                <a:endParaRPr kumimoji="0" lang="en-US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037042" y="5383087"/>
                <a:ext cx="1146553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3-wide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out-of-order</a:t>
                </a:r>
                <a:endParaRPr kumimoji="0" lang="en-US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pic>
          <p:nvPicPr>
            <p:cNvPr id="16" name="Kép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26" t="48497" r="34055" b="43200"/>
            <a:stretch/>
          </p:blipFill>
          <p:spPr>
            <a:xfrm>
              <a:off x="2159732" y="3861048"/>
              <a:ext cx="1044116" cy="396045"/>
            </a:xfrm>
            <a:prstGeom prst="rect">
              <a:avLst/>
            </a:prstGeom>
          </p:spPr>
        </p:pic>
        <p:pic>
          <p:nvPicPr>
            <p:cNvPr id="17" name="Kép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26" t="48497" r="34055" b="43200"/>
            <a:stretch/>
          </p:blipFill>
          <p:spPr>
            <a:xfrm>
              <a:off x="3959932" y="3861048"/>
              <a:ext cx="1044116" cy="396045"/>
            </a:xfrm>
            <a:prstGeom prst="rect">
              <a:avLst/>
            </a:prstGeom>
          </p:spPr>
        </p:pic>
        <p:pic>
          <p:nvPicPr>
            <p:cNvPr id="20" name="Kép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26" t="48497" r="34055" b="43200"/>
            <a:stretch/>
          </p:blipFill>
          <p:spPr>
            <a:xfrm>
              <a:off x="5868144" y="3861048"/>
              <a:ext cx="1044116" cy="396045"/>
            </a:xfrm>
            <a:prstGeom prst="rect">
              <a:avLst/>
            </a:prstGeom>
          </p:spPr>
        </p:pic>
        <p:pic>
          <p:nvPicPr>
            <p:cNvPr id="21" name="Kép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26" t="48497" r="34055" b="43200"/>
            <a:stretch/>
          </p:blipFill>
          <p:spPr>
            <a:xfrm>
              <a:off x="6876256" y="3861047"/>
              <a:ext cx="1044116" cy="396045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7668344" y="3853684"/>
              <a:ext cx="1044116" cy="403409"/>
              <a:chOff x="4968044" y="3853684"/>
              <a:chExt cx="1044116" cy="403409"/>
            </a:xfrm>
          </p:grpSpPr>
          <p:pic>
            <p:nvPicPr>
              <p:cNvPr id="24" name="Kép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326" t="48497" r="34055" b="43200"/>
              <a:stretch/>
            </p:blipFill>
            <p:spPr>
              <a:xfrm>
                <a:off x="4968044" y="3861048"/>
                <a:ext cx="1044116" cy="396045"/>
              </a:xfrm>
              <a:prstGeom prst="rect">
                <a:avLst/>
              </a:prstGeom>
            </p:spPr>
          </p:pic>
          <p:sp>
            <p:nvSpPr>
              <p:cNvPr id="25" name="Rounded Rectangle 24"/>
              <p:cNvSpPr/>
              <p:nvPr/>
            </p:nvSpPr>
            <p:spPr bwMode="auto">
              <a:xfrm>
                <a:off x="5328084" y="3897052"/>
                <a:ext cx="72008" cy="144016"/>
              </a:xfrm>
              <a:prstGeom prst="roundRect">
                <a:avLst/>
              </a:prstGeom>
              <a:solidFill>
                <a:schemeClr val="tx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225706" y="3853684"/>
                <a:ext cx="268022" cy="250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30" i="1" dirty="0" smtClean="0">
                    <a:solidFill>
                      <a:schemeClr val="bg1">
                        <a:lumMod val="95000"/>
                      </a:schemeClr>
                    </a:solidFill>
                  </a:rPr>
                  <a:t>5</a:t>
                </a:r>
                <a:endParaRPr lang="en-US" sz="1030" i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pic>
          <p:nvPicPr>
            <p:cNvPr id="23" name="Kép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26" t="48497" r="34055" b="43200"/>
            <a:stretch/>
          </p:blipFill>
          <p:spPr>
            <a:xfrm>
              <a:off x="3095836" y="3861048"/>
              <a:ext cx="1044116" cy="396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94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7" y="503675"/>
            <a:ext cx="7752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Intel’s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Atom-based smartphone platforms (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based on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[276])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75488" y="6446521"/>
            <a:ext cx="8164301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Eul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H., &amp; Bell M., Mobile at Intel, Investor Meeting 2012, Intel,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http://www.cnx-software.com/pdf/Intel_2012/2012_Intel_Investor_Meeting_Eul_Bell.pdf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-42092" y="1060704"/>
            <a:ext cx="9159597" cy="5929519"/>
            <a:chOff x="-21787" y="1060704"/>
            <a:chExt cx="9159597" cy="5929519"/>
          </a:xfrm>
        </p:grpSpPr>
        <p:grpSp>
          <p:nvGrpSpPr>
            <p:cNvPr id="29" name="Group 28"/>
            <p:cNvGrpSpPr/>
            <p:nvPr/>
          </p:nvGrpSpPr>
          <p:grpSpPr>
            <a:xfrm>
              <a:off x="-21787" y="1060704"/>
              <a:ext cx="9159597" cy="5929519"/>
              <a:chOff x="-21787" y="1060704"/>
              <a:chExt cx="9159597" cy="5929519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561" t="51891" r="9522" b="41778"/>
              <a:stretch/>
            </p:blipFill>
            <p:spPr bwMode="auto">
              <a:xfrm>
                <a:off x="-21787" y="1060704"/>
                <a:ext cx="9159597" cy="5870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2029496" y="3468607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2" name="Group 11"/>
              <p:cNvGrpSpPr/>
              <p:nvPr/>
            </p:nvGrpSpPr>
            <p:grpSpPr>
              <a:xfrm>
                <a:off x="3516347" y="2784563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5002405" y="2285573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1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8" name="Group 17"/>
              <p:cNvGrpSpPr/>
              <p:nvPr/>
            </p:nvGrpSpPr>
            <p:grpSpPr>
              <a:xfrm>
                <a:off x="6469824" y="1817372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1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3526461" y="5128558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25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5009377" y="4767197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3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3" name="TextBox 32"/>
              <p:cNvSpPr txBox="1"/>
              <p:nvPr/>
            </p:nvSpPr>
            <p:spPr>
              <a:xfrm>
                <a:off x="3310977" y="2349210"/>
                <a:ext cx="1418036" cy="482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Clover Trail+</a:t>
                </a:r>
                <a:endPara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(2013)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29496" y="3068960"/>
                <a:ext cx="994017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Medfield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(2012)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941309" y="1870111"/>
                <a:ext cx="1102449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Merrifield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(2014)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373099" y="1408892"/>
                <a:ext cx="1189842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Moorefield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(2014)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428616" y="4710630"/>
                <a:ext cx="1125106" cy="4590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Lexington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(2013)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029186" y="4330787"/>
                <a:ext cx="900927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Slayton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(2014)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030556" y="3767110"/>
                <a:ext cx="1906790" cy="778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Z2520-2580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Saltwell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32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+XMM 6268/6360/7160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473798" y="6095439"/>
                <a:ext cx="1052278" cy="778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Z2420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1x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Saltwell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32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+XMM 6265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925979" y="4450909"/>
                <a:ext cx="1063112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Z2460/2480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1x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Saltwell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32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+XMM 6260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755598" y="3258315"/>
                <a:ext cx="1479535" cy="778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Z34x0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Silvermont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</a:t>
                </a: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+XMM 7160/7260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873088" y="5729919"/>
                <a:ext cx="1197933" cy="778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Z3xxx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Silvermont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+A-GOLD 620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223705" y="2792936"/>
                <a:ext cx="1453640" cy="778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Z35xx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4x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Silvermont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</a:t>
                </a: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+XMM 7260/2/35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>
                <a:off x="376782" y="1747197"/>
                <a:ext cx="0" cy="4951085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5012" y="2023832"/>
                <a:ext cx="403951" cy="2528626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CEC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Performance (not to scale)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CEC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537055" y="3929219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55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60" name="TextBox 59"/>
              <p:cNvSpPr txBox="1"/>
              <p:nvPr/>
            </p:nvSpPr>
            <p:spPr>
              <a:xfrm>
                <a:off x="406463" y="3529573"/>
                <a:ext cx="1233538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Morestown</a:t>
                </a:r>
                <a:endParaRPr kumimoji="0" 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(2010)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00870" y="4911521"/>
                <a:ext cx="928459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Z6xx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1x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Bonnell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45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+Wireless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module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7894794" y="4362515"/>
                <a:ext cx="921708" cy="1026529"/>
                <a:chOff x="6722587" y="2216856"/>
                <a:chExt cx="921708" cy="1026529"/>
              </a:xfrm>
            </p:grpSpPr>
            <p:pic>
              <p:nvPicPr>
                <p:cNvPr id="6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2" name="Group 71"/>
              <p:cNvGrpSpPr/>
              <p:nvPr/>
            </p:nvGrpSpPr>
            <p:grpSpPr>
              <a:xfrm>
                <a:off x="6450927" y="4538668"/>
                <a:ext cx="921708" cy="1026529"/>
                <a:chOff x="6722587" y="2216856"/>
                <a:chExt cx="921708" cy="1026529"/>
              </a:xfrm>
            </p:grpSpPr>
            <p:pic>
              <p:nvPicPr>
                <p:cNvPr id="7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75" name="Rectangle 74"/>
              <p:cNvSpPr/>
              <p:nvPr/>
            </p:nvSpPr>
            <p:spPr>
              <a:xfrm>
                <a:off x="6448427" y="4052293"/>
                <a:ext cx="9829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Riverton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(2015)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663237" y="3789040"/>
                <a:ext cx="1358064" cy="692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SoFIA</a:t>
                </a:r>
                <a:endParaRPr kumimoji="0" 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</a:t>
                </a: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x3 3G/LTE)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</a:t>
                </a: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(2015)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368099" y="5490678"/>
                <a:ext cx="1071127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Z3xxx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Airmont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14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Integrated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LTE modem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645450" y="5308730"/>
                <a:ext cx="1449436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C31xx/32xx/34xx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2x/4x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Silvermont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28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Integrated LTE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3G/4G modem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818888" y="6492240"/>
                <a:ext cx="1387688" cy="427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Planned, not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mplemented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918737" y="6219310"/>
                <a:ext cx="974596" cy="435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Cancelled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in 04/2016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398779" y="6390059"/>
                <a:ext cx="1207559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Planned, not implemented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7914376" y="1629508"/>
              <a:ext cx="930556" cy="1038079"/>
              <a:chOff x="6722587" y="2216856"/>
              <a:chExt cx="921708" cy="1026529"/>
            </a:xfrm>
          </p:grpSpPr>
          <p:pic>
            <p:nvPicPr>
              <p:cNvPr id="80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382" t="30844" r="9522" b="51344"/>
              <a:stretch/>
            </p:blipFill>
            <p:spPr bwMode="auto">
              <a:xfrm>
                <a:off x="6766560" y="2256971"/>
                <a:ext cx="845420" cy="986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561" t="49351" r="9522" b="41635"/>
              <a:stretch/>
            </p:blipFill>
            <p:spPr bwMode="auto">
              <a:xfrm rot="325995">
                <a:off x="6722587" y="2216856"/>
                <a:ext cx="921708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0" name="TextBox 89"/>
            <p:cNvSpPr txBox="1"/>
            <p:nvPr/>
          </p:nvSpPr>
          <p:spPr>
            <a:xfrm>
              <a:off x="7734016" y="1219906"/>
              <a:ext cx="1312839" cy="466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Morganfield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(2016)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823071" y="2635163"/>
              <a:ext cx="109677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Z5xxx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4x </a:t>
              </a:r>
              <a:r>
                <a:rPr kumimoji="0" lang="en-US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Goldmont</a:t>
              </a:r>
              <a:endPara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14 nm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+XMM 7360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936191" y="3324107"/>
              <a:ext cx="974596" cy="43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Cancelled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in 04/2016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5. Evolution of tablet and smartphone processors </a:t>
            </a:r>
            <a:r>
              <a:rPr lang="en-US" sz="1600" dirty="0" smtClean="0"/>
              <a:t>(8)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618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1600" dirty="0" smtClean="0"/>
              <a:t>5. </a:t>
            </a:r>
            <a:r>
              <a:rPr lang="en-US" sz="1600" dirty="0"/>
              <a:t>Evolution of tablet and smartphone processors </a:t>
            </a:r>
            <a:r>
              <a:rPr lang="en-US" sz="1600" dirty="0" smtClean="0"/>
              <a:t>(9)</a:t>
            </a:r>
            <a:endParaRPr lang="en-US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23457" y="1262255"/>
            <a:ext cx="9083325" cy="4875698"/>
            <a:chOff x="23457" y="1262255"/>
            <a:chExt cx="9083325" cy="4875698"/>
          </a:xfrm>
        </p:grpSpPr>
        <p:sp>
          <p:nvSpPr>
            <p:cNvPr id="33" name="Szövegdoboz 51"/>
            <p:cNvSpPr txBox="1"/>
            <p:nvPr/>
          </p:nvSpPr>
          <p:spPr>
            <a:xfrm>
              <a:off x="7857365" y="5742986"/>
              <a:ext cx="5757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201</a:t>
              </a:r>
              <a:r>
                <a:rPr lang="en-US" sz="1200" dirty="0" smtClean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4</a:t>
              </a:r>
              <a:endParaRPr lang="hu-HU" sz="1200" dirty="0">
                <a:solidFill>
                  <a:srgbClr val="FFFFFF"/>
                </a:solidFill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31756" y="6137953"/>
              <a:ext cx="85707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47664" y="5978256"/>
              <a:ext cx="0" cy="906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259950" y="5974980"/>
              <a:ext cx="0" cy="906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970140" y="5974311"/>
              <a:ext cx="0" cy="906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676755" y="5974980"/>
              <a:ext cx="0" cy="906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383370" y="5974980"/>
              <a:ext cx="0" cy="906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Szövegdoboz 77"/>
            <p:cNvSpPr txBox="1"/>
            <p:nvPr/>
          </p:nvSpPr>
          <p:spPr>
            <a:xfrm>
              <a:off x="7452320" y="4133720"/>
              <a:ext cx="6511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4</a:t>
              </a:r>
              <a:r>
                <a:rPr lang="hu-HU" sz="1000" dirty="0" smtClean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/201</a:t>
              </a:r>
              <a:r>
                <a:rPr lang="en-US" sz="1000" dirty="0" smtClean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4</a:t>
              </a:r>
              <a:endParaRPr lang="hu-HU" sz="1000" dirty="0">
                <a:solidFill>
                  <a:srgbClr val="FFFFFF"/>
                </a:solidFill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65250" y="5187998"/>
              <a:ext cx="10567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FFFF"/>
                  </a:solidFill>
                </a:rPr>
                <a:t>2-wide</a:t>
              </a:r>
            </a:p>
            <a:p>
              <a:pPr algn="ctr"/>
              <a:r>
                <a:rPr lang="en-US" sz="1100" dirty="0" smtClean="0">
                  <a:solidFill>
                    <a:srgbClr val="FFFFFF"/>
                  </a:solidFill>
                </a:rPr>
                <a:t>out-of-order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147175" y="5213840"/>
              <a:ext cx="10567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FFFF"/>
                  </a:solidFill>
                </a:rPr>
                <a:t>2-wide</a:t>
              </a:r>
            </a:p>
            <a:p>
              <a:pPr algn="ctr"/>
              <a:r>
                <a:rPr lang="en-US" sz="1100" dirty="0" smtClean="0">
                  <a:solidFill>
                    <a:srgbClr val="FFFFFF"/>
                  </a:solidFill>
                </a:rPr>
                <a:t>out-of-order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835780" y="5213840"/>
              <a:ext cx="10567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FFFF"/>
                  </a:solidFill>
                </a:rPr>
                <a:t>2-wide</a:t>
              </a:r>
            </a:p>
            <a:p>
              <a:pPr algn="ctr"/>
              <a:r>
                <a:rPr lang="en-US" sz="1100" dirty="0" smtClean="0">
                  <a:solidFill>
                    <a:srgbClr val="FFFFFF"/>
                  </a:solidFill>
                </a:rPr>
                <a:t>out-of-order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30435" y="2828575"/>
              <a:ext cx="10567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FFFF"/>
                  </a:solidFill>
                </a:rPr>
                <a:t>4</a:t>
              </a:r>
              <a:r>
                <a:rPr lang="en-US" sz="1100" dirty="0" smtClean="0">
                  <a:solidFill>
                    <a:srgbClr val="FFFFFF"/>
                  </a:solidFill>
                </a:rPr>
                <a:t>-wide</a:t>
              </a:r>
            </a:p>
            <a:p>
              <a:pPr algn="ctr"/>
              <a:r>
                <a:rPr lang="en-US" sz="1100" dirty="0" smtClean="0">
                  <a:solidFill>
                    <a:srgbClr val="FFFFFF"/>
                  </a:solidFill>
                </a:rPr>
                <a:t>out-of-order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  <p:pic>
          <p:nvPicPr>
            <p:cNvPr id="49" name="Kép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7" y="1262255"/>
              <a:ext cx="9083325" cy="4875697"/>
            </a:xfrm>
            <a:prstGeom prst="rect">
              <a:avLst/>
            </a:prstGeom>
          </p:spPr>
        </p:pic>
        <p:sp>
          <p:nvSpPr>
            <p:cNvPr id="53" name="Rounded Rectangle 52"/>
            <p:cNvSpPr/>
            <p:nvPr/>
          </p:nvSpPr>
          <p:spPr>
            <a:xfrm>
              <a:off x="72402" y="4228925"/>
              <a:ext cx="9000000" cy="1584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77053" y="503137"/>
            <a:ext cx="82942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333399"/>
                </a:solidFill>
                <a:latin typeface="Verdana"/>
              </a:rPr>
              <a:t>Emergence of AMD's Cat line aiming for tablets and smartphones </a:t>
            </a:r>
            <a:r>
              <a:rPr lang="hu-HU" sz="1400" dirty="0" smtClean="0">
                <a:latin typeface="Verdana"/>
              </a:rPr>
              <a:t>(Based on [</a:t>
            </a:r>
            <a:r>
              <a:rPr lang="en-US" sz="1400" dirty="0" smtClean="0">
                <a:latin typeface="Verdana"/>
              </a:rPr>
              <a:t>2</a:t>
            </a:r>
            <a:r>
              <a:rPr lang="hu-HU" sz="1400" dirty="0" smtClean="0">
                <a:latin typeface="Verdana"/>
              </a:rPr>
              <a:t>])</a:t>
            </a:r>
            <a:endParaRPr lang="en-US" sz="14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670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9" y="500439"/>
            <a:ext cx="7202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Verdana"/>
              </a:rPr>
              <a:t>b) Low power CPUs need </a:t>
            </a:r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to be operated at low base clock frequencies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833" y="1529498"/>
            <a:ext cx="2545889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rgbClr val="FF0000"/>
                </a:solidFill>
                <a:latin typeface="Verdana"/>
              </a:rPr>
              <a:t>High </a:t>
            </a:r>
            <a:r>
              <a:rPr lang="en-US" sz="1400" dirty="0" smtClean="0">
                <a:solidFill>
                  <a:srgbClr val="FF0000"/>
                </a:solidFill>
                <a:latin typeface="Verdana"/>
              </a:rPr>
              <a:t>base </a:t>
            </a:r>
            <a:r>
              <a:rPr lang="en-US" sz="1400" dirty="0">
                <a:solidFill>
                  <a:srgbClr val="FF0000"/>
                </a:solidFill>
                <a:latin typeface="Verdana"/>
              </a:rPr>
              <a:t>clock frequency</a:t>
            </a: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(typically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2-4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GHz)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0881" y="1088740"/>
            <a:ext cx="2188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Verdana"/>
              </a:rPr>
              <a:t>Traditional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client CPUs</a:t>
            </a:r>
            <a:endParaRPr lang="en-US" sz="1400" dirty="0">
              <a:solidFill>
                <a:srgbClr val="0070C0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6787" y="1088740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Verdana"/>
              </a:rPr>
              <a:t>Mobile CPUs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4331" y="1532995"/>
            <a:ext cx="3221203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rgbClr val="FF0000"/>
                </a:solidFill>
                <a:latin typeface="Verdana"/>
              </a:rPr>
              <a:t>Relative low </a:t>
            </a:r>
            <a:r>
              <a:rPr lang="en-US" sz="1400" dirty="0" smtClean="0">
                <a:solidFill>
                  <a:srgbClr val="FF0000"/>
                </a:solidFill>
                <a:latin typeface="Verdana"/>
              </a:rPr>
              <a:t>base </a:t>
            </a:r>
            <a:r>
              <a:rPr lang="en-US" sz="1400" dirty="0">
                <a:solidFill>
                  <a:srgbClr val="FF0000"/>
                </a:solidFill>
                <a:latin typeface="Verdana"/>
              </a:rPr>
              <a:t>clock frequency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Verdana"/>
              </a:rPr>
              <a:t>(typically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1-2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GHz)</a:t>
            </a:r>
          </a:p>
        </p:txBody>
      </p:sp>
      <p:sp>
        <p:nvSpPr>
          <p:cNvPr id="8" name="Left-Right Arrow 7"/>
          <p:cNvSpPr/>
          <p:nvPr/>
        </p:nvSpPr>
        <p:spPr>
          <a:xfrm>
            <a:off x="3671900" y="1539243"/>
            <a:ext cx="720000" cy="1440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515" y="2303875"/>
            <a:ext cx="771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( </a:t>
            </a:r>
            <a:r>
              <a:rPr lang="en-US" sz="1400" dirty="0" err="1" smtClean="0">
                <a:solidFill>
                  <a:srgbClr val="000000"/>
                </a:solidFill>
                <a:latin typeface="Verdana"/>
              </a:rPr>
              <a:t>Dd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= </a:t>
            </a:r>
            <a:r>
              <a:rPr lang="en-US" sz="1400" dirty="0" err="1">
                <a:solidFill>
                  <a:srgbClr val="000000"/>
                </a:solidFill>
                <a:latin typeface="Verdana"/>
              </a:rPr>
              <a:t>const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 x fc x V</a:t>
            </a:r>
            <a:r>
              <a:rPr lang="en-US" sz="1400" baseline="30000" dirty="0">
                <a:solidFill>
                  <a:srgbClr val="000000"/>
                </a:solidFill>
                <a:latin typeface="Verdana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, in addition higher fc requires 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about linearly higher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higher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V)</a:t>
            </a: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tablet and smartphone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(10)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24328" y="639933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1624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192132"/>
              </p:ext>
            </p:extLst>
          </p:nvPr>
        </p:nvGraphicFramePr>
        <p:xfrm>
          <a:off x="476546" y="1448780"/>
          <a:ext cx="7965888" cy="3598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7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76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924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TDP</a:t>
                      </a:r>
                    </a:p>
                    <a:p>
                      <a:pPr algn="ctr"/>
                      <a:r>
                        <a:rPr lang="en-US" sz="1400" b="1" dirty="0" smtClean="0"/>
                        <a:t>(W)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No. of cores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Graphics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No. of</a:t>
                      </a:r>
                    </a:p>
                    <a:p>
                      <a:pPr algn="ctr"/>
                      <a:r>
                        <a:rPr lang="en-US" sz="1400" b="1" dirty="0" smtClean="0"/>
                        <a:t>graphics EUs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eDRAM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Base frequency</a:t>
                      </a:r>
                    </a:p>
                    <a:p>
                      <a:pPr algn="ctr"/>
                      <a:r>
                        <a:rPr lang="en-US" sz="1400" b="1" dirty="0" smtClean="0"/>
                        <a:t>(GHz)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4.5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540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 MB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520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2.6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550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 MB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3.3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530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2.8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530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2.9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530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3.4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4.2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817" y="498617"/>
            <a:ext cx="8800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Example: The max. base frequency of </a:t>
            </a:r>
            <a:r>
              <a:rPr lang="en-US" sz="1400" b="1" dirty="0" err="1" smtClean="0">
                <a:solidFill>
                  <a:srgbClr val="2D2D8A"/>
                </a:solidFill>
                <a:latin typeface="Verdana"/>
              </a:rPr>
              <a:t>Skylake</a:t>
            </a:r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 models resulting in different TDPs and </a:t>
            </a:r>
          </a:p>
          <a:p>
            <a:r>
              <a:rPr lang="en-US" sz="1400" b="1" dirty="0">
                <a:solidFill>
                  <a:srgbClr val="2D2D8A"/>
                </a:solidFill>
                <a:latin typeface="Verdana"/>
              </a:rPr>
              <a:t> </a:t>
            </a:r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 configurations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(Based on data from [202]) 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510" y="5409220"/>
            <a:ext cx="721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Note</a:t>
            </a:r>
            <a:r>
              <a:rPr lang="en-US" sz="1400" dirty="0" smtClean="0">
                <a:solidFill>
                  <a:srgbClr val="000000"/>
                </a:solidFill>
              </a:rPr>
              <a:t> that low TDP can be achieved first of all </a:t>
            </a:r>
            <a:r>
              <a:rPr lang="en-US" sz="1400" dirty="0" smtClean="0">
                <a:solidFill>
                  <a:srgbClr val="0070C0"/>
                </a:solidFill>
              </a:rPr>
              <a:t>by reducing the core frequency </a:t>
            </a:r>
            <a:r>
              <a:rPr lang="en-US" sz="1400" dirty="0" smtClean="0">
                <a:solidFill>
                  <a:srgbClr val="000000"/>
                </a:solidFill>
              </a:rPr>
              <a:t>and limiting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the computer resources (cores, GPU EUs) provided. 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7092280" y="1448780"/>
            <a:ext cx="1350154" cy="359850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1145" y="1448780"/>
            <a:ext cx="1350154" cy="359850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tablet and smartphone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(11)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24328" y="639933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7019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(5)</a:t>
            </a:r>
            <a:endParaRPr lang="en-US" sz="1600" dirty="0"/>
          </a:p>
        </p:txBody>
      </p:sp>
      <p:pic>
        <p:nvPicPr>
          <p:cNvPr id="1026" name="Picture 2" descr="Barrett begs for forgiven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0"/>
          <a:stretch/>
        </p:blipFill>
        <p:spPr bwMode="auto">
          <a:xfrm>
            <a:off x="1842120" y="1628800"/>
            <a:ext cx="5430180" cy="382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63511" y="5741095"/>
            <a:ext cx="9177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Figure: In Oct. 2004 Crag  Barrett, Intel's </a:t>
            </a:r>
            <a:r>
              <a:rPr lang="en-US" sz="1400" dirty="0">
                <a:latin typeface="+mj-lt"/>
              </a:rPr>
              <a:t>then-CEO on his knees to apologize for not </a:t>
            </a:r>
            <a:r>
              <a:rPr lang="en-US" sz="1400" dirty="0" smtClean="0">
                <a:latin typeface="+mj-lt"/>
              </a:rPr>
              <a:t>achieving the</a:t>
            </a:r>
          </a:p>
          <a:p>
            <a:pPr algn="ctr"/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4GHz mark in front of an audience of 7000 informatics professional at the IT Expo in Orlando [</a:t>
            </a:r>
            <a:r>
              <a:rPr lang="hu-HU" sz="1400" dirty="0" smtClean="0">
                <a:latin typeface="+mj-lt"/>
              </a:rPr>
              <a:t>220</a:t>
            </a:r>
            <a:r>
              <a:rPr lang="en-US" sz="1400" dirty="0" smtClean="0">
                <a:latin typeface="+mj-lt"/>
              </a:rPr>
              <a:t>]</a:t>
            </a:r>
            <a:endParaRPr lang="en-US" sz="1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095" y="496547"/>
            <a:ext cx="893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Intel's cancellation of 4 GHz Pentium 4 devices and subsequently the Pentium 4 line</a:t>
            </a:r>
            <a:endParaRPr lang="en-US" sz="14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515" y="863715"/>
            <a:ext cx="8188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In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Oct. 2004 Intel's CEO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(Chief Executing Officer)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admitted that the Pentium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4 family</a:t>
            </a:r>
            <a:endParaRPr lang="en-US" sz="1400" dirty="0">
              <a:solidFill>
                <a:srgbClr val="0070C0"/>
              </a:solidFill>
              <a:latin typeface="Verdana"/>
            </a:endParaRPr>
          </a:p>
          <a:p>
            <a:pPr lvl="0"/>
            <a:r>
              <a:rPr lang="en-US" sz="1400" dirty="0">
                <a:solidFill>
                  <a:srgbClr val="0070C0"/>
                </a:solidFill>
                <a:latin typeface="Verdana"/>
              </a:rPr>
              <a:t>     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would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not achieve 4 GHz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sz="1400" dirty="0">
                <a:solidFill>
                  <a:srgbClr val="000000"/>
                </a:solidFill>
                <a:latin typeface="Verdana"/>
              </a:rPr>
              <a:t>220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]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. </a:t>
            </a:r>
            <a:endParaRPr lang="en-US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158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4375" y="494487"/>
            <a:ext cx="850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</a:rPr>
              <a:t>Worldwide market share of smartphone and tablet application processors</a:t>
            </a:r>
            <a:r>
              <a:rPr lang="hu-HU" sz="1400" b="1" dirty="0" smtClean="0">
                <a:solidFill>
                  <a:srgbClr val="2D2D8A"/>
                </a:solidFill>
              </a:rPr>
              <a:t> in 2015</a:t>
            </a:r>
            <a:r>
              <a:rPr lang="en-US" sz="1400" b="1" dirty="0" smtClean="0">
                <a:solidFill>
                  <a:srgbClr val="2D2D8A"/>
                </a:solidFill>
              </a:rPr>
              <a:t> </a:t>
            </a:r>
          </a:p>
          <a:p>
            <a:r>
              <a:rPr lang="en-US" sz="1400" b="1" dirty="0">
                <a:solidFill>
                  <a:srgbClr val="2D2D8A"/>
                </a:solidFill>
              </a:rPr>
              <a:t> </a:t>
            </a:r>
            <a:r>
              <a:rPr lang="en-US" sz="1400" b="1" dirty="0" smtClean="0">
                <a:solidFill>
                  <a:srgbClr val="2D2D8A"/>
                </a:solidFill>
              </a:rPr>
              <a:t> (based on revenue) </a:t>
            </a:r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217</a:t>
            </a:r>
            <a:r>
              <a:rPr lang="en-US" sz="1400" dirty="0" smtClean="0">
                <a:solidFill>
                  <a:srgbClr val="000000"/>
                </a:solidFill>
              </a:rPr>
              <a:t>]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tablet and smartphone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(12)</a:t>
            </a:r>
            <a:endParaRPr lang="en-US" sz="1600" dirty="0"/>
          </a:p>
        </p:txBody>
      </p:sp>
      <p:graphicFrame>
        <p:nvGraphicFramePr>
          <p:cNvPr id="10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833987"/>
              </p:ext>
            </p:extLst>
          </p:nvPr>
        </p:nvGraphicFramePr>
        <p:xfrm>
          <a:off x="611560" y="1313765"/>
          <a:ext cx="3645405" cy="231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Smartphone application processors</a:t>
                      </a:r>
                    </a:p>
                    <a:p>
                      <a:pPr algn="ctr"/>
                      <a:r>
                        <a:rPr lang="en-US" sz="1200" dirty="0" smtClean="0"/>
                        <a:t>worldwide market share 201</a:t>
                      </a:r>
                      <a:r>
                        <a:rPr lang="hu-HU" sz="1200" dirty="0" smtClean="0"/>
                        <a:t>5</a:t>
                      </a:r>
                      <a:r>
                        <a:rPr lang="en-US" sz="1200" dirty="0" smtClean="0"/>
                        <a:t> (revenue) 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Qualcomm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42</a:t>
                      </a:r>
                      <a:r>
                        <a:rPr lang="en-US" sz="1200" dirty="0" smtClean="0"/>
                        <a:t>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Apple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21</a:t>
                      </a:r>
                      <a:r>
                        <a:rPr lang="en-US" sz="1200" dirty="0" smtClean="0"/>
                        <a:t>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MediaTek</a:t>
                      </a:r>
                      <a:r>
                        <a:rPr lang="en-US" sz="1200" dirty="0" smtClean="0"/>
                        <a:t> (Taiwan)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19</a:t>
                      </a:r>
                      <a:r>
                        <a:rPr lang="en-US" sz="1200" dirty="0" smtClean="0"/>
                        <a:t>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Samsung (S. Korea)      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Spreadtrum</a:t>
                      </a:r>
                      <a:r>
                        <a:rPr lang="en-US" sz="1200" dirty="0" smtClean="0"/>
                        <a:t> (China)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943233"/>
              </p:ext>
            </p:extLst>
          </p:nvPr>
        </p:nvGraphicFramePr>
        <p:xfrm>
          <a:off x="4797025" y="1319728"/>
          <a:ext cx="3645405" cy="231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Tablet application processors</a:t>
                      </a:r>
                    </a:p>
                    <a:p>
                      <a:pPr algn="ctr"/>
                      <a:r>
                        <a:rPr lang="en-US" sz="1200" dirty="0" smtClean="0"/>
                        <a:t>worldwide market share 201</a:t>
                      </a:r>
                      <a:r>
                        <a:rPr lang="hu-HU" sz="1200" dirty="0" smtClean="0"/>
                        <a:t>5</a:t>
                      </a:r>
                      <a:r>
                        <a:rPr lang="en-US" sz="1200" dirty="0" smtClean="0"/>
                        <a:t> (revenue</a:t>
                      </a:r>
                      <a:r>
                        <a:rPr lang="hu-HU" sz="1200" dirty="0" smtClean="0"/>
                        <a:t>)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Apple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r>
                        <a:rPr lang="hu-HU" sz="1200" dirty="0" smtClean="0"/>
                        <a:t>1</a:t>
                      </a:r>
                      <a:r>
                        <a:rPr lang="en-US" sz="1200" dirty="0" smtClean="0"/>
                        <a:t>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Qualcomm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r>
                        <a:rPr lang="hu-HU" sz="1200" dirty="0" smtClean="0"/>
                        <a:t>6</a:t>
                      </a:r>
                      <a:r>
                        <a:rPr lang="en-US" sz="1200" dirty="0" smtClean="0"/>
                        <a:t>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Intel </a:t>
                      </a:r>
                      <a:r>
                        <a:rPr lang="en-US" sz="1200" dirty="0" smtClean="0"/>
                        <a:t>(</a:t>
                      </a:r>
                      <a:r>
                        <a:rPr lang="hu-HU" sz="1200" dirty="0" smtClean="0"/>
                        <a:t>USA</a:t>
                      </a:r>
                      <a:r>
                        <a:rPr lang="en-US" sz="1200" dirty="0" smtClean="0"/>
                        <a:t>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r>
                        <a:rPr lang="hu-HU" sz="1200" dirty="0" smtClean="0"/>
                        <a:t>4</a:t>
                      </a:r>
                      <a:r>
                        <a:rPr lang="en-US" sz="1200" dirty="0" smtClean="0"/>
                        <a:t>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MediaTek</a:t>
                      </a:r>
                      <a:r>
                        <a:rPr lang="hu-HU" sz="1200" baseline="0" dirty="0" smtClean="0"/>
                        <a:t> (Taiwan)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Samsung (S. Korea)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76745" y="3834045"/>
            <a:ext cx="4386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>
                <a:solidFill>
                  <a:srgbClr val="000000"/>
                </a:solidFill>
              </a:rPr>
              <a:t>[Source</a:t>
            </a:r>
            <a:r>
              <a:rPr lang="hu-HU" sz="1200" dirty="0">
                <a:solidFill>
                  <a:srgbClr val="000000"/>
                </a:solidFill>
              </a:rPr>
              <a:t>: </a:t>
            </a:r>
            <a:r>
              <a:rPr lang="hu-HU" sz="1200" dirty="0" smtClean="0">
                <a:solidFill>
                  <a:srgbClr val="000000"/>
                </a:solidFill>
              </a:rPr>
              <a:t>Related press releases of Strategy </a:t>
            </a:r>
            <a:r>
              <a:rPr lang="hu-HU" sz="1200" dirty="0">
                <a:solidFill>
                  <a:srgbClr val="000000"/>
                </a:solidFill>
              </a:rPr>
              <a:t>Analytics</a:t>
            </a:r>
            <a:r>
              <a:rPr lang="en-US" sz="1200" dirty="0" smtClean="0">
                <a:solidFill>
                  <a:srgbClr val="000000"/>
                </a:solidFill>
              </a:rPr>
              <a:t>]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863" y="4210925"/>
            <a:ext cx="8425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Nevertheless, </a:t>
            </a:r>
            <a:r>
              <a:rPr lang="en-US" sz="1400" dirty="0" smtClean="0"/>
              <a:t>Intel’s tablet processors results were achieved by </a:t>
            </a:r>
            <a:r>
              <a:rPr lang="en-US" sz="1400" dirty="0" smtClean="0">
                <a:solidFill>
                  <a:srgbClr val="FF0000"/>
                </a:solidFill>
              </a:rPr>
              <a:t>paying subsidies for </a:t>
            </a:r>
            <a:r>
              <a:rPr lang="en-US" sz="1400" dirty="0">
                <a:solidFill>
                  <a:srgbClr val="FF0000"/>
                </a:solidFill>
              </a:rPr>
              <a:t>OEMs 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(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~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50 $ /processor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en-US" sz="1400" dirty="0" smtClean="0"/>
              <a:t>to </a:t>
            </a:r>
            <a:r>
              <a:rPr lang="en-US" sz="1400" dirty="0"/>
              <a:t>spurn transition from </a:t>
            </a:r>
            <a:r>
              <a:rPr lang="en-US" sz="1400" dirty="0" smtClean="0"/>
              <a:t>ARM processors to Atom processors.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8724328" y="639933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66753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5. Evolution of tablet and smartphone processors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12b)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629" b="6797"/>
          <a:stretch/>
        </p:blipFill>
        <p:spPr>
          <a:xfrm>
            <a:off x="1016605" y="1583795"/>
            <a:ext cx="7053064" cy="4545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150" y="518863"/>
            <a:ext cx="5998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Intel's losses on </a:t>
            </a:r>
            <a:r>
              <a:rPr lang="en-US" sz="1400" b="1" dirty="0" smtClean="0">
                <a:solidFill>
                  <a:schemeClr val="accent6"/>
                </a:solidFill>
              </a:rPr>
              <a:t>mobile </a:t>
            </a:r>
            <a:r>
              <a:rPr lang="en-US" sz="1400" b="1" dirty="0">
                <a:solidFill>
                  <a:schemeClr val="accent6"/>
                </a:solidFill>
              </a:rPr>
              <a:t>development in 2013 - 2014 [74]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255" y="816962"/>
            <a:ext cx="9021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Nevertheless, owing to </a:t>
            </a:r>
            <a:r>
              <a:rPr lang="en-US" sz="1400" dirty="0">
                <a:solidFill>
                  <a:srgbClr val="FF0000"/>
                </a:solidFill>
              </a:rPr>
              <a:t>subsidies </a:t>
            </a:r>
            <a:r>
              <a:rPr lang="en-US" sz="1400" dirty="0" smtClean="0">
                <a:solidFill>
                  <a:srgbClr val="FF0000"/>
                </a:solidFill>
              </a:rPr>
              <a:t>Intel paid for OEMs, </a:t>
            </a:r>
            <a:r>
              <a:rPr lang="en-US" sz="1400" dirty="0" smtClean="0"/>
              <a:t>Intel's </a:t>
            </a:r>
            <a:r>
              <a:rPr lang="en-US" sz="1400" dirty="0"/>
              <a:t>mobile and communication </a:t>
            </a:r>
            <a:r>
              <a:rPr lang="en-US" sz="1400" dirty="0" smtClean="0"/>
              <a:t>division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/>
              <a:t>has </a:t>
            </a:r>
            <a:r>
              <a:rPr lang="en-US" sz="1400" dirty="0" smtClean="0"/>
              <a:t>lost 7 </a:t>
            </a:r>
            <a:r>
              <a:rPr lang="en-US" sz="1400" dirty="0"/>
              <a:t>billion $ in the years </a:t>
            </a:r>
            <a:r>
              <a:rPr lang="en-US" sz="1400" dirty="0" smtClean="0"/>
              <a:t>2013-2014 </a:t>
            </a:r>
            <a:r>
              <a:rPr lang="en-US" sz="1400" dirty="0"/>
              <a:t>, as indicated in the next Figure [83].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743" y="6219310"/>
            <a:ext cx="8153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Figure: Revenues/operating income of Intel's Mobile and Communications segment [83]</a:t>
            </a:r>
          </a:p>
        </p:txBody>
      </p:sp>
    </p:spTree>
    <p:extLst>
      <p:ext uri="{BB962C8B-B14F-4D97-AF65-F5344CB8AC3E}">
        <p14:creationId xmlns:p14="http://schemas.microsoft.com/office/powerpoint/2010/main" val="174327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tablet and smartphone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(13)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5550" y="498072"/>
            <a:ext cx="6902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>
                <a:solidFill>
                  <a:srgbClr val="2D2D8A"/>
                </a:solidFill>
              </a:rPr>
              <a:t>Intel's withdrawal from the smartphone and mobil market </a:t>
            </a:r>
            <a:r>
              <a:rPr lang="hu-HU" sz="1400" dirty="0" smtClean="0"/>
              <a:t>[216] </a:t>
            </a:r>
            <a:r>
              <a:rPr lang="en-US" sz="1400" dirty="0" smtClean="0"/>
              <a:t>-1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22810" y="864873"/>
            <a:ext cx="875968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Due to their high losses</a:t>
            </a:r>
            <a:r>
              <a:rPr lang="hu-HU" sz="1400" dirty="0"/>
              <a:t> Intel </a:t>
            </a:r>
            <a:r>
              <a:rPr lang="en-US" sz="1400" dirty="0"/>
              <a:t>first </a:t>
            </a:r>
            <a:r>
              <a:rPr lang="en-US" sz="1400" dirty="0">
                <a:solidFill>
                  <a:srgbClr val="0070C0"/>
                </a:solidFill>
              </a:rPr>
              <a:t>stopped paying subsidies </a:t>
            </a:r>
            <a:r>
              <a:rPr lang="en-US" sz="1400" dirty="0"/>
              <a:t>and then in </a:t>
            </a:r>
            <a:r>
              <a:rPr lang="en-US" sz="1400" dirty="0">
                <a:solidFill>
                  <a:srgbClr val="0070C0"/>
                </a:solidFill>
              </a:rPr>
              <a:t>4/2016 </a:t>
            </a:r>
            <a:r>
              <a:rPr lang="hu-HU" sz="1400" dirty="0" smtClean="0"/>
              <a:t>announced </a:t>
            </a:r>
            <a:endParaRPr lang="en-US" sz="1400" dirty="0" smtClean="0"/>
          </a:p>
          <a:p>
            <a:pPr>
              <a:spcAft>
                <a:spcPts val="600"/>
              </a:spcAft>
            </a:pPr>
            <a:r>
              <a:rPr lang="en-US" sz="1400" dirty="0"/>
              <a:t> </a:t>
            </a:r>
            <a:r>
              <a:rPr lang="en-US" sz="1400" dirty="0" smtClean="0"/>
              <a:t>      </a:t>
            </a:r>
            <a:r>
              <a:rPr lang="hu-HU" sz="1400" dirty="0" smtClean="0"/>
              <a:t>their </a:t>
            </a:r>
            <a:r>
              <a:rPr lang="hu-HU" sz="1400" dirty="0">
                <a:solidFill>
                  <a:srgbClr val="FF0000"/>
                </a:solidFill>
              </a:rPr>
              <a:t>withdrawal from the mobile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hu-HU" sz="1400" dirty="0">
                <a:solidFill>
                  <a:srgbClr val="FF0000"/>
                </a:solidFill>
              </a:rPr>
              <a:t>market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70C0"/>
                </a:solidFill>
              </a:rPr>
              <a:t>Intel's statement </a:t>
            </a:r>
            <a:r>
              <a:rPr lang="hu-HU" sz="1400" dirty="0" smtClean="0">
                <a:solidFill>
                  <a:srgbClr val="000000"/>
                </a:solidFill>
              </a:rPr>
              <a:t>says:</a:t>
            </a:r>
          </a:p>
          <a:p>
            <a:r>
              <a:rPr lang="hu-HU" sz="1400" dirty="0" smtClean="0">
                <a:solidFill>
                  <a:srgbClr val="000000"/>
                </a:solidFill>
              </a:rPr>
              <a:t>    "</a:t>
            </a:r>
            <a:r>
              <a:rPr lang="en-US" sz="1400" dirty="0">
                <a:solidFill>
                  <a:srgbClr val="000000"/>
                </a:solidFill>
              </a:rPr>
              <a:t>I can confirm that the changes included canceling the Broxton platform </a:t>
            </a:r>
            <a:r>
              <a:rPr lang="en-US" sz="1400" dirty="0" smtClean="0">
                <a:solidFill>
                  <a:srgbClr val="000000"/>
                </a:solidFill>
              </a:rPr>
              <a:t>as well </a:t>
            </a:r>
            <a:r>
              <a:rPr lang="en-US" sz="1400" dirty="0">
                <a:solidFill>
                  <a:srgbClr val="000000"/>
                </a:solidFill>
              </a:rPr>
              <a:t>as </a:t>
            </a:r>
            <a:r>
              <a:rPr lang="en-US" sz="1400" dirty="0" err="1" smtClean="0">
                <a:solidFill>
                  <a:srgbClr val="000000"/>
                </a:solidFill>
              </a:rPr>
              <a:t>SoFIA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  3GX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SoFIA</a:t>
            </a:r>
            <a:r>
              <a:rPr lang="en-US" sz="1400" dirty="0">
                <a:solidFill>
                  <a:srgbClr val="000000"/>
                </a:solidFill>
              </a:rPr>
              <a:t> LTE and </a:t>
            </a:r>
            <a:r>
              <a:rPr lang="en-US" sz="1400" dirty="0" err="1">
                <a:solidFill>
                  <a:srgbClr val="000000"/>
                </a:solidFill>
              </a:rPr>
              <a:t>SoFIA</a:t>
            </a:r>
            <a:r>
              <a:rPr lang="en-US" sz="1400" dirty="0">
                <a:solidFill>
                  <a:srgbClr val="000000"/>
                </a:solidFill>
              </a:rPr>
              <a:t> LTE2 commercial platforms </a:t>
            </a:r>
            <a:r>
              <a:rPr lang="en-US" sz="1400" dirty="0" smtClean="0">
                <a:solidFill>
                  <a:srgbClr val="000000"/>
                </a:solidFill>
              </a:rPr>
              <a:t>to </a:t>
            </a:r>
            <a:r>
              <a:rPr lang="en-US" sz="1400" dirty="0">
                <a:solidFill>
                  <a:srgbClr val="000000"/>
                </a:solidFill>
              </a:rPr>
              <a:t>enable us to move resources </a:t>
            </a:r>
            <a:endParaRPr lang="en-US" sz="1400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  to </a:t>
            </a:r>
            <a:r>
              <a:rPr lang="en-US" sz="1400" dirty="0">
                <a:solidFill>
                  <a:srgbClr val="000000"/>
                </a:solidFill>
              </a:rPr>
              <a:t>products that deliver higher returns </a:t>
            </a:r>
            <a:r>
              <a:rPr lang="en-US" sz="1400" dirty="0" smtClean="0">
                <a:solidFill>
                  <a:srgbClr val="000000"/>
                </a:solidFill>
              </a:rPr>
              <a:t>and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advance </a:t>
            </a:r>
            <a:r>
              <a:rPr lang="en-US" sz="1400" dirty="0">
                <a:solidFill>
                  <a:srgbClr val="000000"/>
                </a:solidFill>
              </a:rPr>
              <a:t>our strategy. </a:t>
            </a:r>
            <a:endParaRPr lang="hu-HU" sz="1400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hu-HU" sz="1400" dirty="0" smtClean="0">
                <a:solidFill>
                  <a:srgbClr val="000000"/>
                </a:solidFill>
              </a:rPr>
              <a:t>    </a:t>
            </a:r>
            <a:r>
              <a:rPr lang="en-US" sz="1400" dirty="0" smtClean="0">
                <a:solidFill>
                  <a:srgbClr val="000000"/>
                </a:solidFill>
              </a:rPr>
              <a:t>These </a:t>
            </a:r>
            <a:r>
              <a:rPr lang="en-US" sz="1400" dirty="0">
                <a:solidFill>
                  <a:srgbClr val="000000"/>
                </a:solidFill>
              </a:rPr>
              <a:t>changes are effective immediately.</a:t>
            </a:r>
            <a:r>
              <a:rPr lang="hu-HU" sz="1400" dirty="0" smtClean="0">
                <a:solidFill>
                  <a:srgbClr val="000000"/>
                </a:solidFill>
              </a:rPr>
              <a:t>"</a:t>
            </a:r>
            <a:endParaRPr lang="hu-HU" sz="1400" dirty="0" smtClean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4328" y="639933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30684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7" y="503675"/>
            <a:ext cx="7752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Cancellation of Intel’s Atom-based smartphone platforms (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based on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[276])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75488" y="6446521"/>
            <a:ext cx="8164301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Eul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H., &amp; Bell M., Mobile at Intel, Investor Meeting 2012, Intel,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http://www.cnx-software.com/pdf/Intel_2012/2012_Intel_Investor_Meeting_Eul_Bell.pdf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-42092" y="1060704"/>
            <a:ext cx="9159597" cy="5929519"/>
            <a:chOff x="-21787" y="1060704"/>
            <a:chExt cx="9159597" cy="5929519"/>
          </a:xfrm>
        </p:grpSpPr>
        <p:grpSp>
          <p:nvGrpSpPr>
            <p:cNvPr id="29" name="Group 28"/>
            <p:cNvGrpSpPr/>
            <p:nvPr/>
          </p:nvGrpSpPr>
          <p:grpSpPr>
            <a:xfrm>
              <a:off x="-21787" y="1060704"/>
              <a:ext cx="9159597" cy="5929519"/>
              <a:chOff x="-21787" y="1060704"/>
              <a:chExt cx="9159597" cy="5929519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561" t="51891" r="9522" b="41778"/>
              <a:stretch/>
            </p:blipFill>
            <p:spPr bwMode="auto">
              <a:xfrm>
                <a:off x="-21787" y="1060704"/>
                <a:ext cx="9159597" cy="5870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2029496" y="3468607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2" name="Group 11"/>
              <p:cNvGrpSpPr/>
              <p:nvPr/>
            </p:nvGrpSpPr>
            <p:grpSpPr>
              <a:xfrm>
                <a:off x="3516347" y="2784563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5002405" y="2285573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1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8" name="Group 17"/>
              <p:cNvGrpSpPr/>
              <p:nvPr/>
            </p:nvGrpSpPr>
            <p:grpSpPr>
              <a:xfrm>
                <a:off x="6469824" y="1817372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1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3526461" y="5128558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25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5009377" y="4767197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3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3" name="TextBox 32"/>
              <p:cNvSpPr txBox="1"/>
              <p:nvPr/>
            </p:nvSpPr>
            <p:spPr>
              <a:xfrm>
                <a:off x="3310977" y="2349210"/>
                <a:ext cx="1418036" cy="482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Clover Trail+</a:t>
                </a:r>
                <a:endPara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(2013)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29496" y="3068960"/>
                <a:ext cx="994017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Medfield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(2012)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941309" y="1870111"/>
                <a:ext cx="1102449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Merrifield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(2014)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373099" y="1408892"/>
                <a:ext cx="1189842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Moorefield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(2014)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428616" y="4710630"/>
                <a:ext cx="1125106" cy="4590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Lexington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(2013)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029186" y="4330787"/>
                <a:ext cx="900927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Slayton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(2014)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030556" y="3767110"/>
                <a:ext cx="1906790" cy="778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Z2520-2580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Saltwell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32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+XMM 6268/6360/7160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473798" y="6095439"/>
                <a:ext cx="1052278" cy="778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Z2420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1x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Saltwell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32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+XMM 6265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925979" y="4450909"/>
                <a:ext cx="1063112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Z2460/2480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1x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Saltwell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32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+XMM 6260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755598" y="3258315"/>
                <a:ext cx="1479535" cy="778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Z34x0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Silvermont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</a:t>
                </a: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+XMM 7160/7260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873088" y="5729919"/>
                <a:ext cx="1197933" cy="778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Z3xxx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Silvermont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+A-GOLD 620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223705" y="2792936"/>
                <a:ext cx="1453640" cy="778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Z35xx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4x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Silvermont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</a:t>
                </a: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+XMM 7260/2/35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>
                <a:off x="376782" y="1747197"/>
                <a:ext cx="0" cy="4951085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5012" y="2023832"/>
                <a:ext cx="403951" cy="2528626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CEC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Performance (not to scale)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CEC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537055" y="3929219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55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60" name="TextBox 59"/>
              <p:cNvSpPr txBox="1"/>
              <p:nvPr/>
            </p:nvSpPr>
            <p:spPr>
              <a:xfrm>
                <a:off x="406463" y="3529573"/>
                <a:ext cx="1233538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Morestown</a:t>
                </a:r>
                <a:endParaRPr kumimoji="0" 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(2010)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00870" y="4911521"/>
                <a:ext cx="928459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Z6xx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1x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Bonnell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45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+Wireless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module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7894794" y="4362515"/>
                <a:ext cx="921708" cy="1026529"/>
                <a:chOff x="6722587" y="2216856"/>
                <a:chExt cx="921708" cy="1026529"/>
              </a:xfrm>
            </p:grpSpPr>
            <p:pic>
              <p:nvPicPr>
                <p:cNvPr id="6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2" name="Group 71"/>
              <p:cNvGrpSpPr/>
              <p:nvPr/>
            </p:nvGrpSpPr>
            <p:grpSpPr>
              <a:xfrm>
                <a:off x="6450927" y="4538668"/>
                <a:ext cx="921708" cy="1026529"/>
                <a:chOff x="6722587" y="2216856"/>
                <a:chExt cx="921708" cy="1026529"/>
              </a:xfrm>
            </p:grpSpPr>
            <p:pic>
              <p:nvPicPr>
                <p:cNvPr id="7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75" name="Rectangle 74"/>
              <p:cNvSpPr/>
              <p:nvPr/>
            </p:nvSpPr>
            <p:spPr>
              <a:xfrm>
                <a:off x="6448427" y="4052293"/>
                <a:ext cx="9829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Riverton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(2015)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663237" y="3789040"/>
                <a:ext cx="1358064" cy="692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SoFIA</a:t>
                </a:r>
                <a:endParaRPr kumimoji="0" 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</a:t>
                </a: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x3 3G/LTE)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</a:t>
                </a: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(2015)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368099" y="5490678"/>
                <a:ext cx="1071127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Z3xxx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Airmont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14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Integrated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LTE modem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645450" y="5308730"/>
                <a:ext cx="1449436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C31xx/32xx/34xx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2x/4x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Silvermont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28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Integrated LTE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3G/4G modem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818888" y="6492240"/>
                <a:ext cx="1387688" cy="427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Planned, not </a:t>
                </a:r>
                <a:r>
                  <a:rPr kumimoji="0" lang="en-US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mplemented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5022050" y="4374105"/>
                <a:ext cx="1109493" cy="20340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>
                <a:off x="4811774" y="4391861"/>
                <a:ext cx="1245391" cy="19656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6377952" y="4040067"/>
                <a:ext cx="1109493" cy="20340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7697650" y="3863178"/>
                <a:ext cx="1241012" cy="1996092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6242054" y="4054687"/>
                <a:ext cx="1245391" cy="19656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H="1">
                <a:off x="7757404" y="3848665"/>
                <a:ext cx="1245391" cy="19656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/>
              <p:cNvSpPr txBox="1"/>
              <p:nvPr/>
            </p:nvSpPr>
            <p:spPr>
              <a:xfrm>
                <a:off x="7918737" y="6219310"/>
                <a:ext cx="974596" cy="435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Cancelled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in 04/2016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398779" y="6390059"/>
                <a:ext cx="1207559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Planned, not implemented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7914376" y="1629508"/>
              <a:ext cx="930556" cy="1038079"/>
              <a:chOff x="6722587" y="2216856"/>
              <a:chExt cx="921708" cy="1026529"/>
            </a:xfrm>
          </p:grpSpPr>
          <p:pic>
            <p:nvPicPr>
              <p:cNvPr id="80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382" t="30844" r="9522" b="51344"/>
              <a:stretch/>
            </p:blipFill>
            <p:spPr bwMode="auto">
              <a:xfrm>
                <a:off x="6766560" y="2256971"/>
                <a:ext cx="845420" cy="986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561" t="49351" r="9522" b="41635"/>
              <a:stretch/>
            </p:blipFill>
            <p:spPr bwMode="auto">
              <a:xfrm rot="325995">
                <a:off x="6722587" y="2216856"/>
                <a:ext cx="921708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0" name="TextBox 89"/>
            <p:cNvSpPr txBox="1"/>
            <p:nvPr/>
          </p:nvSpPr>
          <p:spPr>
            <a:xfrm>
              <a:off x="7734016" y="1219906"/>
              <a:ext cx="1312839" cy="466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Morganfield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(2016)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823071" y="2635163"/>
              <a:ext cx="109677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Z5xxx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4x </a:t>
              </a:r>
              <a:r>
                <a:rPr kumimoji="0" lang="en-US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Goldmont</a:t>
              </a:r>
              <a:endPara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14 nm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+XMM 7360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7824010" y="1223755"/>
              <a:ext cx="1313800" cy="2015199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7690993" y="1223755"/>
              <a:ext cx="1355862" cy="193637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7936191" y="3324107"/>
              <a:ext cx="974596" cy="43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Cancelled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in 04/2016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5. Evolution of tablet and smartphone processors </a:t>
            </a:r>
            <a:r>
              <a:rPr lang="en-US" sz="1600" dirty="0" smtClean="0"/>
              <a:t>(14)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469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tablet and smartphone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(15)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5550" y="498072"/>
            <a:ext cx="6965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>
                <a:solidFill>
                  <a:srgbClr val="2D2D8A"/>
                </a:solidFill>
              </a:rPr>
              <a:t>Intel's withdrawal from the smartphone and mobil market </a:t>
            </a:r>
            <a:r>
              <a:rPr lang="hu-HU" sz="1400" dirty="0" smtClean="0"/>
              <a:t>[216]</a:t>
            </a:r>
            <a:r>
              <a:rPr lang="en-US" sz="1400" dirty="0" smtClean="0"/>
              <a:t> -2</a:t>
            </a:r>
            <a:r>
              <a:rPr lang="hu-HU" sz="1400" dirty="0" smtClean="0"/>
              <a:t> 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22810" y="864873"/>
            <a:ext cx="8759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70C0"/>
                </a:solidFill>
              </a:rPr>
              <a:t>At the same time Intel laid off about 12000 employees (~ 11 % of their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hu-HU" sz="1400" dirty="0" smtClean="0">
                <a:solidFill>
                  <a:srgbClr val="0070C0"/>
                </a:solidFill>
              </a:rPr>
              <a:t>workforce).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4328" y="639933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1873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tablet and smartphone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(16)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9585" y="498072"/>
            <a:ext cx="4636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</a:rPr>
              <a:t>AMD’s c</a:t>
            </a:r>
            <a:r>
              <a:rPr lang="hu-HU" sz="1400" b="1" dirty="0" smtClean="0">
                <a:solidFill>
                  <a:srgbClr val="2D2D8A"/>
                </a:solidFill>
              </a:rPr>
              <a:t>ancellation of </a:t>
            </a:r>
            <a:r>
              <a:rPr lang="en-US" sz="1400" b="1" dirty="0" smtClean="0">
                <a:solidFill>
                  <a:srgbClr val="2D2D8A"/>
                </a:solidFill>
              </a:rPr>
              <a:t>their </a:t>
            </a:r>
            <a:r>
              <a:rPr lang="hu-HU" sz="1400" b="1" dirty="0" smtClean="0">
                <a:solidFill>
                  <a:srgbClr val="2D2D8A"/>
                </a:solidFill>
              </a:rPr>
              <a:t>Cat line in 2015</a:t>
            </a:r>
            <a:endParaRPr lang="en-US" sz="1400" b="1" dirty="0">
              <a:solidFill>
                <a:srgbClr val="2D2D8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227" y="868467"/>
            <a:ext cx="851733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0000"/>
                </a:solidFill>
              </a:rPr>
              <a:t>The </a:t>
            </a:r>
            <a:r>
              <a:rPr lang="hu-HU" sz="1400" dirty="0" smtClean="0">
                <a:solidFill>
                  <a:srgbClr val="0070C0"/>
                </a:solidFill>
              </a:rPr>
              <a:t>last core of AMD's Cat line </a:t>
            </a:r>
            <a:r>
              <a:rPr lang="hu-HU" sz="1400" dirty="0" smtClean="0">
                <a:solidFill>
                  <a:srgbClr val="000000"/>
                </a:solidFill>
              </a:rPr>
              <a:t>was the </a:t>
            </a:r>
            <a:r>
              <a:rPr lang="hu-HU" sz="1400" dirty="0" smtClean="0">
                <a:solidFill>
                  <a:srgbClr val="FF0000"/>
                </a:solidFill>
              </a:rPr>
              <a:t>Puma+ core</a:t>
            </a:r>
            <a:r>
              <a:rPr lang="hu-HU" sz="1400" dirty="0" smtClean="0">
                <a:solidFill>
                  <a:srgbClr val="000000"/>
                </a:solidFill>
              </a:rPr>
              <a:t> (launched in 6/2015 in the</a:t>
            </a:r>
          </a:p>
          <a:p>
            <a:pPr>
              <a:spcAft>
                <a:spcPts val="600"/>
              </a:spcAft>
            </a:pPr>
            <a:r>
              <a:rPr lang="hu-HU" sz="1400" dirty="0" smtClean="0">
                <a:solidFill>
                  <a:srgbClr val="000000"/>
                </a:solidFill>
              </a:rPr>
              <a:t>      Carrizo-L  APU).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70C0"/>
                </a:solidFill>
              </a:rPr>
              <a:t>In AMD's 2016 Mobility roadmap there is no sign of an APU powered by the Puma+ core </a:t>
            </a:r>
            <a:endParaRPr lang="en-US" sz="1400" dirty="0" smtClean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     </a:t>
            </a:r>
            <a:r>
              <a:rPr lang="hu-HU" sz="1400" dirty="0" smtClean="0">
                <a:solidFill>
                  <a:srgbClr val="0070C0"/>
                </a:solidFill>
              </a:rPr>
              <a:t>or a derivative of </a:t>
            </a:r>
            <a:r>
              <a:rPr lang="en-US" sz="1400" dirty="0" smtClean="0">
                <a:solidFill>
                  <a:srgbClr val="0070C0"/>
                </a:solidFill>
              </a:rPr>
              <a:t>it</a:t>
            </a:r>
            <a:r>
              <a:rPr lang="hu-HU" sz="1400" dirty="0" smtClean="0">
                <a:solidFill>
                  <a:srgbClr val="0070C0"/>
                </a:solidFill>
              </a:rPr>
              <a:t> belonging to the Cat 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000000"/>
                </a:solidFill>
              </a:rPr>
              <a:t>Instead AMD </a:t>
            </a:r>
            <a:r>
              <a:rPr lang="en-US" sz="1400" dirty="0" smtClean="0">
                <a:solidFill>
                  <a:srgbClr val="000000"/>
                </a:solidFill>
              </a:rPr>
              <a:t>has been </a:t>
            </a:r>
            <a:r>
              <a:rPr lang="hu-HU" sz="1400" dirty="0" smtClean="0">
                <a:solidFill>
                  <a:srgbClr val="000000"/>
                </a:solidFill>
              </a:rPr>
              <a:t>place</a:t>
            </a:r>
            <a:r>
              <a:rPr lang="en-US" sz="1400" dirty="0" smtClean="0">
                <a:solidFill>
                  <a:srgbClr val="000000"/>
                </a:solidFill>
              </a:rPr>
              <a:t>d</a:t>
            </a:r>
            <a:r>
              <a:rPr lang="hu-HU" sz="1400" dirty="0" smtClean="0">
                <a:solidFill>
                  <a:srgbClr val="000000"/>
                </a:solidFill>
              </a:rPr>
              <a:t> emphasis on the Zen architecture </a:t>
            </a:r>
            <a:r>
              <a:rPr lang="en-US" sz="1400" dirty="0" smtClean="0">
                <a:solidFill>
                  <a:srgbClr val="000000"/>
                </a:solidFill>
              </a:rPr>
              <a:t>that has been </a:t>
            </a:r>
            <a:r>
              <a:rPr lang="hu-HU" sz="1400" dirty="0" smtClean="0">
                <a:solidFill>
                  <a:srgbClr val="000000"/>
                </a:solidFill>
              </a:rPr>
              <a:t>launched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</a:t>
            </a:r>
            <a:r>
              <a:rPr lang="hu-HU" sz="1400" dirty="0" smtClean="0">
                <a:solidFill>
                  <a:srgbClr val="000000"/>
                </a:solidFill>
              </a:rPr>
              <a:t> in 2017.  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24328" y="639933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27327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886" y="515355"/>
            <a:ext cx="7300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accent6"/>
                </a:solidFill>
                <a:latin typeface="Verdana"/>
              </a:rPr>
              <a:t>Nvidia</a:t>
            </a:r>
            <a:r>
              <a:rPr lang="en-US" sz="1400" b="1" dirty="0" smtClean="0">
                <a:solidFill>
                  <a:schemeClr val="accent6"/>
                </a:solidFill>
                <a:latin typeface="Verdana"/>
              </a:rPr>
              <a:t> is leaving the smartphone and tablet market in June 2016 [81]</a:t>
            </a:r>
            <a:endParaRPr lang="en-US" sz="1400" b="1" dirty="0">
              <a:solidFill>
                <a:schemeClr val="accent6"/>
              </a:solidFill>
              <a:latin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878" y="929183"/>
            <a:ext cx="884762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In 6/2016 </a:t>
            </a:r>
            <a:r>
              <a:rPr lang="en-US" sz="1400" dirty="0" smtClean="0">
                <a:latin typeface="+mj-lt"/>
              </a:rPr>
              <a:t>(at </a:t>
            </a:r>
            <a:r>
              <a:rPr lang="en-US" sz="1400" dirty="0" err="1" smtClean="0">
                <a:latin typeface="+mj-lt"/>
              </a:rPr>
              <a:t>Computex</a:t>
            </a:r>
            <a:r>
              <a:rPr lang="en-US" sz="1400" dirty="0" smtClean="0">
                <a:latin typeface="+mj-lt"/>
              </a:rPr>
              <a:t>)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NVIDIA's CEO J. Huang</a:t>
            </a:r>
            <a:r>
              <a:rPr lang="en-US" sz="1400" dirty="0" smtClean="0">
                <a:latin typeface="+mj-lt"/>
              </a:rPr>
              <a:t> declared the firm's leaving the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+mj-lt"/>
              </a:rPr>
              <a:t>     smartphone and tablet market by saying: </a:t>
            </a:r>
          </a:p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“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We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are no longer interested in that market”. He adds, “Anybody can build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smartphones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, </a:t>
            </a:r>
            <a:endParaRPr lang="en-US" sz="1400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    and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we’re happy to enjoy these devices, but we’ll let someone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else build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them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”.</a:t>
            </a:r>
            <a:endParaRPr lang="en-US" sz="1400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356" y="1988840"/>
            <a:ext cx="8960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Instead NVIDIA became interested in designing in-car computers and car infotainment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systems beyond discrete GPU cards (</a:t>
            </a:r>
            <a:r>
              <a:rPr lang="en-US" sz="1400" dirty="0" err="1" smtClean="0">
                <a:latin typeface="+mj-lt"/>
              </a:rPr>
              <a:t>dGPUs</a:t>
            </a:r>
            <a:r>
              <a:rPr lang="en-US" sz="1400" dirty="0" smtClean="0">
                <a:latin typeface="+mj-lt"/>
              </a:rPr>
              <a:t>).  </a:t>
            </a:r>
          </a:p>
        </p:txBody>
      </p:sp>
      <p:sp>
        <p:nvSpPr>
          <p:cNvPr id="10" name="Rectangle 2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tablet and smartphone processors (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17)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24328" y="639933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33707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0062" y="507293"/>
            <a:ext cx="777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Concluding remark: Subsequent evolution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of the width of mobile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CPU cores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0" y="10219"/>
            <a:ext cx="9144000" cy="393700"/>
          </a:xfrm>
          <a:solidFill>
            <a:srgbClr val="0000FF"/>
          </a:solidFill>
        </p:spPr>
        <p:txBody>
          <a:bodyPr/>
          <a:lstStyle/>
          <a:p>
            <a:r>
              <a:rPr lang="en-US" sz="1600" dirty="0"/>
              <a:t>5. Evolution of tablet and smartphone processors </a:t>
            </a:r>
            <a:r>
              <a:rPr lang="en-US" sz="1600" dirty="0" smtClean="0"/>
              <a:t>(18)</a:t>
            </a:r>
            <a:endParaRPr lang="en-US" sz="1600" dirty="0"/>
          </a:p>
        </p:txBody>
      </p:sp>
      <p:sp>
        <p:nvSpPr>
          <p:cNvPr id="69" name="Text Box 5"/>
          <p:cNvSpPr txBox="1">
            <a:spLocks noChangeArrowheads="1"/>
          </p:cNvSpPr>
          <p:nvPr/>
        </p:nvSpPr>
        <p:spPr bwMode="auto">
          <a:xfrm>
            <a:off x="3504432" y="1715244"/>
            <a:ext cx="7809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3-wide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1379190" y="1713151"/>
            <a:ext cx="7809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2-wide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3" name="Oval 13"/>
          <p:cNvSpPr>
            <a:spLocks noChangeArrowheads="1"/>
          </p:cNvSpPr>
          <p:nvPr/>
        </p:nvSpPr>
        <p:spPr bwMode="auto">
          <a:xfrm>
            <a:off x="8109328" y="1633964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4" name="Text Box 5"/>
          <p:cNvSpPr txBox="1">
            <a:spLocks noChangeArrowheads="1"/>
          </p:cNvSpPr>
          <p:nvPr/>
        </p:nvSpPr>
        <p:spPr bwMode="auto">
          <a:xfrm>
            <a:off x="5234942" y="1711807"/>
            <a:ext cx="18787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4-wide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cxnSp>
        <p:nvCxnSpPr>
          <p:cNvPr id="75" name="Straight Connector 74"/>
          <p:cNvCxnSpPr>
            <a:endCxn id="79" idx="6"/>
          </p:cNvCxnSpPr>
          <p:nvPr/>
        </p:nvCxnSpPr>
        <p:spPr bwMode="auto">
          <a:xfrm flipH="1">
            <a:off x="1689406" y="1408053"/>
            <a:ext cx="3218830" cy="264061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/>
          <p:nvPr/>
        </p:nvCxnSpPr>
        <p:spPr bwMode="auto">
          <a:xfrm>
            <a:off x="4900451" y="1408053"/>
            <a:ext cx="3235487" cy="233898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1983142" y="901717"/>
            <a:ext cx="58784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Width of mobile cores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(or of big cores of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big.LITTLE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 or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dynamIQ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core clusters)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7745444" y="1713861"/>
            <a:ext cx="7809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6-wide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9" name="Oval 78"/>
          <p:cNvSpPr>
            <a:spLocks noChangeArrowheads="1"/>
          </p:cNvSpPr>
          <p:nvPr/>
        </p:nvSpPr>
        <p:spPr bwMode="auto">
          <a:xfrm>
            <a:off x="1624318" y="164195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cxnSp>
        <p:nvCxnSpPr>
          <p:cNvPr id="80" name="Straight Connector 79"/>
          <p:cNvCxnSpPr/>
          <p:nvPr/>
        </p:nvCxnSpPr>
        <p:spPr bwMode="auto">
          <a:xfrm flipH="1">
            <a:off x="3917379" y="1408053"/>
            <a:ext cx="969126" cy="270031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>
            <a:off x="4900451" y="1401790"/>
            <a:ext cx="1257605" cy="252936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Oval 81"/>
          <p:cNvSpPr>
            <a:spLocks noChangeArrowheads="1"/>
          </p:cNvSpPr>
          <p:nvPr/>
        </p:nvSpPr>
        <p:spPr bwMode="auto">
          <a:xfrm>
            <a:off x="3884834" y="164559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3" name="Oval 82"/>
          <p:cNvSpPr>
            <a:spLocks noChangeArrowheads="1"/>
          </p:cNvSpPr>
          <p:nvPr/>
        </p:nvSpPr>
        <p:spPr bwMode="auto">
          <a:xfrm>
            <a:off x="6137115" y="1637657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1500" y="1965312"/>
            <a:ext cx="749218" cy="282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ARM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51450" y="1966178"/>
            <a:ext cx="2654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v7 Cortex-A (2005-09)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(except 1-wide LP A5 (2009)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3-wide HP A15))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851920" y="1962587"/>
            <a:ext cx="2137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v7 HP Cortex-A15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(2010)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24593" y="3477527"/>
            <a:ext cx="731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47220" y="3492409"/>
            <a:ext cx="2078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Atom family (2008-15)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14534" y="3733469"/>
            <a:ext cx="731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66690" y="3751148"/>
            <a:ext cx="2278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Cat family (2011-2015)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14534" y="4012048"/>
            <a:ext cx="724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Apple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68002" y="4018580"/>
            <a:ext cx="1888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v7 Cortex-A8 (2009)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045994" y="4015760"/>
            <a:ext cx="1995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v7 Swift (A6) (2012)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7112" y="4299409"/>
            <a:ext cx="1035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Qualcomm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44909" y="4304020"/>
            <a:ext cx="1942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v7 Scorpion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S1-S3) (2007-10)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953227" y="4298965"/>
            <a:ext cx="1933277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v7 Krait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(S4/S400/S60x/S80x)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(2012-14)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Kryo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Kryo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280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(S820/821/835) (2015/2016/2017)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v8.2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Kryo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385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(S845) (2018)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16505" y="5941959"/>
            <a:ext cx="1035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Samsung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088487" y="5960661"/>
            <a:ext cx="2251557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 M1 (2016)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Exynos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8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Octa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 M2 (2017)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Exynos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9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Octa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516697" y="2582116"/>
            <a:ext cx="2786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v8.0 HP Cortex-A  (2013-15) (except 2-wide HP Cortex-A73)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780501" y="5944577"/>
            <a:ext cx="2219170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v7 Ex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ynos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(2013-14)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Exynos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(2016) </a:t>
            </a:r>
          </a:p>
        </p:txBody>
      </p:sp>
      <p:sp>
        <p:nvSpPr>
          <p:cNvPr id="103" name="Right Arrow 102"/>
          <p:cNvSpPr/>
          <p:nvPr/>
        </p:nvSpPr>
        <p:spPr bwMode="auto">
          <a:xfrm>
            <a:off x="2815669" y="2065078"/>
            <a:ext cx="274320" cy="9001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4" name="Right Arrow 103"/>
          <p:cNvSpPr/>
          <p:nvPr/>
        </p:nvSpPr>
        <p:spPr bwMode="auto">
          <a:xfrm>
            <a:off x="2806421" y="4109988"/>
            <a:ext cx="273600" cy="9000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5" name="Right Arrow 104"/>
          <p:cNvSpPr/>
          <p:nvPr/>
        </p:nvSpPr>
        <p:spPr bwMode="auto">
          <a:xfrm>
            <a:off x="2805857" y="4412408"/>
            <a:ext cx="274320" cy="9001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6" name="Right Arrow 105"/>
          <p:cNvSpPr/>
          <p:nvPr/>
        </p:nvSpPr>
        <p:spPr bwMode="auto">
          <a:xfrm>
            <a:off x="4833152" y="6051537"/>
            <a:ext cx="274320" cy="9001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7" name="Right Arrow 106"/>
          <p:cNvSpPr/>
          <p:nvPr/>
        </p:nvSpPr>
        <p:spPr bwMode="auto">
          <a:xfrm>
            <a:off x="5988587" y="4113202"/>
            <a:ext cx="274320" cy="9001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9" name="TextBox 66"/>
          <p:cNvSpPr txBox="1"/>
          <p:nvPr/>
        </p:nvSpPr>
        <p:spPr>
          <a:xfrm>
            <a:off x="5251055" y="3035657"/>
            <a:ext cx="1736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v8.2 HP Cortex-A76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(2018)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0" name="Right Arrow 36"/>
          <p:cNvSpPr/>
          <p:nvPr/>
        </p:nvSpPr>
        <p:spPr bwMode="auto">
          <a:xfrm>
            <a:off x="4889942" y="3147901"/>
            <a:ext cx="274320" cy="9001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1" name="Szövegdoboz 1"/>
          <p:cNvSpPr txBox="1"/>
          <p:nvPr/>
        </p:nvSpPr>
        <p:spPr>
          <a:xfrm>
            <a:off x="741147" y="6381553"/>
            <a:ext cx="206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HP: High-Performance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LP: Low-Power</a:t>
            </a:r>
          </a:p>
        </p:txBody>
      </p:sp>
      <p:sp>
        <p:nvSpPr>
          <p:cNvPr id="112" name="Szövegdoboz 8"/>
          <p:cNvSpPr txBox="1"/>
          <p:nvPr/>
        </p:nvSpPr>
        <p:spPr>
          <a:xfrm>
            <a:off x="819738" y="2604335"/>
            <a:ext cx="1719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v8.0 HP Cortex-A73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(2016)</a:t>
            </a:r>
          </a:p>
        </p:txBody>
      </p:sp>
      <p:sp>
        <p:nvSpPr>
          <p:cNvPr id="113" name="TextBox 53"/>
          <p:cNvSpPr txBox="1"/>
          <p:nvPr/>
        </p:nvSpPr>
        <p:spPr>
          <a:xfrm>
            <a:off x="3001480" y="3438418"/>
            <a:ext cx="1757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Airmont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-based Atom core (2016)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4" name="Right Arrow 36"/>
          <p:cNvSpPr/>
          <p:nvPr/>
        </p:nvSpPr>
        <p:spPr bwMode="auto">
          <a:xfrm>
            <a:off x="2820506" y="3619292"/>
            <a:ext cx="274320" cy="9001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321438" y="3035829"/>
            <a:ext cx="1820964" cy="85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v8.2 HP Cortex-A77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(2019)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v8.2 HP Cortex-X1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(8-wide, 2020)</a:t>
            </a:r>
          </a:p>
        </p:txBody>
      </p:sp>
      <p:sp>
        <p:nvSpPr>
          <p:cNvPr id="116" name="Right Arrow 36"/>
          <p:cNvSpPr/>
          <p:nvPr/>
        </p:nvSpPr>
        <p:spPr bwMode="auto">
          <a:xfrm>
            <a:off x="7100549" y="3136014"/>
            <a:ext cx="274320" cy="9001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63222" y="3038080"/>
            <a:ext cx="1815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v8.0/8.2 LP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Cortex-A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(2013/2017)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061495" y="3038096"/>
            <a:ext cx="1719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v8.2 HP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Cortex-A75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(2017)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978317" y="4018580"/>
            <a:ext cx="2071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 Cyclone (A7) (2013)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A8-A10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v8.2 A11 (2017) 7-wide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subsequent cores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02079" y="5984009"/>
            <a:ext cx="1758041" cy="1225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v8.2 M3 (2018)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Exynos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9810)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v8.2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M6 (8-wide) (planned/cancelled)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" name="Right Arrow 62"/>
          <p:cNvSpPr/>
          <p:nvPr/>
        </p:nvSpPr>
        <p:spPr bwMode="auto">
          <a:xfrm>
            <a:off x="6988620" y="6058042"/>
            <a:ext cx="274320" cy="9001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21438" y="4788101"/>
            <a:ext cx="1404102" cy="335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(A7: Jim Keller)</a:t>
            </a:r>
            <a:endParaRPr lang="en-US" sz="12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707015" y="3519010"/>
            <a:ext cx="272401" cy="468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07015" y="3519010"/>
            <a:ext cx="320087" cy="468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724328" y="639933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98161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gesher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1851025"/>
            <a:ext cx="662940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95437" y="496328"/>
            <a:ext cx="839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2D2D8A"/>
                </a:solidFill>
                <a:latin typeface="Verdana" pitchFamily="34" charset="0"/>
              </a:rPr>
              <a:t>Changing Intel's design paradigm to cope with raising dissipation about 2003  </a:t>
            </a:r>
            <a:endParaRPr lang="en-US" altLang="en-US" sz="1400" b="1" dirty="0">
              <a:solidFill>
                <a:srgbClr val="2D2D8A"/>
              </a:solidFill>
              <a:latin typeface="Verdana" pitchFamily="34" charset="0"/>
            </a:endParaRPr>
          </a:p>
        </p:txBody>
      </p:sp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184150" y="863715"/>
            <a:ext cx="9036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6700" indent="-266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sz="1400" dirty="0">
                <a:solidFill>
                  <a:srgbClr val="0070C0"/>
                </a:solidFill>
                <a:latin typeface="Verdana"/>
              </a:rPr>
              <a:t>In 2003 Intel shifted the focus of their processor development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from the pure performance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goal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     </a:t>
            </a:r>
            <a:r>
              <a:rPr lang="en-US" altLang="en-US" sz="1400" dirty="0">
                <a:solidFill>
                  <a:srgbClr val="0070C0"/>
                </a:solidFill>
                <a:latin typeface="Verdana"/>
              </a:rPr>
              <a:t>to the </a:t>
            </a:r>
            <a:r>
              <a:rPr lang="en-US" altLang="en-US" sz="1400" dirty="0">
                <a:latin typeface="Verdana"/>
              </a:rPr>
              <a:t>aspect of </a:t>
            </a:r>
            <a:r>
              <a:rPr lang="en-US" altLang="en-US" sz="1400" dirty="0">
                <a:solidFill>
                  <a:srgbClr val="FF0000"/>
                </a:solidFill>
                <a:latin typeface="Verdana"/>
              </a:rPr>
              <a:t>performance per watt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 as stated in a slide from 4/2006, see below.</a:t>
            </a:r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585788" y="5902325"/>
            <a:ext cx="79549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Figure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1.3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: Intel’s plan to develop their manufacturing technology and processor lines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revealed at a shareholder’s meeting back in 4/2006 [74]</a:t>
            </a:r>
          </a:p>
        </p:txBody>
      </p:sp>
      <p:sp>
        <p:nvSpPr>
          <p:cNvPr id="61446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(6)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1032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3676" y="1906088"/>
            <a:ext cx="7902324" cy="1522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592" y="2495670"/>
            <a:ext cx="2496196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rgbClr val="FF0000"/>
                </a:solidFill>
                <a:latin typeface="Verdana"/>
              </a:rPr>
              <a:t>High performance/power 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Verdana"/>
              </a:rPr>
              <a:t>(e.g. GFLOPS/Watt)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5150" y="2054912"/>
            <a:ext cx="2146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Verdana"/>
              </a:rPr>
              <a:t>Traditional processors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9052" y="2054912"/>
            <a:ext cx="244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Verdana"/>
              </a:rPr>
              <a:t>Tablets and smartphones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14048" y="2499167"/>
            <a:ext cx="2789610" cy="764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rgbClr val="FF0000"/>
                </a:solidFill>
                <a:latin typeface="Verdana"/>
              </a:rPr>
              <a:t>Low power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Verdana"/>
              </a:rPr>
              <a:t>(Watt)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Verdana"/>
              </a:rPr>
              <a:t>(Number of operating hours)</a:t>
            </a:r>
          </a:p>
        </p:txBody>
      </p:sp>
      <p:sp>
        <p:nvSpPr>
          <p:cNvPr id="15" name="Left-Right Arrow 14"/>
          <p:cNvSpPr/>
          <p:nvPr/>
        </p:nvSpPr>
        <p:spPr>
          <a:xfrm>
            <a:off x="3970585" y="2505415"/>
            <a:ext cx="720000" cy="1440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085" y="903202"/>
            <a:ext cx="9163214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 With the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advent of </a:t>
            </a:r>
            <a:r>
              <a:rPr lang="en-US" sz="1400" dirty="0" smtClean="0">
                <a:solidFill>
                  <a:srgbClr val="FF0000"/>
                </a:solidFill>
                <a:latin typeface="Verdana"/>
              </a:rPr>
              <a:t>mobile devices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(about 2006)</a:t>
            </a:r>
            <a:r>
              <a:rPr lang="en-US" sz="1400" dirty="0" smtClean="0">
                <a:solidFill>
                  <a:srgbClr val="00B0F0"/>
                </a:solidFill>
                <a:latin typeface="Verdana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a </a:t>
            </a:r>
            <a:r>
              <a:rPr lang="en-US" sz="1400" dirty="0" smtClean="0">
                <a:solidFill>
                  <a:srgbClr val="FF0000"/>
                </a:solidFill>
                <a:latin typeface="Verdana"/>
              </a:rPr>
              <a:t>new design paradigm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arose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for those devices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.</a:t>
            </a:r>
          </a:p>
          <a:p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    Mobile devices require long operating hours i.e. </a:t>
            </a:r>
            <a:r>
              <a:rPr lang="en-US" sz="1400" dirty="0" smtClean="0">
                <a:solidFill>
                  <a:srgbClr val="FF0000"/>
                </a:solidFill>
                <a:latin typeface="Verdana"/>
              </a:rPr>
              <a:t>low power consumption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,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 this is contrast to the</a:t>
            </a:r>
          </a:p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     design paradigm of traditional processors,  as indicated below. 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(7)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184" y="503675"/>
            <a:ext cx="9047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Remark: A further change of the design paradigm for designing the mobile processors 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28210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(8)</a:t>
            </a:r>
            <a:endParaRPr lang="en-US" sz="1600" dirty="0"/>
          </a:p>
        </p:txBody>
      </p:sp>
      <p:sp>
        <p:nvSpPr>
          <p:cNvPr id="4" name="Text Box 56"/>
          <p:cNvSpPr txBox="1">
            <a:spLocks noChangeArrowheads="1"/>
          </p:cNvSpPr>
          <p:nvPr/>
        </p:nvSpPr>
        <p:spPr bwMode="auto">
          <a:xfrm>
            <a:off x="96278" y="506647"/>
            <a:ext cx="87751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Introducing a two-phase development model (Tick-Tock model) for the Core 2 family 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25" y="908720"/>
            <a:ext cx="6445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The two-phase model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reduces the complexity of the development</a:t>
            </a:r>
            <a:r>
              <a:rPr lang="en-US" sz="1400" dirty="0" smtClean="0">
                <a:latin typeface="+mj-lt"/>
              </a:rPr>
              <a:t>, 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853" y="1228472"/>
            <a:ext cx="6696641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the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Tick phase </a:t>
            </a:r>
            <a:r>
              <a:rPr lang="en-US" sz="1400" dirty="0" smtClean="0">
                <a:latin typeface="+mj-lt"/>
              </a:rPr>
              <a:t>focuses on the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reduction of the feature size </a:t>
            </a:r>
            <a:r>
              <a:rPr lang="en-US" sz="1400" dirty="0" smtClean="0">
                <a:latin typeface="+mj-lt"/>
              </a:rPr>
              <a:t>whereas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the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Tock phase </a:t>
            </a:r>
            <a:r>
              <a:rPr lang="en-US" sz="1400" dirty="0" smtClean="0">
                <a:latin typeface="+mj-lt"/>
              </a:rPr>
              <a:t>focuses on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enhancing the microarchitecture</a:t>
            </a:r>
            <a:r>
              <a:rPr lang="en-US" sz="1400" dirty="0" smtClean="0">
                <a:latin typeface="+mj-lt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2976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3"/>
          <p:cNvSpPr/>
          <p:nvPr/>
        </p:nvSpPr>
        <p:spPr bwMode="auto">
          <a:xfrm>
            <a:off x="53975" y="1088740"/>
            <a:ext cx="8928515" cy="23317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 b="1" dirty="0">
              <a:solidFill>
                <a:srgbClr val="FFFFFF"/>
              </a:solidFill>
            </a:endParaRPr>
          </a:p>
        </p:txBody>
      </p:sp>
      <p:sp>
        <p:nvSpPr>
          <p:cNvPr id="3" name="Téglalap 4"/>
          <p:cNvSpPr/>
          <p:nvPr/>
        </p:nvSpPr>
        <p:spPr bwMode="auto">
          <a:xfrm>
            <a:off x="166554" y="1618993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2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" name="Téglalap 5"/>
          <p:cNvSpPr/>
          <p:nvPr/>
        </p:nvSpPr>
        <p:spPr bwMode="auto">
          <a:xfrm>
            <a:off x="1257188" y="1619987"/>
            <a:ext cx="1080975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Penryn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5" name="Téglalap 11"/>
          <p:cNvSpPr/>
          <p:nvPr/>
        </p:nvSpPr>
        <p:spPr bwMode="auto">
          <a:xfrm>
            <a:off x="2318066" y="1618993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Nehalem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6" name="Téglalap 12"/>
          <p:cNvSpPr/>
          <p:nvPr/>
        </p:nvSpPr>
        <p:spPr bwMode="auto">
          <a:xfrm>
            <a:off x="3411504" y="1620651"/>
            <a:ext cx="1080975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West</a:t>
            </a: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</a:t>
            </a:r>
            <a:endParaRPr lang="en-US" sz="12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en-US" sz="9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7" name="Téglalap 13"/>
          <p:cNvSpPr/>
          <p:nvPr/>
        </p:nvSpPr>
        <p:spPr bwMode="auto">
          <a:xfrm>
            <a:off x="4490644" y="1618993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Sandy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8" name="Téglalap 14"/>
          <p:cNvSpPr/>
          <p:nvPr/>
        </p:nvSpPr>
        <p:spPr bwMode="auto">
          <a:xfrm>
            <a:off x="5589449" y="1617334"/>
            <a:ext cx="1080975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9" name="Téglalap 15"/>
          <p:cNvSpPr/>
          <p:nvPr/>
        </p:nvSpPr>
        <p:spPr bwMode="auto">
          <a:xfrm>
            <a:off x="6657334" y="1618993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0" name="Szövegdoboz 16"/>
          <p:cNvSpPr txBox="1">
            <a:spLocks noChangeArrowheads="1"/>
          </p:cNvSpPr>
          <p:nvPr/>
        </p:nvSpPr>
        <p:spPr bwMode="auto">
          <a:xfrm>
            <a:off x="324195" y="3040330"/>
            <a:ext cx="608454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11" name="Szövegdoboz 17"/>
          <p:cNvSpPr txBox="1">
            <a:spLocks noChangeArrowheads="1"/>
          </p:cNvSpPr>
          <p:nvPr/>
        </p:nvSpPr>
        <p:spPr bwMode="auto">
          <a:xfrm>
            <a:off x="1476629" y="3042196"/>
            <a:ext cx="563406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12" name="Szövegdoboz 18"/>
          <p:cNvSpPr txBox="1">
            <a:spLocks noChangeArrowheads="1"/>
          </p:cNvSpPr>
          <p:nvPr/>
        </p:nvSpPr>
        <p:spPr bwMode="auto">
          <a:xfrm>
            <a:off x="2565106" y="3040806"/>
            <a:ext cx="608454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13" name="Szövegdoboz 19"/>
          <p:cNvSpPr txBox="1">
            <a:spLocks noChangeArrowheads="1"/>
          </p:cNvSpPr>
          <p:nvPr/>
        </p:nvSpPr>
        <p:spPr bwMode="auto">
          <a:xfrm>
            <a:off x="3658843" y="3042672"/>
            <a:ext cx="563406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14" name="Szövegdoboz 20"/>
          <p:cNvSpPr txBox="1">
            <a:spLocks noChangeArrowheads="1"/>
          </p:cNvSpPr>
          <p:nvPr/>
        </p:nvSpPr>
        <p:spPr bwMode="auto">
          <a:xfrm>
            <a:off x="4691186" y="3042672"/>
            <a:ext cx="608454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15" name="Szövegdoboz 21"/>
          <p:cNvSpPr txBox="1">
            <a:spLocks noChangeArrowheads="1"/>
          </p:cNvSpPr>
          <p:nvPr/>
        </p:nvSpPr>
        <p:spPr bwMode="auto">
          <a:xfrm>
            <a:off x="5856127" y="3044538"/>
            <a:ext cx="563406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16" name="Szövegdoboz 22"/>
          <p:cNvSpPr txBox="1">
            <a:spLocks noChangeArrowheads="1"/>
          </p:cNvSpPr>
          <p:nvPr/>
        </p:nvSpPr>
        <p:spPr bwMode="auto">
          <a:xfrm>
            <a:off x="6860563" y="3043147"/>
            <a:ext cx="608454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17" name="Szövegdoboz 25"/>
          <p:cNvSpPr txBox="1"/>
          <p:nvPr/>
        </p:nvSpPr>
        <p:spPr bwMode="auto">
          <a:xfrm>
            <a:off x="313731" y="1146624"/>
            <a:ext cx="760144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Szövegdoboz 26"/>
          <p:cNvSpPr txBox="1"/>
          <p:nvPr/>
        </p:nvSpPr>
        <p:spPr bwMode="auto">
          <a:xfrm>
            <a:off x="4664162" y="1149799"/>
            <a:ext cx="77777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gen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u-HU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Szövegdoboz 27"/>
          <p:cNvSpPr txBox="1"/>
          <p:nvPr/>
        </p:nvSpPr>
        <p:spPr bwMode="auto">
          <a:xfrm>
            <a:off x="5826463" y="1151387"/>
            <a:ext cx="72968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gen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Szövegdoboz 28"/>
          <p:cNvSpPr txBox="1"/>
          <p:nvPr/>
        </p:nvSpPr>
        <p:spPr bwMode="auto">
          <a:xfrm>
            <a:off x="6864186" y="1149799"/>
            <a:ext cx="72968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gen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7958021" y="1165674"/>
            <a:ext cx="72968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/>
                <a:cs typeface="Arial" charset="0"/>
              </a:rPr>
              <a:t>5. </a:t>
            </a:r>
            <a:r>
              <a:rPr lang="en-US" sz="1100" b="1" dirty="0" smtClean="0">
                <a:solidFill>
                  <a:srgbClr val="000000"/>
                </a:solidFill>
                <a:latin typeface="Verdana"/>
                <a:cs typeface="Arial" charset="0"/>
              </a:rPr>
              <a:t>gen.</a:t>
            </a:r>
          </a:p>
        </p:txBody>
      </p:sp>
      <p:sp>
        <p:nvSpPr>
          <p:cNvPr id="22" name="Téglalap 14"/>
          <p:cNvSpPr/>
          <p:nvPr/>
        </p:nvSpPr>
        <p:spPr bwMode="auto">
          <a:xfrm>
            <a:off x="7743708" y="1624879"/>
            <a:ext cx="1077564" cy="13567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Broad-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23" name="Szövegdoboz 21"/>
          <p:cNvSpPr txBox="1">
            <a:spLocks noChangeArrowheads="1"/>
          </p:cNvSpPr>
          <p:nvPr/>
        </p:nvSpPr>
        <p:spPr bwMode="auto">
          <a:xfrm>
            <a:off x="7984932" y="3037880"/>
            <a:ext cx="562047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6525" y="3489772"/>
            <a:ext cx="668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(2006)</a:t>
            </a:r>
            <a:endParaRPr lang="en-US" sz="1300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1486876" y="3489772"/>
            <a:ext cx="668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(2007)</a:t>
            </a:r>
            <a:endParaRPr lang="en-US" sz="13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2553077" y="3489772"/>
            <a:ext cx="668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(2008)</a:t>
            </a:r>
            <a:endParaRPr lang="en-US" sz="13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3604464" y="3489772"/>
            <a:ext cx="668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(2010)</a:t>
            </a:r>
            <a:endParaRPr lang="en-US" sz="13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4750011" y="3489772"/>
            <a:ext cx="6563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(2011)</a:t>
            </a:r>
            <a:endParaRPr lang="en-US" sz="13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5793574" y="3489772"/>
            <a:ext cx="668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(2012)</a:t>
            </a:r>
            <a:endParaRPr lang="en-US" sz="13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6870444" y="3489772"/>
            <a:ext cx="668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(2013)</a:t>
            </a:r>
            <a:endParaRPr lang="en-US" sz="13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7957139" y="3489772"/>
            <a:ext cx="668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(2014)</a:t>
            </a:r>
            <a:endParaRPr lang="en-US" sz="1300" i="1" dirty="0"/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76369" y="496770"/>
            <a:ext cx="7125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Overview of the evolution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of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Intel's Core 2 families - the generations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5" name="Rectangle 2"/>
          <p:cNvSpPr txBox="1">
            <a:spLocks noChangeArrowheads="1"/>
          </p:cNvSpPr>
          <p:nvPr/>
        </p:nvSpPr>
        <p:spPr>
          <a:xfrm>
            <a:off x="0" y="0"/>
            <a:ext cx="9144000" cy="393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hu-HU" altLang="en-US" kern="0" smtClean="0"/>
              <a:t>1. </a:t>
            </a:r>
            <a:r>
              <a:rPr lang="en-US" altLang="en-US" kern="0" smtClean="0"/>
              <a:t>Introduction</a:t>
            </a:r>
            <a:r>
              <a:rPr lang="hu-HU" altLang="en-US" kern="0" smtClean="0"/>
              <a:t> (1)</a:t>
            </a:r>
            <a:endParaRPr lang="hu-HU" altLang="en-US" kern="0" dirty="0" smtClean="0"/>
          </a:p>
        </p:txBody>
      </p:sp>
      <p:sp>
        <p:nvSpPr>
          <p:cNvPr id="66" name="Title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(9)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381564" y="6348407"/>
            <a:ext cx="668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(2015)</a:t>
            </a:r>
            <a:endParaRPr lang="en-US" sz="1300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1475366" y="6343688"/>
            <a:ext cx="668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(2016)</a:t>
            </a:r>
            <a:endParaRPr lang="en-US" sz="1300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2668041" y="6348407"/>
            <a:ext cx="10454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(2017/18)</a:t>
            </a:r>
            <a:endParaRPr lang="en-US" sz="1300" i="1" dirty="0"/>
          </a:p>
        </p:txBody>
      </p:sp>
      <p:sp>
        <p:nvSpPr>
          <p:cNvPr id="60" name="Téglalap 3"/>
          <p:cNvSpPr/>
          <p:nvPr/>
        </p:nvSpPr>
        <p:spPr bwMode="auto">
          <a:xfrm>
            <a:off x="26495" y="3955608"/>
            <a:ext cx="6192000" cy="23317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 b="1" dirty="0">
              <a:solidFill>
                <a:srgbClr val="FFFFFF"/>
              </a:solidFill>
            </a:endParaRPr>
          </a:p>
        </p:txBody>
      </p:sp>
      <p:sp>
        <p:nvSpPr>
          <p:cNvPr id="61" name="Téglalap 4"/>
          <p:cNvSpPr/>
          <p:nvPr/>
        </p:nvSpPr>
        <p:spPr bwMode="auto">
          <a:xfrm>
            <a:off x="168379" y="4546162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Skylake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62" name="Szövegdoboz 16"/>
          <p:cNvSpPr txBox="1">
            <a:spLocks noChangeArrowheads="1"/>
          </p:cNvSpPr>
          <p:nvPr/>
        </p:nvSpPr>
        <p:spPr bwMode="auto">
          <a:xfrm>
            <a:off x="396199" y="5967499"/>
            <a:ext cx="608454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67" name="Szövegdoboz 17"/>
          <p:cNvSpPr txBox="1">
            <a:spLocks noChangeArrowheads="1"/>
          </p:cNvSpPr>
          <p:nvPr/>
        </p:nvSpPr>
        <p:spPr bwMode="auto">
          <a:xfrm>
            <a:off x="1481786" y="5969365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CK</a:t>
            </a:r>
            <a:endParaRPr lang="hu-HU" altLang="en-US" sz="1200" b="1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8" name="Szövegdoboz 25"/>
          <p:cNvSpPr txBox="1"/>
          <p:nvPr/>
        </p:nvSpPr>
        <p:spPr bwMode="auto">
          <a:xfrm>
            <a:off x="341094" y="4073793"/>
            <a:ext cx="729687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Szövegdoboz 17"/>
          <p:cNvSpPr txBox="1">
            <a:spLocks noChangeArrowheads="1"/>
          </p:cNvSpPr>
          <p:nvPr/>
        </p:nvSpPr>
        <p:spPr bwMode="auto">
          <a:xfrm>
            <a:off x="2842295" y="5973848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</a:t>
            </a: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endParaRPr lang="hu-HU" altLang="en-US" sz="1200" b="1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0" name="Szövegdoboz 25"/>
          <p:cNvSpPr txBox="1"/>
          <p:nvPr/>
        </p:nvSpPr>
        <p:spPr bwMode="auto">
          <a:xfrm>
            <a:off x="1499353" y="4071531"/>
            <a:ext cx="72968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Szövegdoboz 25"/>
          <p:cNvSpPr txBox="1"/>
          <p:nvPr/>
        </p:nvSpPr>
        <p:spPr bwMode="auto">
          <a:xfrm>
            <a:off x="2756002" y="4081156"/>
            <a:ext cx="79701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r>
              <a:rPr lang="en-US" sz="1100" b="1" baseline="300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72" name="Téglalap 4"/>
          <p:cNvSpPr/>
          <p:nvPr/>
        </p:nvSpPr>
        <p:spPr bwMode="auto">
          <a:xfrm>
            <a:off x="1272333" y="4551763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ts val="600"/>
              </a:spcBef>
              <a:spcAft>
                <a:spcPts val="140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Kaby</a:t>
            </a: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hu-HU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91" name="Téglalap 4"/>
          <p:cNvSpPr/>
          <p:nvPr/>
        </p:nvSpPr>
        <p:spPr bwMode="auto">
          <a:xfrm>
            <a:off x="2410872" y="4552454"/>
            <a:ext cx="1584000" cy="13642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Kaby</a:t>
            </a: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Lake R/G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Coffee Lake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Amber Lake-Y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Whiskey Lake-U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Cannon Lake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14/10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92" name="Téglalap 14"/>
          <p:cNvSpPr/>
          <p:nvPr/>
        </p:nvSpPr>
        <p:spPr bwMode="auto">
          <a:xfrm>
            <a:off x="4030180" y="4558772"/>
            <a:ext cx="1008000" cy="1356734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Coffee Lake R</a:t>
            </a: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94" name="Szövegdoboz 21"/>
          <p:cNvSpPr txBox="1">
            <a:spLocks noChangeArrowheads="1"/>
          </p:cNvSpPr>
          <p:nvPr/>
        </p:nvSpPr>
        <p:spPr bwMode="auto">
          <a:xfrm>
            <a:off x="4192493" y="5982127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CK</a:t>
            </a:r>
            <a:endParaRPr lang="hu-HU" altLang="en-US" sz="1200" b="1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5" name="Szövegdoboz 25"/>
          <p:cNvSpPr txBox="1"/>
          <p:nvPr/>
        </p:nvSpPr>
        <p:spPr bwMode="auto">
          <a:xfrm>
            <a:off x="4094767" y="4095882"/>
            <a:ext cx="72968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216502" y="6353071"/>
            <a:ext cx="668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(2018)</a:t>
            </a:r>
            <a:endParaRPr lang="en-US" sz="1300" i="1" dirty="0"/>
          </a:p>
        </p:txBody>
      </p:sp>
      <p:sp>
        <p:nvSpPr>
          <p:cNvPr id="97" name="TextBox 96"/>
          <p:cNvSpPr txBox="1"/>
          <p:nvPr/>
        </p:nvSpPr>
        <p:spPr>
          <a:xfrm>
            <a:off x="5069457" y="4217405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latin typeface="+mj-l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881499" y="6392361"/>
            <a:ext cx="1001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R: Refresh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622980" y="4464115"/>
            <a:ext cx="255127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rgbClr val="000000"/>
                </a:solidFill>
                <a:latin typeface="Verdana"/>
              </a:rPr>
              <a:t>Kaby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Lake Refresh </a:t>
            </a:r>
            <a:endParaRPr lang="en-US" sz="1200" dirty="0" smtClean="0">
              <a:solidFill>
                <a:srgbClr val="000000"/>
              </a:solidFill>
              <a:latin typeface="Verdan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Verdana"/>
              </a:rPr>
              <a:t>Kaby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 Lake G with AMD 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Vega</a:t>
            </a:r>
          </a:p>
          <a:p>
            <a:pPr>
              <a:spcAft>
                <a:spcPts val="200"/>
              </a:spcAft>
            </a:pPr>
            <a:r>
              <a:rPr lang="en-US" sz="12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    graphics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Coffee Lake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Amber Lake Y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Whiskey Lake U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(all 14 nm) and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Verdana"/>
              </a:rPr>
              <a:t>Cannon </a:t>
            </a:r>
            <a:r>
              <a:rPr lang="en-US" sz="1200" dirty="0">
                <a:latin typeface="Verdana"/>
              </a:rPr>
              <a:t>Lake </a:t>
            </a:r>
            <a:r>
              <a:rPr lang="en-US" sz="1200" dirty="0" smtClean="0">
                <a:latin typeface="Verdana"/>
              </a:rPr>
              <a:t>(10 nm)</a:t>
            </a:r>
            <a:r>
              <a:rPr lang="en-US" sz="1200" dirty="0">
                <a:latin typeface="Verdana"/>
              </a:rPr>
              <a:t> 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00" y="4059070"/>
            <a:ext cx="2906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aseline="30000" dirty="0" smtClean="0">
                <a:solidFill>
                  <a:srgbClr val="000000"/>
                </a:solidFill>
                <a:latin typeface="Verdana"/>
              </a:rPr>
              <a:t>1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8th 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generation  encompasses </a:t>
            </a:r>
          </a:p>
          <a:p>
            <a:pPr lvl="0"/>
            <a:r>
              <a:rPr lang="en-US" sz="12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    the following processor lines:</a:t>
            </a:r>
            <a:endParaRPr lang="en-US" sz="12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2" name="Téglalap 14"/>
          <p:cNvSpPr/>
          <p:nvPr/>
        </p:nvSpPr>
        <p:spPr bwMode="auto">
          <a:xfrm>
            <a:off x="5075696" y="4563525"/>
            <a:ext cx="1184957" cy="1356734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Ice Lake</a:t>
            </a:r>
          </a:p>
          <a:p>
            <a:pPr algn="ctr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Comet Lake</a:t>
            </a: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hu-HU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10/14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03" name="Szövegdoboz 21"/>
          <p:cNvSpPr txBox="1">
            <a:spLocks noChangeArrowheads="1"/>
          </p:cNvSpPr>
          <p:nvPr/>
        </p:nvSpPr>
        <p:spPr bwMode="auto">
          <a:xfrm>
            <a:off x="5274715" y="5958005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OCK</a:t>
            </a:r>
            <a:endParaRPr lang="hu-HU" altLang="en-US" sz="1200" b="1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4" name="Szövegdoboz 25"/>
          <p:cNvSpPr txBox="1"/>
          <p:nvPr/>
        </p:nvSpPr>
        <p:spPr bwMode="auto">
          <a:xfrm>
            <a:off x="5169401" y="4100635"/>
            <a:ext cx="83067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261954" y="6357824"/>
            <a:ext cx="75854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(2019)</a:t>
            </a:r>
            <a:endParaRPr lang="en-US" sz="1300" i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6443378" y="6108332"/>
            <a:ext cx="1082348" cy="228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/>
                </a:solidFill>
              </a:rPr>
              <a:t>lines </a:t>
            </a:r>
            <a:r>
              <a:rPr lang="en-US" sz="1200" dirty="0">
                <a:solidFill>
                  <a:schemeClr val="accent6"/>
                </a:solidFill>
              </a:rPr>
              <a:t>[218].</a:t>
            </a:r>
            <a:endParaRPr lang="en-US" sz="12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(10)</a:t>
            </a:r>
            <a:endParaRPr lang="en-US" sz="1600" dirty="0"/>
          </a:p>
        </p:txBody>
      </p:sp>
      <p:sp>
        <p:nvSpPr>
          <p:cNvPr id="4" name="Téglalap 3"/>
          <p:cNvSpPr/>
          <p:nvPr/>
        </p:nvSpPr>
        <p:spPr bwMode="auto">
          <a:xfrm>
            <a:off x="80869" y="1097523"/>
            <a:ext cx="2448000" cy="23317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 b="1" dirty="0">
              <a:solidFill>
                <a:srgbClr val="FFFFFF"/>
              </a:solidFill>
            </a:endParaRPr>
          </a:p>
        </p:txBody>
      </p:sp>
      <p:sp>
        <p:nvSpPr>
          <p:cNvPr id="6" name="Téglalap 5"/>
          <p:cNvSpPr/>
          <p:nvPr/>
        </p:nvSpPr>
        <p:spPr bwMode="auto">
          <a:xfrm>
            <a:off x="184021" y="1628770"/>
            <a:ext cx="1080975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Tiger</a:t>
            </a:r>
          </a:p>
          <a:p>
            <a:pPr algn="ctr" fontAlgn="base">
              <a:spcBef>
                <a:spcPct val="0"/>
              </a:spcBef>
              <a:spcAft>
                <a:spcPts val="4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Lake</a:t>
            </a: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7" name="Téglalap 11"/>
          <p:cNvSpPr/>
          <p:nvPr/>
        </p:nvSpPr>
        <p:spPr bwMode="auto">
          <a:xfrm>
            <a:off x="1244899" y="1627776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Alder Lake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3" name="Szövegdoboz 17"/>
          <p:cNvSpPr txBox="1">
            <a:spLocks noChangeArrowheads="1"/>
          </p:cNvSpPr>
          <p:nvPr/>
        </p:nvSpPr>
        <p:spPr bwMode="auto">
          <a:xfrm>
            <a:off x="403462" y="3050979"/>
            <a:ext cx="563406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14" name="Szövegdoboz 18"/>
          <p:cNvSpPr txBox="1">
            <a:spLocks noChangeArrowheads="1"/>
          </p:cNvSpPr>
          <p:nvPr/>
        </p:nvSpPr>
        <p:spPr bwMode="auto">
          <a:xfrm>
            <a:off x="1491939" y="3049589"/>
            <a:ext cx="608454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19" name="Szövegdoboz 25"/>
          <p:cNvSpPr txBox="1"/>
          <p:nvPr/>
        </p:nvSpPr>
        <p:spPr bwMode="auto">
          <a:xfrm>
            <a:off x="321375" y="1213157"/>
            <a:ext cx="90427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11. 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Szövegdoboz 25"/>
          <p:cNvSpPr txBox="1"/>
          <p:nvPr/>
        </p:nvSpPr>
        <p:spPr bwMode="auto">
          <a:xfrm>
            <a:off x="1320798" y="1234442"/>
            <a:ext cx="904273" cy="237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12. 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1530" y="3609020"/>
            <a:ext cx="668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(2020)</a:t>
            </a:r>
            <a:endParaRPr lang="en-US" sz="1300" dirty="0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0059" y="503675"/>
            <a:ext cx="75697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Overview of the evolution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of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Intel's Core 2 families - The generations -2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37942" y="3609020"/>
            <a:ext cx="76174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(2021)?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8939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80869" y="1097523"/>
            <a:ext cx="8928515" cy="2331720"/>
            <a:chOff x="80869" y="1279214"/>
            <a:chExt cx="8928515" cy="2331720"/>
          </a:xfrm>
        </p:grpSpPr>
        <p:sp>
          <p:nvSpPr>
            <p:cNvPr id="2" name="Téglalap 3"/>
            <p:cNvSpPr/>
            <p:nvPr/>
          </p:nvSpPr>
          <p:spPr bwMode="auto">
            <a:xfrm>
              <a:off x="80869" y="1279214"/>
              <a:ext cx="8928515" cy="2331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" name="Téglalap 4"/>
            <p:cNvSpPr/>
            <p:nvPr/>
          </p:nvSpPr>
          <p:spPr bwMode="auto">
            <a:xfrm>
              <a:off x="193448" y="1809467"/>
              <a:ext cx="1080975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Core 2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65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4" name="Téglalap 5"/>
            <p:cNvSpPr/>
            <p:nvPr/>
          </p:nvSpPr>
          <p:spPr bwMode="auto">
            <a:xfrm>
              <a:off x="1284082" y="1810461"/>
              <a:ext cx="1080975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Penryn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45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5" name="Téglalap 11"/>
            <p:cNvSpPr/>
            <p:nvPr/>
          </p:nvSpPr>
          <p:spPr bwMode="auto">
            <a:xfrm>
              <a:off x="2344960" y="1809467"/>
              <a:ext cx="1080975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ts val="400"/>
                </a:spcBef>
                <a:spcAft>
                  <a:spcPts val="60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Nehalem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ts val="30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45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6" name="Téglalap 12"/>
            <p:cNvSpPr/>
            <p:nvPr/>
          </p:nvSpPr>
          <p:spPr bwMode="auto">
            <a:xfrm>
              <a:off x="3438398" y="1811125"/>
              <a:ext cx="1080975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West</a:t>
              </a:r>
              <a:r>
                <a:rPr lang="en-US" sz="1200" b="1" dirty="0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mere</a:t>
              </a:r>
              <a:endPara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en-US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32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7" name="Téglalap 13"/>
            <p:cNvSpPr/>
            <p:nvPr/>
          </p:nvSpPr>
          <p:spPr bwMode="auto">
            <a:xfrm>
              <a:off x="4517538" y="1809467"/>
              <a:ext cx="1080975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ts val="40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Sandy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Bridge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ts val="20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32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8" name="Téglalap 14"/>
            <p:cNvSpPr/>
            <p:nvPr/>
          </p:nvSpPr>
          <p:spPr bwMode="auto">
            <a:xfrm>
              <a:off x="5616343" y="1807808"/>
              <a:ext cx="1080975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Ivy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Bridge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9" name="Téglalap 15"/>
            <p:cNvSpPr/>
            <p:nvPr/>
          </p:nvSpPr>
          <p:spPr bwMode="auto">
            <a:xfrm>
              <a:off x="6684228" y="1809467"/>
              <a:ext cx="1080975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Haswell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Microarchi</a:t>
              </a:r>
              <a:r>
                <a:rPr lang="en-US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10" name="Szövegdoboz 16"/>
            <p:cNvSpPr txBox="1">
              <a:spLocks noChangeArrowheads="1"/>
            </p:cNvSpPr>
            <p:nvPr/>
          </p:nvSpPr>
          <p:spPr bwMode="auto">
            <a:xfrm>
              <a:off x="351089" y="3230804"/>
              <a:ext cx="60845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11" name="Szövegdoboz 17"/>
            <p:cNvSpPr txBox="1">
              <a:spLocks noChangeArrowheads="1"/>
            </p:cNvSpPr>
            <p:nvPr/>
          </p:nvSpPr>
          <p:spPr bwMode="auto">
            <a:xfrm>
              <a:off x="1503523" y="3232670"/>
              <a:ext cx="563406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12" name="Szövegdoboz 18"/>
            <p:cNvSpPr txBox="1">
              <a:spLocks noChangeArrowheads="1"/>
            </p:cNvSpPr>
            <p:nvPr/>
          </p:nvSpPr>
          <p:spPr bwMode="auto">
            <a:xfrm>
              <a:off x="2592000" y="3231280"/>
              <a:ext cx="60845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13" name="Szövegdoboz 19"/>
            <p:cNvSpPr txBox="1">
              <a:spLocks noChangeArrowheads="1"/>
            </p:cNvSpPr>
            <p:nvPr/>
          </p:nvSpPr>
          <p:spPr bwMode="auto">
            <a:xfrm>
              <a:off x="3685737" y="3233146"/>
              <a:ext cx="563406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14" name="Szövegdoboz 20"/>
            <p:cNvSpPr txBox="1">
              <a:spLocks noChangeArrowheads="1"/>
            </p:cNvSpPr>
            <p:nvPr/>
          </p:nvSpPr>
          <p:spPr bwMode="auto">
            <a:xfrm>
              <a:off x="4718080" y="3233146"/>
              <a:ext cx="60845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15" name="Szövegdoboz 21"/>
            <p:cNvSpPr txBox="1">
              <a:spLocks noChangeArrowheads="1"/>
            </p:cNvSpPr>
            <p:nvPr/>
          </p:nvSpPr>
          <p:spPr bwMode="auto">
            <a:xfrm>
              <a:off x="5883021" y="3235012"/>
              <a:ext cx="563406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16" name="Szövegdoboz 22"/>
            <p:cNvSpPr txBox="1">
              <a:spLocks noChangeArrowheads="1"/>
            </p:cNvSpPr>
            <p:nvPr/>
          </p:nvSpPr>
          <p:spPr bwMode="auto">
            <a:xfrm>
              <a:off x="6887457" y="3233621"/>
              <a:ext cx="60845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17" name="Szövegdoboz 25"/>
            <p:cNvSpPr txBox="1"/>
            <p:nvPr/>
          </p:nvSpPr>
          <p:spPr bwMode="auto">
            <a:xfrm>
              <a:off x="340626" y="1337098"/>
              <a:ext cx="760144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228600" indent="-228600" algn="ctr" fontAlgn="base">
                <a:spcBef>
                  <a:spcPct val="0"/>
                </a:spcBef>
                <a:spcAft>
                  <a:spcPct val="0"/>
                </a:spcAft>
                <a:buAutoNum type="arabicPeriod"/>
                <a:defRPr/>
              </a:pPr>
              <a:r>
                <a:rPr lang="hu-HU" sz="1100" b="1" dirty="0" smtClean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gen.</a:t>
              </a:r>
              <a:endPara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Szövegdoboz 26"/>
            <p:cNvSpPr txBox="1"/>
            <p:nvPr/>
          </p:nvSpPr>
          <p:spPr bwMode="auto">
            <a:xfrm>
              <a:off x="4691056" y="1340273"/>
              <a:ext cx="729687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100" b="1" dirty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2. </a:t>
              </a:r>
              <a:r>
                <a:rPr lang="hu-HU" sz="1100" b="1" dirty="0" err="1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gen</a:t>
              </a:r>
              <a:r>
                <a:rPr lang="hu-HU" sz="1100" b="1" dirty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19" name="Szövegdoboz 27"/>
            <p:cNvSpPr txBox="1"/>
            <p:nvPr/>
          </p:nvSpPr>
          <p:spPr bwMode="auto">
            <a:xfrm>
              <a:off x="5853357" y="1341861"/>
              <a:ext cx="729687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100" b="1" dirty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3. gen</a:t>
              </a:r>
              <a:r>
                <a:rPr lang="hu-HU" sz="1100" b="1" dirty="0" smtClean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Szövegdoboz 28"/>
            <p:cNvSpPr txBox="1"/>
            <p:nvPr/>
          </p:nvSpPr>
          <p:spPr bwMode="auto">
            <a:xfrm>
              <a:off x="6891080" y="1340273"/>
              <a:ext cx="729687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100" b="1" dirty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4. gen</a:t>
              </a:r>
              <a:r>
                <a:rPr lang="hu-HU" sz="1100" b="1" dirty="0" smtClean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7960870" y="1356148"/>
              <a:ext cx="777778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Verdana"/>
                  <a:cs typeface="Arial" charset="0"/>
                </a:rPr>
                <a:t>5. </a:t>
              </a:r>
              <a:r>
                <a:rPr lang="en-US" sz="1200" b="1" dirty="0" smtClean="0">
                  <a:solidFill>
                    <a:srgbClr val="000000"/>
                  </a:solidFill>
                  <a:latin typeface="Verdana"/>
                  <a:cs typeface="Arial" charset="0"/>
                </a:rPr>
                <a:t>gen.</a:t>
              </a:r>
            </a:p>
          </p:txBody>
        </p:sp>
        <p:sp>
          <p:nvSpPr>
            <p:cNvPr id="22" name="Téglalap 14"/>
            <p:cNvSpPr/>
            <p:nvPr/>
          </p:nvSpPr>
          <p:spPr bwMode="auto">
            <a:xfrm>
              <a:off x="7770602" y="1815353"/>
              <a:ext cx="1077564" cy="13567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Broad-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well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14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23" name="Szövegdoboz 21"/>
            <p:cNvSpPr txBox="1">
              <a:spLocks noChangeArrowheads="1"/>
            </p:cNvSpPr>
            <p:nvPr/>
          </p:nvSpPr>
          <p:spPr bwMode="auto">
            <a:xfrm>
              <a:off x="8011826" y="3228354"/>
              <a:ext cx="562047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52914" y="3498555"/>
            <a:ext cx="5741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Haifa</a:t>
            </a:r>
            <a:endParaRPr lang="en-US" sz="1300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1446535" y="3498555"/>
            <a:ext cx="7425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Oregon</a:t>
            </a:r>
            <a:endParaRPr lang="en-US" sz="13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2528664" y="3498555"/>
            <a:ext cx="7425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Oregon</a:t>
            </a:r>
            <a:endParaRPr lang="en-US" sz="13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3631358" y="3498555"/>
            <a:ext cx="7425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Oregon</a:t>
            </a:r>
            <a:endParaRPr lang="en-US" sz="13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4728694" y="3498555"/>
            <a:ext cx="5741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Haifa</a:t>
            </a:r>
            <a:endParaRPr lang="en-US" sz="13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5820468" y="3498555"/>
            <a:ext cx="5741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Haifa</a:t>
            </a:r>
            <a:endParaRPr lang="en-US" sz="13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6897338" y="3498555"/>
            <a:ext cx="7425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Oregon</a:t>
            </a:r>
            <a:endParaRPr lang="en-US" sz="13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7984033" y="3498555"/>
            <a:ext cx="7425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Oregon</a:t>
            </a:r>
            <a:endParaRPr lang="en-US" sz="1300" i="1" dirty="0"/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30059" y="503675"/>
            <a:ext cx="83583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Overview of the evolution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of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Intel's Core 2 families - The development centers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5" name="Rectangle 2"/>
          <p:cNvSpPr txBox="1">
            <a:spLocks noChangeArrowheads="1"/>
          </p:cNvSpPr>
          <p:nvPr/>
        </p:nvSpPr>
        <p:spPr>
          <a:xfrm>
            <a:off x="0" y="0"/>
            <a:ext cx="9144000" cy="393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hu-HU" altLang="en-US" kern="0" smtClean="0"/>
              <a:t>1. </a:t>
            </a:r>
            <a:r>
              <a:rPr lang="en-US" altLang="en-US" kern="0" smtClean="0"/>
              <a:t>Introduction</a:t>
            </a:r>
            <a:r>
              <a:rPr lang="hu-HU" altLang="en-US" kern="0" smtClean="0"/>
              <a:t> (1)</a:t>
            </a:r>
            <a:endParaRPr lang="hu-HU" altLang="en-US" kern="0" dirty="0" smtClean="0"/>
          </a:p>
        </p:txBody>
      </p:sp>
      <p:sp>
        <p:nvSpPr>
          <p:cNvPr id="66" name="Title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(11)</a:t>
            </a:r>
            <a:endParaRPr lang="en-US" sz="1600" dirty="0"/>
          </a:p>
        </p:txBody>
      </p:sp>
      <p:sp>
        <p:nvSpPr>
          <p:cNvPr id="116" name="Téglalap 3"/>
          <p:cNvSpPr/>
          <p:nvPr/>
        </p:nvSpPr>
        <p:spPr bwMode="auto">
          <a:xfrm>
            <a:off x="26495" y="3955608"/>
            <a:ext cx="6192000" cy="23317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 b="1" dirty="0">
              <a:solidFill>
                <a:srgbClr val="FFFFFF"/>
              </a:solidFill>
            </a:endParaRPr>
          </a:p>
        </p:txBody>
      </p:sp>
      <p:sp>
        <p:nvSpPr>
          <p:cNvPr id="117" name="Téglalap 4"/>
          <p:cNvSpPr/>
          <p:nvPr/>
        </p:nvSpPr>
        <p:spPr bwMode="auto">
          <a:xfrm>
            <a:off x="168379" y="4546162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Skylake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18" name="Szövegdoboz 16"/>
          <p:cNvSpPr txBox="1">
            <a:spLocks noChangeArrowheads="1"/>
          </p:cNvSpPr>
          <p:nvPr/>
        </p:nvSpPr>
        <p:spPr bwMode="auto">
          <a:xfrm>
            <a:off x="396199" y="5967499"/>
            <a:ext cx="608454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119" name="Szövegdoboz 17"/>
          <p:cNvSpPr txBox="1">
            <a:spLocks noChangeArrowheads="1"/>
          </p:cNvSpPr>
          <p:nvPr/>
        </p:nvSpPr>
        <p:spPr bwMode="auto">
          <a:xfrm>
            <a:off x="1481786" y="5969365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CK</a:t>
            </a:r>
            <a:endParaRPr lang="hu-HU" altLang="en-US" sz="1200" b="1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0" name="Szövegdoboz 25"/>
          <p:cNvSpPr txBox="1"/>
          <p:nvPr/>
        </p:nvSpPr>
        <p:spPr bwMode="auto">
          <a:xfrm>
            <a:off x="341094" y="4073793"/>
            <a:ext cx="729687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1" name="Szövegdoboz 17"/>
          <p:cNvSpPr txBox="1">
            <a:spLocks noChangeArrowheads="1"/>
          </p:cNvSpPr>
          <p:nvPr/>
        </p:nvSpPr>
        <p:spPr bwMode="auto">
          <a:xfrm>
            <a:off x="2842295" y="5973848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</a:t>
            </a: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endParaRPr lang="hu-HU" altLang="en-US" sz="1200" b="1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2" name="Szövegdoboz 25"/>
          <p:cNvSpPr txBox="1"/>
          <p:nvPr/>
        </p:nvSpPr>
        <p:spPr bwMode="auto">
          <a:xfrm>
            <a:off x="1499353" y="4071531"/>
            <a:ext cx="72968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3" name="Szövegdoboz 25"/>
          <p:cNvSpPr txBox="1"/>
          <p:nvPr/>
        </p:nvSpPr>
        <p:spPr bwMode="auto">
          <a:xfrm>
            <a:off x="2756002" y="4081156"/>
            <a:ext cx="79701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r>
              <a:rPr lang="en-US" sz="1100" b="1" baseline="300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24" name="Téglalap 4"/>
          <p:cNvSpPr/>
          <p:nvPr/>
        </p:nvSpPr>
        <p:spPr bwMode="auto">
          <a:xfrm>
            <a:off x="1272333" y="4551763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ts val="600"/>
              </a:spcBef>
              <a:spcAft>
                <a:spcPts val="140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Kaby</a:t>
            </a: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hu-HU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25" name="Téglalap 4"/>
          <p:cNvSpPr/>
          <p:nvPr/>
        </p:nvSpPr>
        <p:spPr bwMode="auto">
          <a:xfrm>
            <a:off x="2410872" y="4552454"/>
            <a:ext cx="1584000" cy="13642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Kaby</a:t>
            </a: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Lake R/G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Coffee Lake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Amber Lake-Y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Whiskey Lake-U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Cannon Lake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14/10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26" name="Téglalap 14"/>
          <p:cNvSpPr/>
          <p:nvPr/>
        </p:nvSpPr>
        <p:spPr bwMode="auto">
          <a:xfrm>
            <a:off x="4030180" y="4558772"/>
            <a:ext cx="1008000" cy="1356734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Coffee Lake R</a:t>
            </a: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27" name="Szövegdoboz 21"/>
          <p:cNvSpPr txBox="1">
            <a:spLocks noChangeArrowheads="1"/>
          </p:cNvSpPr>
          <p:nvPr/>
        </p:nvSpPr>
        <p:spPr bwMode="auto">
          <a:xfrm>
            <a:off x="4192493" y="5982127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CK</a:t>
            </a:r>
            <a:endParaRPr lang="hu-HU" altLang="en-US" sz="1200" b="1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8" name="Szövegdoboz 25"/>
          <p:cNvSpPr txBox="1"/>
          <p:nvPr/>
        </p:nvSpPr>
        <p:spPr bwMode="auto">
          <a:xfrm>
            <a:off x="4094767" y="4095882"/>
            <a:ext cx="72968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069457" y="4217405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latin typeface="+mj-lt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81499" y="6392361"/>
            <a:ext cx="1001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R: Refresh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22980" y="4464115"/>
            <a:ext cx="255127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rgbClr val="000000"/>
                </a:solidFill>
                <a:latin typeface="Verdana"/>
              </a:rPr>
              <a:t>Kaby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Lake Refresh </a:t>
            </a:r>
            <a:endParaRPr lang="en-US" sz="1200" dirty="0" smtClean="0">
              <a:solidFill>
                <a:srgbClr val="000000"/>
              </a:solidFill>
              <a:latin typeface="Verdan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Verdana"/>
              </a:rPr>
              <a:t>Kaby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 Lake G with AMD 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Vega</a:t>
            </a:r>
          </a:p>
          <a:p>
            <a:pPr>
              <a:spcAft>
                <a:spcPts val="200"/>
              </a:spcAft>
            </a:pPr>
            <a:r>
              <a:rPr lang="en-US" sz="12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    graphics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Coffee Lake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Amber Lake Y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Whiskey Lake U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(all 14 nm) and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Verdana"/>
              </a:rPr>
              <a:t>Cannon </a:t>
            </a:r>
            <a:r>
              <a:rPr lang="en-US" sz="1200" dirty="0">
                <a:latin typeface="Verdana"/>
              </a:rPr>
              <a:t>Lake </a:t>
            </a:r>
            <a:r>
              <a:rPr lang="en-US" sz="1200" dirty="0" smtClean="0">
                <a:latin typeface="Verdana"/>
              </a:rPr>
              <a:t>(10 nm)</a:t>
            </a:r>
            <a:r>
              <a:rPr lang="en-US" sz="1200" dirty="0">
                <a:latin typeface="Verdana"/>
              </a:rPr>
              <a:t> 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300700" y="4059070"/>
            <a:ext cx="2906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aseline="30000" dirty="0" smtClean="0">
                <a:solidFill>
                  <a:srgbClr val="000000"/>
                </a:solidFill>
                <a:latin typeface="Verdana"/>
              </a:rPr>
              <a:t>1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8th 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generation  encompasses </a:t>
            </a:r>
          </a:p>
          <a:p>
            <a:pPr lvl="0"/>
            <a:r>
              <a:rPr lang="en-US" sz="12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    the following processor lines:</a:t>
            </a:r>
            <a:endParaRPr lang="en-US" sz="12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34" name="Téglalap 14"/>
          <p:cNvSpPr/>
          <p:nvPr/>
        </p:nvSpPr>
        <p:spPr bwMode="auto">
          <a:xfrm>
            <a:off x="5075696" y="4563525"/>
            <a:ext cx="1184957" cy="1356734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Ice Lake</a:t>
            </a:r>
          </a:p>
          <a:p>
            <a:pPr algn="ctr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Comet Lake</a:t>
            </a: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hu-HU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10/14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35" name="Szövegdoboz 21"/>
          <p:cNvSpPr txBox="1">
            <a:spLocks noChangeArrowheads="1"/>
          </p:cNvSpPr>
          <p:nvPr/>
        </p:nvSpPr>
        <p:spPr bwMode="auto">
          <a:xfrm>
            <a:off x="5303590" y="5958005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OCK</a:t>
            </a:r>
            <a:endParaRPr lang="hu-HU" altLang="en-US" sz="1200" b="1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6" name="Szövegdoboz 25"/>
          <p:cNvSpPr txBox="1"/>
          <p:nvPr/>
        </p:nvSpPr>
        <p:spPr bwMode="auto">
          <a:xfrm>
            <a:off x="5169401" y="4100635"/>
            <a:ext cx="83067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443378" y="6108332"/>
            <a:ext cx="1082348" cy="228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/>
                </a:solidFill>
              </a:rPr>
              <a:t>lines </a:t>
            </a:r>
            <a:r>
              <a:rPr lang="en-US" sz="1200" dirty="0">
                <a:solidFill>
                  <a:schemeClr val="accent6"/>
                </a:solidFill>
              </a:rPr>
              <a:t>[218].</a:t>
            </a:r>
            <a:endParaRPr lang="en-US" sz="1200" dirty="0" smtClean="0">
              <a:solidFill>
                <a:schemeClr val="accent6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54122" y="6359044"/>
            <a:ext cx="5741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Haifa</a:t>
            </a:r>
            <a:endParaRPr lang="en-US" sz="1300" i="1" dirty="0"/>
          </a:p>
        </p:txBody>
      </p:sp>
      <p:sp>
        <p:nvSpPr>
          <p:cNvPr id="140" name="TextBox 139"/>
          <p:cNvSpPr txBox="1"/>
          <p:nvPr/>
        </p:nvSpPr>
        <p:spPr>
          <a:xfrm>
            <a:off x="1540140" y="6354325"/>
            <a:ext cx="5741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Haifa</a:t>
            </a:r>
            <a:endParaRPr lang="en-US" sz="1300" i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2875534" y="6359044"/>
            <a:ext cx="5741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Haifa</a:t>
            </a:r>
            <a:endParaRPr lang="en-US" sz="1300" i="1" dirty="0"/>
          </a:p>
        </p:txBody>
      </p:sp>
      <p:sp>
        <p:nvSpPr>
          <p:cNvPr id="142" name="TextBox 141"/>
          <p:cNvSpPr txBox="1"/>
          <p:nvPr/>
        </p:nvSpPr>
        <p:spPr>
          <a:xfrm>
            <a:off x="410439" y="6348407"/>
            <a:ext cx="184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00" i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1484991" y="6343688"/>
            <a:ext cx="184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00" i="1" dirty="0"/>
          </a:p>
        </p:txBody>
      </p:sp>
      <p:sp>
        <p:nvSpPr>
          <p:cNvPr id="144" name="TextBox 143"/>
          <p:cNvSpPr txBox="1"/>
          <p:nvPr/>
        </p:nvSpPr>
        <p:spPr>
          <a:xfrm>
            <a:off x="2493135" y="6348407"/>
            <a:ext cx="184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00" i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3848472" y="6353071"/>
            <a:ext cx="184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00" i="1" dirty="0"/>
          </a:p>
        </p:txBody>
      </p:sp>
      <p:sp>
        <p:nvSpPr>
          <p:cNvPr id="146" name="TextBox 145"/>
          <p:cNvSpPr txBox="1"/>
          <p:nvPr/>
        </p:nvSpPr>
        <p:spPr>
          <a:xfrm>
            <a:off x="4242686" y="6369681"/>
            <a:ext cx="5741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Haifa</a:t>
            </a:r>
            <a:endParaRPr lang="en-US" sz="1300" i="1" dirty="0"/>
          </a:p>
        </p:txBody>
      </p:sp>
      <p:sp>
        <p:nvSpPr>
          <p:cNvPr id="147" name="TextBox 146"/>
          <p:cNvSpPr txBox="1"/>
          <p:nvPr/>
        </p:nvSpPr>
        <p:spPr>
          <a:xfrm>
            <a:off x="5338329" y="6364962"/>
            <a:ext cx="5741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Haifa</a:t>
            </a:r>
            <a:endParaRPr lang="en-US" sz="1300" i="1" dirty="0"/>
          </a:p>
        </p:txBody>
      </p:sp>
      <p:sp>
        <p:nvSpPr>
          <p:cNvPr id="148" name="TextBox 147"/>
          <p:cNvSpPr txBox="1"/>
          <p:nvPr/>
        </p:nvSpPr>
        <p:spPr>
          <a:xfrm>
            <a:off x="4218253" y="6359044"/>
            <a:ext cx="184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00" i="1" dirty="0"/>
          </a:p>
        </p:txBody>
      </p:sp>
      <p:sp>
        <p:nvSpPr>
          <p:cNvPr id="149" name="TextBox 148"/>
          <p:cNvSpPr txBox="1"/>
          <p:nvPr/>
        </p:nvSpPr>
        <p:spPr>
          <a:xfrm>
            <a:off x="5292805" y="6354325"/>
            <a:ext cx="184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00" i="1" dirty="0"/>
          </a:p>
        </p:txBody>
      </p:sp>
    </p:spTree>
    <p:extLst>
      <p:ext uri="{BB962C8B-B14F-4D97-AF65-F5344CB8AC3E}">
        <p14:creationId xmlns:p14="http://schemas.microsoft.com/office/powerpoint/2010/main" val="405318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139" grpId="0"/>
      <p:bldP spid="140" grpId="0"/>
      <p:bldP spid="141" grpId="0"/>
      <p:bldP spid="146" grpId="0"/>
      <p:bldP spid="1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73229" y="501408"/>
            <a:ext cx="46153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Basic designations of Intel’s processor lines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5" name="Rectangle 2"/>
          <p:cNvSpPr txBox="1">
            <a:spLocks noChangeArrowheads="1"/>
          </p:cNvSpPr>
          <p:nvPr/>
        </p:nvSpPr>
        <p:spPr>
          <a:xfrm>
            <a:off x="0" y="0"/>
            <a:ext cx="9144000" cy="393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hu-HU" altLang="en-US" kern="0" smtClean="0"/>
              <a:t>1. </a:t>
            </a:r>
            <a:r>
              <a:rPr lang="en-US" altLang="en-US" kern="0" smtClean="0"/>
              <a:t>Introduction</a:t>
            </a:r>
            <a:r>
              <a:rPr lang="hu-HU" altLang="en-US" kern="0" smtClean="0"/>
              <a:t> (1)</a:t>
            </a:r>
            <a:endParaRPr lang="hu-HU" altLang="en-US" kern="0" dirty="0" smtClean="0"/>
          </a:p>
        </p:txBody>
      </p:sp>
      <p:sp>
        <p:nvSpPr>
          <p:cNvPr id="66" name="Title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(12)</a:t>
            </a:r>
            <a:endParaRPr lang="en-US" sz="16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-57275" y="1041079"/>
            <a:ext cx="9016609" cy="2832598"/>
            <a:chOff x="58204" y="1090203"/>
            <a:chExt cx="9016609" cy="2832598"/>
          </a:xfrm>
        </p:grpSpPr>
        <p:sp>
          <p:nvSpPr>
            <p:cNvPr id="2" name="Téglalap 3"/>
            <p:cNvSpPr/>
            <p:nvPr/>
          </p:nvSpPr>
          <p:spPr bwMode="auto">
            <a:xfrm>
              <a:off x="660289" y="1090203"/>
              <a:ext cx="8414524" cy="228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 smtClean="0">
                  <a:solidFill>
                    <a:srgbClr val="FFFFFF"/>
                  </a:solidFill>
                </a:rPr>
                <a:t>EE</a:t>
              </a:r>
              <a:endParaRPr lang="hu-HU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" name="Téglalap 4"/>
            <p:cNvSpPr/>
            <p:nvPr/>
          </p:nvSpPr>
          <p:spPr bwMode="auto">
            <a:xfrm>
              <a:off x="753701" y="1610210"/>
              <a:ext cx="1028957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Core 2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65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4" name="Téglalap 5"/>
            <p:cNvSpPr/>
            <p:nvPr/>
          </p:nvSpPr>
          <p:spPr bwMode="auto">
            <a:xfrm>
              <a:off x="1791853" y="1611204"/>
              <a:ext cx="1028957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Penryn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45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5" name="Téglalap 11"/>
            <p:cNvSpPr/>
            <p:nvPr/>
          </p:nvSpPr>
          <p:spPr bwMode="auto">
            <a:xfrm>
              <a:off x="2801680" y="1610210"/>
              <a:ext cx="1028957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Nehalem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45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6" name="Téglalap 12"/>
            <p:cNvSpPr/>
            <p:nvPr/>
          </p:nvSpPr>
          <p:spPr bwMode="auto">
            <a:xfrm>
              <a:off x="3842501" y="1611868"/>
              <a:ext cx="1028957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West</a:t>
              </a:r>
              <a:r>
                <a:rPr lang="en-US" sz="1200" b="1" dirty="0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mere</a:t>
              </a:r>
              <a:endPara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en-US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32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7" name="Téglalap 13"/>
            <p:cNvSpPr/>
            <p:nvPr/>
          </p:nvSpPr>
          <p:spPr bwMode="auto">
            <a:xfrm>
              <a:off x="4869712" y="1610210"/>
              <a:ext cx="1028957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Sandy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Bridge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32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8" name="Téglalap 14"/>
            <p:cNvSpPr/>
            <p:nvPr/>
          </p:nvSpPr>
          <p:spPr bwMode="auto">
            <a:xfrm>
              <a:off x="5915641" y="1608551"/>
              <a:ext cx="1028957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Ivy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Bridge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9" name="Téglalap 15"/>
            <p:cNvSpPr/>
            <p:nvPr/>
          </p:nvSpPr>
          <p:spPr bwMode="auto">
            <a:xfrm>
              <a:off x="6932138" y="1610210"/>
              <a:ext cx="1028957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Haswell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Microarchi</a:t>
              </a:r>
              <a:r>
                <a:rPr lang="en-US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10" name="Szövegdoboz 16"/>
            <p:cNvSpPr txBox="1">
              <a:spLocks noChangeArrowheads="1"/>
            </p:cNvSpPr>
            <p:nvPr/>
          </p:nvSpPr>
          <p:spPr bwMode="auto">
            <a:xfrm>
              <a:off x="903757" y="3031547"/>
              <a:ext cx="579175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11" name="Szövegdoboz 17"/>
            <p:cNvSpPr txBox="1">
              <a:spLocks noChangeArrowheads="1"/>
            </p:cNvSpPr>
            <p:nvPr/>
          </p:nvSpPr>
          <p:spPr bwMode="auto">
            <a:xfrm>
              <a:off x="2000734" y="3033413"/>
              <a:ext cx="53629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12" name="Szövegdoboz 18"/>
            <p:cNvSpPr txBox="1">
              <a:spLocks noChangeArrowheads="1"/>
            </p:cNvSpPr>
            <p:nvPr/>
          </p:nvSpPr>
          <p:spPr bwMode="auto">
            <a:xfrm>
              <a:off x="3036833" y="3032023"/>
              <a:ext cx="579175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13" name="Szövegdoboz 19"/>
            <p:cNvSpPr txBox="1">
              <a:spLocks noChangeArrowheads="1"/>
            </p:cNvSpPr>
            <p:nvPr/>
          </p:nvSpPr>
          <p:spPr bwMode="auto">
            <a:xfrm>
              <a:off x="4077938" y="3033889"/>
              <a:ext cx="53629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14" name="Szövegdoboz 20"/>
            <p:cNvSpPr txBox="1">
              <a:spLocks noChangeArrowheads="1"/>
            </p:cNvSpPr>
            <p:nvPr/>
          </p:nvSpPr>
          <p:spPr bwMode="auto">
            <a:xfrm>
              <a:off x="5060603" y="3033889"/>
              <a:ext cx="579175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15" name="Szövegdoboz 21"/>
            <p:cNvSpPr txBox="1">
              <a:spLocks noChangeArrowheads="1"/>
            </p:cNvSpPr>
            <p:nvPr/>
          </p:nvSpPr>
          <p:spPr bwMode="auto">
            <a:xfrm>
              <a:off x="6169486" y="3035755"/>
              <a:ext cx="53629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16" name="Szövegdoboz 22"/>
            <p:cNvSpPr txBox="1">
              <a:spLocks noChangeArrowheads="1"/>
            </p:cNvSpPr>
            <p:nvPr/>
          </p:nvSpPr>
          <p:spPr bwMode="auto">
            <a:xfrm>
              <a:off x="7125588" y="3034364"/>
              <a:ext cx="579175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17" name="Szövegdoboz 25"/>
            <p:cNvSpPr txBox="1"/>
            <p:nvPr/>
          </p:nvSpPr>
          <p:spPr bwMode="auto">
            <a:xfrm>
              <a:off x="875508" y="1122260"/>
              <a:ext cx="760143" cy="6129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228600" indent="-228600" algn="ctr" fontAlgn="base">
                <a:spcBef>
                  <a:spcPct val="0"/>
                </a:spcBef>
                <a:spcAft>
                  <a:spcPts val="100"/>
                </a:spcAft>
                <a:buAutoNum type="arabicPeriod"/>
                <a:defRPr/>
              </a:pPr>
              <a:r>
                <a:rPr lang="hu-HU" sz="1100" b="1" dirty="0" smtClean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gen.</a:t>
              </a:r>
              <a:endPara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 smtClean="0"/>
                <a:t>4/5/</a:t>
              </a:r>
              <a:r>
                <a:rPr lang="en-US" sz="1100" dirty="0" err="1" smtClean="0"/>
                <a:t>6xxx</a:t>
              </a:r>
              <a:endParaRPr lang="en-US" sz="1100" dirty="0"/>
            </a:p>
            <a:p>
              <a:pPr marL="228600" indent="-228600" algn="ctr" fontAlgn="base">
                <a:spcBef>
                  <a:spcPct val="0"/>
                </a:spcBef>
                <a:spcAft>
                  <a:spcPct val="0"/>
                </a:spcAft>
                <a:buAutoNum type="arabicPeriod"/>
                <a:defRPr/>
              </a:pPr>
              <a:endPara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Szövegdoboz 26"/>
            <p:cNvSpPr txBox="1"/>
            <p:nvPr/>
          </p:nvSpPr>
          <p:spPr bwMode="auto">
            <a:xfrm>
              <a:off x="4994525" y="1111988"/>
              <a:ext cx="729687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100" b="1" dirty="0">
                  <a:solidFill>
                    <a:srgbClr val="000000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2. gen</a:t>
              </a:r>
              <a:r>
                <a:rPr lang="hu-HU" sz="1100" b="1" dirty="0" smtClean="0">
                  <a:solidFill>
                    <a:srgbClr val="000000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en-US" sz="1100" b="1" dirty="0" smtClean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 err="1" smtClean="0"/>
                <a:t>2xxx</a:t>
              </a:r>
              <a:endParaRPr lang="hu-HU" sz="1100" b="1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Szövegdoboz 27"/>
            <p:cNvSpPr txBox="1"/>
            <p:nvPr/>
          </p:nvSpPr>
          <p:spPr bwMode="auto">
            <a:xfrm>
              <a:off x="6080151" y="1113576"/>
              <a:ext cx="729687" cy="6001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100" b="1" dirty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3. gen</a:t>
              </a:r>
              <a:r>
                <a:rPr lang="hu-HU" sz="1100" b="1" dirty="0" smtClean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 err="1" smtClean="0"/>
                <a:t>3xxx</a:t>
              </a:r>
              <a:endParaRPr lang="en-US" sz="1100" dirty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Szövegdoboz 28"/>
            <p:cNvSpPr txBox="1"/>
            <p:nvPr/>
          </p:nvSpPr>
          <p:spPr bwMode="auto">
            <a:xfrm>
              <a:off x="7082451" y="1111988"/>
              <a:ext cx="729687" cy="6001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100" b="1" dirty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4. gen</a:t>
              </a:r>
              <a:r>
                <a:rPr lang="hu-HU" sz="1100" b="1" dirty="0" smtClean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 err="1" smtClean="0"/>
                <a:t>4xxx</a:t>
              </a:r>
              <a:endParaRPr lang="en-US" sz="1100" dirty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8123650" y="1127863"/>
              <a:ext cx="729687" cy="6001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Verdana"/>
                  <a:cs typeface="Arial" charset="0"/>
                </a:rPr>
                <a:t>5. </a:t>
              </a:r>
              <a:r>
                <a:rPr lang="en-US" sz="1100" b="1" dirty="0" smtClean="0">
                  <a:solidFill>
                    <a:srgbClr val="000000"/>
                  </a:solidFill>
                  <a:latin typeface="Verdana"/>
                  <a:cs typeface="Arial" charset="0"/>
                </a:rPr>
                <a:t>gen.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 err="1" smtClean="0"/>
                <a:t>5xxx</a:t>
              </a:r>
              <a:endParaRPr lang="en-US" sz="1100" dirty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b="1" dirty="0" smtClean="0">
                <a:solidFill>
                  <a:srgbClr val="000000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22" name="Téglalap 14"/>
            <p:cNvSpPr/>
            <p:nvPr/>
          </p:nvSpPr>
          <p:spPr bwMode="auto">
            <a:xfrm>
              <a:off x="7966235" y="1616096"/>
              <a:ext cx="1025710" cy="13567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Broad-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well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14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23" name="Szövegdoboz 21"/>
            <p:cNvSpPr txBox="1">
              <a:spLocks noChangeArrowheads="1"/>
            </p:cNvSpPr>
            <p:nvPr/>
          </p:nvSpPr>
          <p:spPr bwMode="auto">
            <a:xfrm>
              <a:off x="8195851" y="3029097"/>
              <a:ext cx="535001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543" y="3464912"/>
              <a:ext cx="612668" cy="456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100" b="1" dirty="0" smtClean="0">
                  <a:latin typeface="+mj-lt"/>
                </a:rPr>
                <a:t>HEDT</a:t>
              </a:r>
            </a:p>
            <a:p>
              <a:pPr algn="ctr"/>
              <a:r>
                <a:rPr lang="en-US" sz="1100" b="1" dirty="0" smtClean="0">
                  <a:latin typeface="+mj-lt"/>
                </a:rPr>
                <a:t>S </a:t>
              </a:r>
              <a:endParaRPr lang="en-US" sz="1100" b="1" dirty="0">
                <a:latin typeface="+mj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89375" y="3466266"/>
              <a:ext cx="1369286" cy="456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100" dirty="0" smtClean="0">
                  <a:latin typeface="+mj-lt"/>
                </a:rPr>
                <a:t>38/</a:t>
              </a:r>
              <a:r>
                <a:rPr lang="en-US" sz="1100" dirty="0" err="1" smtClean="0">
                  <a:latin typeface="+mj-lt"/>
                </a:rPr>
                <a:t>39xx</a:t>
              </a:r>
              <a:endParaRPr lang="en-US" sz="1100" dirty="0" smtClean="0">
                <a:latin typeface="+mj-lt"/>
              </a:endParaRPr>
            </a:p>
            <a:p>
              <a:pPr algn="ctr"/>
              <a:r>
                <a:rPr lang="en-US" sz="1100" b="1" dirty="0" err="1" smtClean="0">
                  <a:latin typeface="+mj-lt"/>
                </a:rPr>
                <a:t>E3</a:t>
              </a:r>
              <a:r>
                <a:rPr lang="en-US" sz="1100" b="1" dirty="0" smtClean="0">
                  <a:latin typeface="+mj-lt"/>
                </a:rPr>
                <a:t>/</a:t>
              </a:r>
              <a:r>
                <a:rPr lang="en-US" sz="1100" b="1" dirty="0" err="1" smtClean="0">
                  <a:latin typeface="+mj-lt"/>
                </a:rPr>
                <a:t>E5</a:t>
              </a:r>
              <a:r>
                <a:rPr lang="en-US" sz="1100" b="1" dirty="0" smtClean="0">
                  <a:latin typeface="+mj-lt"/>
                </a:rPr>
                <a:t>/</a:t>
              </a:r>
              <a:r>
                <a:rPr lang="en-US" sz="1100" b="1" dirty="0" err="1" smtClean="0">
                  <a:latin typeface="+mj-lt"/>
                </a:rPr>
                <a:t>E7</a:t>
              </a:r>
              <a:r>
                <a:rPr lang="en-US" sz="1100" dirty="0" err="1" smtClean="0">
                  <a:latin typeface="+mj-lt"/>
                </a:rPr>
                <a:t>-xxxx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048722" y="3466266"/>
              <a:ext cx="774571" cy="443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00"/>
                </a:spcAft>
              </a:pPr>
              <a:r>
                <a:rPr lang="en-US" sz="1100" dirty="0" smtClean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48/</a:t>
              </a:r>
              <a:r>
                <a:rPr lang="en-US" sz="1100" dirty="0" err="1" smtClean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49xx</a:t>
              </a:r>
              <a:endParaRPr lang="en-US" sz="11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en-US" sz="1100" dirty="0" err="1" smtClean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v2</a:t>
              </a:r>
              <a:endParaRPr lang="hu-HU" sz="1100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140301" y="3458028"/>
              <a:ext cx="774571" cy="443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00"/>
                </a:spcAft>
              </a:pPr>
              <a:r>
                <a:rPr lang="en-US" sz="1100" dirty="0" smtClean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58/</a:t>
              </a:r>
              <a:r>
                <a:rPr lang="en-US" sz="1100" dirty="0" err="1" smtClean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59xx</a:t>
              </a:r>
              <a:endParaRPr lang="en-US" sz="11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en-US" sz="1100" dirty="0" err="1" smtClean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v3</a:t>
              </a:r>
              <a:endParaRPr lang="hu-HU" sz="1100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182773" y="3458028"/>
              <a:ext cx="774571" cy="443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00"/>
                </a:spcAft>
              </a:pPr>
              <a:r>
                <a:rPr lang="en-US" sz="1100" dirty="0" smtClean="0">
                  <a:solidFill>
                    <a:srgbClr val="000000"/>
                  </a:solidFill>
                  <a:latin typeface="Verdana"/>
                  <a:cs typeface="Arial" charset="0"/>
                </a:rPr>
                <a:t>68/</a:t>
              </a:r>
              <a:r>
                <a:rPr lang="en-US" sz="1100" dirty="0" err="1" smtClean="0">
                  <a:solidFill>
                    <a:srgbClr val="000000"/>
                  </a:solidFill>
                  <a:latin typeface="Verdana"/>
                  <a:cs typeface="Arial" charset="0"/>
                </a:rPr>
                <a:t>69xx</a:t>
              </a:r>
              <a:endParaRPr lang="en-US" sz="1100" dirty="0" smtClean="0">
                <a:solidFill>
                  <a:srgbClr val="000000"/>
                </a:solidFill>
                <a:latin typeface="Verdana"/>
                <a:cs typeface="Arial" charset="0"/>
              </a:endParaRPr>
            </a:p>
            <a:p>
              <a:pPr algn="ctr"/>
              <a:r>
                <a:rPr lang="en-US" sz="1100" dirty="0" err="1" smtClean="0">
                  <a:solidFill>
                    <a:srgbClr val="000000"/>
                  </a:solidFill>
                  <a:latin typeface="Verdana"/>
                  <a:cs typeface="Arial" charset="0"/>
                </a:rPr>
                <a:t>v4</a:t>
              </a:r>
              <a:endParaRPr lang="en-US" sz="1100" dirty="0">
                <a:solidFill>
                  <a:srgbClr val="000000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874802" y="1288113"/>
              <a:ext cx="894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err="1" smtClean="0">
                  <a:latin typeface="+mj-lt"/>
                </a:rPr>
                <a:t>i5</a:t>
              </a:r>
              <a:r>
                <a:rPr lang="en-US" sz="1100" b="1" dirty="0" smtClean="0">
                  <a:latin typeface="+mj-lt"/>
                </a:rPr>
                <a:t>/</a:t>
              </a:r>
              <a:r>
                <a:rPr lang="en-US" sz="1100" b="1" dirty="0" err="1" smtClean="0">
                  <a:latin typeface="+mj-lt"/>
                </a:rPr>
                <a:t>i7</a:t>
              </a:r>
              <a:r>
                <a:rPr lang="en-US" sz="1100" dirty="0" smtClean="0">
                  <a:latin typeface="+mj-lt"/>
                </a:rPr>
                <a:t>-xxx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927096" y="3462820"/>
              <a:ext cx="787395" cy="443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00"/>
                </a:spcAft>
              </a:pPr>
              <a:r>
                <a:rPr lang="en-US" sz="1100" dirty="0" smtClean="0">
                  <a:latin typeface="+mj-lt"/>
                </a:rPr>
                <a:t>980/990</a:t>
              </a:r>
            </a:p>
            <a:p>
              <a:pPr algn="ctr"/>
              <a:r>
                <a:rPr lang="en-US" sz="1100" b="1" dirty="0" err="1" smtClean="0">
                  <a:latin typeface="+mj-lt"/>
                </a:rPr>
                <a:t>E7</a:t>
              </a:r>
              <a:r>
                <a:rPr lang="en-US" sz="1100" dirty="0" smtClean="0">
                  <a:latin typeface="+mj-lt"/>
                </a:rPr>
                <a:t>-xxx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800325" y="3466266"/>
              <a:ext cx="1000594" cy="443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00"/>
                </a:spcAft>
              </a:pPr>
              <a:r>
                <a:rPr lang="en-US" sz="1100" b="1" dirty="0" err="1" smtClean="0">
                  <a:latin typeface="+mj-lt"/>
                </a:rPr>
                <a:t>i7</a:t>
              </a:r>
              <a:r>
                <a:rPr lang="en-US" sz="1100" dirty="0" smtClean="0">
                  <a:latin typeface="+mj-lt"/>
                </a:rPr>
                <a:t>-965/975</a:t>
              </a:r>
            </a:p>
            <a:p>
              <a:pPr algn="ctr"/>
              <a:r>
                <a:rPr lang="en-US" sz="1100" dirty="0" smtClean="0"/>
                <a:t>3/</a:t>
              </a:r>
              <a:r>
                <a:rPr lang="en-US" sz="1100" dirty="0" err="1" smtClean="0"/>
                <a:t>5xxx</a:t>
              </a:r>
              <a:endParaRPr lang="en-US" sz="1100" dirty="0" smtClean="0">
                <a:latin typeface="+mj-l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790938" y="1284737"/>
              <a:ext cx="1141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err="1" smtClean="0">
                  <a:latin typeface="+mj-lt"/>
                </a:rPr>
                <a:t>i3</a:t>
              </a:r>
              <a:r>
                <a:rPr lang="en-US" sz="1100" b="1" dirty="0" smtClean="0">
                  <a:latin typeface="+mj-lt"/>
                </a:rPr>
                <a:t>/</a:t>
              </a:r>
              <a:r>
                <a:rPr lang="en-US" sz="1100" b="1" dirty="0" err="1" smtClean="0">
                  <a:latin typeface="+mj-lt"/>
                </a:rPr>
                <a:t>i5</a:t>
              </a:r>
              <a:r>
                <a:rPr lang="en-US" sz="1100" b="1" dirty="0" smtClean="0">
                  <a:latin typeface="+mj-lt"/>
                </a:rPr>
                <a:t>/</a:t>
              </a:r>
              <a:r>
                <a:rPr lang="en-US" sz="1100" b="1" dirty="0" err="1" smtClean="0">
                  <a:latin typeface="+mj-lt"/>
                </a:rPr>
                <a:t>i7</a:t>
              </a:r>
              <a:r>
                <a:rPr lang="en-US" sz="1100" dirty="0" smtClean="0">
                  <a:latin typeface="+mj-lt"/>
                </a:rPr>
                <a:t>-xxx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8204" y="1311631"/>
              <a:ext cx="6286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smtClean="0">
                  <a:latin typeface="+mj-lt"/>
                </a:rPr>
                <a:t>M/DT</a:t>
              </a:r>
              <a:endParaRPr lang="en-US" sz="1100" b="1" dirty="0">
                <a:latin typeface="+mj-l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3160" y="3466266"/>
              <a:ext cx="1031051" cy="443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00"/>
                </a:spcAft>
              </a:pPr>
              <a:r>
                <a:rPr lang="en-US" sz="1100" dirty="0" err="1" smtClean="0">
                  <a:latin typeface="+mj-lt"/>
                </a:rPr>
                <a:t>QX</a:t>
              </a:r>
              <a:r>
                <a:rPr lang="en-US" sz="1100" dirty="0" smtClean="0">
                  <a:latin typeface="+mj-lt"/>
                </a:rPr>
                <a:t> 96/</a:t>
              </a:r>
              <a:r>
                <a:rPr lang="en-US" sz="1100" dirty="0" err="1" smtClean="0">
                  <a:latin typeface="+mj-lt"/>
                </a:rPr>
                <a:t>97xx</a:t>
              </a:r>
              <a:endParaRPr lang="en-US" sz="1100" dirty="0" smtClean="0">
                <a:latin typeface="+mj-lt"/>
              </a:endParaRPr>
            </a:p>
            <a:p>
              <a:pPr algn="ctr"/>
              <a:r>
                <a:rPr lang="en-US" sz="1100" dirty="0" smtClean="0"/>
                <a:t>3/5/</a:t>
              </a:r>
              <a:r>
                <a:rPr lang="en-US" sz="1100" dirty="0" err="1" smtClean="0"/>
                <a:t>7xxx</a:t>
              </a:r>
              <a:endParaRPr lang="en-US" sz="1100" dirty="0" smtClean="0">
                <a:latin typeface="+mj-l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58812" y="3466266"/>
              <a:ext cx="941283" cy="456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100" dirty="0" smtClean="0">
                  <a:latin typeface="+mj-lt"/>
                </a:rPr>
                <a:t>X/</a:t>
              </a:r>
              <a:r>
                <a:rPr lang="en-US" sz="1100" dirty="0" err="1" smtClean="0">
                  <a:latin typeface="+mj-lt"/>
                </a:rPr>
                <a:t>QX</a:t>
              </a:r>
              <a:r>
                <a:rPr lang="en-US" sz="1100" dirty="0" smtClean="0">
                  <a:latin typeface="+mj-lt"/>
                </a:rPr>
                <a:t> </a:t>
              </a:r>
              <a:r>
                <a:rPr lang="en-US" sz="1100" dirty="0" err="1" smtClean="0">
                  <a:latin typeface="+mj-lt"/>
                </a:rPr>
                <a:t>6xxx</a:t>
              </a:r>
              <a:endParaRPr lang="en-US" sz="1100" dirty="0" smtClean="0">
                <a:latin typeface="+mj-lt"/>
              </a:endParaRPr>
            </a:p>
            <a:p>
              <a:pPr algn="ctr"/>
              <a:r>
                <a:rPr lang="en-US" sz="1100" dirty="0" smtClean="0"/>
                <a:t>3/5/</a:t>
              </a:r>
              <a:r>
                <a:rPr lang="en-US" sz="1100" dirty="0" err="1" smtClean="0"/>
                <a:t>7xxx</a:t>
              </a:r>
              <a:endParaRPr lang="en-US" sz="1100" dirty="0" smtClean="0">
                <a:latin typeface="+mj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82616" y="1289401"/>
              <a:ext cx="9861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+mj-lt"/>
                </a:rPr>
                <a:t>6/7/8/</a:t>
              </a:r>
              <a:r>
                <a:rPr lang="en-US" sz="1100" dirty="0" err="1" smtClean="0">
                  <a:latin typeface="+mj-lt"/>
                </a:rPr>
                <a:t>9xxx</a:t>
              </a:r>
              <a:endParaRPr lang="en-US" sz="1100" dirty="0">
                <a:latin typeface="+mj-lt"/>
              </a:endParaRPr>
            </a:p>
          </p:txBody>
        </p:sp>
      </p:grpSp>
      <p:sp>
        <p:nvSpPr>
          <p:cNvPr id="62" name="Téglalap 3"/>
          <p:cNvSpPr/>
          <p:nvPr/>
        </p:nvSpPr>
        <p:spPr bwMode="auto">
          <a:xfrm>
            <a:off x="543087" y="3955608"/>
            <a:ext cx="6192000" cy="23317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 b="1" dirty="0">
              <a:solidFill>
                <a:srgbClr val="FFFFFF"/>
              </a:solidFill>
            </a:endParaRPr>
          </a:p>
        </p:txBody>
      </p:sp>
      <p:sp>
        <p:nvSpPr>
          <p:cNvPr id="67" name="Téglalap 4"/>
          <p:cNvSpPr/>
          <p:nvPr/>
        </p:nvSpPr>
        <p:spPr bwMode="auto">
          <a:xfrm>
            <a:off x="684971" y="4546162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Skylake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68" name="Szövegdoboz 16"/>
          <p:cNvSpPr txBox="1">
            <a:spLocks noChangeArrowheads="1"/>
          </p:cNvSpPr>
          <p:nvPr/>
        </p:nvSpPr>
        <p:spPr bwMode="auto">
          <a:xfrm>
            <a:off x="912791" y="5967499"/>
            <a:ext cx="608454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69" name="Szövegdoboz 17"/>
          <p:cNvSpPr txBox="1">
            <a:spLocks noChangeArrowheads="1"/>
          </p:cNvSpPr>
          <p:nvPr/>
        </p:nvSpPr>
        <p:spPr bwMode="auto">
          <a:xfrm>
            <a:off x="1998378" y="5969365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CK</a:t>
            </a:r>
            <a:endParaRPr lang="hu-HU" altLang="en-US" sz="1200" b="1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0" name="Szövegdoboz 25"/>
          <p:cNvSpPr txBox="1"/>
          <p:nvPr/>
        </p:nvSpPr>
        <p:spPr bwMode="auto">
          <a:xfrm>
            <a:off x="857686" y="4073793"/>
            <a:ext cx="729687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6xxx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Szövegdoboz 17"/>
          <p:cNvSpPr txBox="1">
            <a:spLocks noChangeArrowheads="1"/>
          </p:cNvSpPr>
          <p:nvPr/>
        </p:nvSpPr>
        <p:spPr bwMode="auto">
          <a:xfrm>
            <a:off x="3358887" y="5973848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</a:t>
            </a: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endParaRPr lang="hu-HU" altLang="en-US" sz="1200" b="1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3" name="Szövegdoboz 25"/>
          <p:cNvSpPr txBox="1"/>
          <p:nvPr/>
        </p:nvSpPr>
        <p:spPr bwMode="auto">
          <a:xfrm>
            <a:off x="2015945" y="4071531"/>
            <a:ext cx="729687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7xxx</a:t>
            </a:r>
          </a:p>
        </p:txBody>
      </p:sp>
      <p:sp>
        <p:nvSpPr>
          <p:cNvPr id="78" name="Szövegdoboz 25"/>
          <p:cNvSpPr txBox="1"/>
          <p:nvPr/>
        </p:nvSpPr>
        <p:spPr bwMode="auto">
          <a:xfrm>
            <a:off x="3339969" y="4081156"/>
            <a:ext cx="79701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r>
              <a:rPr lang="en-US" sz="1100" b="1" baseline="300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i9</a:t>
            </a:r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8xxx</a:t>
            </a:r>
          </a:p>
        </p:txBody>
      </p:sp>
      <p:sp>
        <p:nvSpPr>
          <p:cNvPr id="79" name="Téglalap 4"/>
          <p:cNvSpPr/>
          <p:nvPr/>
        </p:nvSpPr>
        <p:spPr bwMode="auto">
          <a:xfrm>
            <a:off x="1788925" y="4551763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ts val="600"/>
              </a:spcBef>
              <a:spcAft>
                <a:spcPts val="140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Kaby</a:t>
            </a: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hu-HU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81" name="Téglalap 4"/>
          <p:cNvSpPr/>
          <p:nvPr/>
        </p:nvSpPr>
        <p:spPr bwMode="auto">
          <a:xfrm>
            <a:off x="2927464" y="4552454"/>
            <a:ext cx="1584000" cy="13642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Kaby</a:t>
            </a: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Lake R/G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Coffee Lake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Amber Lake-Y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Whiskey Lake-U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Cannon Lake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14/10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82" name="Téglalap 14"/>
          <p:cNvSpPr/>
          <p:nvPr/>
        </p:nvSpPr>
        <p:spPr bwMode="auto">
          <a:xfrm>
            <a:off x="4546772" y="4558772"/>
            <a:ext cx="1008000" cy="1356734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Coffee Lake R</a:t>
            </a: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83" name="Szövegdoboz 21"/>
          <p:cNvSpPr txBox="1">
            <a:spLocks noChangeArrowheads="1"/>
          </p:cNvSpPr>
          <p:nvPr/>
        </p:nvSpPr>
        <p:spPr bwMode="auto">
          <a:xfrm>
            <a:off x="4709085" y="5982127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CK</a:t>
            </a:r>
            <a:endParaRPr lang="hu-HU" altLang="en-US" sz="1200" b="1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5" name="Szövegdoboz 25"/>
          <p:cNvSpPr txBox="1"/>
          <p:nvPr/>
        </p:nvSpPr>
        <p:spPr bwMode="auto">
          <a:xfrm>
            <a:off x="4697984" y="4095882"/>
            <a:ext cx="729687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9xxx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586049" y="4217405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latin typeface="+mj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575824" y="6572381"/>
            <a:ext cx="1001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R: Refresh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016278" y="4464115"/>
            <a:ext cx="2127721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rgbClr val="000000"/>
                </a:solidFill>
                <a:latin typeface="Verdana"/>
              </a:rPr>
              <a:t>Kaby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Lake Refresh </a:t>
            </a:r>
            <a:endParaRPr lang="en-US" sz="1200" dirty="0" smtClean="0">
              <a:solidFill>
                <a:srgbClr val="000000"/>
              </a:solidFill>
              <a:latin typeface="Verdan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Verdana"/>
              </a:rPr>
              <a:t>Kaby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 Lake G with </a:t>
            </a:r>
            <a:endParaRPr lang="en-US" sz="1200" dirty="0" smtClean="0">
              <a:solidFill>
                <a:srgbClr val="000000"/>
              </a:solidFill>
              <a:latin typeface="Verdana"/>
            </a:endParaRPr>
          </a:p>
          <a:p>
            <a:r>
              <a:rPr lang="en-US" sz="12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     AMD Vega graphics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Coffee Lake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Amber Lake Y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Whiskey Lake U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(all 14 nm) and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Verdana"/>
              </a:rPr>
              <a:t>Cannon Lake (10 nm)</a:t>
            </a:r>
            <a:r>
              <a:rPr lang="en-US" sz="1200" dirty="0">
                <a:latin typeface="Verdana"/>
              </a:rPr>
              <a:t> 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750750" y="3879050"/>
            <a:ext cx="2906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aseline="30000" dirty="0" smtClean="0">
                <a:solidFill>
                  <a:srgbClr val="000000"/>
                </a:solidFill>
                <a:latin typeface="Verdana"/>
              </a:rPr>
              <a:t>1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8th 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generation </a:t>
            </a:r>
          </a:p>
          <a:p>
            <a:pPr lvl="0"/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   encompasses the following</a:t>
            </a:r>
          </a:p>
          <a:p>
            <a:pPr lvl="0"/>
            <a:r>
              <a:rPr lang="en-US" sz="12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  processor lines:</a:t>
            </a:r>
            <a:endParaRPr lang="en-US" sz="12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0" name="Téglalap 14"/>
          <p:cNvSpPr/>
          <p:nvPr/>
        </p:nvSpPr>
        <p:spPr bwMode="auto">
          <a:xfrm>
            <a:off x="5592288" y="4563525"/>
            <a:ext cx="1184957" cy="1356734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Ice Lake</a:t>
            </a:r>
          </a:p>
          <a:p>
            <a:pPr algn="ctr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Comet Lake</a:t>
            </a: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hu-HU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10/14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91" name="Szövegdoboz 21"/>
          <p:cNvSpPr txBox="1">
            <a:spLocks noChangeArrowheads="1"/>
          </p:cNvSpPr>
          <p:nvPr/>
        </p:nvSpPr>
        <p:spPr bwMode="auto">
          <a:xfrm>
            <a:off x="5820182" y="5958005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OCK</a:t>
            </a:r>
            <a:endParaRPr lang="hu-HU" altLang="en-US" sz="1200" b="1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" name="Szövegdoboz 25"/>
          <p:cNvSpPr txBox="1"/>
          <p:nvPr/>
        </p:nvSpPr>
        <p:spPr bwMode="auto">
          <a:xfrm>
            <a:off x="5685993" y="4100635"/>
            <a:ext cx="830677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 g</a:t>
            </a:r>
            <a:r>
              <a:rPr lang="hu-HU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 smtClean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10xxx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29282" y="6119935"/>
            <a:ext cx="1082348" cy="228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/>
                </a:solidFill>
              </a:rPr>
              <a:t>lines </a:t>
            </a:r>
            <a:r>
              <a:rPr lang="en-US" sz="1200" dirty="0">
                <a:solidFill>
                  <a:schemeClr val="accent6"/>
                </a:solidFill>
              </a:rPr>
              <a:t>[218].</a:t>
            </a:r>
            <a:endParaRPr lang="en-US" sz="1200" dirty="0" smtClean="0">
              <a:solidFill>
                <a:schemeClr val="accent6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35669" y="6347973"/>
            <a:ext cx="1428596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i7-78xx/</a:t>
            </a:r>
            <a:r>
              <a:rPr lang="en-US" sz="110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i9</a:t>
            </a:r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-79xx</a:t>
            </a:r>
            <a:endParaRPr lang="en-US" sz="1100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designations</a:t>
            </a:r>
            <a:endParaRPr lang="en-US" sz="1100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-41257" y="6349795"/>
            <a:ext cx="612668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100" b="1" dirty="0" smtClean="0">
                <a:latin typeface="+mj-lt"/>
              </a:rPr>
              <a:t>HEDT</a:t>
            </a:r>
          </a:p>
          <a:p>
            <a:pPr algn="ctr"/>
            <a:r>
              <a:rPr lang="en-US" sz="1100" b="1" dirty="0" smtClean="0">
                <a:latin typeface="+mj-lt"/>
              </a:rPr>
              <a:t>S</a:t>
            </a:r>
            <a:endParaRPr lang="en-US" sz="1100" b="1" dirty="0">
              <a:latin typeface="+mj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702100" y="6347840"/>
            <a:ext cx="13260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i5-76xx/i7-77xx</a:t>
            </a:r>
            <a:endParaRPr lang="en-US" sz="1100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7" name="Text Box 5"/>
          <p:cNvSpPr txBox="1">
            <a:spLocks noChangeArrowheads="1"/>
          </p:cNvSpPr>
          <p:nvPr/>
        </p:nvSpPr>
        <p:spPr bwMode="auto">
          <a:xfrm>
            <a:off x="6635750" y="6230938"/>
            <a:ext cx="2004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© </a:t>
            </a:r>
            <a:r>
              <a:rPr lang="en-US" altLang="en-US" dirty="0" err="1">
                <a:solidFill>
                  <a:srgbClr val="FFFFFF"/>
                </a:solidFill>
              </a:rPr>
              <a:t>Dezső</a:t>
            </a:r>
            <a:r>
              <a:rPr lang="en-US" altLang="en-US" dirty="0">
                <a:solidFill>
                  <a:srgbClr val="FFFFFF"/>
                </a:solidFill>
              </a:rPr>
              <a:t> Sima </a:t>
            </a:r>
            <a:r>
              <a:rPr lang="en-US" altLang="en-US" dirty="0" smtClean="0">
                <a:solidFill>
                  <a:srgbClr val="FFFFFF"/>
                </a:solidFill>
              </a:rPr>
              <a:t>2020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46386" y="6579350"/>
            <a:ext cx="32608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M: Mobile  DT: Desktop  HE: High-End  S: Server</a:t>
            </a:r>
            <a:endParaRPr lang="en-US" sz="1100" dirty="0"/>
          </a:p>
        </p:txBody>
      </p:sp>
      <p:sp>
        <p:nvSpPr>
          <p:cNvPr id="80" name="TextBox 79"/>
          <p:cNvSpPr txBox="1"/>
          <p:nvPr/>
        </p:nvSpPr>
        <p:spPr>
          <a:xfrm>
            <a:off x="-53890" y="4242210"/>
            <a:ext cx="6286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+mj-lt"/>
              </a:rPr>
              <a:t>M/DT</a:t>
            </a:r>
            <a:endParaRPr lang="en-US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70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Premiminary</a:t>
            </a:r>
            <a:r>
              <a:rPr lang="en-US" dirty="0"/>
              <a:t> remarks 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438" y="503675"/>
            <a:ext cx="886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>
                <a:solidFill>
                  <a:srgbClr val="2D2D8A"/>
                </a:solidFill>
                <a:latin typeface="Verdana"/>
              </a:rPr>
              <a:t>Preliminary remarks for the assessment of the IC fabrication processes of Intel, TSMC</a:t>
            </a:r>
          </a:p>
          <a:p>
            <a:pPr lvl="0"/>
            <a:r>
              <a:rPr lang="en-US" sz="1400" b="1">
                <a:solidFill>
                  <a:srgbClr val="2D2D8A"/>
                </a:solidFill>
                <a:latin typeface="Verdana"/>
              </a:rPr>
              <a:t>  and Samsung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560" y="1025151"/>
            <a:ext cx="8973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Traditional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planar </a:t>
            </a:r>
            <a:r>
              <a:rPr lang="hu-HU" sz="1400" dirty="0" smtClean="0">
                <a:solidFill>
                  <a:srgbClr val="0070C0"/>
                </a:solidFill>
                <a:latin typeface="Verdana"/>
              </a:rPr>
              <a:t>IC process technologies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were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 characterized by the </a:t>
            </a:r>
            <a:r>
              <a:rPr lang="hu-HU" sz="1400" dirty="0" smtClean="0">
                <a:solidFill>
                  <a:srgbClr val="FF0000"/>
                </a:solidFill>
                <a:latin typeface="Verdana"/>
              </a:rPr>
              <a:t>minimum feature size</a:t>
            </a:r>
            <a:r>
              <a:rPr lang="en-US" sz="1400" dirty="0">
                <a:solidFill>
                  <a:srgbClr val="FF0000"/>
                </a:solidFill>
                <a:latin typeface="Verdana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Verdana"/>
              </a:rPr>
              <a:t>of the</a:t>
            </a:r>
          </a:p>
          <a:p>
            <a:r>
              <a:rPr lang="en-US" sz="1400" dirty="0">
                <a:solidFill>
                  <a:srgbClr val="FF0000"/>
                </a:solidFill>
                <a:latin typeface="Verdana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Verdana"/>
              </a:rPr>
              <a:t> MOSFET transistors.  </a:t>
            </a:r>
            <a:endParaRPr lang="en-US" sz="1400" dirty="0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515" y="1493785"/>
            <a:ext cx="858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T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he minimum feature size was interpreted as the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hu-HU" sz="1400" dirty="0" smtClean="0">
                <a:solidFill>
                  <a:srgbClr val="FF0000"/>
                </a:solidFill>
                <a:latin typeface="Verdana"/>
              </a:rPr>
              <a:t>gate length</a:t>
            </a:r>
            <a:r>
              <a:rPr lang="en-US" sz="1400" dirty="0" smtClean="0">
                <a:solidFill>
                  <a:srgbClr val="FF0000"/>
                </a:solidFill>
                <a:latin typeface="Verdana"/>
              </a:rPr>
              <a:t> of the MOSFET transistors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,</a:t>
            </a:r>
            <a:endParaRPr lang="en-US" sz="1400" dirty="0" smtClean="0">
              <a:solidFill>
                <a:srgbClr val="000000"/>
              </a:solidFill>
              <a:latin typeface="Verdana"/>
            </a:endParaRPr>
          </a:p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 as indicated below: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7" name="Picture 2" descr="enter image description 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00" y="2303875"/>
            <a:ext cx="3810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 bwMode="auto">
          <a:xfrm>
            <a:off x="4076855" y="3519010"/>
            <a:ext cx="720170" cy="63007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6863" y="6354763"/>
            <a:ext cx="5503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MOSFET: Metal Oxide Semiconductor Field Effect transistor</a:t>
            </a:r>
          </a:p>
        </p:txBody>
      </p:sp>
    </p:spTree>
    <p:extLst>
      <p:ext uri="{BB962C8B-B14F-4D97-AF65-F5344CB8AC3E}">
        <p14:creationId xmlns:p14="http://schemas.microsoft.com/office/powerpoint/2010/main" val="199094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9573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86450"/>
              </p:ext>
            </p:extLst>
          </p:nvPr>
        </p:nvGraphicFramePr>
        <p:xfrm>
          <a:off x="1241630" y="1313765"/>
          <a:ext cx="6705600" cy="5307714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Basic </a:t>
                      </a:r>
                      <a:r>
                        <a:rPr kumimoji="0" lang="hu-H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architecture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Basic architecture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and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their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shrink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  <a:b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(Prescott)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B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  <a:tab pos="1879600" algn="l"/>
                          <a:tab pos="2692400" algn="l"/>
                        </a:tabLst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2005 	90 nm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  <a:tab pos="1879600" algn="l"/>
                          <a:tab pos="2692400" algn="l"/>
                        </a:tabLst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2006 	65 nm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B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  <a:tab pos="1879600" algn="l"/>
                          <a:tab pos="2692400" algn="l"/>
                        </a:tabLst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2006 	65 nm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  <a:tab pos="1879600" algn="l"/>
                          <a:tab pos="2692400" algn="l"/>
                        </a:tabLst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2007 	45 nm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Penryn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Nehalem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B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  <a:tab pos="1879600" algn="l"/>
                          <a:tab pos="2692400" algn="l"/>
                        </a:tabLst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2008 	45 nm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Nehalem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  <a:tab pos="1879600" algn="l"/>
                          <a:tab pos="2692400" algn="l"/>
                        </a:tabLst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2010 	32 nm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B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Sandy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Bridge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  <a:tab pos="1879600" algn="l"/>
                          <a:tab pos="2692400" algn="l"/>
                        </a:tabLst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2011 	32 nm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Sandy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Bridge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  <a:tab pos="1879600" algn="l"/>
                          <a:tab pos="2692400" algn="l"/>
                        </a:tabLst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2012 	22 nm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Ivy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Bridge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B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  <a:tab pos="1879600" algn="l"/>
                          <a:tab pos="2692400" algn="l"/>
                        </a:tabLst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201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	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nm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  <a:tab pos="1879600" algn="l"/>
                          <a:tab pos="2692400" algn="l"/>
                        </a:tabLst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201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 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	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nm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B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9890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9013" algn="l"/>
                          <a:tab pos="1879600" algn="l"/>
                          <a:tab pos="269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2015         14 nm     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1217613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016"/>
                        <a:tabLst>
                          <a:tab pos="989013" algn="l"/>
                          <a:tab pos="1879600" algn="l"/>
                          <a:tab pos="269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     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Kaby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Lake</a:t>
                      </a:r>
                    </a:p>
                    <a:p>
                      <a:pPr marL="1217613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016"/>
                        <a:tabLst>
                          <a:tab pos="989013" algn="l"/>
                          <a:tab pos="1879600" algn="l"/>
                          <a:tab pos="269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14 nm      Coffee Lake</a:t>
                      </a:r>
                    </a:p>
                    <a:p>
                      <a:pPr marL="1217613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016"/>
                        <a:tabLst>
                          <a:tab pos="989013" algn="l"/>
                          <a:tab pos="1879600" algn="l"/>
                          <a:tab pos="269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10 nm      Cannon Lake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Icelake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B3E5"/>
                    </a:solidFill>
                  </a:tcPr>
                </a:tc>
                <a:tc>
                  <a:txBody>
                    <a:bodyPr/>
                    <a:lstStyle/>
                    <a:p>
                      <a:pPr marL="9890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9013" algn="l"/>
                          <a:tab pos="1879600" algn="l"/>
                          <a:tab pos="2692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2019          10 nm     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Icelake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B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373635"/>
                  </a:ext>
                </a:extLst>
              </a:tr>
            </a:tbl>
          </a:graphicData>
        </a:graphic>
      </p:graphicFrame>
      <p:sp>
        <p:nvSpPr>
          <p:cNvPr id="60444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(13)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0445" name="Text Box 23"/>
          <p:cNvSpPr txBox="1">
            <a:spLocks noChangeArrowheads="1"/>
          </p:cNvSpPr>
          <p:nvPr/>
        </p:nvSpPr>
        <p:spPr bwMode="auto">
          <a:xfrm>
            <a:off x="75576" y="492593"/>
            <a:ext cx="52309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Basic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microarchitectures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and their related shrinks</a:t>
            </a:r>
          </a:p>
        </p:txBody>
      </p:sp>
      <p:sp>
        <p:nvSpPr>
          <p:cNvPr id="60446" name="Text Box 24"/>
          <p:cNvSpPr txBox="1">
            <a:spLocks noChangeArrowheads="1"/>
          </p:cNvSpPr>
          <p:nvPr/>
        </p:nvSpPr>
        <p:spPr bwMode="auto">
          <a:xfrm>
            <a:off x="73281" y="863715"/>
            <a:ext cx="7147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Presented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from the Pentium 4 Prescott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core (the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third core of Pentium 4) on.</a:t>
            </a:r>
          </a:p>
        </p:txBody>
      </p:sp>
    </p:spTree>
    <p:extLst>
      <p:ext uri="{BB962C8B-B14F-4D97-AF65-F5344CB8AC3E}">
        <p14:creationId xmlns:p14="http://schemas.microsoft.com/office/powerpoint/2010/main" val="173989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40" y="5662410"/>
            <a:ext cx="8965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The </a:t>
            </a:r>
            <a:r>
              <a:rPr lang="en-US" sz="1400" dirty="0">
                <a:solidFill>
                  <a:srgbClr val="000000"/>
                </a:solidFill>
              </a:rPr>
              <a:t>last two technology transitions have signaled that </a:t>
            </a:r>
            <a:r>
              <a:rPr lang="en-US" sz="1400" dirty="0">
                <a:solidFill>
                  <a:srgbClr val="FF0000"/>
                </a:solidFill>
              </a:rPr>
              <a:t>our cadence today is closer to 2.5 years than </a:t>
            </a:r>
            <a:r>
              <a:rPr lang="en-US" sz="1400" dirty="0" smtClean="0">
                <a:solidFill>
                  <a:srgbClr val="FF0000"/>
                </a:solidFill>
              </a:rPr>
              <a:t>two“ </a:t>
            </a:r>
            <a:r>
              <a:rPr lang="en-US" sz="1400" dirty="0" smtClean="0">
                <a:solidFill>
                  <a:srgbClr val="000000"/>
                </a:solidFill>
              </a:rPr>
              <a:t>[180].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11" y="5139190"/>
            <a:ext cx="9316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On Intel’s Q2 2015 earnings conference call, </a:t>
            </a:r>
            <a:r>
              <a:rPr lang="en-US" sz="1400" dirty="0" smtClean="0">
                <a:solidFill>
                  <a:srgbClr val="0070C0"/>
                </a:solidFill>
              </a:rPr>
              <a:t>on July 16 2015</a:t>
            </a:r>
            <a:r>
              <a:rPr lang="en-US" sz="1400" dirty="0" smtClean="0">
                <a:solidFill>
                  <a:srgbClr val="000000"/>
                </a:solidFill>
              </a:rPr>
              <a:t>,  </a:t>
            </a:r>
            <a:r>
              <a:rPr lang="en-US" sz="1400" dirty="0" err="1" smtClean="0">
                <a:solidFill>
                  <a:srgbClr val="0070C0"/>
                </a:solidFill>
              </a:rPr>
              <a:t>Krzanich</a:t>
            </a:r>
            <a:r>
              <a:rPr lang="en-US" sz="1400" dirty="0" smtClean="0">
                <a:solidFill>
                  <a:srgbClr val="0070C0"/>
                </a:solidFill>
              </a:rPr>
              <a:t>, Intel's CEO </a:t>
            </a:r>
            <a:r>
              <a:rPr lang="en-US" sz="1400" dirty="0" smtClean="0"/>
              <a:t>(Chief Executive Officer) told: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in </a:t>
            </a:r>
            <a:r>
              <a:rPr lang="en-US" sz="1400" dirty="0">
                <a:solidFill>
                  <a:srgbClr val="0070C0"/>
                </a:solidFill>
              </a:rPr>
              <a:t>the second half of 2017</a:t>
            </a:r>
            <a:r>
              <a:rPr lang="en-US" sz="1400" dirty="0">
                <a:solidFill>
                  <a:srgbClr val="000000"/>
                </a:solidFill>
              </a:rPr>
              <a:t>, we </a:t>
            </a:r>
            <a:r>
              <a:rPr lang="en-US" sz="1400" dirty="0" smtClean="0">
                <a:solidFill>
                  <a:srgbClr val="000000"/>
                </a:solidFill>
              </a:rPr>
              <a:t>expect </a:t>
            </a:r>
            <a:r>
              <a:rPr lang="hu-HU" sz="1400" dirty="0" smtClean="0">
                <a:solidFill>
                  <a:srgbClr val="000000"/>
                </a:solidFill>
              </a:rPr>
              <a:t> to </a:t>
            </a:r>
            <a:r>
              <a:rPr lang="en-US" sz="1400" dirty="0" smtClean="0">
                <a:solidFill>
                  <a:srgbClr val="000000"/>
                </a:solidFill>
              </a:rPr>
              <a:t>launch </a:t>
            </a:r>
            <a:r>
              <a:rPr lang="en-US" sz="1400" dirty="0">
                <a:solidFill>
                  <a:srgbClr val="000000"/>
                </a:solidFill>
              </a:rPr>
              <a:t>our first </a:t>
            </a:r>
            <a:r>
              <a:rPr lang="en-US" sz="1400" dirty="0">
                <a:solidFill>
                  <a:srgbClr val="0070C0"/>
                </a:solidFill>
              </a:rPr>
              <a:t>10-nanometer product</a:t>
            </a:r>
            <a:r>
              <a:rPr lang="en-US" sz="1400" dirty="0">
                <a:solidFill>
                  <a:srgbClr val="000000"/>
                </a:solidFill>
              </a:rPr>
              <a:t>, code named </a:t>
            </a:r>
            <a:r>
              <a:rPr lang="en-US" sz="1400" dirty="0" smtClean="0">
                <a:solidFill>
                  <a:srgbClr val="FF0000"/>
                </a:solidFill>
              </a:rPr>
              <a:t>Cannon Lake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496" y="506500"/>
            <a:ext cx="3627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+mj-lt"/>
              </a:rPr>
              <a:t>Evolution of Intel’s IC technology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632" y="998730"/>
            <a:ext cx="9122957" cy="3822897"/>
            <a:chOff x="-2632" y="998730"/>
            <a:chExt cx="9122957" cy="3822897"/>
          </a:xfrm>
        </p:grpSpPr>
        <p:sp>
          <p:nvSpPr>
            <p:cNvPr id="31" name="Téglalap 30"/>
            <p:cNvSpPr/>
            <p:nvPr/>
          </p:nvSpPr>
          <p:spPr bwMode="auto">
            <a:xfrm>
              <a:off x="825136" y="3913162"/>
              <a:ext cx="4134200" cy="208639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2" name="Téglalap 31"/>
            <p:cNvSpPr/>
            <p:nvPr/>
          </p:nvSpPr>
          <p:spPr bwMode="auto">
            <a:xfrm>
              <a:off x="825137" y="3266070"/>
              <a:ext cx="2293142" cy="358823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825138" y="1938037"/>
              <a:ext cx="495303" cy="731529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825139" y="2681780"/>
              <a:ext cx="1445178" cy="576291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5" name="Téglalap 34"/>
            <p:cNvSpPr/>
            <p:nvPr/>
          </p:nvSpPr>
          <p:spPr bwMode="auto">
            <a:xfrm>
              <a:off x="825136" y="4430101"/>
              <a:ext cx="8060639" cy="87983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6" name="Téglalap 35"/>
            <p:cNvSpPr/>
            <p:nvPr/>
          </p:nvSpPr>
          <p:spPr bwMode="auto">
            <a:xfrm>
              <a:off x="825136" y="4242217"/>
              <a:ext cx="6185946" cy="103809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7" name="Téglalap 36"/>
            <p:cNvSpPr/>
            <p:nvPr/>
          </p:nvSpPr>
          <p:spPr bwMode="auto">
            <a:xfrm>
              <a:off x="825136" y="4139634"/>
              <a:ext cx="5093870" cy="93013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825136" y="3638903"/>
              <a:ext cx="3108329" cy="274259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9" name="Téglalap 38"/>
            <p:cNvSpPr/>
            <p:nvPr/>
          </p:nvSpPr>
          <p:spPr bwMode="auto">
            <a:xfrm>
              <a:off x="825136" y="4350048"/>
              <a:ext cx="7568969" cy="65179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40" name="Csoportba foglalás 39"/>
            <p:cNvGrpSpPr/>
            <p:nvPr/>
          </p:nvGrpSpPr>
          <p:grpSpPr>
            <a:xfrm>
              <a:off x="362120" y="4456775"/>
              <a:ext cx="8525351" cy="205717"/>
              <a:chOff x="384897" y="5508949"/>
              <a:chExt cx="8676000" cy="216024"/>
            </a:xfrm>
          </p:grpSpPr>
          <p:cxnSp>
            <p:nvCxnSpPr>
              <p:cNvPr id="113" name="Egyenes összekötő 112"/>
              <p:cNvCxnSpPr/>
              <p:nvPr/>
            </p:nvCxnSpPr>
            <p:spPr bwMode="auto">
              <a:xfrm>
                <a:off x="384897" y="5580957"/>
                <a:ext cx="8676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4" name="Egyenes összekötő 113"/>
              <p:cNvCxnSpPr/>
              <p:nvPr/>
            </p:nvCxnSpPr>
            <p:spPr bwMode="auto">
              <a:xfrm>
                <a:off x="876528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5" name="Egyenes összekötő 114"/>
              <p:cNvCxnSpPr/>
              <p:nvPr/>
            </p:nvCxnSpPr>
            <p:spPr bwMode="auto">
              <a:xfrm>
                <a:off x="1337379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6" name="Egyenes összekötő 115"/>
              <p:cNvCxnSpPr/>
              <p:nvPr/>
            </p:nvCxnSpPr>
            <p:spPr bwMode="auto">
              <a:xfrm>
                <a:off x="2259082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7" name="Egyenes összekötő 116"/>
              <p:cNvCxnSpPr/>
              <p:nvPr/>
            </p:nvCxnSpPr>
            <p:spPr bwMode="auto">
              <a:xfrm>
                <a:off x="1798231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" name="Egyenes összekötő 117"/>
              <p:cNvCxnSpPr/>
              <p:nvPr/>
            </p:nvCxnSpPr>
            <p:spPr bwMode="auto">
              <a:xfrm>
                <a:off x="3180784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9" name="Egyenes összekötő 118"/>
              <p:cNvCxnSpPr/>
              <p:nvPr/>
            </p:nvCxnSpPr>
            <p:spPr bwMode="auto">
              <a:xfrm>
                <a:off x="2719933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0" name="Egyenes összekötő 119"/>
              <p:cNvCxnSpPr/>
              <p:nvPr/>
            </p:nvCxnSpPr>
            <p:spPr bwMode="auto">
              <a:xfrm>
                <a:off x="7328445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1" name="Egyenes összekötő 120"/>
              <p:cNvCxnSpPr/>
              <p:nvPr/>
            </p:nvCxnSpPr>
            <p:spPr bwMode="auto">
              <a:xfrm>
                <a:off x="7789296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2" name="Egyenes összekötő 121"/>
              <p:cNvCxnSpPr/>
              <p:nvPr/>
            </p:nvCxnSpPr>
            <p:spPr bwMode="auto">
              <a:xfrm>
                <a:off x="6867594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3" name="Egyenes összekötő 122"/>
              <p:cNvCxnSpPr/>
              <p:nvPr/>
            </p:nvCxnSpPr>
            <p:spPr bwMode="auto">
              <a:xfrm>
                <a:off x="8710999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Egyenes összekötő 123"/>
              <p:cNvCxnSpPr/>
              <p:nvPr/>
            </p:nvCxnSpPr>
            <p:spPr bwMode="auto">
              <a:xfrm>
                <a:off x="8250147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" name="Egyenes összekötő 124"/>
              <p:cNvCxnSpPr/>
              <p:nvPr/>
            </p:nvCxnSpPr>
            <p:spPr bwMode="auto">
              <a:xfrm>
                <a:off x="4102487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6" name="Egyenes összekötő 125"/>
              <p:cNvCxnSpPr/>
              <p:nvPr/>
            </p:nvCxnSpPr>
            <p:spPr bwMode="auto">
              <a:xfrm>
                <a:off x="4563338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7" name="Egyenes összekötő 126"/>
              <p:cNvCxnSpPr/>
              <p:nvPr/>
            </p:nvCxnSpPr>
            <p:spPr bwMode="auto">
              <a:xfrm>
                <a:off x="3641635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" name="Egyenes összekötő 127"/>
              <p:cNvCxnSpPr/>
              <p:nvPr/>
            </p:nvCxnSpPr>
            <p:spPr bwMode="auto">
              <a:xfrm>
                <a:off x="5485040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Egyenes összekötő 128"/>
              <p:cNvCxnSpPr/>
              <p:nvPr/>
            </p:nvCxnSpPr>
            <p:spPr bwMode="auto">
              <a:xfrm>
                <a:off x="5024189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Egyenes összekötő 129"/>
              <p:cNvCxnSpPr/>
              <p:nvPr/>
            </p:nvCxnSpPr>
            <p:spPr bwMode="auto">
              <a:xfrm>
                <a:off x="6406743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Egyenes összekötő 130"/>
              <p:cNvCxnSpPr/>
              <p:nvPr/>
            </p:nvCxnSpPr>
            <p:spPr bwMode="auto">
              <a:xfrm>
                <a:off x="5945891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" name="Csoportba foglalás 40"/>
            <p:cNvGrpSpPr/>
            <p:nvPr/>
          </p:nvGrpSpPr>
          <p:grpSpPr>
            <a:xfrm>
              <a:off x="364393" y="4601808"/>
              <a:ext cx="8623373" cy="219819"/>
              <a:chOff x="343669" y="5703202"/>
              <a:chExt cx="8775754" cy="230832"/>
            </a:xfrm>
          </p:grpSpPr>
          <p:sp>
            <p:nvSpPr>
              <p:cNvPr id="103" name="Szövegdoboz 4101"/>
              <p:cNvSpPr txBox="1"/>
              <p:nvPr/>
            </p:nvSpPr>
            <p:spPr>
              <a:xfrm>
                <a:off x="343669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2000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Szövegdoboz 67"/>
              <p:cNvSpPr txBox="1"/>
              <p:nvPr/>
            </p:nvSpPr>
            <p:spPr>
              <a:xfrm>
                <a:off x="1279773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2002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Szövegdoboz 68"/>
              <p:cNvSpPr txBox="1"/>
              <p:nvPr/>
            </p:nvSpPr>
            <p:spPr>
              <a:xfrm>
                <a:off x="2186849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2004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Szövegdoboz 69"/>
              <p:cNvSpPr txBox="1"/>
              <p:nvPr/>
            </p:nvSpPr>
            <p:spPr>
              <a:xfrm>
                <a:off x="3115330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2006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Szövegdoboz 70"/>
              <p:cNvSpPr txBox="1"/>
              <p:nvPr/>
            </p:nvSpPr>
            <p:spPr>
              <a:xfrm>
                <a:off x="4023919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2008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Szövegdoboz 71"/>
              <p:cNvSpPr txBox="1"/>
              <p:nvPr/>
            </p:nvSpPr>
            <p:spPr>
              <a:xfrm>
                <a:off x="4965416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2010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Szövegdoboz 72"/>
              <p:cNvSpPr txBox="1"/>
              <p:nvPr/>
            </p:nvSpPr>
            <p:spPr>
              <a:xfrm>
                <a:off x="5873756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2012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Szövegdoboz 73"/>
              <p:cNvSpPr txBox="1"/>
              <p:nvPr/>
            </p:nvSpPr>
            <p:spPr>
              <a:xfrm>
                <a:off x="6795361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2014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Szövegdoboz 74"/>
              <p:cNvSpPr txBox="1"/>
              <p:nvPr/>
            </p:nvSpPr>
            <p:spPr>
              <a:xfrm>
                <a:off x="7723842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2016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Szövegdoboz 75"/>
              <p:cNvSpPr txBox="1"/>
              <p:nvPr/>
            </p:nvSpPr>
            <p:spPr>
              <a:xfrm>
                <a:off x="8639805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2018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2" name="Csoportba foglalás 41"/>
            <p:cNvGrpSpPr/>
            <p:nvPr/>
          </p:nvGrpSpPr>
          <p:grpSpPr>
            <a:xfrm>
              <a:off x="321607" y="1414014"/>
              <a:ext cx="141500" cy="3195029"/>
              <a:chOff x="179512" y="2366269"/>
              <a:chExt cx="144000" cy="3355103"/>
            </a:xfrm>
          </p:grpSpPr>
          <p:cxnSp>
            <p:nvCxnSpPr>
              <p:cNvPr id="92" name="Egyenes összekötő 91"/>
              <p:cNvCxnSpPr/>
              <p:nvPr/>
            </p:nvCxnSpPr>
            <p:spPr bwMode="auto">
              <a:xfrm flipV="1">
                <a:off x="251520" y="2366269"/>
                <a:ext cx="0" cy="3355103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Egyenes összekötő 92"/>
              <p:cNvCxnSpPr/>
              <p:nvPr/>
            </p:nvCxnSpPr>
            <p:spPr bwMode="auto">
              <a:xfrm flipH="1">
                <a:off x="179512" y="2596630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Egyenes összekötő 93"/>
              <p:cNvCxnSpPr/>
              <p:nvPr/>
            </p:nvCxnSpPr>
            <p:spPr bwMode="auto">
              <a:xfrm flipH="1">
                <a:off x="179512" y="2910196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Egyenes összekötő 94"/>
              <p:cNvCxnSpPr/>
              <p:nvPr/>
            </p:nvCxnSpPr>
            <p:spPr bwMode="auto">
              <a:xfrm flipH="1">
                <a:off x="179512" y="3528772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Egyenes összekötő 95"/>
              <p:cNvCxnSpPr/>
              <p:nvPr/>
            </p:nvCxnSpPr>
            <p:spPr bwMode="auto">
              <a:xfrm flipH="1">
                <a:off x="179512" y="3223762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7" name="Egyenes összekötő 96"/>
              <p:cNvCxnSpPr/>
              <p:nvPr/>
            </p:nvCxnSpPr>
            <p:spPr bwMode="auto">
              <a:xfrm flipH="1">
                <a:off x="179512" y="3838926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Egyenes összekötő 97"/>
              <p:cNvCxnSpPr/>
              <p:nvPr/>
            </p:nvCxnSpPr>
            <p:spPr bwMode="auto">
              <a:xfrm flipH="1">
                <a:off x="179512" y="4149080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Egyenes összekötő 98"/>
              <p:cNvCxnSpPr/>
              <p:nvPr/>
            </p:nvCxnSpPr>
            <p:spPr bwMode="auto">
              <a:xfrm flipH="1">
                <a:off x="179512" y="4457502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Egyenes összekötő 99"/>
              <p:cNvCxnSpPr/>
              <p:nvPr/>
            </p:nvCxnSpPr>
            <p:spPr bwMode="auto">
              <a:xfrm flipH="1">
                <a:off x="179512" y="4767656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Egyenes összekötő 100"/>
              <p:cNvCxnSpPr/>
              <p:nvPr/>
            </p:nvCxnSpPr>
            <p:spPr bwMode="auto">
              <a:xfrm flipH="1">
                <a:off x="179512" y="5077810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Egyenes összekötő 101"/>
              <p:cNvCxnSpPr/>
              <p:nvPr/>
            </p:nvCxnSpPr>
            <p:spPr bwMode="auto">
              <a:xfrm flipH="1">
                <a:off x="179512" y="5387964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3" name="Szövegdoboz 64"/>
            <p:cNvSpPr txBox="1"/>
            <p:nvPr/>
          </p:nvSpPr>
          <p:spPr>
            <a:xfrm>
              <a:off x="-2632" y="1533762"/>
              <a:ext cx="398832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200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4" name="Szövegdoboz 65"/>
            <p:cNvSpPr txBox="1"/>
            <p:nvPr/>
          </p:nvSpPr>
          <p:spPr>
            <a:xfrm>
              <a:off x="4499" y="1822711"/>
              <a:ext cx="398832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180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5" name="Szövegdoboz 66"/>
            <p:cNvSpPr txBox="1"/>
            <p:nvPr/>
          </p:nvSpPr>
          <p:spPr>
            <a:xfrm>
              <a:off x="-566" y="2115247"/>
              <a:ext cx="398832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160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6" name="Szövegdoboz 76"/>
            <p:cNvSpPr txBox="1"/>
            <p:nvPr/>
          </p:nvSpPr>
          <p:spPr>
            <a:xfrm>
              <a:off x="-2055" y="2411107"/>
              <a:ext cx="398832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140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7" name="Szövegdoboz 77"/>
            <p:cNvSpPr txBox="1"/>
            <p:nvPr/>
          </p:nvSpPr>
          <p:spPr>
            <a:xfrm>
              <a:off x="4499" y="2707242"/>
              <a:ext cx="398832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120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8" name="Szövegdoboz 82"/>
            <p:cNvSpPr txBox="1"/>
            <p:nvPr/>
          </p:nvSpPr>
          <p:spPr>
            <a:xfrm>
              <a:off x="4499" y="2999778"/>
              <a:ext cx="398832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100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9" name="Szövegdoboz 83"/>
            <p:cNvSpPr txBox="1"/>
            <p:nvPr/>
          </p:nvSpPr>
          <p:spPr>
            <a:xfrm>
              <a:off x="67592" y="3295638"/>
              <a:ext cx="326375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80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0" name="Szövegdoboz 85"/>
            <p:cNvSpPr txBox="1"/>
            <p:nvPr/>
          </p:nvSpPr>
          <p:spPr>
            <a:xfrm>
              <a:off x="67592" y="3596367"/>
              <a:ext cx="326375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60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1" name="Szövegdoboz 88"/>
            <p:cNvSpPr txBox="1"/>
            <p:nvPr/>
          </p:nvSpPr>
          <p:spPr>
            <a:xfrm>
              <a:off x="74723" y="3886350"/>
              <a:ext cx="326375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40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2" name="Szövegdoboz 92"/>
            <p:cNvSpPr txBox="1"/>
            <p:nvPr/>
          </p:nvSpPr>
          <p:spPr>
            <a:xfrm>
              <a:off x="133663" y="4418791"/>
              <a:ext cx="253917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3" name="Szövegdoboz 91"/>
            <p:cNvSpPr txBox="1"/>
            <p:nvPr/>
          </p:nvSpPr>
          <p:spPr>
            <a:xfrm>
              <a:off x="74723" y="4189396"/>
              <a:ext cx="326375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20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4" name="Szövegdoboz 23"/>
            <p:cNvSpPr txBox="1"/>
            <p:nvPr/>
          </p:nvSpPr>
          <p:spPr>
            <a:xfrm>
              <a:off x="750777" y="1556598"/>
              <a:ext cx="5822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b="1" dirty="0" smtClean="0">
                  <a:solidFill>
                    <a:srgbClr val="FF0000"/>
                  </a:solidFill>
                </a:rPr>
                <a:t>180 nm</a:t>
              </a:r>
              <a:endParaRPr lang="hu-HU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55" name="Szövegdoboz 113"/>
            <p:cNvSpPr txBox="1"/>
            <p:nvPr/>
          </p:nvSpPr>
          <p:spPr>
            <a:xfrm>
              <a:off x="1493069" y="2419190"/>
              <a:ext cx="5822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b="1" dirty="0" smtClean="0">
                  <a:solidFill>
                    <a:srgbClr val="FF0000"/>
                  </a:solidFill>
                </a:rPr>
                <a:t>130 nm</a:t>
              </a:r>
              <a:endParaRPr lang="hu-HU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56" name="Szövegdoboz 114"/>
            <p:cNvSpPr txBox="1"/>
            <p:nvPr/>
          </p:nvSpPr>
          <p:spPr>
            <a:xfrm>
              <a:off x="2438702" y="3025194"/>
              <a:ext cx="5180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b="1" dirty="0" smtClean="0">
                  <a:solidFill>
                    <a:srgbClr val="FF0000"/>
                  </a:solidFill>
                </a:rPr>
                <a:t>90 nm</a:t>
              </a:r>
              <a:endParaRPr lang="hu-HU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57" name="Szövegdoboz 115"/>
            <p:cNvSpPr txBox="1"/>
            <p:nvPr/>
          </p:nvSpPr>
          <p:spPr>
            <a:xfrm>
              <a:off x="3250271" y="3368966"/>
              <a:ext cx="5180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b="1" dirty="0" smtClean="0">
                  <a:solidFill>
                    <a:srgbClr val="FF0000"/>
                  </a:solidFill>
                </a:rPr>
                <a:t>65 nm</a:t>
              </a:r>
              <a:endParaRPr lang="hu-HU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58" name="Szövegdoboz 116"/>
            <p:cNvSpPr txBox="1"/>
            <p:nvPr/>
          </p:nvSpPr>
          <p:spPr>
            <a:xfrm>
              <a:off x="4188924" y="3642346"/>
              <a:ext cx="5180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b="1" dirty="0" smtClean="0">
                  <a:solidFill>
                    <a:srgbClr val="FF0000"/>
                  </a:solidFill>
                </a:rPr>
                <a:t>45 nm</a:t>
              </a:r>
              <a:endParaRPr lang="hu-HU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59" name="Szövegdoboz 117"/>
            <p:cNvSpPr txBox="1"/>
            <p:nvPr/>
          </p:nvSpPr>
          <p:spPr>
            <a:xfrm>
              <a:off x="5167593" y="3876639"/>
              <a:ext cx="5180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b="1" dirty="0" smtClean="0">
                  <a:solidFill>
                    <a:srgbClr val="FF0000"/>
                  </a:solidFill>
                </a:rPr>
                <a:t>32 nm</a:t>
              </a:r>
              <a:endParaRPr lang="hu-HU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60" name="Szövegdoboz 118"/>
            <p:cNvSpPr txBox="1"/>
            <p:nvPr/>
          </p:nvSpPr>
          <p:spPr>
            <a:xfrm>
              <a:off x="6194337" y="3987917"/>
              <a:ext cx="5180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b="1" dirty="0">
                  <a:solidFill>
                    <a:srgbClr val="FF0000"/>
                  </a:solidFill>
                </a:rPr>
                <a:t>2</a:t>
              </a:r>
              <a:r>
                <a:rPr lang="hu-HU" sz="900" b="1" dirty="0" smtClean="0">
                  <a:solidFill>
                    <a:srgbClr val="FF0000"/>
                  </a:solidFill>
                </a:rPr>
                <a:t>2 nm</a:t>
              </a:r>
              <a:endParaRPr lang="hu-HU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61" name="Szövegdoboz 119"/>
            <p:cNvSpPr txBox="1"/>
            <p:nvPr/>
          </p:nvSpPr>
          <p:spPr>
            <a:xfrm>
              <a:off x="7477335" y="4093227"/>
              <a:ext cx="5180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b="1" dirty="0" smtClean="0">
                  <a:solidFill>
                    <a:srgbClr val="FF0000"/>
                  </a:solidFill>
                </a:rPr>
                <a:t>14 nm</a:t>
              </a:r>
              <a:endParaRPr lang="hu-HU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62" name="Szövegdoboz 120"/>
            <p:cNvSpPr txBox="1"/>
            <p:nvPr/>
          </p:nvSpPr>
          <p:spPr>
            <a:xfrm>
              <a:off x="8475643" y="4171323"/>
              <a:ext cx="5180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b="1" dirty="0" smtClean="0">
                  <a:solidFill>
                    <a:srgbClr val="FF0000"/>
                  </a:solidFill>
                </a:rPr>
                <a:t>10 nm</a:t>
              </a:r>
              <a:endParaRPr lang="hu-HU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63" name="TextBox 8"/>
            <p:cNvSpPr txBox="1"/>
            <p:nvPr/>
          </p:nvSpPr>
          <p:spPr>
            <a:xfrm>
              <a:off x="1412913" y="1430777"/>
              <a:ext cx="888711" cy="351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b="1" dirty="0" smtClean="0">
                  <a:solidFill>
                    <a:srgbClr val="000000"/>
                  </a:solidFill>
                  <a:cs typeface="Arial" charset="0"/>
                </a:rPr>
                <a:t>Pentium </a:t>
              </a:r>
              <a:r>
                <a:rPr lang="en-US" altLang="en-US" sz="900" b="1" dirty="0">
                  <a:solidFill>
                    <a:srgbClr val="000000"/>
                  </a:solidFill>
                  <a:cs typeface="Arial" charset="0"/>
                </a:rPr>
                <a:t>4</a:t>
              </a:r>
            </a:p>
            <a:p>
              <a:pPr algn="ctr"/>
              <a:r>
                <a:rPr lang="en-US" altLang="en-US" sz="900" b="1" dirty="0" smtClean="0">
                  <a:solidFill>
                    <a:srgbClr val="000000"/>
                  </a:solidFill>
                  <a:cs typeface="Arial" charset="0"/>
                </a:rPr>
                <a:t>Northwood</a:t>
              </a:r>
              <a:endParaRPr lang="en-US" altLang="en-US" sz="9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" name="TextBox 9"/>
            <p:cNvSpPr txBox="1"/>
            <p:nvPr/>
          </p:nvSpPr>
          <p:spPr>
            <a:xfrm>
              <a:off x="2373632" y="2131806"/>
              <a:ext cx="832005" cy="351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Pentium </a:t>
              </a:r>
              <a:r>
                <a:rPr lang="en-US" sz="900" b="1" dirty="0">
                  <a:solidFill>
                    <a:srgbClr val="000000"/>
                  </a:solidFill>
                </a:rPr>
                <a:t>4</a:t>
              </a:r>
            </a:p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Prescott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65" name="TextBox 11"/>
            <p:cNvSpPr txBox="1"/>
            <p:nvPr/>
          </p:nvSpPr>
          <p:spPr>
            <a:xfrm>
              <a:off x="3141053" y="2718591"/>
              <a:ext cx="832005" cy="351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Pentium </a:t>
              </a:r>
              <a:r>
                <a:rPr lang="en-US" sz="900" b="1" dirty="0">
                  <a:solidFill>
                    <a:srgbClr val="000000"/>
                  </a:solidFill>
                </a:rPr>
                <a:t>4</a:t>
              </a:r>
            </a:p>
            <a:p>
              <a:pPr algn="ctr"/>
              <a:r>
                <a:rPr lang="en-US" sz="900" b="1" dirty="0">
                  <a:solidFill>
                    <a:srgbClr val="000000"/>
                  </a:solidFill>
                </a:rPr>
                <a:t>Cedar Mill</a:t>
              </a:r>
            </a:p>
          </p:txBody>
        </p:sp>
        <p:sp>
          <p:nvSpPr>
            <p:cNvPr id="66" name="TextBox 12"/>
            <p:cNvSpPr txBox="1"/>
            <p:nvPr/>
          </p:nvSpPr>
          <p:spPr>
            <a:xfrm>
              <a:off x="4108408" y="3230911"/>
              <a:ext cx="631959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Penryn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67" name="TextBox 13"/>
            <p:cNvSpPr txBox="1"/>
            <p:nvPr/>
          </p:nvSpPr>
          <p:spPr>
            <a:xfrm>
              <a:off x="4985831" y="3455678"/>
              <a:ext cx="832005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 smtClean="0">
                  <a:solidFill>
                    <a:srgbClr val="000000"/>
                  </a:solidFill>
                </a:rPr>
                <a:t>Westmere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TextBox 14"/>
            <p:cNvSpPr txBox="1"/>
            <p:nvPr/>
          </p:nvSpPr>
          <p:spPr>
            <a:xfrm>
              <a:off x="5991040" y="3710366"/>
              <a:ext cx="846180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Ivy </a:t>
              </a:r>
              <a:r>
                <a:rPr lang="en-US" sz="900" b="1" dirty="0">
                  <a:solidFill>
                    <a:srgbClr val="000000"/>
                  </a:solidFill>
                </a:rPr>
                <a:t>Bridge</a:t>
              </a:r>
            </a:p>
          </p:txBody>
        </p:sp>
        <p:sp>
          <p:nvSpPr>
            <p:cNvPr id="69" name="TextBox 15"/>
            <p:cNvSpPr txBox="1"/>
            <p:nvPr/>
          </p:nvSpPr>
          <p:spPr>
            <a:xfrm>
              <a:off x="7254756" y="3848064"/>
              <a:ext cx="822554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 smtClean="0">
                  <a:solidFill>
                    <a:srgbClr val="000000"/>
                  </a:solidFill>
                </a:rPr>
                <a:t>Broadwell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70" name="TextBox 21"/>
            <p:cNvSpPr txBox="1"/>
            <p:nvPr/>
          </p:nvSpPr>
          <p:spPr>
            <a:xfrm>
              <a:off x="605580" y="998730"/>
              <a:ext cx="877684" cy="351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Pentium </a:t>
              </a:r>
              <a:r>
                <a:rPr lang="en-US" sz="900" b="1" dirty="0">
                  <a:solidFill>
                    <a:srgbClr val="000000"/>
                  </a:solidFill>
                </a:rPr>
                <a:t>4</a:t>
              </a:r>
            </a:p>
            <a:p>
              <a:pPr algn="ctr"/>
              <a:r>
                <a:rPr lang="en-US" sz="900" b="1" dirty="0">
                  <a:solidFill>
                    <a:srgbClr val="000000"/>
                  </a:solidFill>
                </a:rPr>
                <a:t>Willamette</a:t>
              </a:r>
            </a:p>
          </p:txBody>
        </p:sp>
        <p:sp>
          <p:nvSpPr>
            <p:cNvPr id="71" name="TextBox 22"/>
            <p:cNvSpPr txBox="1"/>
            <p:nvPr/>
          </p:nvSpPr>
          <p:spPr>
            <a:xfrm>
              <a:off x="8249574" y="3891678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Cannon lake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72" name="Egyenes összekötő 71"/>
            <p:cNvCxnSpPr/>
            <p:nvPr/>
          </p:nvCxnSpPr>
          <p:spPr bwMode="auto">
            <a:xfrm flipV="1">
              <a:off x="395975" y="3701188"/>
              <a:ext cx="8482833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Egyenes összekötő 72"/>
            <p:cNvCxnSpPr/>
            <p:nvPr/>
          </p:nvCxnSpPr>
          <p:spPr bwMode="auto">
            <a:xfrm flipV="1">
              <a:off x="393967" y="3406284"/>
              <a:ext cx="8482833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Egyenes összekötő 73"/>
            <p:cNvCxnSpPr/>
            <p:nvPr/>
          </p:nvCxnSpPr>
          <p:spPr bwMode="auto">
            <a:xfrm flipV="1">
              <a:off x="386836" y="3995993"/>
              <a:ext cx="8482833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Egyenes összekötő 74"/>
            <p:cNvCxnSpPr/>
            <p:nvPr/>
          </p:nvCxnSpPr>
          <p:spPr bwMode="auto">
            <a:xfrm flipV="1">
              <a:off x="395975" y="4293165"/>
              <a:ext cx="8482833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Egyenes összekötő 75"/>
            <p:cNvCxnSpPr/>
            <p:nvPr/>
          </p:nvCxnSpPr>
          <p:spPr bwMode="auto">
            <a:xfrm flipV="1">
              <a:off x="392357" y="2522057"/>
              <a:ext cx="8482833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Egyenes összekötő 76"/>
            <p:cNvCxnSpPr/>
            <p:nvPr/>
          </p:nvCxnSpPr>
          <p:spPr bwMode="auto">
            <a:xfrm flipV="1">
              <a:off x="390349" y="2231688"/>
              <a:ext cx="8482833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Egyenes összekötő 77"/>
            <p:cNvCxnSpPr/>
            <p:nvPr/>
          </p:nvCxnSpPr>
          <p:spPr bwMode="auto">
            <a:xfrm flipV="1">
              <a:off x="383218" y="2816862"/>
              <a:ext cx="8482833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Egyenes összekötő 78"/>
            <p:cNvCxnSpPr/>
            <p:nvPr/>
          </p:nvCxnSpPr>
          <p:spPr bwMode="auto">
            <a:xfrm flipV="1">
              <a:off x="392357" y="3111766"/>
              <a:ext cx="8482833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Egyenes összekötő 79"/>
            <p:cNvCxnSpPr/>
            <p:nvPr/>
          </p:nvCxnSpPr>
          <p:spPr bwMode="auto">
            <a:xfrm flipV="1">
              <a:off x="406646" y="1928819"/>
              <a:ext cx="8482833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Egyenes összekötő 80"/>
            <p:cNvCxnSpPr/>
            <p:nvPr/>
          </p:nvCxnSpPr>
          <p:spPr bwMode="auto">
            <a:xfrm flipV="1">
              <a:off x="404637" y="1633915"/>
              <a:ext cx="8482833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" name="TextBox 8"/>
            <p:cNvSpPr txBox="1"/>
            <p:nvPr/>
          </p:nvSpPr>
          <p:spPr>
            <a:xfrm>
              <a:off x="1072280" y="1710720"/>
              <a:ext cx="523271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dirty="0">
                  <a:solidFill>
                    <a:srgbClr val="000000"/>
                  </a:solidFill>
                  <a:cs typeface="Arial" charset="0"/>
                </a:rPr>
                <a:t>0</a:t>
              </a:r>
              <a:r>
                <a:rPr lang="hu-HU" altLang="en-US" sz="900" dirty="0" smtClean="0">
                  <a:solidFill>
                    <a:srgbClr val="000000"/>
                  </a:solidFill>
                  <a:cs typeface="Arial" charset="0"/>
                </a:rPr>
                <a:t>1/02</a:t>
              </a:r>
              <a:endParaRPr lang="en-US" altLang="en-US" sz="9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3" name="TextBox 9"/>
            <p:cNvSpPr txBox="1"/>
            <p:nvPr/>
          </p:nvSpPr>
          <p:spPr>
            <a:xfrm>
              <a:off x="2019614" y="2442168"/>
              <a:ext cx="523271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02/04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4" name="TextBox 12"/>
            <p:cNvSpPr txBox="1"/>
            <p:nvPr/>
          </p:nvSpPr>
          <p:spPr>
            <a:xfrm>
              <a:off x="3658679" y="3392957"/>
              <a:ext cx="523271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11/07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5" name="TextBox 13"/>
            <p:cNvSpPr txBox="1"/>
            <p:nvPr/>
          </p:nvSpPr>
          <p:spPr>
            <a:xfrm>
              <a:off x="4681062" y="3684503"/>
              <a:ext cx="523271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01/10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6" name="TextBox 14"/>
            <p:cNvSpPr txBox="1"/>
            <p:nvPr/>
          </p:nvSpPr>
          <p:spPr>
            <a:xfrm>
              <a:off x="5654219" y="3902093"/>
              <a:ext cx="523271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04/12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Box 15"/>
            <p:cNvSpPr txBox="1"/>
            <p:nvPr/>
          </p:nvSpPr>
          <p:spPr>
            <a:xfrm>
              <a:off x="6735314" y="4015128"/>
              <a:ext cx="523271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09/14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8" name="TextBox 21"/>
            <p:cNvSpPr txBox="1"/>
            <p:nvPr/>
          </p:nvSpPr>
          <p:spPr>
            <a:xfrm>
              <a:off x="560770" y="1710720"/>
              <a:ext cx="523271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dirty="0">
                  <a:solidFill>
                    <a:srgbClr val="000000"/>
                  </a:solidFill>
                  <a:cs typeface="Arial" charset="0"/>
                </a:rPr>
                <a:t>1</a:t>
              </a:r>
              <a:r>
                <a:rPr lang="hu-HU" altLang="en-US" sz="900" dirty="0" smtClean="0">
                  <a:solidFill>
                    <a:srgbClr val="000000"/>
                  </a:solidFill>
                  <a:cs typeface="Arial" charset="0"/>
                </a:rPr>
                <a:t>1/0</a:t>
              </a:r>
              <a:r>
                <a:rPr lang="en-US" altLang="en-US" sz="900" dirty="0" smtClean="0">
                  <a:solidFill>
                    <a:srgbClr val="000000"/>
                  </a:solidFill>
                  <a:cs typeface="Arial" charset="0"/>
                </a:rPr>
                <a:t>0</a:t>
              </a:r>
              <a:endParaRPr lang="en-US" altLang="en-US" sz="9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9" name="TextBox 22"/>
            <p:cNvSpPr txBox="1"/>
            <p:nvPr/>
          </p:nvSpPr>
          <p:spPr>
            <a:xfrm>
              <a:off x="8103989" y="4098621"/>
              <a:ext cx="535873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2H/17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90" name="TextBox 12"/>
            <p:cNvSpPr txBox="1"/>
            <p:nvPr/>
          </p:nvSpPr>
          <p:spPr>
            <a:xfrm>
              <a:off x="2858137" y="3018245"/>
              <a:ext cx="523271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900" dirty="0">
                  <a:solidFill>
                    <a:srgbClr val="000000"/>
                  </a:solidFill>
                </a:rPr>
                <a:t>0</a:t>
              </a:r>
              <a:r>
                <a:rPr lang="en-US" sz="900" dirty="0" smtClean="0">
                  <a:solidFill>
                    <a:srgbClr val="000000"/>
                  </a:solidFill>
                </a:rPr>
                <a:t>1/0</a:t>
              </a:r>
              <a:r>
                <a:rPr lang="hu-HU" sz="900" dirty="0" smtClean="0">
                  <a:solidFill>
                    <a:srgbClr val="000000"/>
                  </a:solidFill>
                </a:rPr>
                <a:t>6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2"/>
            <p:cNvSpPr txBox="1"/>
            <p:nvPr/>
          </p:nvSpPr>
          <p:spPr>
            <a:xfrm>
              <a:off x="218652" y="1173186"/>
              <a:ext cx="364179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 smtClean="0">
                  <a:solidFill>
                    <a:srgbClr val="000000"/>
                  </a:solidFill>
                </a:rPr>
                <a:t>nm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2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(14)</a:t>
            </a:r>
            <a:endParaRPr lang="en-US" altLang="en-US" sz="1600" dirty="0"/>
          </a:p>
        </p:txBody>
      </p:sp>
      <p:sp>
        <p:nvSpPr>
          <p:cNvPr id="134" name="TextBox 133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135" name="Rounded Rectangle 5"/>
          <p:cNvSpPr/>
          <p:nvPr/>
        </p:nvSpPr>
        <p:spPr bwMode="auto">
          <a:xfrm>
            <a:off x="5915854" y="3565596"/>
            <a:ext cx="2478251" cy="13852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7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34" grpId="0"/>
      <p:bldP spid="1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(15)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64" y="1281563"/>
            <a:ext cx="8640622" cy="51627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8" y="494383"/>
            <a:ext cx="841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Intel’s astonishing process evolution roadmap from 12/2019 [342]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8" y="666936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3817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876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(16)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1438" y="513300"/>
            <a:ext cx="7719549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Remark</a:t>
            </a:r>
          </a:p>
          <a:p>
            <a:r>
              <a:rPr lang="en-US" sz="1600" dirty="0" smtClean="0">
                <a:latin typeface="+mj-lt"/>
              </a:rPr>
              <a:t> 3 nm distance is equivalent to the extent of 12 Si atoms ordered in line.</a:t>
            </a:r>
          </a:p>
          <a:p>
            <a:r>
              <a:rPr lang="en-US" sz="1600" dirty="0" smtClean="0">
                <a:latin typeface="+mj-lt"/>
              </a:rPr>
              <a:t> (Si atom: </a:t>
            </a:r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~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0.24 nm).</a:t>
            </a:r>
            <a:endParaRPr lang="en-US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57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  <a:solidFill>
            <a:srgbClr val="0000FF"/>
          </a:solidFill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(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17)</a:t>
            </a:r>
            <a:endParaRPr lang="en-US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66780" y="468917"/>
            <a:ext cx="9077219" cy="6416839"/>
            <a:chOff x="66780" y="468917"/>
            <a:chExt cx="9077219" cy="6416839"/>
          </a:xfrm>
        </p:grpSpPr>
        <p:grpSp>
          <p:nvGrpSpPr>
            <p:cNvPr id="14" name="Group 13"/>
            <p:cNvGrpSpPr/>
            <p:nvPr/>
          </p:nvGrpSpPr>
          <p:grpSpPr>
            <a:xfrm>
              <a:off x="66780" y="468917"/>
              <a:ext cx="9077219" cy="6416839"/>
              <a:chOff x="66780" y="468917"/>
              <a:chExt cx="9077219" cy="641683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r="7508"/>
              <a:stretch/>
            </p:blipFill>
            <p:spPr>
              <a:xfrm>
                <a:off x="476466" y="468917"/>
                <a:ext cx="8359527" cy="6266667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4313" t="82910" r="87169" b="10029"/>
              <a:stretch/>
            </p:blipFill>
            <p:spPr>
              <a:xfrm>
                <a:off x="149514" y="5661355"/>
                <a:ext cx="769918" cy="442530"/>
              </a:xfrm>
              <a:prstGeom prst="rect">
                <a:avLst/>
              </a:prstGeom>
            </p:spPr>
          </p:pic>
          <p:sp>
            <p:nvSpPr>
              <p:cNvPr id="3" name="Rounded Rectangle 2"/>
              <p:cNvSpPr/>
              <p:nvPr/>
            </p:nvSpPr>
            <p:spPr bwMode="auto">
              <a:xfrm>
                <a:off x="1104472" y="6146543"/>
                <a:ext cx="559941" cy="431514"/>
              </a:xfrm>
              <a:prstGeom prst="round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3333CC"/>
                  </a:solidFill>
                  <a:latin typeface="Verdana" pitchFamily="34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945223" y="6079763"/>
                <a:ext cx="714054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9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PII</a:t>
                </a:r>
              </a:p>
              <a:p>
                <a:pPr defTabSz="457200"/>
                <a:r>
                  <a:rPr lang="en-US" sz="9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Klamath,</a:t>
                </a:r>
              </a:p>
              <a:p>
                <a:pPr defTabSz="457200"/>
                <a:r>
                  <a:rPr lang="en-US" sz="9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(1997)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6780" y="6083190"/>
                <a:ext cx="994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9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Pentium_MMX</a:t>
                </a:r>
                <a:endParaRPr lang="en-US" sz="900" dirty="0">
                  <a:solidFill>
                    <a:srgbClr val="000000"/>
                  </a:solidFill>
                  <a:latin typeface="Arial Rounded MT Bold" panose="020F0704030504030204" pitchFamily="34" charset="0"/>
                </a:endParaRPr>
              </a:p>
              <a:p>
                <a:pPr defTabSz="457200"/>
                <a:r>
                  <a:rPr lang="en-US" sz="9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(1997)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8178229" y="6103885"/>
                <a:ext cx="585627" cy="304649"/>
              </a:xfrm>
              <a:prstGeom prst="round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3333CC"/>
                  </a:solidFill>
                  <a:latin typeface="Verdana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094678" y="6062454"/>
                <a:ext cx="1049321" cy="823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950" dirty="0">
                    <a:solidFill>
                      <a:srgbClr val="808080">
                        <a:lumMod val="50000"/>
                      </a:srgbClr>
                    </a:solidFill>
                    <a:latin typeface="Arial Rounded MT Bold" panose="020F0704030504030204" pitchFamily="34" charset="0"/>
                  </a:rPr>
                  <a:t>Core</a:t>
                </a:r>
              </a:p>
              <a:p>
                <a:pPr defTabSz="457200"/>
                <a:r>
                  <a:rPr lang="en-US" sz="950" dirty="0">
                    <a:solidFill>
                      <a:srgbClr val="808080">
                        <a:lumMod val="50000"/>
                      </a:srgbClr>
                    </a:solidFill>
                    <a:latin typeface="Arial Rounded MT Bold" panose="020F0704030504030204" pitchFamily="34" charset="0"/>
                  </a:rPr>
                  <a:t>Cannon-Lake,</a:t>
                </a:r>
              </a:p>
              <a:p>
                <a:pPr defTabSz="457200"/>
                <a:r>
                  <a:rPr lang="en-US" sz="950" dirty="0">
                    <a:solidFill>
                      <a:srgbClr val="808080">
                        <a:lumMod val="50000"/>
                      </a:srgbClr>
                    </a:solidFill>
                    <a:latin typeface="Arial Rounded MT Bold" panose="020F0704030504030204" pitchFamily="34" charset="0"/>
                  </a:rPr>
                  <a:t>(2018)</a:t>
                </a:r>
              </a:p>
              <a:p>
                <a:pPr defTabSz="457200"/>
                <a:r>
                  <a:rPr lang="en-US" sz="950" dirty="0" err="1">
                    <a:solidFill>
                      <a:srgbClr val="808080">
                        <a:lumMod val="50000"/>
                      </a:srgbClr>
                    </a:solidFill>
                    <a:latin typeface="Arial Rounded MT Bold" panose="020F0704030504030204" pitchFamily="34" charset="0"/>
                  </a:rPr>
                  <a:t>Skylake</a:t>
                </a:r>
                <a:r>
                  <a:rPr lang="en-US" sz="950" dirty="0">
                    <a:solidFill>
                      <a:srgbClr val="808080">
                        <a:lumMod val="50000"/>
                      </a:srgbClr>
                    </a:solidFill>
                    <a:latin typeface="Arial Rounded MT Bold" panose="020F0704030504030204" pitchFamily="34" charset="0"/>
                  </a:rPr>
                  <a:t>-X/SP,</a:t>
                </a:r>
              </a:p>
              <a:p>
                <a:pPr defTabSz="457200"/>
                <a:r>
                  <a:rPr lang="en-US" sz="950" dirty="0">
                    <a:solidFill>
                      <a:srgbClr val="808080">
                        <a:lumMod val="50000"/>
                      </a:srgbClr>
                    </a:solidFill>
                    <a:latin typeface="Arial Rounded MT Bold" panose="020F0704030504030204" pitchFamily="34" charset="0"/>
                  </a:rPr>
                  <a:t>(2017)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376847" y="6469443"/>
                <a:ext cx="559769" cy="238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95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(2016)</a:t>
                </a:r>
              </a:p>
            </p:txBody>
          </p:sp>
        </p:grpSp>
        <p:sp>
          <p:nvSpPr>
            <p:cNvPr id="16" name="Rectangle 15"/>
            <p:cNvSpPr/>
            <p:nvPr/>
          </p:nvSpPr>
          <p:spPr bwMode="auto">
            <a:xfrm>
              <a:off x="904775" y="789272"/>
              <a:ext cx="3936732" cy="58714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Verdana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476466" y="1806561"/>
              <a:ext cx="5103646" cy="4786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11054" t="12763" r="84165" b="78741"/>
            <a:stretch/>
          </p:blipFill>
          <p:spPr>
            <a:xfrm>
              <a:off x="1449529" y="1672448"/>
              <a:ext cx="496632" cy="61200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92325" y="519767"/>
            <a:ext cx="4695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b="1" dirty="0">
                <a:solidFill>
                  <a:srgbClr val="2D2D8A"/>
                </a:solidFill>
                <a:latin typeface="Verdana"/>
              </a:rPr>
              <a:t>Evolution of Intel’s </a:t>
            </a:r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x86 ISA </a:t>
            </a:r>
            <a:r>
              <a:rPr lang="en-US" sz="1400" b="1" dirty="0">
                <a:solidFill>
                  <a:srgbClr val="2D2D8A"/>
                </a:solidFill>
                <a:latin typeface="Verdana"/>
              </a:rPr>
              <a:t>extensions </a:t>
            </a:r>
            <a:r>
              <a:rPr lang="en-US" sz="14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sz="1400" b="1" dirty="0">
                <a:solidFill>
                  <a:srgbClr val="000000"/>
                </a:solidFill>
                <a:latin typeface="Verdana"/>
              </a:rPr>
              <a:t>42</a:t>
            </a:r>
            <a:r>
              <a:rPr lang="en-US" sz="1400" b="1" dirty="0">
                <a:solidFill>
                  <a:srgbClr val="000000"/>
                </a:solidFill>
                <a:latin typeface="Verdana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4741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(17b)</a:t>
            </a:r>
            <a:endParaRPr lang="en-US" sz="1600" dirty="0"/>
          </a:p>
        </p:txBody>
      </p:sp>
      <p:sp>
        <p:nvSpPr>
          <p:cNvPr id="98" name="Text Box 56"/>
          <p:cNvSpPr txBox="1">
            <a:spLocks noChangeArrowheads="1"/>
          </p:cNvSpPr>
          <p:nvPr/>
        </p:nvSpPr>
        <p:spPr bwMode="auto">
          <a:xfrm>
            <a:off x="77740" y="510933"/>
            <a:ext cx="87799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Key ISA and the microarchitecture innovations of the Core 2 family (</a:t>
            </a: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based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on [3</a:t>
            </a: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]) -1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3" name="Text Box 53"/>
          <p:cNvSpPr txBox="1">
            <a:spLocks noChangeArrowheads="1"/>
          </p:cNvSpPr>
          <p:nvPr/>
        </p:nvSpPr>
        <p:spPr bwMode="auto">
          <a:xfrm>
            <a:off x="5929014" y="818710"/>
            <a:ext cx="2672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Key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new features of the ISA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and the microarchitecture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9" name="Rectangle 54"/>
          <p:cNvSpPr>
            <a:spLocks noChangeArrowheads="1"/>
          </p:cNvSpPr>
          <p:nvPr/>
        </p:nvSpPr>
        <p:spPr bwMode="auto">
          <a:xfrm>
            <a:off x="5777831" y="825526"/>
            <a:ext cx="3028531" cy="435349"/>
          </a:xfrm>
          <a:prstGeom prst="rect">
            <a:avLst/>
          </a:prstGeom>
          <a:solidFill>
            <a:srgbClr val="333333">
              <a:alpha val="14902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11" name="Text Box 5"/>
          <p:cNvSpPr txBox="1">
            <a:spLocks noChangeArrowheads="1"/>
          </p:cNvSpPr>
          <p:nvPr/>
        </p:nvSpPr>
        <p:spPr bwMode="auto">
          <a:xfrm>
            <a:off x="5424868" y="1375813"/>
            <a:ext cx="3740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New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microarch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.: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4-wide core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128-bit SIMD</a:t>
            </a:r>
            <a:r>
              <a:rPr kumimoji="0" lang="hu-HU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FX/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FP</a:t>
            </a:r>
            <a:r>
              <a:rPr kumimoji="0" lang="hu-HU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EUs,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shared L2 , no HT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3" name="Rectangle 48"/>
          <p:cNvSpPr>
            <a:spLocks noChangeArrowheads="1"/>
          </p:cNvSpPr>
          <p:nvPr/>
        </p:nvSpPr>
        <p:spPr bwMode="auto">
          <a:xfrm>
            <a:off x="5629001" y="2971700"/>
            <a:ext cx="3332753" cy="47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New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microarch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.: 256-bit </a:t>
            </a:r>
            <a:r>
              <a:rPr kumimoji="0" lang="hu-HU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(FP)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AVX,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ring bus,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integrated GPU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8" name="Rectangle 48"/>
          <p:cNvSpPr>
            <a:spLocks noChangeArrowheads="1"/>
          </p:cNvSpPr>
          <p:nvPr/>
        </p:nvSpPr>
        <p:spPr bwMode="auto">
          <a:xfrm>
            <a:off x="5743872" y="3765436"/>
            <a:ext cx="3394435" cy="47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New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microarch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.: </a:t>
            </a:r>
            <a:r>
              <a:rPr kumimoji="0" lang="hu-HU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256-bit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hu-HU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(FX)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AVX2, 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L4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cache (discrete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eDRAM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),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TSX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5" name="Rectangle 48"/>
          <p:cNvSpPr>
            <a:spLocks noChangeArrowheads="1"/>
          </p:cNvSpPr>
          <p:nvPr/>
        </p:nvSpPr>
        <p:spPr bwMode="auto">
          <a:xfrm>
            <a:off x="6147385" y="4238120"/>
            <a:ext cx="2308514" cy="28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Shared Virtual Memory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6" name="Rectangle 48"/>
          <p:cNvSpPr>
            <a:spLocks noChangeArrowheads="1"/>
          </p:cNvSpPr>
          <p:nvPr/>
        </p:nvSpPr>
        <p:spPr bwMode="auto">
          <a:xfrm>
            <a:off x="5786120" y="2655208"/>
            <a:ext cx="2711067" cy="28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In package integrated GPU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7" name="Text Box 7"/>
          <p:cNvSpPr txBox="1">
            <a:spLocks noChangeArrowheads="1"/>
          </p:cNvSpPr>
          <p:nvPr/>
        </p:nvSpPr>
        <p:spPr bwMode="auto">
          <a:xfrm>
            <a:off x="5682811" y="2141547"/>
            <a:ext cx="3433391" cy="47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New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microarch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.: 4 cores,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integr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. MC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QPI, private L2,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(inclusive) L3, HT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8" name="Left Brace 127"/>
          <p:cNvSpPr/>
          <p:nvPr/>
        </p:nvSpPr>
        <p:spPr bwMode="auto">
          <a:xfrm>
            <a:off x="5698300" y="3857286"/>
            <a:ext cx="91134" cy="335246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9" name="Left Brace 128"/>
          <p:cNvSpPr/>
          <p:nvPr/>
        </p:nvSpPr>
        <p:spPr bwMode="auto">
          <a:xfrm>
            <a:off x="5696159" y="3046458"/>
            <a:ext cx="91134" cy="335246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0" name="Left Brace 129"/>
          <p:cNvSpPr/>
          <p:nvPr/>
        </p:nvSpPr>
        <p:spPr bwMode="auto">
          <a:xfrm>
            <a:off x="5698300" y="2217525"/>
            <a:ext cx="94779" cy="335246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5" name="Left Brace 134"/>
          <p:cNvSpPr/>
          <p:nvPr/>
        </p:nvSpPr>
        <p:spPr bwMode="auto">
          <a:xfrm>
            <a:off x="5698300" y="1429111"/>
            <a:ext cx="94779" cy="521495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6" name="Rectangle 48"/>
          <p:cNvSpPr>
            <a:spLocks noChangeArrowheads="1"/>
          </p:cNvSpPr>
          <p:nvPr/>
        </p:nvSpPr>
        <p:spPr bwMode="auto">
          <a:xfrm>
            <a:off x="5715397" y="4441566"/>
            <a:ext cx="3446376" cy="47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New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microarch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.: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5-wide core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ISP, Memory Side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L4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cache, no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FIVR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5789444" y="4832032"/>
            <a:ext cx="3431558" cy="47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Optane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memory, in KBL G series: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 package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integr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 CPU, GPU, HBM2</a:t>
            </a:r>
          </a:p>
        </p:txBody>
      </p:sp>
      <p:sp>
        <p:nvSpPr>
          <p:cNvPr id="179" name="Left Brace 178"/>
          <p:cNvSpPr/>
          <p:nvPr/>
        </p:nvSpPr>
        <p:spPr bwMode="auto">
          <a:xfrm>
            <a:off x="5698299" y="4528703"/>
            <a:ext cx="91134" cy="335246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87" name="Left Brace 186"/>
          <p:cNvSpPr/>
          <p:nvPr/>
        </p:nvSpPr>
        <p:spPr bwMode="auto">
          <a:xfrm>
            <a:off x="5698300" y="4907564"/>
            <a:ext cx="91134" cy="335246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5775479" y="5524536"/>
            <a:ext cx="3389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(PCHs of S-series DTs support:  </a:t>
            </a:r>
          </a:p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USB G2,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integr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 conn.,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Optane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2)</a:t>
            </a:r>
          </a:p>
        </p:txBody>
      </p:sp>
      <p:sp>
        <p:nvSpPr>
          <p:cNvPr id="195" name="Left Brace 194"/>
          <p:cNvSpPr/>
          <p:nvPr/>
        </p:nvSpPr>
        <p:spPr bwMode="auto">
          <a:xfrm>
            <a:off x="5697125" y="5552480"/>
            <a:ext cx="90000" cy="330393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7138052" y="6276596"/>
            <a:ext cx="404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8C</a:t>
            </a:r>
          </a:p>
        </p:txBody>
      </p:sp>
      <p:grpSp>
        <p:nvGrpSpPr>
          <p:cNvPr id="198" name="Group 197"/>
          <p:cNvGrpSpPr/>
          <p:nvPr/>
        </p:nvGrpSpPr>
        <p:grpSpPr>
          <a:xfrm>
            <a:off x="211756" y="927320"/>
            <a:ext cx="5399060" cy="5920602"/>
            <a:chOff x="211756" y="927320"/>
            <a:chExt cx="5399060" cy="5920602"/>
          </a:xfrm>
        </p:grpSpPr>
        <p:sp>
          <p:nvSpPr>
            <p:cNvPr id="199" name="Text Box 28"/>
            <p:cNvSpPr txBox="1">
              <a:spLocks noChangeArrowheads="1"/>
            </p:cNvSpPr>
            <p:nvPr/>
          </p:nvSpPr>
          <p:spPr bwMode="auto">
            <a:xfrm rot="16200000">
              <a:off x="118788" y="1145972"/>
              <a:ext cx="693909" cy="405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 YEARS</a:t>
              </a:r>
            </a:p>
          </p:txBody>
        </p:sp>
        <p:sp>
          <p:nvSpPr>
            <p:cNvPr id="203" name="Rectangle 46"/>
            <p:cNvSpPr>
              <a:spLocks noChangeArrowheads="1"/>
            </p:cNvSpPr>
            <p:nvPr/>
          </p:nvSpPr>
          <p:spPr bwMode="auto">
            <a:xfrm>
              <a:off x="2462687" y="1029183"/>
              <a:ext cx="3148129" cy="5818739"/>
            </a:xfrm>
            <a:prstGeom prst="rect">
              <a:avLst/>
            </a:prstGeom>
            <a:solidFill>
              <a:srgbClr val="0000FF">
                <a:alpha val="14117"/>
              </a:srgb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04" name="Text Box 6"/>
            <p:cNvSpPr txBox="1">
              <a:spLocks noChangeArrowheads="1"/>
            </p:cNvSpPr>
            <p:nvPr/>
          </p:nvSpPr>
          <p:spPr bwMode="auto">
            <a:xfrm>
              <a:off x="4585766" y="1892050"/>
              <a:ext cx="948425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11/2007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05" name="Text Box 8"/>
            <p:cNvSpPr txBox="1">
              <a:spLocks noChangeArrowheads="1"/>
            </p:cNvSpPr>
            <p:nvPr/>
          </p:nvSpPr>
          <p:spPr bwMode="auto">
            <a:xfrm>
              <a:off x="4550401" y="1193548"/>
              <a:ext cx="1035230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0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1/200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06" name="Rectangle 31"/>
            <p:cNvSpPr>
              <a:spLocks noChangeArrowheads="1"/>
            </p:cNvSpPr>
            <p:nvPr/>
          </p:nvSpPr>
          <p:spPr bwMode="auto">
            <a:xfrm>
              <a:off x="211756" y="1088356"/>
              <a:ext cx="4173072" cy="731495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07" name="AutoShape 32"/>
            <p:cNvSpPr>
              <a:spLocks noChangeArrowheads="1"/>
            </p:cNvSpPr>
            <p:nvPr/>
          </p:nvSpPr>
          <p:spPr bwMode="auto">
            <a:xfrm>
              <a:off x="282486" y="1059769"/>
              <a:ext cx="3782450" cy="762199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08" name="Oval 33"/>
            <p:cNvSpPr>
              <a:spLocks noChangeArrowheads="1"/>
            </p:cNvSpPr>
            <p:nvPr/>
          </p:nvSpPr>
          <p:spPr bwMode="auto">
            <a:xfrm>
              <a:off x="3595546" y="1069313"/>
              <a:ext cx="784460" cy="733394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09" name="Text Box 34"/>
            <p:cNvSpPr txBox="1">
              <a:spLocks noChangeArrowheads="1"/>
            </p:cNvSpPr>
            <p:nvPr/>
          </p:nvSpPr>
          <p:spPr bwMode="auto">
            <a:xfrm>
              <a:off x="3810951" y="1293555"/>
              <a:ext cx="597990" cy="292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65nm</a:t>
              </a:r>
            </a:p>
          </p:txBody>
        </p:sp>
        <p:sp>
          <p:nvSpPr>
            <p:cNvPr id="213" name="Rectangle 35"/>
            <p:cNvSpPr>
              <a:spLocks noChangeArrowheads="1"/>
            </p:cNvSpPr>
            <p:nvPr/>
          </p:nvSpPr>
          <p:spPr bwMode="auto">
            <a:xfrm>
              <a:off x="629706" y="1067399"/>
              <a:ext cx="3280909" cy="733394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14" name="Text Box 36"/>
            <p:cNvSpPr txBox="1">
              <a:spLocks noChangeArrowheads="1"/>
            </p:cNvSpPr>
            <p:nvPr/>
          </p:nvSpPr>
          <p:spPr bwMode="auto">
            <a:xfrm>
              <a:off x="648976" y="1160481"/>
              <a:ext cx="3160346" cy="411344"/>
            </a:xfrm>
            <a:prstGeom prst="rect">
              <a:avLst/>
            </a:prstGeom>
            <a:solidFill>
              <a:srgbClr val="FFFFC9">
                <a:alpha val="58038"/>
              </a:srgbClr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50" b="1" i="1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TICK</a:t>
              </a:r>
              <a:r>
                <a:rPr kumimoji="0" lang="en-US" altLang="en-US" sz="115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Pentium 4 </a:t>
              </a:r>
              <a:r>
                <a:rPr kumimoji="0" lang="en-US" altLang="en-US" sz="11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( </a:t>
              </a:r>
              <a:r>
                <a:rPr kumimoji="0" lang="hu-HU" altLang="en-US" sz="115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Cedar </a:t>
              </a:r>
              <a:r>
                <a:rPr kumimoji="0" lang="hu-HU" altLang="en-US" sz="11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Mill</a:t>
              </a:r>
              <a:r>
                <a:rPr kumimoji="0" lang="en-US" altLang="en-US" sz="11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Pentium D (</a:t>
              </a:r>
              <a:r>
                <a:rPr kumimoji="0" lang="en-US" altLang="en-US" sz="115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Presler</a:t>
              </a:r>
              <a:r>
                <a:rPr kumimoji="0" lang="en-US" altLang="en-US" sz="11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)           </a:t>
              </a:r>
              <a:endParaRPr kumimoji="0" lang="en-US" alt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5" name="Text Box 37"/>
            <p:cNvSpPr txBox="1">
              <a:spLocks noChangeArrowheads="1"/>
            </p:cNvSpPr>
            <p:nvPr/>
          </p:nvSpPr>
          <p:spPr bwMode="auto">
            <a:xfrm>
              <a:off x="647389" y="1521772"/>
              <a:ext cx="3160346" cy="272214"/>
            </a:xfrm>
            <a:prstGeom prst="rect">
              <a:avLst/>
            </a:prstGeom>
            <a:solidFill>
              <a:srgbClr val="6148F6">
                <a:alpha val="22745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 </a:t>
              </a:r>
              <a:r>
                <a:rPr kumimoji="0" lang="hu-HU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Core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2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       </a:t>
              </a:r>
            </a:p>
          </p:txBody>
        </p:sp>
        <p:sp>
          <p:nvSpPr>
            <p:cNvPr id="216" name="Text Box 44"/>
            <p:cNvSpPr txBox="1">
              <a:spLocks noChangeArrowheads="1"/>
            </p:cNvSpPr>
            <p:nvPr/>
          </p:nvSpPr>
          <p:spPr bwMode="auto">
            <a:xfrm>
              <a:off x="4564868" y="1556127"/>
              <a:ext cx="1001473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0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7/2006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17" name="Text Box 45"/>
            <p:cNvSpPr txBox="1">
              <a:spLocks noChangeArrowheads="1"/>
            </p:cNvSpPr>
            <p:nvPr/>
          </p:nvSpPr>
          <p:spPr bwMode="auto">
            <a:xfrm>
              <a:off x="4585766" y="2256848"/>
              <a:ext cx="948425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11/2008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8" name="Line 57"/>
            <p:cNvSpPr>
              <a:spLocks noChangeShapeType="1"/>
            </p:cNvSpPr>
            <p:nvPr/>
          </p:nvSpPr>
          <p:spPr bwMode="auto">
            <a:xfrm>
              <a:off x="250336" y="1560809"/>
              <a:ext cx="5358673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endParaRPr>
            </a:p>
          </p:txBody>
        </p:sp>
        <p:sp>
          <p:nvSpPr>
            <p:cNvPr id="219" name="Text Box 58"/>
            <p:cNvSpPr txBox="1">
              <a:spLocks noChangeArrowheads="1"/>
            </p:cNvSpPr>
            <p:nvPr/>
          </p:nvSpPr>
          <p:spPr bwMode="auto">
            <a:xfrm>
              <a:off x="4585766" y="3070041"/>
              <a:ext cx="948425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</a:t>
              </a:r>
              <a:r>
                <a:rPr kumimoji="0" lang="hu-HU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1/20</a:t>
              </a: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11</a:t>
              </a:r>
            </a:p>
          </p:txBody>
        </p:sp>
        <p:sp>
          <p:nvSpPr>
            <p:cNvPr id="222" name="Text Box 61"/>
            <p:cNvSpPr txBox="1">
              <a:spLocks noChangeArrowheads="1"/>
            </p:cNvSpPr>
            <p:nvPr/>
          </p:nvSpPr>
          <p:spPr bwMode="auto">
            <a:xfrm>
              <a:off x="4585766" y="2674844"/>
              <a:ext cx="948425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</a:t>
              </a:r>
              <a:r>
                <a:rPr kumimoji="0" lang="hu-HU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1/20</a:t>
              </a: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223" name="Rectangle 16"/>
            <p:cNvSpPr>
              <a:spLocks noChangeArrowheads="1"/>
            </p:cNvSpPr>
            <p:nvPr/>
          </p:nvSpPr>
          <p:spPr bwMode="auto">
            <a:xfrm>
              <a:off x="221381" y="2671044"/>
              <a:ext cx="4173072" cy="733394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24" name="AutoShape 17"/>
            <p:cNvSpPr>
              <a:spLocks noChangeArrowheads="1"/>
            </p:cNvSpPr>
            <p:nvPr/>
          </p:nvSpPr>
          <p:spPr bwMode="auto">
            <a:xfrm>
              <a:off x="294495" y="2662524"/>
              <a:ext cx="3782450" cy="733394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25" name="Oval 18"/>
            <p:cNvSpPr>
              <a:spLocks noChangeArrowheads="1"/>
            </p:cNvSpPr>
            <p:nvPr/>
          </p:nvSpPr>
          <p:spPr bwMode="auto">
            <a:xfrm>
              <a:off x="3595546" y="2652045"/>
              <a:ext cx="784460" cy="733394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26" name="Text Box 19"/>
            <p:cNvSpPr txBox="1">
              <a:spLocks noChangeArrowheads="1"/>
            </p:cNvSpPr>
            <p:nvPr/>
          </p:nvSpPr>
          <p:spPr bwMode="auto">
            <a:xfrm>
              <a:off x="3798273" y="2893342"/>
              <a:ext cx="601205" cy="294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32nm</a:t>
              </a:r>
            </a:p>
          </p:txBody>
        </p:sp>
        <p:sp>
          <p:nvSpPr>
            <p:cNvPr id="227" name="Rectangle 22"/>
            <p:cNvSpPr>
              <a:spLocks noChangeArrowheads="1"/>
            </p:cNvSpPr>
            <p:nvPr/>
          </p:nvSpPr>
          <p:spPr bwMode="auto">
            <a:xfrm>
              <a:off x="211756" y="1844550"/>
              <a:ext cx="4173072" cy="752394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28" name="AutoShape 23"/>
            <p:cNvSpPr>
              <a:spLocks noChangeArrowheads="1"/>
            </p:cNvSpPr>
            <p:nvPr/>
          </p:nvSpPr>
          <p:spPr bwMode="auto">
            <a:xfrm>
              <a:off x="282486" y="1857851"/>
              <a:ext cx="3782450" cy="733394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29" name="Oval 24"/>
            <p:cNvSpPr>
              <a:spLocks noChangeArrowheads="1"/>
            </p:cNvSpPr>
            <p:nvPr/>
          </p:nvSpPr>
          <p:spPr bwMode="auto">
            <a:xfrm>
              <a:off x="3595546" y="1863550"/>
              <a:ext cx="784460" cy="733394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0" name="Text Box 25"/>
            <p:cNvSpPr txBox="1">
              <a:spLocks noChangeArrowheads="1"/>
            </p:cNvSpPr>
            <p:nvPr/>
          </p:nvSpPr>
          <p:spPr bwMode="auto">
            <a:xfrm>
              <a:off x="3809343" y="2074449"/>
              <a:ext cx="601205" cy="294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45nm</a:t>
              </a:r>
            </a:p>
          </p:txBody>
        </p:sp>
        <p:sp>
          <p:nvSpPr>
            <p:cNvPr id="231" name="Text Box 30"/>
            <p:cNvSpPr txBox="1">
              <a:spLocks noChangeArrowheads="1"/>
            </p:cNvSpPr>
            <p:nvPr/>
          </p:nvSpPr>
          <p:spPr bwMode="auto">
            <a:xfrm rot="16200000">
              <a:off x="21879" y="2011051"/>
              <a:ext cx="858794" cy="24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 YEARS</a:t>
              </a:r>
            </a:p>
          </p:txBody>
        </p:sp>
        <p:sp>
          <p:nvSpPr>
            <p:cNvPr id="232" name="Rectangle 31"/>
            <p:cNvSpPr>
              <a:spLocks noChangeArrowheads="1"/>
            </p:cNvSpPr>
            <p:nvPr/>
          </p:nvSpPr>
          <p:spPr bwMode="auto">
            <a:xfrm>
              <a:off x="211756" y="3444781"/>
              <a:ext cx="4173072" cy="733394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33" name="AutoShape 32"/>
            <p:cNvSpPr>
              <a:spLocks noChangeArrowheads="1"/>
            </p:cNvSpPr>
            <p:nvPr/>
          </p:nvSpPr>
          <p:spPr bwMode="auto">
            <a:xfrm>
              <a:off x="275258" y="3447816"/>
              <a:ext cx="3782450" cy="731494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34" name="Oval 33"/>
            <p:cNvSpPr>
              <a:spLocks noChangeArrowheads="1"/>
            </p:cNvSpPr>
            <p:nvPr/>
          </p:nvSpPr>
          <p:spPr bwMode="auto">
            <a:xfrm>
              <a:off x="3595546" y="3462972"/>
              <a:ext cx="784460" cy="733394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" name="Text Box 34"/>
            <p:cNvSpPr txBox="1">
              <a:spLocks noChangeArrowheads="1"/>
            </p:cNvSpPr>
            <p:nvPr/>
          </p:nvSpPr>
          <p:spPr bwMode="auto">
            <a:xfrm>
              <a:off x="3802913" y="3691014"/>
              <a:ext cx="602813" cy="294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22nm</a:t>
              </a:r>
            </a:p>
          </p:txBody>
        </p:sp>
        <p:sp>
          <p:nvSpPr>
            <p:cNvPr id="236" name="Text Box 38"/>
            <p:cNvSpPr txBox="1">
              <a:spLocks noChangeArrowheads="1"/>
            </p:cNvSpPr>
            <p:nvPr/>
          </p:nvSpPr>
          <p:spPr bwMode="auto">
            <a:xfrm rot="16200000">
              <a:off x="36346" y="3630812"/>
              <a:ext cx="858794" cy="24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 YEARS</a:t>
              </a:r>
            </a:p>
          </p:txBody>
        </p:sp>
        <p:sp>
          <p:nvSpPr>
            <p:cNvPr id="237" name="Rectangle 35"/>
            <p:cNvSpPr>
              <a:spLocks noChangeArrowheads="1"/>
            </p:cNvSpPr>
            <p:nvPr/>
          </p:nvSpPr>
          <p:spPr bwMode="auto">
            <a:xfrm>
              <a:off x="629706" y="1863550"/>
              <a:ext cx="3280909" cy="733394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38" name="Text Box 36"/>
            <p:cNvSpPr txBox="1">
              <a:spLocks noChangeArrowheads="1"/>
            </p:cNvSpPr>
            <p:nvPr/>
          </p:nvSpPr>
          <p:spPr bwMode="auto">
            <a:xfrm>
              <a:off x="639351" y="1890400"/>
              <a:ext cx="3160346" cy="274872"/>
            </a:xfrm>
            <a:prstGeom prst="rect">
              <a:avLst/>
            </a:prstGeom>
            <a:solidFill>
              <a:srgbClr val="FFFFC9">
                <a:alpha val="58038"/>
              </a:srgbClr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TICK</a:t>
              </a:r>
              <a:r>
                <a:rPr kumimoji="0" lang="en-US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Penryn</a:t>
              </a:r>
              <a:r>
                <a:rPr kumimoji="0" lang="hu-HU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hu-HU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Family</a:t>
              </a:r>
              <a:r>
                <a:rPr kumimoji="0" lang="en-US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       </a:t>
              </a:r>
            </a:p>
          </p:txBody>
        </p:sp>
        <p:sp>
          <p:nvSpPr>
            <p:cNvPr id="239" name="Text Box 37"/>
            <p:cNvSpPr txBox="1">
              <a:spLocks noChangeArrowheads="1"/>
            </p:cNvSpPr>
            <p:nvPr/>
          </p:nvSpPr>
          <p:spPr bwMode="auto">
            <a:xfrm>
              <a:off x="639351" y="2254947"/>
              <a:ext cx="3160346" cy="274872"/>
            </a:xfrm>
            <a:prstGeom prst="rect">
              <a:avLst/>
            </a:prstGeom>
            <a:solidFill>
              <a:srgbClr val="3366FF">
                <a:alpha val="23137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N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ehalem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       </a:t>
              </a:r>
            </a:p>
          </p:txBody>
        </p:sp>
        <p:sp>
          <p:nvSpPr>
            <p:cNvPr id="240" name="Rectangle 35"/>
            <p:cNvSpPr>
              <a:spLocks noChangeArrowheads="1"/>
            </p:cNvSpPr>
            <p:nvPr/>
          </p:nvSpPr>
          <p:spPr bwMode="auto">
            <a:xfrm>
              <a:off x="629706" y="2657743"/>
              <a:ext cx="3280909" cy="733394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41" name="Text Box 36"/>
            <p:cNvSpPr txBox="1">
              <a:spLocks noChangeArrowheads="1"/>
            </p:cNvSpPr>
            <p:nvPr/>
          </p:nvSpPr>
          <p:spPr bwMode="auto">
            <a:xfrm>
              <a:off x="639351" y="2669850"/>
              <a:ext cx="3160346" cy="274872"/>
            </a:xfrm>
            <a:prstGeom prst="rect">
              <a:avLst/>
            </a:prstGeom>
            <a:solidFill>
              <a:srgbClr val="FFFFC9">
                <a:alpha val="58038"/>
              </a:srgbClr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TICK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W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estmere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42" name="Text Box 37"/>
            <p:cNvSpPr txBox="1">
              <a:spLocks noChangeArrowheads="1"/>
            </p:cNvSpPr>
            <p:nvPr/>
          </p:nvSpPr>
          <p:spPr bwMode="auto">
            <a:xfrm>
              <a:off x="639351" y="3049141"/>
              <a:ext cx="3150000" cy="274872"/>
            </a:xfrm>
            <a:prstGeom prst="rect">
              <a:avLst/>
            </a:prstGeom>
            <a:solidFill>
              <a:srgbClr val="3366FF">
                <a:alpha val="23137"/>
              </a:srgbClr>
            </a:solidFill>
            <a:ln w="19050" algn="ctr">
              <a:solidFill>
                <a:srgbClr val="3366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S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andy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Bridge</a:t>
              </a:r>
            </a:p>
          </p:txBody>
        </p:sp>
        <p:sp>
          <p:nvSpPr>
            <p:cNvPr id="243" name="Rectangle 35"/>
            <p:cNvSpPr>
              <a:spLocks noChangeArrowheads="1"/>
            </p:cNvSpPr>
            <p:nvPr/>
          </p:nvSpPr>
          <p:spPr bwMode="auto">
            <a:xfrm>
              <a:off x="629706" y="3451617"/>
              <a:ext cx="3280909" cy="731494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44" name="Text Box 37"/>
            <p:cNvSpPr txBox="1">
              <a:spLocks noChangeArrowheads="1"/>
            </p:cNvSpPr>
            <p:nvPr/>
          </p:nvSpPr>
          <p:spPr bwMode="auto">
            <a:xfrm>
              <a:off x="657014" y="3858213"/>
              <a:ext cx="3148129" cy="270000"/>
            </a:xfrm>
            <a:prstGeom prst="rect">
              <a:avLst/>
            </a:prstGeom>
            <a:solidFill>
              <a:srgbClr val="3366FF">
                <a:alpha val="23137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H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aswell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45" name="Text Box 58"/>
            <p:cNvSpPr txBox="1">
              <a:spLocks noChangeArrowheads="1"/>
            </p:cNvSpPr>
            <p:nvPr/>
          </p:nvSpPr>
          <p:spPr bwMode="auto">
            <a:xfrm>
              <a:off x="4585766" y="3493208"/>
              <a:ext cx="956462" cy="330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4/20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46" name="Text Box 58"/>
            <p:cNvSpPr txBox="1">
              <a:spLocks noChangeArrowheads="1"/>
            </p:cNvSpPr>
            <p:nvPr/>
          </p:nvSpPr>
          <p:spPr bwMode="auto">
            <a:xfrm>
              <a:off x="4592196" y="3876145"/>
              <a:ext cx="956462" cy="330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06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/20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13</a:t>
              </a:r>
            </a:p>
          </p:txBody>
        </p:sp>
        <p:sp>
          <p:nvSpPr>
            <p:cNvPr id="247" name="Text Box 58"/>
            <p:cNvSpPr txBox="1">
              <a:spLocks noChangeArrowheads="1"/>
            </p:cNvSpPr>
            <p:nvPr/>
          </p:nvSpPr>
          <p:spPr bwMode="auto">
            <a:xfrm>
              <a:off x="4568083" y="4254685"/>
              <a:ext cx="956389" cy="33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09</a:t>
              </a:r>
              <a:r>
                <a:rPr kumimoji="0" lang="hu-HU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/20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14</a:t>
              </a:r>
            </a:p>
          </p:txBody>
        </p:sp>
        <p:sp>
          <p:nvSpPr>
            <p:cNvPr id="248" name="Text Box 58"/>
            <p:cNvSpPr txBox="1">
              <a:spLocks noChangeArrowheads="1"/>
            </p:cNvSpPr>
            <p:nvPr/>
          </p:nvSpPr>
          <p:spPr bwMode="auto">
            <a:xfrm>
              <a:off x="4476456" y="4554006"/>
              <a:ext cx="1063520" cy="286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10/</a:t>
              </a:r>
              <a:r>
                <a:rPr kumimoji="0" lang="hu-HU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20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15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49" name="Rectangle 31"/>
            <p:cNvSpPr>
              <a:spLocks noChangeArrowheads="1"/>
            </p:cNvSpPr>
            <p:nvPr/>
          </p:nvSpPr>
          <p:spPr bwMode="auto">
            <a:xfrm>
              <a:off x="231086" y="4230720"/>
              <a:ext cx="4115316" cy="2617202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50" name="AutoShape 32"/>
            <p:cNvSpPr>
              <a:spLocks noChangeArrowheads="1"/>
            </p:cNvSpPr>
            <p:nvPr/>
          </p:nvSpPr>
          <p:spPr bwMode="auto">
            <a:xfrm>
              <a:off x="286632" y="4259816"/>
              <a:ext cx="3753045" cy="2578658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51" name="Text Box 34"/>
            <p:cNvSpPr txBox="1">
              <a:spLocks noChangeArrowheads="1"/>
            </p:cNvSpPr>
            <p:nvPr/>
          </p:nvSpPr>
          <p:spPr bwMode="auto">
            <a:xfrm>
              <a:off x="3819752" y="4819730"/>
              <a:ext cx="602532" cy="29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1</a:t>
              </a:r>
              <a:r>
                <a:rPr kumimoji="0" lang="en-US" alt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4</a:t>
              </a:r>
              <a:r>
                <a:rPr kumimoji="0" lang="hu-HU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nm</a:t>
              </a:r>
            </a:p>
          </p:txBody>
        </p:sp>
        <p:sp>
          <p:nvSpPr>
            <p:cNvPr id="252" name="Text Box 38"/>
            <p:cNvSpPr txBox="1">
              <a:spLocks noChangeArrowheads="1"/>
            </p:cNvSpPr>
            <p:nvPr/>
          </p:nvSpPr>
          <p:spPr bwMode="auto">
            <a:xfrm rot="16200000">
              <a:off x="24193" y="5239240"/>
              <a:ext cx="898235" cy="24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6</a:t>
              </a:r>
              <a:r>
                <a:rPr kumimoji="0" lang="hu-HU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YEARS</a:t>
              </a:r>
            </a:p>
          </p:txBody>
        </p:sp>
        <p:sp>
          <p:nvSpPr>
            <p:cNvPr id="253" name="Rectangle 35"/>
            <p:cNvSpPr>
              <a:spLocks noChangeArrowheads="1"/>
            </p:cNvSpPr>
            <p:nvPr/>
          </p:nvSpPr>
          <p:spPr bwMode="auto">
            <a:xfrm>
              <a:off x="655426" y="4270259"/>
              <a:ext cx="3280909" cy="2514866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54" name="Text Box 58"/>
            <p:cNvSpPr txBox="1">
              <a:spLocks noChangeArrowheads="1"/>
            </p:cNvSpPr>
            <p:nvPr/>
          </p:nvSpPr>
          <p:spPr bwMode="auto">
            <a:xfrm>
              <a:off x="4467856" y="4914848"/>
              <a:ext cx="1063520" cy="33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08/</a:t>
              </a:r>
              <a:r>
                <a:rPr kumimoji="0" lang="hu-HU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20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16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55" name="Text Box 58"/>
            <p:cNvSpPr txBox="1">
              <a:spLocks noChangeArrowheads="1"/>
            </p:cNvSpPr>
            <p:nvPr/>
          </p:nvSpPr>
          <p:spPr bwMode="auto">
            <a:xfrm>
              <a:off x="4527955" y="5258523"/>
              <a:ext cx="9973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08/</a:t>
              </a:r>
              <a:r>
                <a:rPr kumimoji="0" lang="hu-HU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20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17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56" name="Text Box 38"/>
            <p:cNvSpPr txBox="1">
              <a:spLocks noChangeArrowheads="1"/>
            </p:cNvSpPr>
            <p:nvPr/>
          </p:nvSpPr>
          <p:spPr bwMode="auto">
            <a:xfrm rot="16200000">
              <a:off x="36346" y="1232939"/>
              <a:ext cx="858794" cy="24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 YEARS</a:t>
              </a:r>
            </a:p>
          </p:txBody>
        </p:sp>
        <p:sp>
          <p:nvSpPr>
            <p:cNvPr id="257" name="Text Box 58"/>
            <p:cNvSpPr txBox="1">
              <a:spLocks noChangeArrowheads="1"/>
            </p:cNvSpPr>
            <p:nvPr/>
          </p:nvSpPr>
          <p:spPr bwMode="auto">
            <a:xfrm>
              <a:off x="4585722" y="5583408"/>
              <a:ext cx="9444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10</a:t>
              </a:r>
              <a:r>
                <a:rPr kumimoji="0" lang="hu-HU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/20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17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58" name="Text Box 58"/>
            <p:cNvSpPr txBox="1">
              <a:spLocks noChangeArrowheads="1"/>
            </p:cNvSpPr>
            <p:nvPr/>
          </p:nvSpPr>
          <p:spPr bwMode="auto">
            <a:xfrm>
              <a:off x="4576247" y="6221050"/>
              <a:ext cx="9444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10/</a:t>
              </a:r>
              <a:r>
                <a:rPr kumimoji="0" lang="hu-HU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20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18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59" name="Oval 33"/>
            <p:cNvSpPr>
              <a:spLocks noChangeArrowheads="1"/>
            </p:cNvSpPr>
            <p:nvPr/>
          </p:nvSpPr>
          <p:spPr bwMode="auto">
            <a:xfrm>
              <a:off x="3358939" y="4221109"/>
              <a:ext cx="1052070" cy="2593056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60" name="Text Box 37"/>
            <p:cNvSpPr txBox="1">
              <a:spLocks noChangeArrowheads="1"/>
            </p:cNvSpPr>
            <p:nvPr/>
          </p:nvSpPr>
          <p:spPr bwMode="auto">
            <a:xfrm>
              <a:off x="656915" y="5232188"/>
              <a:ext cx="3150000" cy="276999"/>
            </a:xfrm>
            <a:prstGeom prst="rect">
              <a:avLst/>
            </a:prstGeom>
            <a:solidFill>
              <a:srgbClr val="B48AB1">
                <a:alpha val="22745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Kaby</a:t>
              </a:r>
              <a:r>
                <a:rPr kumimoji="0" lang="en-US" altLang="en-US" sz="12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Lake Refresh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1" name="Text Box 37"/>
            <p:cNvSpPr txBox="1">
              <a:spLocks noChangeArrowheads="1"/>
            </p:cNvSpPr>
            <p:nvPr/>
          </p:nvSpPr>
          <p:spPr bwMode="auto">
            <a:xfrm>
              <a:off x="656915" y="4901867"/>
              <a:ext cx="3150000" cy="276999"/>
            </a:xfrm>
            <a:prstGeom prst="rect">
              <a:avLst/>
            </a:prstGeom>
            <a:solidFill>
              <a:srgbClr val="B77DBD">
                <a:alpha val="23137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Kaby</a:t>
              </a:r>
              <a:r>
                <a:rPr kumimoji="0" lang="en-US" altLang="en-US" sz="12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Lake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2" name="Text Box 37"/>
            <p:cNvSpPr txBox="1">
              <a:spLocks noChangeArrowheads="1"/>
            </p:cNvSpPr>
            <p:nvPr/>
          </p:nvSpPr>
          <p:spPr bwMode="auto">
            <a:xfrm>
              <a:off x="656915" y="4572120"/>
              <a:ext cx="3150000" cy="270000"/>
            </a:xfrm>
            <a:prstGeom prst="rect">
              <a:avLst/>
            </a:prstGeom>
            <a:solidFill>
              <a:srgbClr val="B77DBD">
                <a:alpha val="22353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Skylake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3" name="Text Box 34"/>
            <p:cNvSpPr txBox="1">
              <a:spLocks noChangeArrowheads="1"/>
            </p:cNvSpPr>
            <p:nvPr/>
          </p:nvSpPr>
          <p:spPr bwMode="auto">
            <a:xfrm>
              <a:off x="3819495" y="5344883"/>
              <a:ext cx="5950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14</a:t>
              </a:r>
              <a:r>
                <a:rPr kumimoji="0" lang="hu-HU" alt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nm</a:t>
              </a:r>
              <a:endParaRPr kumimoji="0" lang="hu-HU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64" name="Text Box 36"/>
            <p:cNvSpPr txBox="1">
              <a:spLocks noChangeArrowheads="1"/>
            </p:cNvSpPr>
            <p:nvPr/>
          </p:nvSpPr>
          <p:spPr bwMode="auto">
            <a:xfrm>
              <a:off x="655507" y="4239619"/>
              <a:ext cx="3150000" cy="270893"/>
            </a:xfrm>
            <a:prstGeom prst="rect">
              <a:avLst/>
            </a:prstGeom>
            <a:solidFill>
              <a:srgbClr val="FFFFC9">
                <a:alpha val="57647"/>
              </a:srgbClr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TICK</a:t>
              </a:r>
              <a:r>
                <a:rPr kumimoji="0" lang="en-US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Broadwell</a:t>
              </a:r>
              <a:endPara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5" name="Text Box 36"/>
            <p:cNvSpPr txBox="1">
              <a:spLocks noChangeArrowheads="1"/>
            </p:cNvSpPr>
            <p:nvPr/>
          </p:nvSpPr>
          <p:spPr bwMode="auto">
            <a:xfrm>
              <a:off x="650906" y="3489615"/>
              <a:ext cx="3150000" cy="274872"/>
            </a:xfrm>
            <a:prstGeom prst="rect">
              <a:avLst/>
            </a:prstGeom>
            <a:solidFill>
              <a:srgbClr val="FFFFC9">
                <a:alpha val="58038"/>
              </a:srgbClr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TICK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I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vy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Bridge</a:t>
              </a:r>
            </a:p>
          </p:txBody>
        </p:sp>
        <p:sp>
          <p:nvSpPr>
            <p:cNvPr id="266" name="Text Box 29"/>
            <p:cNvSpPr txBox="1">
              <a:spLocks noChangeArrowheads="1"/>
            </p:cNvSpPr>
            <p:nvPr/>
          </p:nvSpPr>
          <p:spPr bwMode="auto">
            <a:xfrm rot="16200000">
              <a:off x="31524" y="2830238"/>
              <a:ext cx="858794" cy="24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 YEARS</a:t>
              </a:r>
            </a:p>
          </p:txBody>
        </p:sp>
        <p:sp>
          <p:nvSpPr>
            <p:cNvPr id="267" name="Text Box 37"/>
            <p:cNvSpPr txBox="1">
              <a:spLocks noChangeArrowheads="1"/>
            </p:cNvSpPr>
            <p:nvPr/>
          </p:nvSpPr>
          <p:spPr bwMode="auto">
            <a:xfrm>
              <a:off x="656915" y="6222414"/>
              <a:ext cx="3150000" cy="276999"/>
            </a:xfrm>
            <a:prstGeom prst="rect">
              <a:avLst/>
            </a:prstGeom>
            <a:solidFill>
              <a:srgbClr val="B48AB1">
                <a:alpha val="22745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Coffee Lake Refresh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8" name="Text Box 37"/>
            <p:cNvSpPr txBox="1">
              <a:spLocks noChangeArrowheads="1"/>
            </p:cNvSpPr>
            <p:nvPr/>
          </p:nvSpPr>
          <p:spPr bwMode="auto">
            <a:xfrm>
              <a:off x="656915" y="5564370"/>
              <a:ext cx="3150000" cy="276999"/>
            </a:xfrm>
            <a:prstGeom prst="rect">
              <a:avLst/>
            </a:prstGeom>
            <a:solidFill>
              <a:srgbClr val="B48AB1">
                <a:alpha val="22353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Coffee Lake 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3401870" y="3032953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2G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3413980" y="3483003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3G</a:t>
              </a: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3413980" y="3843043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4G</a:t>
              </a: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3413980" y="4203083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5G</a:t>
              </a:r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3401870" y="4563123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6G</a:t>
              </a: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3401870" y="4923163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7G</a:t>
              </a:r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3394730" y="5238198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8G</a:t>
              </a:r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3394730" y="5559738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8G</a:t>
              </a: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3382620" y="6201800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+mn-ea"/>
                  <a:cs typeface="+mn-cs"/>
                </a:rPr>
                <a:t>9G</a:t>
              </a:r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3401870" y="1540530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1G</a:t>
              </a:r>
            </a:p>
          </p:txBody>
        </p:sp>
        <p:sp>
          <p:nvSpPr>
            <p:cNvPr id="279" name="Text Box 37"/>
            <p:cNvSpPr txBox="1">
              <a:spLocks noChangeArrowheads="1"/>
            </p:cNvSpPr>
            <p:nvPr/>
          </p:nvSpPr>
          <p:spPr bwMode="auto">
            <a:xfrm>
              <a:off x="656565" y="6533195"/>
              <a:ext cx="3150000" cy="276999"/>
            </a:xfrm>
            <a:prstGeom prst="rect">
              <a:avLst/>
            </a:prstGeom>
            <a:solidFill>
              <a:srgbClr val="B48AB1">
                <a:alpha val="22353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Comet Lake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3282985" y="6506223"/>
              <a:ext cx="551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/>
                  <a:ea typeface="+mn-ea"/>
                  <a:cs typeface="+mn-cs"/>
                </a:rPr>
                <a:t>10G</a:t>
              </a:r>
            </a:p>
          </p:txBody>
        </p:sp>
        <p:sp>
          <p:nvSpPr>
            <p:cNvPr id="281" name="Text Box 58"/>
            <p:cNvSpPr txBox="1">
              <a:spLocks noChangeArrowheads="1"/>
            </p:cNvSpPr>
            <p:nvPr/>
          </p:nvSpPr>
          <p:spPr bwMode="auto">
            <a:xfrm>
              <a:off x="4591250" y="6508126"/>
              <a:ext cx="9444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08/</a:t>
              </a:r>
              <a:r>
                <a:rPr kumimoji="0" lang="hu-HU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20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19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82" name="Text Box 37"/>
            <p:cNvSpPr txBox="1">
              <a:spLocks noChangeArrowheads="1"/>
            </p:cNvSpPr>
            <p:nvPr/>
          </p:nvSpPr>
          <p:spPr bwMode="auto">
            <a:xfrm>
              <a:off x="656915" y="5896546"/>
              <a:ext cx="3150000" cy="276999"/>
            </a:xfrm>
            <a:prstGeom prst="rect">
              <a:avLst/>
            </a:prstGeom>
            <a:solidFill>
              <a:srgbClr val="B48AB1">
                <a:alpha val="22353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Amber/Whiskey Lake   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83" name="Text Box 58"/>
            <p:cNvSpPr txBox="1">
              <a:spLocks noChangeArrowheads="1"/>
            </p:cNvSpPr>
            <p:nvPr/>
          </p:nvSpPr>
          <p:spPr bwMode="auto">
            <a:xfrm>
              <a:off x="4591250" y="5906931"/>
              <a:ext cx="9444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08</a:t>
              </a:r>
              <a:r>
                <a:rPr kumimoji="0" lang="hu-HU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/20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18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84" name="TextBox 283"/>
          <p:cNvSpPr txBox="1"/>
          <p:nvPr/>
        </p:nvSpPr>
        <p:spPr>
          <a:xfrm>
            <a:off x="3392245" y="5885388"/>
            <a:ext cx="4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8G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069910" y="6482371"/>
            <a:ext cx="513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10C</a:t>
            </a:r>
          </a:p>
        </p:txBody>
      </p:sp>
    </p:spTree>
    <p:extLst>
      <p:ext uri="{BB962C8B-B14F-4D97-AF65-F5344CB8AC3E}">
        <p14:creationId xmlns:p14="http://schemas.microsoft.com/office/powerpoint/2010/main" val="7386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(18)</a:t>
            </a:r>
            <a:endParaRPr lang="en-US" sz="1600" dirty="0"/>
          </a:p>
        </p:txBody>
      </p:sp>
      <p:sp>
        <p:nvSpPr>
          <p:cNvPr id="5" name="Text Box 53"/>
          <p:cNvSpPr txBox="1">
            <a:spLocks noChangeArrowheads="1"/>
          </p:cNvSpPr>
          <p:nvPr/>
        </p:nvSpPr>
        <p:spPr bwMode="auto">
          <a:xfrm>
            <a:off x="5929014" y="963342"/>
            <a:ext cx="2672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Key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new features of the ISA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and the microarchitecture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5777831" y="981212"/>
            <a:ext cx="3028531" cy="435349"/>
          </a:xfrm>
          <a:prstGeom prst="rect">
            <a:avLst/>
          </a:prstGeom>
          <a:solidFill>
            <a:srgbClr val="333333">
              <a:alpha val="14902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24868" y="1725196"/>
            <a:ext cx="3740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New microarchitecture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Thunderbolt 3,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WiFi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6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67255" y="1486406"/>
            <a:ext cx="918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AVX 512</a:t>
            </a:r>
          </a:p>
        </p:txBody>
      </p:sp>
      <p:sp>
        <p:nvSpPr>
          <p:cNvPr id="26" name="Text Box 56"/>
          <p:cNvSpPr txBox="1">
            <a:spLocks noChangeArrowheads="1"/>
          </p:cNvSpPr>
          <p:nvPr/>
        </p:nvSpPr>
        <p:spPr bwMode="auto">
          <a:xfrm>
            <a:off x="75092" y="510933"/>
            <a:ext cx="8779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Key ISA and the microarchitecture innovations of the Core 2 family (</a:t>
            </a:r>
            <a:r>
              <a:rPr lang="en-US" altLang="en-US" sz="14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based on [3]) -1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7" name="Text Box 58"/>
          <p:cNvSpPr txBox="1">
            <a:spLocks noChangeArrowheads="1"/>
          </p:cNvSpPr>
          <p:nvPr/>
        </p:nvSpPr>
        <p:spPr bwMode="auto">
          <a:xfrm>
            <a:off x="4493772" y="1409192"/>
            <a:ext cx="94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05</a:t>
            </a: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/20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18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8" name="Text Box 58"/>
          <p:cNvSpPr txBox="1">
            <a:spLocks noChangeArrowheads="1"/>
          </p:cNvSpPr>
          <p:nvPr/>
        </p:nvSpPr>
        <p:spPr bwMode="auto">
          <a:xfrm>
            <a:off x="4403285" y="1763587"/>
            <a:ext cx="1050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07/</a:t>
            </a: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20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19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206515" y="1358770"/>
            <a:ext cx="4087345" cy="1373402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265592" y="1367641"/>
            <a:ext cx="3657600" cy="1315407"/>
          </a:xfrm>
          <a:prstGeom prst="roundRect">
            <a:avLst>
              <a:gd name="adj" fmla="val 16667"/>
            </a:avLst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1" name="Oval 33"/>
          <p:cNvSpPr>
            <a:spLocks noChangeArrowheads="1"/>
          </p:cNvSpPr>
          <p:nvPr/>
        </p:nvSpPr>
        <p:spPr bwMode="auto">
          <a:xfrm>
            <a:off x="3558735" y="1363484"/>
            <a:ext cx="774700" cy="1356675"/>
          </a:xfrm>
          <a:prstGeom prst="ellipse">
            <a:avLst/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2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3754752" y="1908771"/>
            <a:ext cx="5950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10</a:t>
            </a:r>
            <a:r>
              <a:rPr lang="hu-HU" altLang="en-US" sz="10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nm</a:t>
            </a:r>
            <a:endParaRPr lang="hu-HU" altLang="en-US" sz="1000" b="1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 rot="16200000">
            <a:off x="15896" y="1768211"/>
            <a:ext cx="86810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dirty="0" smtClean="0">
                <a:solidFill>
                  <a:srgbClr val="FFFFFF"/>
                </a:solidFill>
                <a:cs typeface="Arial" charset="0"/>
              </a:rPr>
              <a:t>4</a:t>
            </a:r>
            <a:r>
              <a:rPr lang="hu-HU" altLang="en-US" sz="10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hu-HU" altLang="en-US" sz="1000" dirty="0">
                <a:solidFill>
                  <a:srgbClr val="FFFFFF"/>
                </a:solidFill>
                <a:cs typeface="Arial" charset="0"/>
              </a:rPr>
              <a:t>YEARS</a:t>
            </a: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629797" y="1377733"/>
            <a:ext cx="3240088" cy="1351806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FFAD5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627370" y="1400855"/>
            <a:ext cx="3121025" cy="261610"/>
          </a:xfrm>
          <a:prstGeom prst="rect">
            <a:avLst/>
          </a:prstGeom>
          <a:solidFill>
            <a:srgbClr val="FFFFC9">
              <a:alpha val="58038"/>
            </a:srgbClr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TICK</a:t>
            </a:r>
            <a:r>
              <a:rPr lang="en-US" altLang="en-US" sz="11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Cannon Lake</a:t>
            </a:r>
            <a:endParaRPr lang="en-US" altLang="en-US" sz="11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635308" y="1712782"/>
            <a:ext cx="3108960" cy="276999"/>
          </a:xfrm>
          <a:prstGeom prst="rect">
            <a:avLst/>
          </a:prstGeom>
          <a:solidFill>
            <a:srgbClr val="6148F6">
              <a:alpha val="22745"/>
            </a:srgbClr>
          </a:solidFill>
          <a:ln w="19050" algn="ctr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Ice Lake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632485" y="2391559"/>
            <a:ext cx="3108960" cy="276999"/>
          </a:xfrm>
          <a:prstGeom prst="rect">
            <a:avLst/>
          </a:prstGeom>
          <a:solidFill>
            <a:srgbClr val="6148F6">
              <a:alpha val="23137"/>
            </a:srgbClr>
          </a:solidFill>
          <a:ln w="19050" algn="ctr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Alder Lake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633978" y="2056998"/>
            <a:ext cx="3108960" cy="276999"/>
          </a:xfrm>
          <a:prstGeom prst="rect">
            <a:avLst/>
          </a:prstGeom>
          <a:solidFill>
            <a:srgbClr val="6148F6">
              <a:alpha val="23137"/>
            </a:srgbClr>
          </a:solidFill>
          <a:ln w="19050" algn="ctr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Tiger Lake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9" name="Text Box 58"/>
          <p:cNvSpPr txBox="1">
            <a:spLocks noChangeArrowheads="1"/>
          </p:cNvSpPr>
          <p:nvPr/>
        </p:nvSpPr>
        <p:spPr bwMode="auto">
          <a:xfrm>
            <a:off x="4394792" y="2080570"/>
            <a:ext cx="1050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09/</a:t>
            </a: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20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20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0" name="Text Box 58"/>
          <p:cNvSpPr txBox="1">
            <a:spLocks noChangeArrowheads="1"/>
          </p:cNvSpPr>
          <p:nvPr/>
        </p:nvSpPr>
        <p:spPr bwMode="auto">
          <a:xfrm>
            <a:off x="4468685" y="2411725"/>
            <a:ext cx="9685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??/</a:t>
            </a: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20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22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6170" y="2031478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11G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19781" y="2386007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12G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21850" y="1689935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10G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22603" y="1374900"/>
            <a:ext cx="4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8G</a:t>
            </a:r>
          </a:p>
        </p:txBody>
      </p:sp>
    </p:spTree>
    <p:extLst>
      <p:ext uri="{BB962C8B-B14F-4D97-AF65-F5344CB8AC3E}">
        <p14:creationId xmlns:p14="http://schemas.microsoft.com/office/powerpoint/2010/main" val="264407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(19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sz="1600" dirty="0"/>
          </a:p>
        </p:txBody>
      </p:sp>
      <p:sp>
        <p:nvSpPr>
          <p:cNvPr id="113" name="Text Box 56"/>
          <p:cNvSpPr txBox="1">
            <a:spLocks noChangeArrowheads="1"/>
          </p:cNvSpPr>
          <p:nvPr/>
        </p:nvSpPr>
        <p:spPr bwMode="auto">
          <a:xfrm>
            <a:off x="75092" y="497122"/>
            <a:ext cx="77460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Key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power management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innovations of the Core 2 family (</a:t>
            </a:r>
            <a:r>
              <a:rPr lang="en-US" altLang="en-US" sz="14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based on [3]) -</a:t>
            </a:r>
            <a:r>
              <a:rPr lang="en-US" altLang="en-US" sz="14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211756" y="927320"/>
            <a:ext cx="5399060" cy="5920602"/>
            <a:chOff x="211756" y="927320"/>
            <a:chExt cx="5399060" cy="5920602"/>
          </a:xfrm>
        </p:grpSpPr>
        <p:sp>
          <p:nvSpPr>
            <p:cNvPr id="95" name="Text Box 28"/>
            <p:cNvSpPr txBox="1">
              <a:spLocks noChangeArrowheads="1"/>
            </p:cNvSpPr>
            <p:nvPr/>
          </p:nvSpPr>
          <p:spPr bwMode="auto">
            <a:xfrm rot="16200000">
              <a:off x="118788" y="1145972"/>
              <a:ext cx="693909" cy="405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 YEARS</a:t>
              </a:r>
            </a:p>
          </p:txBody>
        </p:sp>
        <p:sp>
          <p:nvSpPr>
            <p:cNvPr id="96" name="Rectangle 46"/>
            <p:cNvSpPr>
              <a:spLocks noChangeArrowheads="1"/>
            </p:cNvSpPr>
            <p:nvPr/>
          </p:nvSpPr>
          <p:spPr bwMode="auto">
            <a:xfrm>
              <a:off x="2462687" y="1029183"/>
              <a:ext cx="3148129" cy="5818739"/>
            </a:xfrm>
            <a:prstGeom prst="rect">
              <a:avLst/>
            </a:prstGeom>
            <a:solidFill>
              <a:srgbClr val="0000FF">
                <a:alpha val="14117"/>
              </a:srgb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11" name="Text Box 6"/>
            <p:cNvSpPr txBox="1">
              <a:spLocks noChangeArrowheads="1"/>
            </p:cNvSpPr>
            <p:nvPr/>
          </p:nvSpPr>
          <p:spPr bwMode="auto">
            <a:xfrm>
              <a:off x="4585766" y="1892050"/>
              <a:ext cx="948425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11/2007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5" name="Text Box 8"/>
            <p:cNvSpPr txBox="1">
              <a:spLocks noChangeArrowheads="1"/>
            </p:cNvSpPr>
            <p:nvPr/>
          </p:nvSpPr>
          <p:spPr bwMode="auto">
            <a:xfrm>
              <a:off x="4550401" y="1193548"/>
              <a:ext cx="1035230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0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1/200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16" name="Rectangle 31"/>
            <p:cNvSpPr>
              <a:spLocks noChangeArrowheads="1"/>
            </p:cNvSpPr>
            <p:nvPr/>
          </p:nvSpPr>
          <p:spPr bwMode="auto">
            <a:xfrm>
              <a:off x="211756" y="1088356"/>
              <a:ext cx="4173072" cy="731495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17" name="AutoShape 32"/>
            <p:cNvSpPr>
              <a:spLocks noChangeArrowheads="1"/>
            </p:cNvSpPr>
            <p:nvPr/>
          </p:nvSpPr>
          <p:spPr bwMode="auto">
            <a:xfrm>
              <a:off x="282486" y="1059769"/>
              <a:ext cx="3782450" cy="762199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18" name="Oval 33"/>
            <p:cNvSpPr>
              <a:spLocks noChangeArrowheads="1"/>
            </p:cNvSpPr>
            <p:nvPr/>
          </p:nvSpPr>
          <p:spPr bwMode="auto">
            <a:xfrm>
              <a:off x="3595546" y="1069313"/>
              <a:ext cx="784460" cy="733394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9" name="Text Box 34"/>
            <p:cNvSpPr txBox="1">
              <a:spLocks noChangeArrowheads="1"/>
            </p:cNvSpPr>
            <p:nvPr/>
          </p:nvSpPr>
          <p:spPr bwMode="auto">
            <a:xfrm>
              <a:off x="3810951" y="1293555"/>
              <a:ext cx="597990" cy="292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65nm</a:t>
              </a:r>
            </a:p>
          </p:txBody>
        </p:sp>
        <p:sp>
          <p:nvSpPr>
            <p:cNvPr id="120" name="Rectangle 35"/>
            <p:cNvSpPr>
              <a:spLocks noChangeArrowheads="1"/>
            </p:cNvSpPr>
            <p:nvPr/>
          </p:nvSpPr>
          <p:spPr bwMode="auto">
            <a:xfrm>
              <a:off x="629706" y="1067399"/>
              <a:ext cx="3280909" cy="733394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21" name="Text Box 36"/>
            <p:cNvSpPr txBox="1">
              <a:spLocks noChangeArrowheads="1"/>
            </p:cNvSpPr>
            <p:nvPr/>
          </p:nvSpPr>
          <p:spPr bwMode="auto">
            <a:xfrm>
              <a:off x="648976" y="1160481"/>
              <a:ext cx="3160346" cy="411344"/>
            </a:xfrm>
            <a:prstGeom prst="rect">
              <a:avLst/>
            </a:prstGeom>
            <a:solidFill>
              <a:srgbClr val="FFFFC9">
                <a:alpha val="58038"/>
              </a:srgbClr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50" b="1" i="1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TICK</a:t>
              </a:r>
              <a:r>
                <a:rPr kumimoji="0" lang="en-US" altLang="en-US" sz="115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Pentium 4 </a:t>
              </a:r>
              <a:r>
                <a:rPr kumimoji="0" lang="en-US" altLang="en-US" sz="11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( </a:t>
              </a:r>
              <a:r>
                <a:rPr kumimoji="0" lang="hu-HU" altLang="en-US" sz="115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Cedar </a:t>
              </a:r>
              <a:r>
                <a:rPr kumimoji="0" lang="hu-HU" altLang="en-US" sz="11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Mill</a:t>
              </a:r>
              <a:r>
                <a:rPr kumimoji="0" lang="en-US" altLang="en-US" sz="11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Pentium D (</a:t>
              </a:r>
              <a:r>
                <a:rPr kumimoji="0" lang="en-US" altLang="en-US" sz="115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Presler</a:t>
              </a:r>
              <a:r>
                <a:rPr kumimoji="0" lang="en-US" altLang="en-US" sz="11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)           </a:t>
              </a:r>
              <a:endParaRPr kumimoji="0" lang="en-US" alt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2" name="Text Box 37"/>
            <p:cNvSpPr txBox="1">
              <a:spLocks noChangeArrowheads="1"/>
            </p:cNvSpPr>
            <p:nvPr/>
          </p:nvSpPr>
          <p:spPr bwMode="auto">
            <a:xfrm>
              <a:off x="647389" y="1521772"/>
              <a:ext cx="3160346" cy="272214"/>
            </a:xfrm>
            <a:prstGeom prst="rect">
              <a:avLst/>
            </a:prstGeom>
            <a:solidFill>
              <a:srgbClr val="6148F6">
                <a:alpha val="22745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 </a:t>
              </a:r>
              <a:r>
                <a:rPr kumimoji="0" lang="hu-HU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Core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2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       </a:t>
              </a:r>
            </a:p>
          </p:txBody>
        </p:sp>
        <p:sp>
          <p:nvSpPr>
            <p:cNvPr id="123" name="Text Box 44"/>
            <p:cNvSpPr txBox="1">
              <a:spLocks noChangeArrowheads="1"/>
            </p:cNvSpPr>
            <p:nvPr/>
          </p:nvSpPr>
          <p:spPr bwMode="auto">
            <a:xfrm>
              <a:off x="4564868" y="1556127"/>
              <a:ext cx="1001473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0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7/2006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24" name="Text Box 45"/>
            <p:cNvSpPr txBox="1">
              <a:spLocks noChangeArrowheads="1"/>
            </p:cNvSpPr>
            <p:nvPr/>
          </p:nvSpPr>
          <p:spPr bwMode="auto">
            <a:xfrm>
              <a:off x="4585766" y="2256848"/>
              <a:ext cx="948425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11/2008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5" name="Line 57"/>
            <p:cNvSpPr>
              <a:spLocks noChangeShapeType="1"/>
            </p:cNvSpPr>
            <p:nvPr/>
          </p:nvSpPr>
          <p:spPr bwMode="auto">
            <a:xfrm>
              <a:off x="250336" y="1560809"/>
              <a:ext cx="5358673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endParaRPr>
            </a:p>
          </p:txBody>
        </p:sp>
        <p:sp>
          <p:nvSpPr>
            <p:cNvPr id="126" name="Text Box 58"/>
            <p:cNvSpPr txBox="1">
              <a:spLocks noChangeArrowheads="1"/>
            </p:cNvSpPr>
            <p:nvPr/>
          </p:nvSpPr>
          <p:spPr bwMode="auto">
            <a:xfrm>
              <a:off x="4585766" y="3070041"/>
              <a:ext cx="948425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</a:t>
              </a:r>
              <a:r>
                <a:rPr kumimoji="0" lang="hu-HU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1/20</a:t>
              </a: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11</a:t>
              </a:r>
            </a:p>
          </p:txBody>
        </p:sp>
        <p:sp>
          <p:nvSpPr>
            <p:cNvPr id="127" name="Text Box 61"/>
            <p:cNvSpPr txBox="1">
              <a:spLocks noChangeArrowheads="1"/>
            </p:cNvSpPr>
            <p:nvPr/>
          </p:nvSpPr>
          <p:spPr bwMode="auto">
            <a:xfrm>
              <a:off x="4585766" y="2674844"/>
              <a:ext cx="948425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</a:t>
              </a:r>
              <a:r>
                <a:rPr kumimoji="0" lang="hu-HU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1/20</a:t>
              </a: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28" name="Rectangle 16"/>
            <p:cNvSpPr>
              <a:spLocks noChangeArrowheads="1"/>
            </p:cNvSpPr>
            <p:nvPr/>
          </p:nvSpPr>
          <p:spPr bwMode="auto">
            <a:xfrm>
              <a:off x="221381" y="2671044"/>
              <a:ext cx="4173072" cy="733394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29" name="AutoShape 17"/>
            <p:cNvSpPr>
              <a:spLocks noChangeArrowheads="1"/>
            </p:cNvSpPr>
            <p:nvPr/>
          </p:nvSpPr>
          <p:spPr bwMode="auto">
            <a:xfrm>
              <a:off x="294495" y="2662524"/>
              <a:ext cx="3782450" cy="733394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30" name="Oval 18"/>
            <p:cNvSpPr>
              <a:spLocks noChangeArrowheads="1"/>
            </p:cNvSpPr>
            <p:nvPr/>
          </p:nvSpPr>
          <p:spPr bwMode="auto">
            <a:xfrm>
              <a:off x="3595546" y="2652045"/>
              <a:ext cx="784460" cy="733394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1" name="Text Box 19"/>
            <p:cNvSpPr txBox="1">
              <a:spLocks noChangeArrowheads="1"/>
            </p:cNvSpPr>
            <p:nvPr/>
          </p:nvSpPr>
          <p:spPr bwMode="auto">
            <a:xfrm>
              <a:off x="3798273" y="2893342"/>
              <a:ext cx="601205" cy="294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32nm</a:t>
              </a:r>
            </a:p>
          </p:txBody>
        </p:sp>
        <p:sp>
          <p:nvSpPr>
            <p:cNvPr id="132" name="Rectangle 22"/>
            <p:cNvSpPr>
              <a:spLocks noChangeArrowheads="1"/>
            </p:cNvSpPr>
            <p:nvPr/>
          </p:nvSpPr>
          <p:spPr bwMode="auto">
            <a:xfrm>
              <a:off x="211756" y="1844550"/>
              <a:ext cx="4173072" cy="752394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43" name="AutoShape 23"/>
            <p:cNvSpPr>
              <a:spLocks noChangeArrowheads="1"/>
            </p:cNvSpPr>
            <p:nvPr/>
          </p:nvSpPr>
          <p:spPr bwMode="auto">
            <a:xfrm>
              <a:off x="282486" y="1857851"/>
              <a:ext cx="3782450" cy="733394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44" name="Oval 24"/>
            <p:cNvSpPr>
              <a:spLocks noChangeArrowheads="1"/>
            </p:cNvSpPr>
            <p:nvPr/>
          </p:nvSpPr>
          <p:spPr bwMode="auto">
            <a:xfrm>
              <a:off x="3595546" y="1863550"/>
              <a:ext cx="784460" cy="733394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5" name="Text Box 25"/>
            <p:cNvSpPr txBox="1">
              <a:spLocks noChangeArrowheads="1"/>
            </p:cNvSpPr>
            <p:nvPr/>
          </p:nvSpPr>
          <p:spPr bwMode="auto">
            <a:xfrm>
              <a:off x="3809343" y="2074449"/>
              <a:ext cx="601205" cy="294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45nm</a:t>
              </a:r>
            </a:p>
          </p:txBody>
        </p:sp>
        <p:sp>
          <p:nvSpPr>
            <p:cNvPr id="146" name="Text Box 30"/>
            <p:cNvSpPr txBox="1">
              <a:spLocks noChangeArrowheads="1"/>
            </p:cNvSpPr>
            <p:nvPr/>
          </p:nvSpPr>
          <p:spPr bwMode="auto">
            <a:xfrm rot="16200000">
              <a:off x="21879" y="2011051"/>
              <a:ext cx="858794" cy="24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 YEARS</a:t>
              </a:r>
            </a:p>
          </p:txBody>
        </p:sp>
        <p:sp>
          <p:nvSpPr>
            <p:cNvPr id="147" name="Rectangle 31"/>
            <p:cNvSpPr>
              <a:spLocks noChangeArrowheads="1"/>
            </p:cNvSpPr>
            <p:nvPr/>
          </p:nvSpPr>
          <p:spPr bwMode="auto">
            <a:xfrm>
              <a:off x="211756" y="3444781"/>
              <a:ext cx="4173072" cy="733394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48" name="AutoShape 32"/>
            <p:cNvSpPr>
              <a:spLocks noChangeArrowheads="1"/>
            </p:cNvSpPr>
            <p:nvPr/>
          </p:nvSpPr>
          <p:spPr bwMode="auto">
            <a:xfrm>
              <a:off x="275258" y="3447816"/>
              <a:ext cx="3782450" cy="731494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49" name="Oval 33"/>
            <p:cNvSpPr>
              <a:spLocks noChangeArrowheads="1"/>
            </p:cNvSpPr>
            <p:nvPr/>
          </p:nvSpPr>
          <p:spPr bwMode="auto">
            <a:xfrm>
              <a:off x="3595546" y="3462972"/>
              <a:ext cx="784460" cy="733394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0" name="Text Box 34"/>
            <p:cNvSpPr txBox="1">
              <a:spLocks noChangeArrowheads="1"/>
            </p:cNvSpPr>
            <p:nvPr/>
          </p:nvSpPr>
          <p:spPr bwMode="auto">
            <a:xfrm>
              <a:off x="3802913" y="3691014"/>
              <a:ext cx="602813" cy="294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22nm</a:t>
              </a:r>
            </a:p>
          </p:txBody>
        </p:sp>
        <p:sp>
          <p:nvSpPr>
            <p:cNvPr id="151" name="Text Box 38"/>
            <p:cNvSpPr txBox="1">
              <a:spLocks noChangeArrowheads="1"/>
            </p:cNvSpPr>
            <p:nvPr/>
          </p:nvSpPr>
          <p:spPr bwMode="auto">
            <a:xfrm rot="16200000">
              <a:off x="36346" y="3611562"/>
              <a:ext cx="858794" cy="24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 YEARS</a:t>
              </a:r>
            </a:p>
          </p:txBody>
        </p:sp>
        <p:sp>
          <p:nvSpPr>
            <p:cNvPr id="152" name="Rectangle 35"/>
            <p:cNvSpPr>
              <a:spLocks noChangeArrowheads="1"/>
            </p:cNvSpPr>
            <p:nvPr/>
          </p:nvSpPr>
          <p:spPr bwMode="auto">
            <a:xfrm>
              <a:off x="629706" y="1863550"/>
              <a:ext cx="3280909" cy="733394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53" name="Text Box 36"/>
            <p:cNvSpPr txBox="1">
              <a:spLocks noChangeArrowheads="1"/>
            </p:cNvSpPr>
            <p:nvPr/>
          </p:nvSpPr>
          <p:spPr bwMode="auto">
            <a:xfrm>
              <a:off x="639351" y="1890400"/>
              <a:ext cx="3160346" cy="274872"/>
            </a:xfrm>
            <a:prstGeom prst="rect">
              <a:avLst/>
            </a:prstGeom>
            <a:solidFill>
              <a:srgbClr val="FFFFC9">
                <a:alpha val="58038"/>
              </a:srgbClr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TICK</a:t>
              </a:r>
              <a:r>
                <a:rPr kumimoji="0" lang="en-US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Penryn</a:t>
              </a:r>
              <a:r>
                <a:rPr kumimoji="0" lang="hu-HU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hu-HU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Family</a:t>
              </a:r>
              <a:r>
                <a:rPr kumimoji="0" lang="en-US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       </a:t>
              </a:r>
            </a:p>
          </p:txBody>
        </p:sp>
        <p:sp>
          <p:nvSpPr>
            <p:cNvPr id="154" name="Text Box 37"/>
            <p:cNvSpPr txBox="1">
              <a:spLocks noChangeArrowheads="1"/>
            </p:cNvSpPr>
            <p:nvPr/>
          </p:nvSpPr>
          <p:spPr bwMode="auto">
            <a:xfrm>
              <a:off x="639351" y="2254947"/>
              <a:ext cx="3160346" cy="274872"/>
            </a:xfrm>
            <a:prstGeom prst="rect">
              <a:avLst/>
            </a:prstGeom>
            <a:solidFill>
              <a:srgbClr val="3366FF">
                <a:alpha val="23137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N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ehalem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       </a:t>
              </a:r>
            </a:p>
          </p:txBody>
        </p:sp>
        <p:sp>
          <p:nvSpPr>
            <p:cNvPr id="155" name="Rectangle 35"/>
            <p:cNvSpPr>
              <a:spLocks noChangeArrowheads="1"/>
            </p:cNvSpPr>
            <p:nvPr/>
          </p:nvSpPr>
          <p:spPr bwMode="auto">
            <a:xfrm>
              <a:off x="629706" y="2657743"/>
              <a:ext cx="3280909" cy="733394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56" name="Text Box 36"/>
            <p:cNvSpPr txBox="1">
              <a:spLocks noChangeArrowheads="1"/>
            </p:cNvSpPr>
            <p:nvPr/>
          </p:nvSpPr>
          <p:spPr bwMode="auto">
            <a:xfrm>
              <a:off x="639351" y="2669850"/>
              <a:ext cx="3160346" cy="274872"/>
            </a:xfrm>
            <a:prstGeom prst="rect">
              <a:avLst/>
            </a:prstGeom>
            <a:solidFill>
              <a:srgbClr val="FFFFC9">
                <a:alpha val="58038"/>
              </a:srgbClr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TICK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W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estmere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7" name="Text Box 37"/>
            <p:cNvSpPr txBox="1">
              <a:spLocks noChangeArrowheads="1"/>
            </p:cNvSpPr>
            <p:nvPr/>
          </p:nvSpPr>
          <p:spPr bwMode="auto">
            <a:xfrm>
              <a:off x="639351" y="3049141"/>
              <a:ext cx="3150000" cy="274872"/>
            </a:xfrm>
            <a:prstGeom prst="rect">
              <a:avLst/>
            </a:prstGeom>
            <a:solidFill>
              <a:srgbClr val="3366FF">
                <a:alpha val="23137"/>
              </a:srgbClr>
            </a:solidFill>
            <a:ln w="19050" algn="ctr">
              <a:solidFill>
                <a:srgbClr val="3366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S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andy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Bridge</a:t>
              </a:r>
            </a:p>
          </p:txBody>
        </p:sp>
        <p:sp>
          <p:nvSpPr>
            <p:cNvPr id="158" name="Rectangle 35"/>
            <p:cNvSpPr>
              <a:spLocks noChangeArrowheads="1"/>
            </p:cNvSpPr>
            <p:nvPr/>
          </p:nvSpPr>
          <p:spPr bwMode="auto">
            <a:xfrm>
              <a:off x="629706" y="3451617"/>
              <a:ext cx="3280909" cy="731494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59" name="Text Box 37"/>
            <p:cNvSpPr txBox="1">
              <a:spLocks noChangeArrowheads="1"/>
            </p:cNvSpPr>
            <p:nvPr/>
          </p:nvSpPr>
          <p:spPr bwMode="auto">
            <a:xfrm>
              <a:off x="657014" y="3858213"/>
              <a:ext cx="3148129" cy="270000"/>
            </a:xfrm>
            <a:prstGeom prst="rect">
              <a:avLst/>
            </a:prstGeom>
            <a:solidFill>
              <a:srgbClr val="3366FF">
                <a:alpha val="23137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H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aswell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0" name="Text Box 58"/>
            <p:cNvSpPr txBox="1">
              <a:spLocks noChangeArrowheads="1"/>
            </p:cNvSpPr>
            <p:nvPr/>
          </p:nvSpPr>
          <p:spPr bwMode="auto">
            <a:xfrm>
              <a:off x="4585766" y="3493208"/>
              <a:ext cx="956462" cy="330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4/20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1" name="Text Box 58"/>
            <p:cNvSpPr txBox="1">
              <a:spLocks noChangeArrowheads="1"/>
            </p:cNvSpPr>
            <p:nvPr/>
          </p:nvSpPr>
          <p:spPr bwMode="auto">
            <a:xfrm>
              <a:off x="4592196" y="3856895"/>
              <a:ext cx="956462" cy="330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06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/20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13</a:t>
              </a:r>
            </a:p>
          </p:txBody>
        </p:sp>
        <p:sp>
          <p:nvSpPr>
            <p:cNvPr id="162" name="Text Box 58"/>
            <p:cNvSpPr txBox="1">
              <a:spLocks noChangeArrowheads="1"/>
            </p:cNvSpPr>
            <p:nvPr/>
          </p:nvSpPr>
          <p:spPr bwMode="auto">
            <a:xfrm>
              <a:off x="4568083" y="4254685"/>
              <a:ext cx="956389" cy="33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09</a:t>
              </a:r>
              <a:r>
                <a:rPr kumimoji="0" lang="hu-HU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/20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14</a:t>
              </a:r>
            </a:p>
          </p:txBody>
        </p:sp>
        <p:sp>
          <p:nvSpPr>
            <p:cNvPr id="163" name="Text Box 58"/>
            <p:cNvSpPr txBox="1">
              <a:spLocks noChangeArrowheads="1"/>
            </p:cNvSpPr>
            <p:nvPr/>
          </p:nvSpPr>
          <p:spPr bwMode="auto">
            <a:xfrm>
              <a:off x="4476456" y="4544381"/>
              <a:ext cx="1063520" cy="286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10/</a:t>
              </a:r>
              <a:r>
                <a:rPr kumimoji="0" lang="hu-HU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20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15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" name="Rectangle 31"/>
            <p:cNvSpPr>
              <a:spLocks noChangeArrowheads="1"/>
            </p:cNvSpPr>
            <p:nvPr/>
          </p:nvSpPr>
          <p:spPr bwMode="auto">
            <a:xfrm>
              <a:off x="231086" y="4230720"/>
              <a:ext cx="4115316" cy="2617202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65" name="AutoShape 32"/>
            <p:cNvSpPr>
              <a:spLocks noChangeArrowheads="1"/>
            </p:cNvSpPr>
            <p:nvPr/>
          </p:nvSpPr>
          <p:spPr bwMode="auto">
            <a:xfrm>
              <a:off x="286632" y="4259816"/>
              <a:ext cx="3753045" cy="2578658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66" name="Text Box 34"/>
            <p:cNvSpPr txBox="1">
              <a:spLocks noChangeArrowheads="1"/>
            </p:cNvSpPr>
            <p:nvPr/>
          </p:nvSpPr>
          <p:spPr bwMode="auto">
            <a:xfrm>
              <a:off x="3819752" y="4819730"/>
              <a:ext cx="602532" cy="29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1</a:t>
              </a:r>
              <a:r>
                <a:rPr kumimoji="0" lang="en-US" alt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4</a:t>
              </a:r>
              <a:r>
                <a:rPr kumimoji="0" lang="hu-HU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nm</a:t>
              </a:r>
            </a:p>
          </p:txBody>
        </p:sp>
        <p:sp>
          <p:nvSpPr>
            <p:cNvPr id="167" name="Text Box 38"/>
            <p:cNvSpPr txBox="1">
              <a:spLocks noChangeArrowheads="1"/>
            </p:cNvSpPr>
            <p:nvPr/>
          </p:nvSpPr>
          <p:spPr bwMode="auto">
            <a:xfrm rot="16200000">
              <a:off x="24193" y="5239240"/>
              <a:ext cx="898235" cy="24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6</a:t>
              </a:r>
              <a:r>
                <a:rPr kumimoji="0" lang="hu-HU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YEARS</a:t>
              </a:r>
            </a:p>
          </p:txBody>
        </p:sp>
        <p:sp>
          <p:nvSpPr>
            <p:cNvPr id="168" name="Rectangle 35"/>
            <p:cNvSpPr>
              <a:spLocks noChangeArrowheads="1"/>
            </p:cNvSpPr>
            <p:nvPr/>
          </p:nvSpPr>
          <p:spPr bwMode="auto">
            <a:xfrm>
              <a:off x="655426" y="4270259"/>
              <a:ext cx="3280909" cy="2514866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69" name="Text Box 58"/>
            <p:cNvSpPr txBox="1">
              <a:spLocks noChangeArrowheads="1"/>
            </p:cNvSpPr>
            <p:nvPr/>
          </p:nvSpPr>
          <p:spPr bwMode="auto">
            <a:xfrm>
              <a:off x="4467856" y="4914848"/>
              <a:ext cx="1063520" cy="33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08/</a:t>
              </a:r>
              <a:r>
                <a:rPr kumimoji="0" lang="hu-HU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20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16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0" name="Text Box 58"/>
            <p:cNvSpPr txBox="1">
              <a:spLocks noChangeArrowheads="1"/>
            </p:cNvSpPr>
            <p:nvPr/>
          </p:nvSpPr>
          <p:spPr bwMode="auto">
            <a:xfrm>
              <a:off x="4527955" y="5258523"/>
              <a:ext cx="9973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08/</a:t>
              </a:r>
              <a:r>
                <a:rPr kumimoji="0" lang="hu-HU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20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17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1" name="Text Box 38"/>
            <p:cNvSpPr txBox="1">
              <a:spLocks noChangeArrowheads="1"/>
            </p:cNvSpPr>
            <p:nvPr/>
          </p:nvSpPr>
          <p:spPr bwMode="auto">
            <a:xfrm rot="16200000">
              <a:off x="36346" y="1232939"/>
              <a:ext cx="858794" cy="24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 YEARS</a:t>
              </a:r>
            </a:p>
          </p:txBody>
        </p:sp>
        <p:sp>
          <p:nvSpPr>
            <p:cNvPr id="172" name="Text Box 58"/>
            <p:cNvSpPr txBox="1">
              <a:spLocks noChangeArrowheads="1"/>
            </p:cNvSpPr>
            <p:nvPr/>
          </p:nvSpPr>
          <p:spPr bwMode="auto">
            <a:xfrm>
              <a:off x="4585722" y="5583408"/>
              <a:ext cx="9444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10</a:t>
              </a:r>
              <a:r>
                <a:rPr kumimoji="0" lang="hu-HU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/20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17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3" name="Text Box 58"/>
            <p:cNvSpPr txBox="1">
              <a:spLocks noChangeArrowheads="1"/>
            </p:cNvSpPr>
            <p:nvPr/>
          </p:nvSpPr>
          <p:spPr bwMode="auto">
            <a:xfrm>
              <a:off x="4576247" y="6221050"/>
              <a:ext cx="9444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10/</a:t>
              </a:r>
              <a:r>
                <a:rPr kumimoji="0" lang="hu-HU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20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18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4" name="Oval 33"/>
            <p:cNvSpPr>
              <a:spLocks noChangeArrowheads="1"/>
            </p:cNvSpPr>
            <p:nvPr/>
          </p:nvSpPr>
          <p:spPr bwMode="auto">
            <a:xfrm>
              <a:off x="3358939" y="4221109"/>
              <a:ext cx="1052070" cy="2593056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75" name="Text Box 37"/>
            <p:cNvSpPr txBox="1">
              <a:spLocks noChangeArrowheads="1"/>
            </p:cNvSpPr>
            <p:nvPr/>
          </p:nvSpPr>
          <p:spPr bwMode="auto">
            <a:xfrm>
              <a:off x="656915" y="5232188"/>
              <a:ext cx="3150000" cy="276999"/>
            </a:xfrm>
            <a:prstGeom prst="rect">
              <a:avLst/>
            </a:prstGeom>
            <a:solidFill>
              <a:srgbClr val="B48AB1">
                <a:alpha val="22745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Kaby</a:t>
              </a:r>
              <a:r>
                <a:rPr kumimoji="0" lang="en-US" altLang="en-US" sz="12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Lake Refresh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6" name="Text Box 37"/>
            <p:cNvSpPr txBox="1">
              <a:spLocks noChangeArrowheads="1"/>
            </p:cNvSpPr>
            <p:nvPr/>
          </p:nvSpPr>
          <p:spPr bwMode="auto">
            <a:xfrm>
              <a:off x="656915" y="4901867"/>
              <a:ext cx="3150000" cy="276999"/>
            </a:xfrm>
            <a:prstGeom prst="rect">
              <a:avLst/>
            </a:prstGeom>
            <a:solidFill>
              <a:srgbClr val="B77DBD">
                <a:alpha val="23137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Kaby</a:t>
              </a:r>
              <a:r>
                <a:rPr kumimoji="0" lang="en-US" altLang="en-US" sz="12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Lake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7" name="Text Box 37"/>
            <p:cNvSpPr txBox="1">
              <a:spLocks noChangeArrowheads="1"/>
            </p:cNvSpPr>
            <p:nvPr/>
          </p:nvSpPr>
          <p:spPr bwMode="auto">
            <a:xfrm>
              <a:off x="656915" y="4572120"/>
              <a:ext cx="3150000" cy="270000"/>
            </a:xfrm>
            <a:prstGeom prst="rect">
              <a:avLst/>
            </a:prstGeom>
            <a:solidFill>
              <a:srgbClr val="B77DBD">
                <a:alpha val="22353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Skylake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8" name="Text Box 34"/>
            <p:cNvSpPr txBox="1">
              <a:spLocks noChangeArrowheads="1"/>
            </p:cNvSpPr>
            <p:nvPr/>
          </p:nvSpPr>
          <p:spPr bwMode="auto">
            <a:xfrm>
              <a:off x="3819495" y="5344883"/>
              <a:ext cx="5950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14</a:t>
              </a:r>
              <a:r>
                <a:rPr kumimoji="0" lang="hu-HU" alt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nm</a:t>
              </a:r>
              <a:endParaRPr kumimoji="0" lang="hu-HU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79" name="Text Box 36"/>
            <p:cNvSpPr txBox="1">
              <a:spLocks noChangeArrowheads="1"/>
            </p:cNvSpPr>
            <p:nvPr/>
          </p:nvSpPr>
          <p:spPr bwMode="auto">
            <a:xfrm>
              <a:off x="655507" y="4239619"/>
              <a:ext cx="3150000" cy="270893"/>
            </a:xfrm>
            <a:prstGeom prst="rect">
              <a:avLst/>
            </a:prstGeom>
            <a:solidFill>
              <a:srgbClr val="FFFFC9">
                <a:alpha val="57647"/>
              </a:srgbClr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TICK</a:t>
              </a:r>
              <a:r>
                <a:rPr kumimoji="0" lang="en-US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Broadwell</a:t>
              </a:r>
              <a:endPara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80" name="Text Box 36"/>
            <p:cNvSpPr txBox="1">
              <a:spLocks noChangeArrowheads="1"/>
            </p:cNvSpPr>
            <p:nvPr/>
          </p:nvSpPr>
          <p:spPr bwMode="auto">
            <a:xfrm>
              <a:off x="650906" y="3489615"/>
              <a:ext cx="3150000" cy="274872"/>
            </a:xfrm>
            <a:prstGeom prst="rect">
              <a:avLst/>
            </a:prstGeom>
            <a:solidFill>
              <a:srgbClr val="FFFFC9">
                <a:alpha val="58038"/>
              </a:srgbClr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TICK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I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vy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Bridge</a:t>
              </a:r>
            </a:p>
          </p:txBody>
        </p:sp>
        <p:sp>
          <p:nvSpPr>
            <p:cNvPr id="181" name="Text Box 29"/>
            <p:cNvSpPr txBox="1">
              <a:spLocks noChangeArrowheads="1"/>
            </p:cNvSpPr>
            <p:nvPr/>
          </p:nvSpPr>
          <p:spPr bwMode="auto">
            <a:xfrm rot="16200000">
              <a:off x="31525" y="2810988"/>
              <a:ext cx="858794" cy="24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 YEARS</a:t>
              </a:r>
            </a:p>
          </p:txBody>
        </p:sp>
        <p:sp>
          <p:nvSpPr>
            <p:cNvPr id="182" name="Text Box 37"/>
            <p:cNvSpPr txBox="1">
              <a:spLocks noChangeArrowheads="1"/>
            </p:cNvSpPr>
            <p:nvPr/>
          </p:nvSpPr>
          <p:spPr bwMode="auto">
            <a:xfrm>
              <a:off x="656915" y="6222414"/>
              <a:ext cx="3150000" cy="276999"/>
            </a:xfrm>
            <a:prstGeom prst="rect">
              <a:avLst/>
            </a:prstGeom>
            <a:solidFill>
              <a:srgbClr val="B48AB1">
                <a:alpha val="22745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Coffee Lake Refresh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83" name="Text Box 37"/>
            <p:cNvSpPr txBox="1">
              <a:spLocks noChangeArrowheads="1"/>
            </p:cNvSpPr>
            <p:nvPr/>
          </p:nvSpPr>
          <p:spPr bwMode="auto">
            <a:xfrm>
              <a:off x="656915" y="5564370"/>
              <a:ext cx="3150000" cy="276999"/>
            </a:xfrm>
            <a:prstGeom prst="rect">
              <a:avLst/>
            </a:prstGeom>
            <a:solidFill>
              <a:srgbClr val="B48AB1">
                <a:alpha val="22353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Coffee Lake 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3401870" y="3032953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2G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3413980" y="3483003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3G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413980" y="3843043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4G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3413980" y="4203083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5G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3401870" y="4542339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6G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401870" y="4885063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7G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3398194" y="5217414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8G</a:t>
              </a: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3394730" y="5538187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8G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3382620" y="6201800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9G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3401870" y="1540530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1G</a:t>
              </a:r>
            </a:p>
          </p:txBody>
        </p:sp>
        <p:sp>
          <p:nvSpPr>
            <p:cNvPr id="194" name="Text Box 37"/>
            <p:cNvSpPr txBox="1">
              <a:spLocks noChangeArrowheads="1"/>
            </p:cNvSpPr>
            <p:nvPr/>
          </p:nvSpPr>
          <p:spPr bwMode="auto">
            <a:xfrm>
              <a:off x="666190" y="6533195"/>
              <a:ext cx="3150000" cy="276999"/>
            </a:xfrm>
            <a:prstGeom prst="rect">
              <a:avLst/>
            </a:prstGeom>
            <a:solidFill>
              <a:srgbClr val="B48AB1">
                <a:alpha val="22353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Comet Lake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3273360" y="6515848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10G</a:t>
              </a:r>
            </a:p>
          </p:txBody>
        </p:sp>
        <p:sp>
          <p:nvSpPr>
            <p:cNvPr id="196" name="Text Box 58"/>
            <p:cNvSpPr txBox="1">
              <a:spLocks noChangeArrowheads="1"/>
            </p:cNvSpPr>
            <p:nvPr/>
          </p:nvSpPr>
          <p:spPr bwMode="auto">
            <a:xfrm>
              <a:off x="4591250" y="6527376"/>
              <a:ext cx="9444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08/</a:t>
              </a:r>
              <a:r>
                <a:rPr kumimoji="0" lang="hu-HU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20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19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7" name="Text Box 37"/>
            <p:cNvSpPr txBox="1">
              <a:spLocks noChangeArrowheads="1"/>
            </p:cNvSpPr>
            <p:nvPr/>
          </p:nvSpPr>
          <p:spPr bwMode="auto">
            <a:xfrm>
              <a:off x="656915" y="5896546"/>
              <a:ext cx="3150000" cy="276999"/>
            </a:xfrm>
            <a:prstGeom prst="rect">
              <a:avLst/>
            </a:prstGeom>
            <a:solidFill>
              <a:srgbClr val="B48AB1">
                <a:alpha val="22353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Amber/Whiskey Lake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8" name="Text Box 58"/>
            <p:cNvSpPr txBox="1">
              <a:spLocks noChangeArrowheads="1"/>
            </p:cNvSpPr>
            <p:nvPr/>
          </p:nvSpPr>
          <p:spPr bwMode="auto">
            <a:xfrm>
              <a:off x="4591250" y="5906931"/>
              <a:ext cx="9444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08</a:t>
              </a:r>
              <a:r>
                <a:rPr kumimoji="0" lang="hu-HU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/20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18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99" name="Text Box 53"/>
          <p:cNvSpPr txBox="1">
            <a:spLocks noChangeArrowheads="1"/>
          </p:cNvSpPr>
          <p:nvPr/>
        </p:nvSpPr>
        <p:spPr bwMode="auto">
          <a:xfrm>
            <a:off x="5857737" y="778740"/>
            <a:ext cx="2526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Key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new features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of the power management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00" name="Rectangle 54"/>
          <p:cNvSpPr>
            <a:spLocks noChangeArrowheads="1"/>
          </p:cNvSpPr>
          <p:nvPr/>
        </p:nvSpPr>
        <p:spPr bwMode="auto">
          <a:xfrm>
            <a:off x="5652120" y="809780"/>
            <a:ext cx="2990850" cy="420745"/>
          </a:xfrm>
          <a:prstGeom prst="rect">
            <a:avLst/>
          </a:prstGeom>
          <a:solidFill>
            <a:srgbClr val="333333">
              <a:alpha val="14902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820664" y="1918345"/>
            <a:ext cx="6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EDAT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5817114" y="2182727"/>
            <a:ext cx="281680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Integrated Power Gates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PCU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Turbo Boost</a:t>
            </a:r>
          </a:p>
        </p:txBody>
      </p:sp>
      <p:sp>
        <p:nvSpPr>
          <p:cNvPr id="203" name="Rectangle 48"/>
          <p:cNvSpPr>
            <a:spLocks noChangeArrowheads="1"/>
          </p:cNvSpPr>
          <p:nvPr/>
        </p:nvSpPr>
        <p:spPr bwMode="auto">
          <a:xfrm>
            <a:off x="6204596" y="3045451"/>
            <a:ext cx="1664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Turbo Boost 2.0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04" name="Rectangle 48"/>
          <p:cNvSpPr>
            <a:spLocks noChangeArrowheads="1"/>
          </p:cNvSpPr>
          <p:nvPr/>
        </p:nvSpPr>
        <p:spPr bwMode="auto">
          <a:xfrm>
            <a:off x="6775454" y="3848789"/>
            <a:ext cx="6046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FIVR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05" name="Rectangle 48"/>
          <p:cNvSpPr>
            <a:spLocks noChangeArrowheads="1"/>
          </p:cNvSpPr>
          <p:nvPr/>
        </p:nvSpPr>
        <p:spPr bwMode="auto">
          <a:xfrm>
            <a:off x="6477363" y="4203511"/>
            <a:ext cx="12506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2. gen.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FIVR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06" name="Rectangle 48"/>
          <p:cNvSpPr>
            <a:spLocks noChangeArrowheads="1"/>
          </p:cNvSpPr>
          <p:nvPr/>
        </p:nvSpPr>
        <p:spPr bwMode="auto">
          <a:xfrm>
            <a:off x="5802018" y="4371842"/>
            <a:ext cx="263405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Speed Shift Technology,</a:t>
            </a:r>
          </a:p>
          <a:p>
            <a:pPr marL="0" marR="0" lvl="0" indent="0" algn="ctr" defTabSz="914400" rtl="0" eaLnBrk="1" fontAlgn="base" latinLnBrk="0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Duty Cycle control, No FIVR</a:t>
            </a:r>
          </a:p>
          <a:p>
            <a:pPr marL="0" marR="0" lvl="0" indent="0" algn="ctr" defTabSz="914400" rtl="0" eaLnBrk="1" fontAlgn="base" latinLnBrk="0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except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Skylake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X</a:t>
            </a:r>
            <a:endParaRPr kumimoji="0" lang="en-US" altLang="en-US" sz="1200" b="1" i="0" u="none" strike="noStrike" kern="120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5920874" y="4916513"/>
            <a:ext cx="2473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Speed Shift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Technology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v2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8" name="Rectangle 48"/>
          <p:cNvSpPr>
            <a:spLocks noChangeArrowheads="1"/>
          </p:cNvSpPr>
          <p:nvPr/>
        </p:nvSpPr>
        <p:spPr bwMode="auto">
          <a:xfrm>
            <a:off x="5888614" y="5475135"/>
            <a:ext cx="2350322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In H-series: TVB</a:t>
            </a:r>
          </a:p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(Thermal Velocity Boost)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09" name="Left Brace 208"/>
          <p:cNvSpPr/>
          <p:nvPr/>
        </p:nvSpPr>
        <p:spPr bwMode="auto">
          <a:xfrm>
            <a:off x="5744222" y="5556180"/>
            <a:ext cx="92882" cy="3240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10" name="Left Brace 209"/>
          <p:cNvSpPr/>
          <p:nvPr/>
        </p:nvSpPr>
        <p:spPr bwMode="auto">
          <a:xfrm>
            <a:off x="5753599" y="4423168"/>
            <a:ext cx="92882" cy="5040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11" name="Left Brace 210"/>
          <p:cNvSpPr/>
          <p:nvPr/>
        </p:nvSpPr>
        <p:spPr bwMode="auto">
          <a:xfrm>
            <a:off x="5753599" y="2240767"/>
            <a:ext cx="92882" cy="3240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12" name="Left Brace 211"/>
          <p:cNvSpPr/>
          <p:nvPr/>
        </p:nvSpPr>
        <p:spPr bwMode="auto">
          <a:xfrm>
            <a:off x="5753599" y="1440103"/>
            <a:ext cx="92882" cy="5040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6788900" y="6226720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STIM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5715635" y="1361512"/>
            <a:ext cx="313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Clock gating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PECI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Platform Thermal Control by</a:t>
            </a:r>
            <a:endParaRPr kumimoji="0" lang="hu-HU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3. party controller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3385105" y="5875769"/>
            <a:ext cx="4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8G</a:t>
            </a:r>
          </a:p>
        </p:txBody>
      </p:sp>
    </p:spTree>
    <p:extLst>
      <p:ext uri="{BB962C8B-B14F-4D97-AF65-F5344CB8AC3E}">
        <p14:creationId xmlns:p14="http://schemas.microsoft.com/office/powerpoint/2010/main" val="116046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(20)</a:t>
            </a:r>
            <a:endParaRPr lang="en-US" sz="1600" dirty="0"/>
          </a:p>
        </p:txBody>
      </p:sp>
      <p:sp>
        <p:nvSpPr>
          <p:cNvPr id="5" name="Text Box 53"/>
          <p:cNvSpPr txBox="1">
            <a:spLocks noChangeArrowheads="1"/>
          </p:cNvSpPr>
          <p:nvPr/>
        </p:nvSpPr>
        <p:spPr bwMode="auto">
          <a:xfrm>
            <a:off x="5981912" y="963342"/>
            <a:ext cx="25667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Key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new features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of the power management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5777831" y="1013431"/>
            <a:ext cx="3028531" cy="435349"/>
          </a:xfrm>
          <a:prstGeom prst="rect">
            <a:avLst/>
          </a:prstGeom>
          <a:solidFill>
            <a:srgbClr val="333333">
              <a:alpha val="14902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57065" y="1651700"/>
            <a:ext cx="3740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FIVR, Dynamic Tuning 2.0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(not discussed)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" name="Left Brace 17"/>
          <p:cNvSpPr/>
          <p:nvPr/>
        </p:nvSpPr>
        <p:spPr bwMode="auto">
          <a:xfrm>
            <a:off x="5698300" y="1718633"/>
            <a:ext cx="94779" cy="3240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2" name="Text Box 56"/>
          <p:cNvSpPr txBox="1">
            <a:spLocks noChangeArrowheads="1"/>
          </p:cNvSpPr>
          <p:nvPr/>
        </p:nvSpPr>
        <p:spPr bwMode="auto">
          <a:xfrm>
            <a:off x="75092" y="510933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3" name="Text Box 56"/>
          <p:cNvSpPr txBox="1">
            <a:spLocks noChangeArrowheads="1"/>
          </p:cNvSpPr>
          <p:nvPr/>
        </p:nvSpPr>
        <p:spPr bwMode="auto">
          <a:xfrm>
            <a:off x="75092" y="497122"/>
            <a:ext cx="787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Key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power management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innovations of the Core 2 family (</a:t>
            </a:r>
            <a:r>
              <a:rPr lang="en-US" altLang="en-US" sz="14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based on [3</a:t>
            </a: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]) </a:t>
            </a:r>
            <a:r>
              <a:rPr lang="en-US" altLang="en-US" sz="1400" b="1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-2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4" name="Text Box 58"/>
          <p:cNvSpPr txBox="1">
            <a:spLocks noChangeArrowheads="1"/>
          </p:cNvSpPr>
          <p:nvPr/>
        </p:nvSpPr>
        <p:spPr bwMode="auto">
          <a:xfrm>
            <a:off x="4602309" y="1409192"/>
            <a:ext cx="94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05</a:t>
            </a: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/20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18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" name="Text Box 58"/>
          <p:cNvSpPr txBox="1">
            <a:spLocks noChangeArrowheads="1"/>
          </p:cNvSpPr>
          <p:nvPr/>
        </p:nvSpPr>
        <p:spPr bwMode="auto">
          <a:xfrm>
            <a:off x="4511822" y="1763587"/>
            <a:ext cx="1050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07/</a:t>
            </a: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20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19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315052" y="1358770"/>
            <a:ext cx="4087345" cy="1373402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7" name="AutoShape 32"/>
          <p:cNvSpPr>
            <a:spLocks noChangeArrowheads="1"/>
          </p:cNvSpPr>
          <p:nvPr/>
        </p:nvSpPr>
        <p:spPr bwMode="auto">
          <a:xfrm>
            <a:off x="374129" y="1367641"/>
            <a:ext cx="3657600" cy="1315407"/>
          </a:xfrm>
          <a:prstGeom prst="roundRect">
            <a:avLst>
              <a:gd name="adj" fmla="val 16667"/>
            </a:avLst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8" name="Oval 33"/>
          <p:cNvSpPr>
            <a:spLocks noChangeArrowheads="1"/>
          </p:cNvSpPr>
          <p:nvPr/>
        </p:nvSpPr>
        <p:spPr bwMode="auto">
          <a:xfrm>
            <a:off x="3667272" y="1363484"/>
            <a:ext cx="774700" cy="1356675"/>
          </a:xfrm>
          <a:prstGeom prst="ellipse">
            <a:avLst/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2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3863289" y="1908771"/>
            <a:ext cx="5950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10</a:t>
            </a:r>
            <a:r>
              <a:rPr lang="hu-HU" altLang="en-US" sz="10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nm</a:t>
            </a:r>
            <a:endParaRPr lang="hu-HU" altLang="en-US" sz="1000" b="1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 rot="16200000">
            <a:off x="124433" y="1768211"/>
            <a:ext cx="86810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dirty="0" smtClean="0">
                <a:solidFill>
                  <a:srgbClr val="FFFFFF"/>
                </a:solidFill>
                <a:cs typeface="Arial" charset="0"/>
              </a:rPr>
              <a:t>4</a:t>
            </a:r>
            <a:r>
              <a:rPr lang="hu-HU" altLang="en-US" sz="10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hu-HU" altLang="en-US" sz="1000" dirty="0">
                <a:solidFill>
                  <a:srgbClr val="FFFFFF"/>
                </a:solidFill>
                <a:cs typeface="Arial" charset="0"/>
              </a:rPr>
              <a:t>YEARS</a:t>
            </a:r>
          </a:p>
        </p:txBody>
      </p:sp>
      <p:sp>
        <p:nvSpPr>
          <p:cNvPr id="31" name="Rectangle 35"/>
          <p:cNvSpPr>
            <a:spLocks noChangeArrowheads="1"/>
          </p:cNvSpPr>
          <p:nvPr/>
        </p:nvSpPr>
        <p:spPr bwMode="auto">
          <a:xfrm>
            <a:off x="738334" y="1377733"/>
            <a:ext cx="3240088" cy="1351806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FFAD5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735907" y="1400855"/>
            <a:ext cx="3121025" cy="261610"/>
          </a:xfrm>
          <a:prstGeom prst="rect">
            <a:avLst/>
          </a:prstGeom>
          <a:solidFill>
            <a:srgbClr val="FFFFC9">
              <a:alpha val="58038"/>
            </a:srgbClr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TICK</a:t>
            </a:r>
            <a:r>
              <a:rPr lang="en-US" altLang="en-US" sz="11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Cannon Lake</a:t>
            </a:r>
            <a:endParaRPr lang="en-US" altLang="en-US" sz="11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743845" y="1712782"/>
            <a:ext cx="3108960" cy="276999"/>
          </a:xfrm>
          <a:prstGeom prst="rect">
            <a:avLst/>
          </a:prstGeom>
          <a:solidFill>
            <a:srgbClr val="6148F6">
              <a:alpha val="22745"/>
            </a:srgbClr>
          </a:solidFill>
          <a:ln w="19050" algn="ctr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Ice Lake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741022" y="2391559"/>
            <a:ext cx="3108960" cy="276999"/>
          </a:xfrm>
          <a:prstGeom prst="rect">
            <a:avLst/>
          </a:prstGeom>
          <a:solidFill>
            <a:srgbClr val="6148F6">
              <a:alpha val="23137"/>
            </a:srgbClr>
          </a:solidFill>
          <a:ln w="19050" algn="ctr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Alder Lake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742515" y="2056998"/>
            <a:ext cx="3108960" cy="276999"/>
          </a:xfrm>
          <a:prstGeom prst="rect">
            <a:avLst/>
          </a:prstGeom>
          <a:solidFill>
            <a:srgbClr val="6148F6">
              <a:alpha val="23137"/>
            </a:srgbClr>
          </a:solidFill>
          <a:ln w="19050" algn="ctr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Tiger Lake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6" name="Text Box 58"/>
          <p:cNvSpPr txBox="1">
            <a:spLocks noChangeArrowheads="1"/>
          </p:cNvSpPr>
          <p:nvPr/>
        </p:nvSpPr>
        <p:spPr bwMode="auto">
          <a:xfrm>
            <a:off x="4503329" y="2080570"/>
            <a:ext cx="1050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09/</a:t>
            </a: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20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20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7" name="Text Box 58"/>
          <p:cNvSpPr txBox="1">
            <a:spLocks noChangeArrowheads="1"/>
          </p:cNvSpPr>
          <p:nvPr/>
        </p:nvSpPr>
        <p:spPr bwMode="auto">
          <a:xfrm>
            <a:off x="4577222" y="2411725"/>
            <a:ext cx="9685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??/</a:t>
            </a: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20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22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94486" y="2031478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11G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98097" y="2386007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12G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00166" y="1689935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10G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00919" y="1374900"/>
            <a:ext cx="4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8G</a:t>
            </a:r>
          </a:p>
        </p:txBody>
      </p:sp>
    </p:spTree>
    <p:extLst>
      <p:ext uri="{BB962C8B-B14F-4D97-AF65-F5344CB8AC3E}">
        <p14:creationId xmlns:p14="http://schemas.microsoft.com/office/powerpoint/2010/main" val="12464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(21)</a:t>
            </a:r>
            <a:endParaRPr lang="hu-HU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2051720" y="1043735"/>
            <a:ext cx="5008607" cy="4872194"/>
            <a:chOff x="1331640" y="672216"/>
            <a:chExt cx="6119939" cy="5586269"/>
          </a:xfrm>
        </p:grpSpPr>
        <p:sp>
          <p:nvSpPr>
            <p:cNvPr id="153" name="Téglalap 152"/>
            <p:cNvSpPr/>
            <p:nvPr/>
          </p:nvSpPr>
          <p:spPr bwMode="auto">
            <a:xfrm>
              <a:off x="1893011" y="826105"/>
              <a:ext cx="5072366" cy="47226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8" name="Egyenes összekötő 7"/>
            <p:cNvCxnSpPr/>
            <p:nvPr/>
          </p:nvCxnSpPr>
          <p:spPr bwMode="auto">
            <a:xfrm>
              <a:off x="1850031" y="5548622"/>
              <a:ext cx="5158662" cy="389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Egyenes összekötő 28"/>
            <p:cNvCxnSpPr/>
            <p:nvPr/>
          </p:nvCxnSpPr>
          <p:spPr bwMode="auto">
            <a:xfrm rot="5400000">
              <a:off x="2354087" y="5547947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Egyenes összekötő 29"/>
            <p:cNvCxnSpPr/>
            <p:nvPr/>
          </p:nvCxnSpPr>
          <p:spPr bwMode="auto">
            <a:xfrm rot="5400000">
              <a:off x="2858143" y="5548172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Egyenes összekötő 30"/>
            <p:cNvCxnSpPr/>
            <p:nvPr/>
          </p:nvCxnSpPr>
          <p:spPr bwMode="auto">
            <a:xfrm rot="5400000">
              <a:off x="3352673" y="5548172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Egyenes összekötő 31"/>
            <p:cNvCxnSpPr/>
            <p:nvPr/>
          </p:nvCxnSpPr>
          <p:spPr bwMode="auto">
            <a:xfrm rot="5400000">
              <a:off x="3856729" y="5548397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Egyenes összekötő 32"/>
            <p:cNvCxnSpPr/>
            <p:nvPr/>
          </p:nvCxnSpPr>
          <p:spPr bwMode="auto">
            <a:xfrm rot="5400000">
              <a:off x="4379837" y="5548172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Egyenes összekötő 33"/>
            <p:cNvCxnSpPr/>
            <p:nvPr/>
          </p:nvCxnSpPr>
          <p:spPr bwMode="auto">
            <a:xfrm rot="5400000">
              <a:off x="4883893" y="5548397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Egyenes összekötő 34"/>
            <p:cNvCxnSpPr/>
            <p:nvPr/>
          </p:nvCxnSpPr>
          <p:spPr bwMode="auto">
            <a:xfrm rot="5400000">
              <a:off x="5378423" y="5548397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Egyenes összekötő 35"/>
            <p:cNvCxnSpPr/>
            <p:nvPr/>
          </p:nvCxnSpPr>
          <p:spPr bwMode="auto">
            <a:xfrm rot="5400000">
              <a:off x="5882479" y="5548622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Téglalap 43"/>
            <p:cNvSpPr/>
            <p:nvPr/>
          </p:nvSpPr>
          <p:spPr bwMode="auto">
            <a:xfrm>
              <a:off x="3578223" y="3273057"/>
              <a:ext cx="216024" cy="2274890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2547725" y="2717483"/>
              <a:ext cx="216024" cy="2831139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Téglalap 44"/>
            <p:cNvSpPr/>
            <p:nvPr/>
          </p:nvSpPr>
          <p:spPr bwMode="auto">
            <a:xfrm>
              <a:off x="4586335" y="3647385"/>
              <a:ext cx="216024" cy="1900561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6" name="Téglalap 45"/>
            <p:cNvSpPr/>
            <p:nvPr/>
          </p:nvSpPr>
          <p:spPr bwMode="auto">
            <a:xfrm>
              <a:off x="5594447" y="3648149"/>
              <a:ext cx="216024" cy="1900561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7" name="Téglalap 46"/>
            <p:cNvSpPr/>
            <p:nvPr/>
          </p:nvSpPr>
          <p:spPr bwMode="auto">
            <a:xfrm>
              <a:off x="5084041" y="4607955"/>
              <a:ext cx="216024" cy="943788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Téglalap 47"/>
            <p:cNvSpPr/>
            <p:nvPr/>
          </p:nvSpPr>
          <p:spPr bwMode="auto">
            <a:xfrm>
              <a:off x="3074167" y="5178606"/>
              <a:ext cx="216024" cy="373913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9" name="Téglalap 48"/>
            <p:cNvSpPr/>
            <p:nvPr/>
          </p:nvSpPr>
          <p:spPr bwMode="auto">
            <a:xfrm>
              <a:off x="6098503" y="4607954"/>
              <a:ext cx="216024" cy="943789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60" name="Egyenes összekötő 59"/>
            <p:cNvCxnSpPr>
              <a:stCxn id="120" idx="3"/>
              <a:endCxn id="119" idx="7"/>
            </p:cNvCxnSpPr>
            <p:nvPr/>
          </p:nvCxnSpPr>
          <p:spPr bwMode="auto">
            <a:xfrm flipV="1">
              <a:off x="2219287" y="4853255"/>
              <a:ext cx="492562" cy="673913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Egyenes összekötő 61"/>
            <p:cNvCxnSpPr>
              <a:stCxn id="119" idx="3"/>
              <a:endCxn id="118" idx="7"/>
            </p:cNvCxnSpPr>
            <p:nvPr/>
          </p:nvCxnSpPr>
          <p:spPr bwMode="auto">
            <a:xfrm flipV="1">
              <a:off x="2749239" y="4739595"/>
              <a:ext cx="455570" cy="80007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Egyenes összekötő 64"/>
            <p:cNvCxnSpPr>
              <a:stCxn id="118" idx="3"/>
              <a:endCxn id="117" idx="7"/>
            </p:cNvCxnSpPr>
            <p:nvPr/>
          </p:nvCxnSpPr>
          <p:spPr bwMode="auto">
            <a:xfrm flipV="1">
              <a:off x="3242199" y="4075271"/>
              <a:ext cx="464136" cy="630671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Egyenes összekötő 69"/>
            <p:cNvCxnSpPr>
              <a:stCxn id="117" idx="4"/>
            </p:cNvCxnSpPr>
            <p:nvPr/>
          </p:nvCxnSpPr>
          <p:spPr bwMode="auto">
            <a:xfrm flipV="1">
              <a:off x="3762063" y="4052771"/>
              <a:ext cx="417624" cy="6350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Egyenes összekötő 72"/>
            <p:cNvCxnSpPr>
              <a:endCxn id="115" idx="7"/>
            </p:cNvCxnSpPr>
            <p:nvPr/>
          </p:nvCxnSpPr>
          <p:spPr bwMode="auto">
            <a:xfrm flipV="1">
              <a:off x="4251695" y="3463323"/>
              <a:ext cx="449204" cy="567919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Egyenes összekötő 75"/>
            <p:cNvCxnSpPr>
              <a:stCxn id="115" idx="3"/>
              <a:endCxn id="114" idx="7"/>
            </p:cNvCxnSpPr>
            <p:nvPr/>
          </p:nvCxnSpPr>
          <p:spPr bwMode="auto">
            <a:xfrm flipV="1">
              <a:off x="4738289" y="3122400"/>
              <a:ext cx="472140" cy="307270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Egyenes összekötő 79"/>
            <p:cNvCxnSpPr>
              <a:stCxn id="114" idx="3"/>
              <a:endCxn id="113" idx="7"/>
            </p:cNvCxnSpPr>
            <p:nvPr/>
          </p:nvCxnSpPr>
          <p:spPr bwMode="auto">
            <a:xfrm flipV="1">
              <a:off x="5247819" y="2403558"/>
              <a:ext cx="464566" cy="685189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Egyenes összekötő 82"/>
            <p:cNvCxnSpPr>
              <a:stCxn id="113" idx="3"/>
              <a:endCxn id="112" idx="7"/>
            </p:cNvCxnSpPr>
            <p:nvPr/>
          </p:nvCxnSpPr>
          <p:spPr bwMode="auto">
            <a:xfrm flipV="1">
              <a:off x="5749775" y="2052337"/>
              <a:ext cx="473012" cy="317568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" name="Folyamatábra: Döntés 110"/>
            <p:cNvSpPr/>
            <p:nvPr/>
          </p:nvSpPr>
          <p:spPr bwMode="auto">
            <a:xfrm>
              <a:off x="6206515" y="2000187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3" name="Folyamatábra: Döntés 110"/>
            <p:cNvSpPr/>
            <p:nvPr/>
          </p:nvSpPr>
          <p:spPr bwMode="auto">
            <a:xfrm>
              <a:off x="5696113" y="2351408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4" name="Folyamatábra: Döntés 110"/>
            <p:cNvSpPr/>
            <p:nvPr/>
          </p:nvSpPr>
          <p:spPr bwMode="auto">
            <a:xfrm>
              <a:off x="5194157" y="3070250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5" name="Folyamatábra: Döntés 110"/>
            <p:cNvSpPr/>
            <p:nvPr/>
          </p:nvSpPr>
          <p:spPr bwMode="auto">
            <a:xfrm>
              <a:off x="4684627" y="3411173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6" name="Folyamatábra: Döntés 110"/>
            <p:cNvSpPr/>
            <p:nvPr/>
          </p:nvSpPr>
          <p:spPr bwMode="auto">
            <a:xfrm>
              <a:off x="4186037" y="4007941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7" name="Folyamatábra: Döntés 110"/>
            <p:cNvSpPr/>
            <p:nvPr/>
          </p:nvSpPr>
          <p:spPr bwMode="auto">
            <a:xfrm>
              <a:off x="3690063" y="4023121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8" name="Folyamatábra: Döntés 110"/>
            <p:cNvSpPr/>
            <p:nvPr/>
          </p:nvSpPr>
          <p:spPr bwMode="auto">
            <a:xfrm>
              <a:off x="3188537" y="4687445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9" name="Folyamatábra: Döntés 110"/>
            <p:cNvSpPr/>
            <p:nvPr/>
          </p:nvSpPr>
          <p:spPr bwMode="auto">
            <a:xfrm>
              <a:off x="2695577" y="4801105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0" name="Folyamatábra: Döntés 110"/>
            <p:cNvSpPr/>
            <p:nvPr/>
          </p:nvSpPr>
          <p:spPr bwMode="auto">
            <a:xfrm>
              <a:off x="2165625" y="5508671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151" name="Csoportba foglalás 150"/>
            <p:cNvGrpSpPr/>
            <p:nvPr/>
          </p:nvGrpSpPr>
          <p:grpSpPr>
            <a:xfrm>
              <a:off x="2045463" y="1137444"/>
              <a:ext cx="2304256" cy="692608"/>
              <a:chOff x="1835696" y="1076204"/>
              <a:chExt cx="2304256" cy="692608"/>
            </a:xfrm>
          </p:grpSpPr>
          <p:sp>
            <p:nvSpPr>
              <p:cNvPr id="108" name="Téglalap 107"/>
              <p:cNvSpPr/>
              <p:nvPr/>
            </p:nvSpPr>
            <p:spPr bwMode="auto">
              <a:xfrm>
                <a:off x="1835696" y="1076204"/>
                <a:ext cx="2304256" cy="692608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09" name="Szövegdoboz 108"/>
              <p:cNvSpPr txBox="1"/>
              <p:nvPr/>
            </p:nvSpPr>
            <p:spPr>
              <a:xfrm>
                <a:off x="2509581" y="1086396"/>
                <a:ext cx="13339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Per </a:t>
                </a:r>
                <a:r>
                  <a:rPr lang="hu-HU" sz="1200" dirty="0" err="1" smtClean="0"/>
                  <a:t>Generation</a:t>
                </a:r>
                <a:endParaRPr lang="hu-HU" sz="1200" dirty="0"/>
              </a:p>
            </p:txBody>
          </p:sp>
          <p:sp>
            <p:nvSpPr>
              <p:cNvPr id="110" name="Szövegdoboz 109"/>
              <p:cNvSpPr txBox="1"/>
              <p:nvPr/>
            </p:nvSpPr>
            <p:spPr>
              <a:xfrm>
                <a:off x="2490118" y="1442859"/>
                <a:ext cx="10553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err="1" smtClean="0"/>
                  <a:t>Cumulative</a:t>
                </a:r>
                <a:endParaRPr lang="hu-HU" sz="1200" dirty="0"/>
              </a:p>
            </p:txBody>
          </p:sp>
          <p:sp>
            <p:nvSpPr>
              <p:cNvPr id="136" name="Téglalap 135"/>
              <p:cNvSpPr/>
              <p:nvPr/>
            </p:nvSpPr>
            <p:spPr bwMode="auto">
              <a:xfrm>
                <a:off x="2105170" y="1186284"/>
                <a:ext cx="432048" cy="87615"/>
              </a:xfrm>
              <a:prstGeom prst="rect">
                <a:avLst/>
              </a:prstGeom>
              <a:solidFill>
                <a:srgbClr val="993366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37" name="Folyamatábra: Döntés 110"/>
              <p:cNvSpPr/>
              <p:nvPr/>
            </p:nvSpPr>
            <p:spPr bwMode="auto">
              <a:xfrm>
                <a:off x="2288986" y="1561227"/>
                <a:ext cx="72000" cy="72000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5000 w 10000"/>
                  <a:gd name="connsiteY1" fmla="*/ 0 h 10000"/>
                  <a:gd name="connsiteX2" fmla="*/ 10000 w 10000"/>
                  <a:gd name="connsiteY2" fmla="*/ 5000 h 10000"/>
                  <a:gd name="connsiteX3" fmla="*/ 5000 w 10000"/>
                  <a:gd name="connsiteY3" fmla="*/ 10000 h 10000"/>
                  <a:gd name="connsiteX4" fmla="*/ 0 w 10000"/>
                  <a:gd name="connsiteY4" fmla="*/ 5000 h 10000"/>
                  <a:gd name="connsiteX0" fmla="*/ 0 w 10000"/>
                  <a:gd name="connsiteY0" fmla="*/ 5000 h 10000"/>
                  <a:gd name="connsiteX1" fmla="*/ 5000 w 10000"/>
                  <a:gd name="connsiteY1" fmla="*/ 0 h 10000"/>
                  <a:gd name="connsiteX2" fmla="*/ 7453 w 10000"/>
                  <a:gd name="connsiteY2" fmla="*/ 2569 h 10000"/>
                  <a:gd name="connsiteX3" fmla="*/ 10000 w 10000"/>
                  <a:gd name="connsiteY3" fmla="*/ 5000 h 10000"/>
                  <a:gd name="connsiteX4" fmla="*/ 5000 w 10000"/>
                  <a:gd name="connsiteY4" fmla="*/ 10000 h 10000"/>
                  <a:gd name="connsiteX5" fmla="*/ 0 w 10000"/>
                  <a:gd name="connsiteY5" fmla="*/ 5000 h 10000"/>
                  <a:gd name="connsiteX0" fmla="*/ 0 w 10000"/>
                  <a:gd name="connsiteY0" fmla="*/ 5000 h 10000"/>
                  <a:gd name="connsiteX1" fmla="*/ 5000 w 10000"/>
                  <a:gd name="connsiteY1" fmla="*/ 0 h 10000"/>
                  <a:gd name="connsiteX2" fmla="*/ 7453 w 10000"/>
                  <a:gd name="connsiteY2" fmla="*/ 2569 h 10000"/>
                  <a:gd name="connsiteX3" fmla="*/ 10000 w 10000"/>
                  <a:gd name="connsiteY3" fmla="*/ 5000 h 10000"/>
                  <a:gd name="connsiteX4" fmla="*/ 7453 w 10000"/>
                  <a:gd name="connsiteY4" fmla="*/ 7456 h 10000"/>
                  <a:gd name="connsiteX5" fmla="*/ 5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5000 w 10000"/>
                  <a:gd name="connsiteY1" fmla="*/ 0 h 10000"/>
                  <a:gd name="connsiteX2" fmla="*/ 7453 w 10000"/>
                  <a:gd name="connsiteY2" fmla="*/ 2569 h 10000"/>
                  <a:gd name="connsiteX3" fmla="*/ 10000 w 10000"/>
                  <a:gd name="connsiteY3" fmla="*/ 5000 h 10000"/>
                  <a:gd name="connsiteX4" fmla="*/ 7453 w 10000"/>
                  <a:gd name="connsiteY4" fmla="*/ 7456 h 10000"/>
                  <a:gd name="connsiteX5" fmla="*/ 5000 w 10000"/>
                  <a:gd name="connsiteY5" fmla="*/ 10000 h 10000"/>
                  <a:gd name="connsiteX6" fmla="*/ 2260 w 10000"/>
                  <a:gd name="connsiteY6" fmla="*/ 7243 h 10000"/>
                  <a:gd name="connsiteX7" fmla="*/ 0 w 10000"/>
                  <a:gd name="connsiteY7" fmla="*/ 5000 h 10000"/>
                  <a:gd name="connsiteX0" fmla="*/ 0 w 10000"/>
                  <a:gd name="connsiteY0" fmla="*/ 5000 h 10000"/>
                  <a:gd name="connsiteX1" fmla="*/ 2554 w 10000"/>
                  <a:gd name="connsiteY1" fmla="*/ 2250 h 10000"/>
                  <a:gd name="connsiteX2" fmla="*/ 5000 w 10000"/>
                  <a:gd name="connsiteY2" fmla="*/ 0 h 10000"/>
                  <a:gd name="connsiteX3" fmla="*/ 7453 w 10000"/>
                  <a:gd name="connsiteY3" fmla="*/ 2569 h 10000"/>
                  <a:gd name="connsiteX4" fmla="*/ 10000 w 10000"/>
                  <a:gd name="connsiteY4" fmla="*/ 5000 h 10000"/>
                  <a:gd name="connsiteX5" fmla="*/ 7453 w 10000"/>
                  <a:gd name="connsiteY5" fmla="*/ 7456 h 10000"/>
                  <a:gd name="connsiteX6" fmla="*/ 5000 w 10000"/>
                  <a:gd name="connsiteY6" fmla="*/ 10000 h 10000"/>
                  <a:gd name="connsiteX7" fmla="*/ 2260 w 10000"/>
                  <a:gd name="connsiteY7" fmla="*/ 7243 h 10000"/>
                  <a:gd name="connsiteX8" fmla="*/ 0 w 10000"/>
                  <a:gd name="connsiteY8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2554" y="2250"/>
                    </a:lnTo>
                    <a:lnTo>
                      <a:pt x="5000" y="0"/>
                    </a:lnTo>
                    <a:lnTo>
                      <a:pt x="7453" y="2569"/>
                    </a:lnTo>
                    <a:lnTo>
                      <a:pt x="10000" y="5000"/>
                    </a:lnTo>
                    <a:lnTo>
                      <a:pt x="7453" y="7456"/>
                    </a:lnTo>
                    <a:lnTo>
                      <a:pt x="5000" y="10000"/>
                    </a:lnTo>
                    <a:lnTo>
                      <a:pt x="2260" y="7243"/>
                    </a:lnTo>
                    <a:lnTo>
                      <a:pt x="0" y="5000"/>
                    </a:lnTo>
                    <a:close/>
                  </a:path>
                </a:pathLst>
              </a:custGeom>
              <a:solidFill>
                <a:srgbClr val="0000CC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138" name="Egyenes összekötő 137"/>
              <p:cNvCxnSpPr/>
              <p:nvPr/>
            </p:nvCxnSpPr>
            <p:spPr bwMode="auto">
              <a:xfrm flipV="1">
                <a:off x="2105170" y="1597227"/>
                <a:ext cx="417624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9" name="Szövegdoboz 138"/>
            <p:cNvSpPr txBox="1"/>
            <p:nvPr/>
          </p:nvSpPr>
          <p:spPr>
            <a:xfrm rot="-2700000">
              <a:off x="1470517" y="5827598"/>
              <a:ext cx="9332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50" dirty="0" smtClean="0"/>
                <a:t>Pentium M</a:t>
              </a:r>
              <a:br>
                <a:rPr lang="hu-HU" sz="1050" dirty="0" smtClean="0"/>
              </a:br>
              <a:r>
                <a:rPr lang="hu-HU" sz="1050" dirty="0" err="1" smtClean="0"/>
                <a:t>Dothan</a:t>
              </a:r>
              <a:endParaRPr lang="hu-HU" sz="1050" dirty="0"/>
            </a:p>
          </p:txBody>
        </p:sp>
        <p:sp>
          <p:nvSpPr>
            <p:cNvPr id="140" name="Szövegdoboz 139"/>
            <p:cNvSpPr txBox="1"/>
            <p:nvPr/>
          </p:nvSpPr>
          <p:spPr>
            <a:xfrm rot="-2700000">
              <a:off x="2218633" y="5843922"/>
              <a:ext cx="63190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err="1" smtClean="0"/>
                <a:t>Core</a:t>
              </a:r>
              <a:r>
                <a:rPr lang="hu-HU" sz="1050" dirty="0" smtClean="0"/>
                <a:t> 2</a:t>
              </a:r>
              <a:endParaRPr lang="hu-HU" sz="1050" dirty="0"/>
            </a:p>
          </p:txBody>
        </p:sp>
        <p:sp>
          <p:nvSpPr>
            <p:cNvPr id="141" name="Szövegdoboz 140"/>
            <p:cNvSpPr txBox="1"/>
            <p:nvPr/>
          </p:nvSpPr>
          <p:spPr>
            <a:xfrm rot="-2700000">
              <a:off x="2701310" y="5838167"/>
              <a:ext cx="6767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err="1" smtClean="0"/>
                <a:t>Penryn</a:t>
              </a:r>
              <a:endParaRPr lang="hu-HU" sz="1050" dirty="0"/>
            </a:p>
          </p:txBody>
        </p:sp>
        <p:sp>
          <p:nvSpPr>
            <p:cNvPr id="142" name="Szövegdoboz 141"/>
            <p:cNvSpPr txBox="1"/>
            <p:nvPr/>
          </p:nvSpPr>
          <p:spPr>
            <a:xfrm rot="-2700000">
              <a:off x="3076474" y="5732241"/>
              <a:ext cx="89639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50" dirty="0" smtClean="0"/>
                <a:t>NHM </a:t>
              </a:r>
              <a:br>
                <a:rPr lang="hu-HU" sz="1050" dirty="0" smtClean="0"/>
              </a:br>
              <a:r>
                <a:rPr lang="hu-HU" sz="1050" dirty="0" smtClean="0"/>
                <a:t>(w/o SMT)</a:t>
              </a:r>
              <a:endParaRPr lang="hu-HU" sz="1050" dirty="0"/>
            </a:p>
          </p:txBody>
        </p:sp>
        <p:sp>
          <p:nvSpPr>
            <p:cNvPr id="143" name="Szövegdoboz 142"/>
            <p:cNvSpPr txBox="1"/>
            <p:nvPr/>
          </p:nvSpPr>
          <p:spPr>
            <a:xfrm rot="-2700000">
              <a:off x="3860792" y="5786798"/>
              <a:ext cx="5389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WSM</a:t>
              </a:r>
              <a:endParaRPr lang="hu-HU" sz="1050" dirty="0"/>
            </a:p>
          </p:txBody>
        </p:sp>
        <p:sp>
          <p:nvSpPr>
            <p:cNvPr id="144" name="Szövegdoboz 143"/>
            <p:cNvSpPr txBox="1"/>
            <p:nvPr/>
          </p:nvSpPr>
          <p:spPr>
            <a:xfrm rot="-2700000">
              <a:off x="4407737" y="5768215"/>
              <a:ext cx="4828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SNB</a:t>
              </a:r>
              <a:endParaRPr lang="hu-HU" sz="1050" dirty="0"/>
            </a:p>
          </p:txBody>
        </p:sp>
        <p:sp>
          <p:nvSpPr>
            <p:cNvPr id="145" name="Szövegdoboz 144"/>
            <p:cNvSpPr txBox="1"/>
            <p:nvPr/>
          </p:nvSpPr>
          <p:spPr>
            <a:xfrm rot="-2700000">
              <a:off x="4916902" y="5732726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IVB</a:t>
              </a:r>
              <a:endParaRPr lang="hu-HU" sz="1050" dirty="0"/>
            </a:p>
          </p:txBody>
        </p:sp>
        <p:sp>
          <p:nvSpPr>
            <p:cNvPr id="146" name="Szövegdoboz 145"/>
            <p:cNvSpPr txBox="1"/>
            <p:nvPr/>
          </p:nvSpPr>
          <p:spPr>
            <a:xfrm rot="-2700000">
              <a:off x="5331394" y="5768215"/>
              <a:ext cx="5261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HSW</a:t>
              </a:r>
              <a:endParaRPr lang="hu-HU" sz="1050" dirty="0"/>
            </a:p>
          </p:txBody>
        </p:sp>
        <p:sp>
          <p:nvSpPr>
            <p:cNvPr id="147" name="Szövegdoboz 146"/>
            <p:cNvSpPr txBox="1"/>
            <p:nvPr/>
          </p:nvSpPr>
          <p:spPr>
            <a:xfrm rot="-2700000">
              <a:off x="5843867" y="5781817"/>
              <a:ext cx="5180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BRW</a:t>
              </a:r>
              <a:endParaRPr lang="hu-HU" sz="1050" dirty="0"/>
            </a:p>
          </p:txBody>
        </p:sp>
        <p:grpSp>
          <p:nvGrpSpPr>
            <p:cNvPr id="39" name="Csoportba foglalás 38"/>
            <p:cNvGrpSpPr/>
            <p:nvPr/>
          </p:nvGrpSpPr>
          <p:grpSpPr>
            <a:xfrm>
              <a:off x="7008693" y="672216"/>
              <a:ext cx="442886" cy="4993087"/>
              <a:chOff x="6778334" y="497260"/>
              <a:chExt cx="442886" cy="4993087"/>
            </a:xfrm>
          </p:grpSpPr>
          <p:sp>
            <p:nvSpPr>
              <p:cNvPr id="98" name="Szövegdoboz 97"/>
              <p:cNvSpPr txBox="1"/>
              <p:nvPr/>
            </p:nvSpPr>
            <p:spPr>
              <a:xfrm>
                <a:off x="6778334" y="1444175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1.8</a:t>
                </a:r>
                <a:endParaRPr lang="hu-HU" sz="1200" dirty="0"/>
              </a:p>
            </p:txBody>
          </p:sp>
          <p:sp>
            <p:nvSpPr>
              <p:cNvPr id="99" name="Szövegdoboz 98"/>
              <p:cNvSpPr txBox="1"/>
              <p:nvPr/>
            </p:nvSpPr>
            <p:spPr>
              <a:xfrm>
                <a:off x="6778334" y="1913596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1.7</a:t>
                </a:r>
                <a:endParaRPr lang="hu-HU" sz="1200" dirty="0"/>
              </a:p>
            </p:txBody>
          </p:sp>
          <p:sp>
            <p:nvSpPr>
              <p:cNvPr id="100" name="Szövegdoboz 99"/>
              <p:cNvSpPr txBox="1"/>
              <p:nvPr/>
            </p:nvSpPr>
            <p:spPr>
              <a:xfrm>
                <a:off x="6778334" y="2413704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1.6</a:t>
                </a:r>
                <a:endParaRPr lang="hu-HU" sz="1200" dirty="0"/>
              </a:p>
            </p:txBody>
          </p:sp>
          <p:sp>
            <p:nvSpPr>
              <p:cNvPr id="101" name="Szövegdoboz 100"/>
              <p:cNvSpPr txBox="1"/>
              <p:nvPr/>
            </p:nvSpPr>
            <p:spPr>
              <a:xfrm>
                <a:off x="6784882" y="2886865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1.5</a:t>
                </a:r>
                <a:endParaRPr lang="hu-HU" sz="1200" dirty="0"/>
              </a:p>
            </p:txBody>
          </p:sp>
          <p:sp>
            <p:nvSpPr>
              <p:cNvPr id="102" name="Szövegdoboz 101"/>
              <p:cNvSpPr txBox="1"/>
              <p:nvPr/>
            </p:nvSpPr>
            <p:spPr>
              <a:xfrm>
                <a:off x="6784882" y="3343117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1.4</a:t>
                </a:r>
                <a:endParaRPr lang="hu-HU" sz="1200" dirty="0"/>
              </a:p>
            </p:txBody>
          </p:sp>
          <p:sp>
            <p:nvSpPr>
              <p:cNvPr id="103" name="Szövegdoboz 102"/>
              <p:cNvSpPr txBox="1"/>
              <p:nvPr/>
            </p:nvSpPr>
            <p:spPr>
              <a:xfrm>
                <a:off x="6784882" y="3799019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1.3</a:t>
                </a:r>
                <a:endParaRPr lang="hu-HU" sz="1200" dirty="0"/>
              </a:p>
            </p:txBody>
          </p:sp>
          <p:sp>
            <p:nvSpPr>
              <p:cNvPr id="105" name="Szövegdoboz 104"/>
              <p:cNvSpPr txBox="1"/>
              <p:nvPr/>
            </p:nvSpPr>
            <p:spPr>
              <a:xfrm>
                <a:off x="6784882" y="4729959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1.1</a:t>
                </a:r>
                <a:endParaRPr lang="hu-HU" sz="1200" dirty="0"/>
              </a:p>
            </p:txBody>
          </p:sp>
          <p:sp>
            <p:nvSpPr>
              <p:cNvPr id="106" name="Szövegdoboz 105"/>
              <p:cNvSpPr txBox="1"/>
              <p:nvPr/>
            </p:nvSpPr>
            <p:spPr>
              <a:xfrm>
                <a:off x="6784882" y="4285017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1.2</a:t>
                </a:r>
                <a:endParaRPr lang="hu-HU" sz="1200" dirty="0"/>
              </a:p>
            </p:txBody>
          </p:sp>
          <p:sp>
            <p:nvSpPr>
              <p:cNvPr id="107" name="Szövegdoboz 106"/>
              <p:cNvSpPr txBox="1"/>
              <p:nvPr/>
            </p:nvSpPr>
            <p:spPr>
              <a:xfrm>
                <a:off x="6794308" y="5213348"/>
                <a:ext cx="2824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</a:t>
                </a:r>
                <a:endParaRPr lang="hu-HU" sz="1200" dirty="0"/>
              </a:p>
            </p:txBody>
          </p:sp>
          <p:sp>
            <p:nvSpPr>
              <p:cNvPr id="126" name="Szövegdoboz 125"/>
              <p:cNvSpPr txBox="1"/>
              <p:nvPr/>
            </p:nvSpPr>
            <p:spPr>
              <a:xfrm>
                <a:off x="6778334" y="497260"/>
                <a:ext cx="2824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2</a:t>
                </a:r>
                <a:endParaRPr lang="hu-HU" sz="1200" dirty="0"/>
              </a:p>
            </p:txBody>
          </p:sp>
          <p:sp>
            <p:nvSpPr>
              <p:cNvPr id="127" name="Szövegdoboz 126"/>
              <p:cNvSpPr txBox="1"/>
              <p:nvPr/>
            </p:nvSpPr>
            <p:spPr>
              <a:xfrm>
                <a:off x="6778334" y="966681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1.9</a:t>
                </a:r>
                <a:endParaRPr lang="hu-HU" sz="1200" dirty="0"/>
              </a:p>
            </p:txBody>
          </p:sp>
        </p:grpSp>
        <p:sp>
          <p:nvSpPr>
            <p:cNvPr id="129" name="Téglalap 128"/>
            <p:cNvSpPr/>
            <p:nvPr/>
          </p:nvSpPr>
          <p:spPr bwMode="auto">
            <a:xfrm>
              <a:off x="6601997" y="3654868"/>
              <a:ext cx="216024" cy="1900561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30" name="Egyenes összekötő 129"/>
            <p:cNvCxnSpPr/>
            <p:nvPr/>
          </p:nvCxnSpPr>
          <p:spPr bwMode="auto">
            <a:xfrm rot="5400000">
              <a:off x="6389313" y="5549344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8" name="Csoportba foglalás 37"/>
            <p:cNvGrpSpPr/>
            <p:nvPr/>
          </p:nvGrpSpPr>
          <p:grpSpPr>
            <a:xfrm>
              <a:off x="6892235" y="810715"/>
              <a:ext cx="144016" cy="4810187"/>
              <a:chOff x="6661876" y="635759"/>
              <a:chExt cx="144016" cy="4810187"/>
            </a:xfrm>
          </p:grpSpPr>
          <p:cxnSp>
            <p:nvCxnSpPr>
              <p:cNvPr id="9" name="Egyenes összekötő 8"/>
              <p:cNvCxnSpPr/>
              <p:nvPr/>
            </p:nvCxnSpPr>
            <p:spPr bwMode="auto">
              <a:xfrm>
                <a:off x="6733884" y="635759"/>
                <a:ext cx="0" cy="480924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Egyenes összekötő 10"/>
              <p:cNvCxnSpPr/>
              <p:nvPr/>
            </p:nvCxnSpPr>
            <p:spPr bwMode="auto">
              <a:xfrm>
                <a:off x="6661876" y="2068532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Egyenes összekötő 11"/>
              <p:cNvCxnSpPr/>
              <p:nvPr/>
            </p:nvCxnSpPr>
            <p:spPr bwMode="auto">
              <a:xfrm>
                <a:off x="6661876" y="1598064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Egyenes összekötő 12"/>
              <p:cNvCxnSpPr/>
              <p:nvPr/>
            </p:nvCxnSpPr>
            <p:spPr bwMode="auto">
              <a:xfrm>
                <a:off x="6661876" y="3012320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Egyenes összekötő 13"/>
              <p:cNvCxnSpPr/>
              <p:nvPr/>
            </p:nvCxnSpPr>
            <p:spPr bwMode="auto">
              <a:xfrm>
                <a:off x="6661876" y="2541852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Egyenes összekötő 14"/>
              <p:cNvCxnSpPr/>
              <p:nvPr/>
            </p:nvCxnSpPr>
            <p:spPr bwMode="auto">
              <a:xfrm>
                <a:off x="6661876" y="3948424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Egyenes összekötő 15"/>
              <p:cNvCxnSpPr/>
              <p:nvPr/>
            </p:nvCxnSpPr>
            <p:spPr bwMode="auto">
              <a:xfrm>
                <a:off x="6661876" y="3477956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Egyenes összekötő 16"/>
              <p:cNvCxnSpPr/>
              <p:nvPr/>
            </p:nvCxnSpPr>
            <p:spPr bwMode="auto">
              <a:xfrm>
                <a:off x="6661876" y="4892212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Egyenes összekötő 17"/>
              <p:cNvCxnSpPr/>
              <p:nvPr/>
            </p:nvCxnSpPr>
            <p:spPr bwMode="auto">
              <a:xfrm>
                <a:off x="6661876" y="4421744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3" name="Egyenes összekötő 122"/>
              <p:cNvCxnSpPr/>
              <p:nvPr/>
            </p:nvCxnSpPr>
            <p:spPr bwMode="auto">
              <a:xfrm>
                <a:off x="6661876" y="1121617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Egyenes összekötő 123"/>
              <p:cNvCxnSpPr/>
              <p:nvPr/>
            </p:nvCxnSpPr>
            <p:spPr bwMode="auto">
              <a:xfrm>
                <a:off x="6661876" y="651149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" name="Egyenes összekötő 124"/>
              <p:cNvCxnSpPr/>
              <p:nvPr/>
            </p:nvCxnSpPr>
            <p:spPr bwMode="auto">
              <a:xfrm>
                <a:off x="6661876" y="1594937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2" name="Egyenes összekötő 131"/>
              <p:cNvCxnSpPr/>
              <p:nvPr/>
            </p:nvCxnSpPr>
            <p:spPr bwMode="auto">
              <a:xfrm rot="5400000">
                <a:off x="6663010" y="5373938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" name="Csoportba foglalás 39"/>
            <p:cNvGrpSpPr/>
            <p:nvPr/>
          </p:nvGrpSpPr>
          <p:grpSpPr>
            <a:xfrm>
              <a:off x="1821003" y="826105"/>
              <a:ext cx="144016" cy="4794525"/>
              <a:chOff x="1590644" y="651149"/>
              <a:chExt cx="144016" cy="4794525"/>
            </a:xfrm>
          </p:grpSpPr>
          <p:cxnSp>
            <p:nvCxnSpPr>
              <p:cNvPr id="19" name="Egyenes összekötő 18"/>
              <p:cNvCxnSpPr/>
              <p:nvPr/>
            </p:nvCxnSpPr>
            <p:spPr bwMode="auto">
              <a:xfrm>
                <a:off x="1590644" y="2728535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Egyenes összekötő 19"/>
              <p:cNvCxnSpPr/>
              <p:nvPr/>
            </p:nvCxnSpPr>
            <p:spPr bwMode="auto">
              <a:xfrm>
                <a:off x="1590644" y="2334591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Egyenes összekötő 20"/>
              <p:cNvCxnSpPr/>
              <p:nvPr/>
            </p:nvCxnSpPr>
            <p:spPr bwMode="auto">
              <a:xfrm>
                <a:off x="1590644" y="3472430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Egyenes összekötő 21"/>
              <p:cNvCxnSpPr/>
              <p:nvPr/>
            </p:nvCxnSpPr>
            <p:spPr bwMode="auto">
              <a:xfrm>
                <a:off x="1590644" y="3098101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Egyenes összekötő 22"/>
              <p:cNvCxnSpPr/>
              <p:nvPr/>
            </p:nvCxnSpPr>
            <p:spPr bwMode="auto">
              <a:xfrm>
                <a:off x="1590644" y="4221088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Egyenes összekötő 23"/>
              <p:cNvCxnSpPr/>
              <p:nvPr/>
            </p:nvCxnSpPr>
            <p:spPr bwMode="auto">
              <a:xfrm>
                <a:off x="1590644" y="3856285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Egyenes összekötő 24"/>
              <p:cNvCxnSpPr/>
              <p:nvPr/>
            </p:nvCxnSpPr>
            <p:spPr bwMode="auto">
              <a:xfrm>
                <a:off x="1590644" y="4990193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Egyenes összekötő 25"/>
              <p:cNvCxnSpPr/>
              <p:nvPr/>
            </p:nvCxnSpPr>
            <p:spPr bwMode="auto">
              <a:xfrm>
                <a:off x="1590644" y="4610269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Egyenes összekötő 26"/>
              <p:cNvCxnSpPr/>
              <p:nvPr/>
            </p:nvCxnSpPr>
            <p:spPr bwMode="auto">
              <a:xfrm>
                <a:off x="1590644" y="1969788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Egyenes összekötő 27"/>
              <p:cNvCxnSpPr/>
              <p:nvPr/>
            </p:nvCxnSpPr>
            <p:spPr bwMode="auto">
              <a:xfrm>
                <a:off x="1590644" y="1590133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" name="Egyenes összekötő 4"/>
              <p:cNvCxnSpPr/>
              <p:nvPr/>
            </p:nvCxnSpPr>
            <p:spPr bwMode="auto">
              <a:xfrm>
                <a:off x="1662652" y="651149"/>
                <a:ext cx="0" cy="4794525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3" name="Egyenes összekötő 132"/>
              <p:cNvCxnSpPr/>
              <p:nvPr/>
            </p:nvCxnSpPr>
            <p:spPr bwMode="auto">
              <a:xfrm>
                <a:off x="1590644" y="1588029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4" name="Egyenes összekötő 133"/>
              <p:cNvCxnSpPr/>
              <p:nvPr/>
            </p:nvCxnSpPr>
            <p:spPr bwMode="auto">
              <a:xfrm>
                <a:off x="1590644" y="1223226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5" name="Egyenes összekötő 134"/>
              <p:cNvCxnSpPr/>
              <p:nvPr/>
            </p:nvCxnSpPr>
            <p:spPr bwMode="auto">
              <a:xfrm>
                <a:off x="1590644" y="843571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" name="Csoportba foglalás 40"/>
            <p:cNvGrpSpPr/>
            <p:nvPr/>
          </p:nvGrpSpPr>
          <p:grpSpPr>
            <a:xfrm>
              <a:off x="1331640" y="864638"/>
              <a:ext cx="561371" cy="4744096"/>
              <a:chOff x="1101281" y="689682"/>
              <a:chExt cx="561371" cy="4744096"/>
            </a:xfrm>
          </p:grpSpPr>
          <p:sp>
            <p:nvSpPr>
              <p:cNvPr id="86" name="Szövegdoboz 85"/>
              <p:cNvSpPr txBox="1"/>
              <p:nvPr/>
            </p:nvSpPr>
            <p:spPr>
              <a:xfrm>
                <a:off x="1101281" y="1436244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20%</a:t>
                </a:r>
                <a:endParaRPr lang="hu-HU" sz="1200" dirty="0"/>
              </a:p>
            </p:txBody>
          </p:sp>
          <p:sp>
            <p:nvSpPr>
              <p:cNvPr id="87" name="Szövegdoboz 86"/>
              <p:cNvSpPr txBox="1"/>
              <p:nvPr/>
            </p:nvSpPr>
            <p:spPr>
              <a:xfrm>
                <a:off x="1101281" y="1821075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18%</a:t>
                </a:r>
                <a:endParaRPr lang="hu-HU" sz="1200" dirty="0"/>
              </a:p>
            </p:txBody>
          </p:sp>
          <p:sp>
            <p:nvSpPr>
              <p:cNvPr id="88" name="Szövegdoboz 87"/>
              <p:cNvSpPr txBox="1"/>
              <p:nvPr/>
            </p:nvSpPr>
            <p:spPr>
              <a:xfrm>
                <a:off x="1101281" y="2180702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16%</a:t>
                </a:r>
                <a:endParaRPr lang="hu-HU" sz="1200" dirty="0"/>
              </a:p>
            </p:txBody>
          </p:sp>
          <p:sp>
            <p:nvSpPr>
              <p:cNvPr id="89" name="Szövegdoboz 88"/>
              <p:cNvSpPr txBox="1"/>
              <p:nvPr/>
            </p:nvSpPr>
            <p:spPr>
              <a:xfrm>
                <a:off x="1101281" y="2579609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14%</a:t>
                </a:r>
                <a:endParaRPr lang="hu-HU" sz="1200" dirty="0"/>
              </a:p>
            </p:txBody>
          </p:sp>
          <p:sp>
            <p:nvSpPr>
              <p:cNvPr id="90" name="Szövegdoboz 89"/>
              <p:cNvSpPr txBox="1"/>
              <p:nvPr/>
            </p:nvSpPr>
            <p:spPr>
              <a:xfrm>
                <a:off x="1101281" y="2964440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12%</a:t>
                </a:r>
                <a:endParaRPr lang="hu-HU" sz="1200" dirty="0"/>
              </a:p>
            </p:txBody>
          </p:sp>
          <p:sp>
            <p:nvSpPr>
              <p:cNvPr id="91" name="Szövegdoboz 90"/>
              <p:cNvSpPr txBox="1"/>
              <p:nvPr/>
            </p:nvSpPr>
            <p:spPr>
              <a:xfrm>
                <a:off x="1101281" y="3324067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1</a:t>
                </a:r>
                <a:r>
                  <a:rPr lang="hu-HU" sz="1200" dirty="0" smtClean="0"/>
                  <a:t>0%</a:t>
                </a:r>
                <a:endParaRPr lang="hu-HU" sz="1200" dirty="0"/>
              </a:p>
            </p:txBody>
          </p:sp>
          <p:sp>
            <p:nvSpPr>
              <p:cNvPr id="92" name="Szövegdoboz 91"/>
              <p:cNvSpPr txBox="1"/>
              <p:nvPr/>
            </p:nvSpPr>
            <p:spPr>
              <a:xfrm>
                <a:off x="1215094" y="3710107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8</a:t>
                </a:r>
                <a:r>
                  <a:rPr lang="hu-HU" sz="1200" dirty="0" smtClean="0"/>
                  <a:t>%</a:t>
                </a:r>
                <a:endParaRPr lang="hu-HU" sz="1200" dirty="0"/>
              </a:p>
            </p:txBody>
          </p:sp>
          <p:sp>
            <p:nvSpPr>
              <p:cNvPr id="93" name="Szövegdoboz 92"/>
              <p:cNvSpPr txBox="1"/>
              <p:nvPr/>
            </p:nvSpPr>
            <p:spPr>
              <a:xfrm>
                <a:off x="1215094" y="4094938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6</a:t>
                </a:r>
                <a:r>
                  <a:rPr lang="hu-HU" sz="1200" dirty="0" smtClean="0"/>
                  <a:t>%</a:t>
                </a:r>
                <a:endParaRPr lang="hu-HU" sz="1200" dirty="0"/>
              </a:p>
            </p:txBody>
          </p:sp>
          <p:sp>
            <p:nvSpPr>
              <p:cNvPr id="94" name="Szövegdoboz 93"/>
              <p:cNvSpPr txBox="1"/>
              <p:nvPr/>
            </p:nvSpPr>
            <p:spPr>
              <a:xfrm>
                <a:off x="1215094" y="4454565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4</a:t>
                </a:r>
                <a:r>
                  <a:rPr lang="hu-HU" sz="1200" dirty="0" smtClean="0"/>
                  <a:t>%</a:t>
                </a:r>
                <a:endParaRPr lang="hu-HU" sz="1200" dirty="0"/>
              </a:p>
            </p:txBody>
          </p:sp>
          <p:sp>
            <p:nvSpPr>
              <p:cNvPr id="95" name="Szövegdoboz 94"/>
              <p:cNvSpPr txBox="1"/>
              <p:nvPr/>
            </p:nvSpPr>
            <p:spPr>
              <a:xfrm>
                <a:off x="1215094" y="4797152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2%</a:t>
                </a:r>
                <a:endParaRPr lang="hu-HU" sz="1200" dirty="0"/>
              </a:p>
            </p:txBody>
          </p:sp>
          <p:sp>
            <p:nvSpPr>
              <p:cNvPr id="96" name="Szövegdoboz 95"/>
              <p:cNvSpPr txBox="1"/>
              <p:nvPr/>
            </p:nvSpPr>
            <p:spPr>
              <a:xfrm>
                <a:off x="1215094" y="5156779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0%</a:t>
                </a:r>
                <a:endParaRPr lang="hu-HU" sz="1200" dirty="0"/>
              </a:p>
            </p:txBody>
          </p:sp>
          <p:sp>
            <p:nvSpPr>
              <p:cNvPr id="155" name="Szövegdoboz 154"/>
              <p:cNvSpPr txBox="1"/>
              <p:nvPr/>
            </p:nvSpPr>
            <p:spPr>
              <a:xfrm>
                <a:off x="1101281" y="689682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24%</a:t>
                </a:r>
                <a:endParaRPr lang="hu-HU" sz="1200" dirty="0"/>
              </a:p>
            </p:txBody>
          </p:sp>
          <p:sp>
            <p:nvSpPr>
              <p:cNvPr id="156" name="Szövegdoboz 155"/>
              <p:cNvSpPr txBox="1"/>
              <p:nvPr/>
            </p:nvSpPr>
            <p:spPr>
              <a:xfrm>
                <a:off x="1101281" y="1074513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22%</a:t>
                </a:r>
                <a:endParaRPr lang="hu-HU" sz="1200" dirty="0"/>
              </a:p>
            </p:txBody>
          </p:sp>
        </p:grpSp>
        <p:sp>
          <p:nvSpPr>
            <p:cNvPr id="158" name="Szövegdoboz 157"/>
            <p:cNvSpPr txBox="1"/>
            <p:nvPr/>
          </p:nvSpPr>
          <p:spPr>
            <a:xfrm rot="-2700000">
              <a:off x="6449266" y="5741089"/>
              <a:ext cx="44435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SKL</a:t>
              </a:r>
              <a:endParaRPr lang="hu-HU" sz="1050" dirty="0"/>
            </a:p>
          </p:txBody>
        </p:sp>
        <p:sp>
          <p:nvSpPr>
            <p:cNvPr id="159" name="Folyamatábra: Döntés 110"/>
            <p:cNvSpPr/>
            <p:nvPr/>
          </p:nvSpPr>
          <p:spPr bwMode="auto">
            <a:xfrm>
              <a:off x="6674575" y="1220435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60" name="Egyenes összekötő 159"/>
            <p:cNvCxnSpPr>
              <a:stCxn id="112" idx="3"/>
              <a:endCxn id="159" idx="7"/>
            </p:cNvCxnSpPr>
            <p:nvPr/>
          </p:nvCxnSpPr>
          <p:spPr bwMode="auto">
            <a:xfrm flipV="1">
              <a:off x="6260177" y="1272585"/>
              <a:ext cx="430670" cy="746099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1" name="TextBox 103"/>
          <p:cNvSpPr txBox="1"/>
          <p:nvPr/>
        </p:nvSpPr>
        <p:spPr>
          <a:xfrm>
            <a:off x="73708" y="499011"/>
            <a:ext cx="793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</a:rPr>
              <a:t>Raising of the single </a:t>
            </a:r>
            <a:r>
              <a:rPr lang="en-US" sz="1400" b="1" dirty="0">
                <a:solidFill>
                  <a:srgbClr val="2D2D8A"/>
                </a:solidFill>
              </a:rPr>
              <a:t>thread IPC in Intel’s basic architectures </a:t>
            </a:r>
            <a:r>
              <a:rPr lang="en-US" sz="1400" dirty="0"/>
              <a:t>(Based on </a:t>
            </a:r>
            <a:r>
              <a:rPr lang="en-US" sz="1400" dirty="0" smtClean="0"/>
              <a:t>[195])</a:t>
            </a:r>
            <a:endParaRPr lang="en-US" sz="1400" dirty="0"/>
          </a:p>
        </p:txBody>
      </p:sp>
      <p:sp>
        <p:nvSpPr>
          <p:cNvPr id="128" name="TextBox 127"/>
          <p:cNvSpPr txBox="1"/>
          <p:nvPr/>
        </p:nvSpPr>
        <p:spPr>
          <a:xfrm>
            <a:off x="169862" y="6174305"/>
            <a:ext cx="8722617" cy="574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400" dirty="0" smtClean="0">
                <a:solidFill>
                  <a:srgbClr val="FF0000"/>
                </a:solidFill>
              </a:rPr>
              <a:t>Note</a:t>
            </a:r>
            <a:r>
              <a:rPr lang="en-US" sz="1400" dirty="0" smtClean="0"/>
              <a:t> that Intel raised IPC in the Core family </a:t>
            </a:r>
            <a:r>
              <a:rPr lang="en-US" sz="1400" dirty="0" smtClean="0">
                <a:solidFill>
                  <a:srgbClr val="FF0000"/>
                </a:solidFill>
              </a:rPr>
              <a:t>only less then 2-times  in about 10 years</a:t>
            </a:r>
            <a:r>
              <a:rPr lang="en-US" sz="14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Tock models contribute by about 10 %, Tick models by about 5 % for raising </a:t>
            </a:r>
            <a:r>
              <a:rPr lang="en-US" sz="1400" dirty="0" err="1" smtClean="0">
                <a:solidFill>
                  <a:srgbClr val="0070C0"/>
                </a:solidFill>
              </a:rPr>
              <a:t>IPC</a:t>
            </a:r>
            <a:r>
              <a:rPr lang="en-US" sz="1400" dirty="0" smtClean="0">
                <a:solidFill>
                  <a:srgbClr val="0070C0"/>
                </a:solidFill>
              </a:rPr>
              <a:t>. 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7285" y="5544235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/>
                </a:solidFill>
              </a:rPr>
              <a:t>IPC: Instructions</a:t>
            </a:r>
          </a:p>
          <a:p>
            <a:r>
              <a:rPr lang="en-US" sz="1200" dirty="0" smtClean="0">
                <a:solidFill>
                  <a:schemeClr val="accent6"/>
                </a:solidFill>
              </a:rPr>
              <a:t>        Per Cycle</a:t>
            </a:r>
          </a:p>
        </p:txBody>
      </p:sp>
    </p:spTree>
    <p:extLst>
      <p:ext uri="{BB962C8B-B14F-4D97-AF65-F5344CB8AC3E}">
        <p14:creationId xmlns:p14="http://schemas.microsoft.com/office/powerpoint/2010/main" val="401163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err="1" smtClean="0"/>
              <a:t>Premiminary</a:t>
            </a:r>
            <a:r>
              <a:rPr lang="en-US" sz="1600" dirty="0" smtClean="0"/>
              <a:t> remarks (2)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1438" y="863715"/>
            <a:ext cx="9085757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In 2012 Intel replaced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former 2D (planar) MOSFET </a:t>
            </a:r>
            <a:r>
              <a:rPr lang="en-US" sz="1400" dirty="0" smtClean="0">
                <a:latin typeface="+mj-lt"/>
              </a:rPr>
              <a:t>transistors by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3D </a:t>
            </a:r>
            <a:r>
              <a:rPr lang="en-US" sz="1400" dirty="0" err="1" smtClean="0">
                <a:solidFill>
                  <a:srgbClr val="FF0000"/>
                </a:solidFill>
                <a:latin typeface="+mj-lt"/>
              </a:rPr>
              <a:t>FinFET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structures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(termed after the “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fins</a:t>
            </a:r>
            <a:r>
              <a:rPr lang="en-US" sz="1400" dirty="0" smtClean="0">
                <a:latin typeface="+mj-lt"/>
              </a:rPr>
              <a:t>” used), as indicated below.</a:t>
            </a:r>
          </a:p>
          <a:p>
            <a:r>
              <a:rPr lang="en-US" sz="1400" dirty="0" smtClean="0">
                <a:latin typeface="+mj-lt"/>
              </a:rPr>
              <a:t>Due to its benefits subsequently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3D </a:t>
            </a:r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FinFET</a:t>
            </a:r>
            <a:r>
              <a:rPr lang="en-US" sz="1400" dirty="0" smtClean="0">
                <a:latin typeface="+mj-lt"/>
              </a:rPr>
              <a:t> transistor technology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became prevalent, </a:t>
            </a:r>
            <a:r>
              <a:rPr lang="en-US" sz="1400" dirty="0" smtClean="0">
                <a:latin typeface="+mj-lt"/>
              </a:rPr>
              <a:t>i.e. all major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IC vendors (TSMC, Samsung, </a:t>
            </a:r>
            <a:r>
              <a:rPr lang="en-US" sz="1400" dirty="0" err="1" smtClean="0">
                <a:latin typeface="+mj-lt"/>
              </a:rPr>
              <a:t>GlobalFoundries</a:t>
            </a:r>
            <a:r>
              <a:rPr lang="en-US" sz="1400" dirty="0" smtClean="0">
                <a:latin typeface="+mj-lt"/>
              </a:rPr>
              <a:t>) followed this move.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438" y="503675"/>
            <a:ext cx="8956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j-lt"/>
              </a:rPr>
              <a:t>Cont. -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sz="1400" b="1" dirty="0" smtClean="0">
              <a:solidFill>
                <a:schemeClr val="accent6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42452" y="2308810"/>
            <a:ext cx="6620058" cy="4540570"/>
            <a:chOff x="2542452" y="2393885"/>
            <a:chExt cx="6620058" cy="454057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55"/>
            <a:stretch>
              <a:fillRect/>
            </a:stretch>
          </p:blipFill>
          <p:spPr bwMode="auto">
            <a:xfrm>
              <a:off x="2720633" y="3060432"/>
              <a:ext cx="4279389" cy="3364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27691" t="7550" r="8769" b="15548"/>
            <a:stretch/>
          </p:blipFill>
          <p:spPr>
            <a:xfrm>
              <a:off x="2996825" y="2393885"/>
              <a:ext cx="6075675" cy="427547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2743811" y="4121013"/>
              <a:ext cx="1615317" cy="2496878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2542452" y="4091214"/>
              <a:ext cx="1287476" cy="68408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62600" y="3316752"/>
              <a:ext cx="4106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fin</a:t>
              </a: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flipH="1">
              <a:off x="7847532" y="3509969"/>
              <a:ext cx="354396" cy="198893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6" name="Rounded Rectangle 15"/>
            <p:cNvSpPr/>
            <p:nvPr/>
          </p:nvSpPr>
          <p:spPr bwMode="auto">
            <a:xfrm>
              <a:off x="4359128" y="5279624"/>
              <a:ext cx="347887" cy="134473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814338" y="6534345"/>
              <a:ext cx="348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+mj-lt"/>
                </a:rPr>
                <a:t>*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6495" y="4987237"/>
            <a:ext cx="4456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Figure: Transition from 2D transistor structures</a:t>
            </a:r>
          </a:p>
          <a:p>
            <a:r>
              <a:rPr lang="en-US" sz="1400" dirty="0" smtClean="0">
                <a:latin typeface="+mj-lt"/>
              </a:rPr>
              <a:t>              to 3D </a:t>
            </a:r>
            <a:r>
              <a:rPr lang="en-US" sz="1400" dirty="0" err="1" smtClean="0">
                <a:latin typeface="+mj-lt"/>
              </a:rPr>
              <a:t>FinFET</a:t>
            </a:r>
            <a:r>
              <a:rPr lang="en-US" sz="1400" dirty="0" smtClean="0">
                <a:latin typeface="+mj-lt"/>
              </a:rPr>
              <a:t> structures [338]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45" y="6512728"/>
            <a:ext cx="5425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Aft>
                <a:spcPts val="200"/>
              </a:spcAft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TSMC: Taiwanese Semiconductor Manufacturing Company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500" y="5769260"/>
            <a:ext cx="3203121" cy="789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dirty="0">
                <a:latin typeface="+mj-lt"/>
              </a:rPr>
              <a:t>IC: Integrated </a:t>
            </a:r>
            <a:r>
              <a:rPr lang="en-US" sz="1400" dirty="0" smtClean="0">
                <a:latin typeface="+mj-lt"/>
              </a:rPr>
              <a:t>Circuits</a:t>
            </a:r>
          </a:p>
          <a:p>
            <a:pPr>
              <a:spcAft>
                <a:spcPts val="200"/>
              </a:spcAft>
            </a:pPr>
            <a:r>
              <a:rPr lang="en-US" sz="1400" dirty="0" smtClean="0">
                <a:latin typeface="+mj-lt"/>
              </a:rPr>
              <a:t>FET: Field Effect transistor</a:t>
            </a:r>
          </a:p>
          <a:p>
            <a:pPr>
              <a:spcAft>
                <a:spcPts val="200"/>
              </a:spcAft>
            </a:pPr>
            <a:r>
              <a:rPr lang="en-US" sz="1400" dirty="0" smtClean="0">
                <a:latin typeface="+mj-lt"/>
              </a:rPr>
              <a:t>MOS: Metal </a:t>
            </a:r>
            <a:r>
              <a:rPr lang="en-US" sz="1400" dirty="0" err="1" smtClean="0">
                <a:latin typeface="+mj-lt"/>
              </a:rPr>
              <a:t>Oxid</a:t>
            </a:r>
            <a:r>
              <a:rPr lang="en-US" sz="1400" dirty="0" smtClean="0">
                <a:latin typeface="+mj-lt"/>
              </a:rPr>
              <a:t> Semiconductor</a:t>
            </a:r>
          </a:p>
        </p:txBody>
      </p:sp>
    </p:spTree>
    <p:extLst>
      <p:ext uri="{BB962C8B-B14F-4D97-AF65-F5344CB8AC3E}">
        <p14:creationId xmlns:p14="http://schemas.microsoft.com/office/powerpoint/2010/main" val="1481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18"/>
            <a:ext cx="9144000" cy="393700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(22)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094" t="18816" r="8358"/>
          <a:stretch/>
        </p:blipFill>
        <p:spPr>
          <a:xfrm>
            <a:off x="81639" y="1289790"/>
            <a:ext cx="9008598" cy="48395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95" y="6320116"/>
            <a:ext cx="4718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200" dirty="0" smtClean="0">
                <a:latin typeface="+mj-lt"/>
              </a:rPr>
              <a:t>Presentation at AMD's Financial Analyst Day May 16 2017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905" y="496524"/>
            <a:ext cx="7027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General implications of the evolution of transistor technology [245]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9117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65"/>
            <a:ext cx="9144000" cy="393700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(23)</a:t>
            </a:r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-105914" y="3087263"/>
            <a:ext cx="9144000" cy="2096932"/>
            <a:chOff x="161510" y="2888940"/>
            <a:chExt cx="8960696" cy="20969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9862" t="12793" r="-132"/>
            <a:stretch/>
          </p:blipFill>
          <p:spPr>
            <a:xfrm>
              <a:off x="6732240" y="2971916"/>
              <a:ext cx="2335754" cy="18408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6955832" y="2967168"/>
              <a:ext cx="1859564" cy="7801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974305" y="2965503"/>
              <a:ext cx="1170130" cy="53984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-131" t="-4317" r="97982" b="1118"/>
            <a:stretch/>
          </p:blipFill>
          <p:spPr>
            <a:xfrm>
              <a:off x="161510" y="2888940"/>
              <a:ext cx="4739884" cy="199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725" y="3184633"/>
              <a:ext cx="1310346" cy="10839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18225" y="4636005"/>
              <a:ext cx="8034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76216" y="4636005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97269" y="4599130"/>
              <a:ext cx="9348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7734" y="4554125"/>
              <a:ext cx="8595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16205" y="4464115"/>
              <a:ext cx="7761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35263" y="4403498"/>
              <a:ext cx="1212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Smarphones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r="59040"/>
            <a:stretch/>
          </p:blipFill>
          <p:spPr>
            <a:xfrm>
              <a:off x="3982816" y="2960647"/>
              <a:ext cx="2243040" cy="19093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2" t="66962" r="97982" b="14418"/>
            <a:stretch/>
          </p:blipFill>
          <p:spPr>
            <a:xfrm>
              <a:off x="443230" y="4441581"/>
              <a:ext cx="8614420" cy="54429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18225" y="4582337"/>
              <a:ext cx="8034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88569" y="4583010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05835" y="4583010"/>
              <a:ext cx="9348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41700" y="4584715"/>
              <a:ext cx="8595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12260" y="4582001"/>
              <a:ext cx="7761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45895" y="4583010"/>
              <a:ext cx="12763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Smartphones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88" t="7794" r="3735" b="15934"/>
            <a:stretch/>
          </p:blipFill>
          <p:spPr>
            <a:xfrm>
              <a:off x="521550" y="3113965"/>
              <a:ext cx="987406" cy="132735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598877" y="2965825"/>
              <a:ext cx="1170130" cy="53984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/>
            <a:srcRect l="38904" t="11098" r="59040"/>
            <a:stretch/>
          </p:blipFill>
          <p:spPr>
            <a:xfrm>
              <a:off x="6222323" y="3203975"/>
              <a:ext cx="575152" cy="1697481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5048957" y="1880699"/>
            <a:ext cx="9348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Desktops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85794" y="2441397"/>
            <a:ext cx="12121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Smarphones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53264" y="1593669"/>
            <a:ext cx="137856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Servers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4937142" y="102310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V="1">
            <a:off x="848604" y="1251700"/>
            <a:ext cx="684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582095" y="1451725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615433" y="12517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961798" y="737350"/>
            <a:ext cx="393473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Recent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processor categories 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of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Intel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7877537" y="2082712"/>
            <a:ext cx="9991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Atom lines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25453" y="2085344"/>
            <a:ext cx="16225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Xeon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E7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E5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E3</a:t>
            </a:r>
            <a:endParaRPr lang="en-US" altLang="en-US" sz="1200" i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Platinum/Gold etc.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3859045" y="1595631"/>
            <a:ext cx="2173287" cy="43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Desktops/Laptops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(Clients)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9" name="Oval 12"/>
          <p:cNvSpPr>
            <a:spLocks noChangeArrowheads="1"/>
          </p:cNvSpPr>
          <p:nvPr/>
        </p:nvSpPr>
        <p:spPr bwMode="auto">
          <a:xfrm>
            <a:off x="4906795" y="1453313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4940132" y="12532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4064367" y="2086609"/>
            <a:ext cx="17876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i7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i5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i3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(Basic architectures)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6219833" y="2081470"/>
            <a:ext cx="1702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Atom lines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(+ LP Core models)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484239" y="1596568"/>
            <a:ext cx="2342848" cy="45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HEDTs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(High-End Desktops)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1869051" y="2086728"/>
            <a:ext cx="1486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i7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i9</a:t>
            </a:r>
            <a:endParaRPr lang="en-US" altLang="en-US" sz="1200" i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(Extreme Edition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 or X models)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811752" y="1445877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>
            <a:off x="845090" y="1245852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510" y="5476872"/>
            <a:ext cx="102463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Up to </a:t>
            </a:r>
            <a:r>
              <a:rPr lang="en-US" sz="1300" dirty="0" err="1" smtClean="0"/>
              <a:t>28C</a:t>
            </a:r>
            <a:endParaRPr lang="en-US" sz="1300" dirty="0"/>
          </a:p>
        </p:txBody>
      </p:sp>
      <p:sp>
        <p:nvSpPr>
          <p:cNvPr id="61" name="TextBox 60"/>
          <p:cNvSpPr txBox="1"/>
          <p:nvPr/>
        </p:nvSpPr>
        <p:spPr>
          <a:xfrm>
            <a:off x="2053938" y="5476872"/>
            <a:ext cx="93006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2C - 18C</a:t>
            </a:r>
            <a:endParaRPr lang="en-US" sz="1300" dirty="0"/>
          </a:p>
        </p:txBody>
      </p:sp>
      <p:sp>
        <p:nvSpPr>
          <p:cNvPr id="62" name="TextBox 61"/>
          <p:cNvSpPr txBox="1"/>
          <p:nvPr/>
        </p:nvSpPr>
        <p:spPr>
          <a:xfrm>
            <a:off x="6777245" y="5467672"/>
            <a:ext cx="19768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/>
              <a:t>(Up to </a:t>
            </a:r>
            <a:r>
              <a:rPr lang="en-US" sz="1300" dirty="0" err="1" smtClean="0"/>
              <a:t>4C</a:t>
            </a:r>
            <a:r>
              <a:rPr lang="en-US" sz="1300" dirty="0" smtClean="0"/>
              <a:t> - </a:t>
            </a:r>
            <a:r>
              <a:rPr lang="en-US" sz="1300" dirty="0" err="1" smtClean="0"/>
              <a:t>10C</a:t>
            </a:r>
            <a:r>
              <a:rPr lang="en-US" sz="1300" dirty="0" smtClean="0"/>
              <a:t> + G)</a:t>
            </a:r>
          </a:p>
          <a:p>
            <a:pPr algn="ctr"/>
            <a:r>
              <a:rPr lang="en-US" sz="1300" dirty="0" smtClean="0"/>
              <a:t>(by other vendors)</a:t>
            </a:r>
            <a:endParaRPr lang="en-US" sz="1300" dirty="0"/>
          </a:p>
        </p:txBody>
      </p:sp>
      <p:sp>
        <p:nvSpPr>
          <p:cNvPr id="63" name="TextBox 62"/>
          <p:cNvSpPr txBox="1"/>
          <p:nvPr/>
        </p:nvSpPr>
        <p:spPr>
          <a:xfrm>
            <a:off x="4301970" y="5467672"/>
            <a:ext cx="13452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2C – 10C + G</a:t>
            </a:r>
            <a:endParaRPr lang="en-US" sz="1300" dirty="0"/>
          </a:p>
        </p:txBody>
      </p:sp>
      <p:sp>
        <p:nvSpPr>
          <p:cNvPr id="27" name="TextBox 26"/>
          <p:cNvSpPr txBox="1"/>
          <p:nvPr/>
        </p:nvSpPr>
        <p:spPr>
          <a:xfrm>
            <a:off x="6192180" y="2629806"/>
            <a:ext cx="2872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C  a  n  c  e  l  </a:t>
            </a:r>
            <a:r>
              <a:rPr lang="en-US" sz="1200" i="1" dirty="0" err="1" smtClean="0">
                <a:solidFill>
                  <a:srgbClr val="FF0000"/>
                </a:solidFill>
              </a:rPr>
              <a:t>l</a:t>
            </a:r>
            <a:r>
              <a:rPr lang="en-US" sz="1200" i="1" dirty="0" smtClean="0">
                <a:solidFill>
                  <a:srgbClr val="FF0000"/>
                </a:solidFill>
              </a:rPr>
              <a:t>  e  d   </a:t>
            </a:r>
            <a:r>
              <a:rPr lang="en-US" sz="1200" i="1" dirty="0" err="1" smtClean="0">
                <a:solidFill>
                  <a:srgbClr val="FF0000"/>
                </a:solidFill>
              </a:rPr>
              <a:t>i</a:t>
            </a:r>
            <a:r>
              <a:rPr lang="en-US" sz="1200" i="1" dirty="0" smtClean="0">
                <a:solidFill>
                  <a:srgbClr val="FF0000"/>
                </a:solidFill>
              </a:rPr>
              <a:t> n   2 0 1 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426" y="5274205"/>
            <a:ext cx="13917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>
                <a:solidFill>
                  <a:schemeClr val="accent6"/>
                </a:solidFill>
              </a:rPr>
              <a:t>Typical </a:t>
            </a:r>
            <a:r>
              <a:rPr lang="en-US" sz="1300" i="1" dirty="0" err="1" smtClean="0">
                <a:solidFill>
                  <a:schemeClr val="accent6"/>
                </a:solidFill>
              </a:rPr>
              <a:t>config</a:t>
            </a:r>
            <a:r>
              <a:rPr lang="en-US" sz="1300" i="1" dirty="0" smtClean="0">
                <a:solidFill>
                  <a:schemeClr val="accent6"/>
                </a:solidFill>
              </a:rPr>
              <a:t>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085327" y="1246938"/>
            <a:ext cx="3105473" cy="793876"/>
            <a:chOff x="6085327" y="1246938"/>
            <a:chExt cx="3105473" cy="793876"/>
          </a:xfrm>
        </p:grpSpPr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7632958" y="1439024"/>
              <a:ext cx="72000" cy="7200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 flipH="1">
              <a:off x="7677345" y="1246938"/>
              <a:ext cx="1588" cy="188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6822250" y="1595631"/>
              <a:ext cx="23685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1690688" indent="-3429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2212975" indent="-3429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2735263" indent="-3429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3257550" indent="-3429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37147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41719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46291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50863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</a:rPr>
                <a:t>Smartphones</a:t>
              </a:r>
              <a:endParaRPr lang="hu-HU" altLang="en-US" sz="12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4" name="Text Box 4"/>
            <p:cNvSpPr txBox="1">
              <a:spLocks noChangeArrowheads="1"/>
            </p:cNvSpPr>
            <p:nvPr/>
          </p:nvSpPr>
          <p:spPr bwMode="auto">
            <a:xfrm>
              <a:off x="6085327" y="1590400"/>
              <a:ext cx="19272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800100" indent="-3429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257300" indent="-3429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indent="-3429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171700" indent="-3429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6289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30861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5433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40005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</a:rPr>
                <a:t>Tablets/</a:t>
              </a:r>
              <a:endParaRPr lang="hu-HU" altLang="en-US" sz="12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92280" y="1763815"/>
              <a:ext cx="1010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6"/>
                  </a:solidFill>
                </a:rPr>
                <a:t>(</a:t>
              </a:r>
              <a:r>
                <a:rPr lang="en-US" sz="1200" b="1" dirty="0" smtClean="0">
                  <a:solidFill>
                    <a:schemeClr val="accent6"/>
                  </a:solidFill>
                </a:rPr>
                <a:t>Mobiles)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80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(24)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624" t="15707" r="9188" b="17040"/>
          <a:stretch/>
        </p:blipFill>
        <p:spPr>
          <a:xfrm>
            <a:off x="116505" y="1627712"/>
            <a:ext cx="8910990" cy="3960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386" y="480088"/>
            <a:ext cx="7657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14 nm dies of Intel's different processor categories (not on scale) [247]   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515" y="5805228"/>
            <a:ext cx="31935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Knights Landing (</a:t>
            </a:r>
            <a:r>
              <a:rPr lang="en-US" sz="1300" dirty="0" err="1" smtClean="0"/>
              <a:t>72C</a:t>
            </a:r>
            <a:r>
              <a:rPr lang="en-US" sz="1300" dirty="0"/>
              <a:t>, ~680 </a:t>
            </a:r>
            <a:r>
              <a:rPr lang="en-US" sz="1300" dirty="0" err="1" smtClean="0"/>
              <a:t>mm</a:t>
            </a:r>
            <a:r>
              <a:rPr lang="en-US" sz="1300" baseline="30000" dirty="0" err="1" smtClean="0"/>
              <a:t>2</a:t>
            </a:r>
            <a:r>
              <a:rPr lang="en-US" sz="1300" dirty="0" smtClean="0"/>
              <a:t>) </a:t>
            </a:r>
            <a:endParaRPr lang="en-US" sz="1300" dirty="0"/>
          </a:p>
        </p:txBody>
      </p:sp>
      <p:sp>
        <p:nvSpPr>
          <p:cNvPr id="6" name="TextBox 5"/>
          <p:cNvSpPr txBox="1"/>
          <p:nvPr/>
        </p:nvSpPr>
        <p:spPr>
          <a:xfrm>
            <a:off x="3436773" y="5805228"/>
            <a:ext cx="273023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err="1" smtClean="0"/>
              <a:t>Skylake</a:t>
            </a:r>
            <a:r>
              <a:rPr lang="en-US" sz="1300" dirty="0" smtClean="0"/>
              <a:t>-SP (</a:t>
            </a:r>
            <a:r>
              <a:rPr lang="en-US" sz="1300" dirty="0" err="1" smtClean="0"/>
              <a:t>28C</a:t>
            </a:r>
            <a:r>
              <a:rPr lang="en-US" sz="1300" dirty="0"/>
              <a:t>, ~680 </a:t>
            </a:r>
            <a:r>
              <a:rPr lang="en-US" sz="1300" dirty="0" err="1"/>
              <a:t>mm</a:t>
            </a:r>
            <a:r>
              <a:rPr lang="en-US" sz="1300" baseline="30000" dirty="0" err="1"/>
              <a:t>2</a:t>
            </a:r>
            <a:r>
              <a:rPr lang="en-US" sz="13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020" y="1088740"/>
            <a:ext cx="22589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err="1" smtClean="0"/>
              <a:t>Skylake</a:t>
            </a:r>
            <a:r>
              <a:rPr lang="en-US" sz="1300" dirty="0" smtClean="0"/>
              <a:t> (</a:t>
            </a:r>
            <a:r>
              <a:rPr lang="en-US" sz="1300" dirty="0" err="1" smtClean="0"/>
              <a:t>4C</a:t>
            </a:r>
            <a:r>
              <a:rPr lang="en-US" sz="1300" dirty="0" smtClean="0"/>
              <a:t>, 122 </a:t>
            </a:r>
            <a:r>
              <a:rPr lang="en-US" sz="1300" dirty="0" err="1" smtClean="0"/>
              <a:t>mm</a:t>
            </a:r>
            <a:r>
              <a:rPr lang="en-US" sz="1300" baseline="30000" dirty="0" err="1" smtClean="0"/>
              <a:t>2</a:t>
            </a:r>
            <a:r>
              <a:rPr lang="en-US" sz="1300" dirty="0" smtClean="0"/>
              <a:t>) </a:t>
            </a:r>
            <a:endParaRPr lang="en-US" sz="1300" dirty="0"/>
          </a:p>
        </p:txBody>
      </p:sp>
      <p:sp>
        <p:nvSpPr>
          <p:cNvPr id="10" name="TextBox 9"/>
          <p:cNvSpPr txBox="1"/>
          <p:nvPr/>
        </p:nvSpPr>
        <p:spPr>
          <a:xfrm>
            <a:off x="467843" y="1095200"/>
            <a:ext cx="22797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Broadwell (</a:t>
            </a:r>
            <a:r>
              <a:rPr lang="en-US" sz="1300" dirty="0" err="1" smtClean="0"/>
              <a:t>2C</a:t>
            </a:r>
            <a:r>
              <a:rPr lang="en-US" sz="1300" dirty="0" smtClean="0"/>
              <a:t>, 82 </a:t>
            </a:r>
            <a:r>
              <a:rPr lang="en-US" sz="1300" dirty="0" err="1" smtClean="0"/>
              <a:t>mm</a:t>
            </a:r>
            <a:r>
              <a:rPr lang="en-US" sz="1300" baseline="30000" dirty="0" err="1" smtClean="0"/>
              <a:t>2</a:t>
            </a:r>
            <a:r>
              <a:rPr lang="en-US" sz="1300" dirty="0" smtClean="0"/>
              <a:t>) 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15876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Pentium 4 and Core 2 families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(25)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965" y="1797082"/>
            <a:ext cx="5438095" cy="36571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47" y="1797082"/>
            <a:ext cx="2160240" cy="972740"/>
          </a:xfrm>
          <a:prstGeom prst="rect">
            <a:avLst/>
          </a:prstGeom>
        </p:spPr>
      </p:pic>
      <p:pic>
        <p:nvPicPr>
          <p:cNvPr id="29" name="Picture 8" descr="Sky La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7" y="3834045"/>
            <a:ext cx="2183135" cy="14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2855" y="476560"/>
            <a:ext cx="8864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14 nm dies of Intel's different processor categories (approximately on scale)  [247]   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1520" y="1358770"/>
            <a:ext cx="22797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Broadwell (</a:t>
            </a:r>
            <a:r>
              <a:rPr lang="en-US" sz="1300" dirty="0" err="1" smtClean="0"/>
              <a:t>2C</a:t>
            </a:r>
            <a:r>
              <a:rPr lang="en-US" sz="1300" dirty="0" smtClean="0"/>
              <a:t>, 82 </a:t>
            </a:r>
            <a:r>
              <a:rPr lang="en-US" sz="1300" dirty="0" err="1" smtClean="0"/>
              <a:t>mm</a:t>
            </a:r>
            <a:r>
              <a:rPr lang="en-US" sz="1300" baseline="30000" dirty="0" err="1" smtClean="0"/>
              <a:t>2</a:t>
            </a:r>
            <a:r>
              <a:rPr lang="en-US" sz="1300" dirty="0" smtClean="0"/>
              <a:t>) </a:t>
            </a:r>
            <a:endParaRPr lang="en-US" sz="1300" dirty="0"/>
          </a:p>
        </p:txBody>
      </p:sp>
      <p:sp>
        <p:nvSpPr>
          <p:cNvPr id="40" name="TextBox 39"/>
          <p:cNvSpPr txBox="1"/>
          <p:nvPr/>
        </p:nvSpPr>
        <p:spPr>
          <a:xfrm>
            <a:off x="305581" y="3360159"/>
            <a:ext cx="22589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err="1" smtClean="0"/>
              <a:t>Skylake</a:t>
            </a:r>
            <a:r>
              <a:rPr lang="en-US" sz="1300" dirty="0" smtClean="0"/>
              <a:t> (</a:t>
            </a:r>
            <a:r>
              <a:rPr lang="en-US" sz="1300" dirty="0" err="1" smtClean="0"/>
              <a:t>4C</a:t>
            </a:r>
            <a:r>
              <a:rPr lang="en-US" sz="1300" dirty="0" smtClean="0"/>
              <a:t>, 122 </a:t>
            </a:r>
            <a:r>
              <a:rPr lang="en-US" sz="1300" dirty="0" err="1" smtClean="0"/>
              <a:t>mm</a:t>
            </a:r>
            <a:r>
              <a:rPr lang="en-US" sz="1300" baseline="30000" dirty="0" err="1" smtClean="0"/>
              <a:t>2</a:t>
            </a:r>
            <a:r>
              <a:rPr lang="en-US" sz="1300" dirty="0" smtClean="0"/>
              <a:t>) </a:t>
            </a:r>
            <a:endParaRPr lang="en-US" sz="1300" dirty="0"/>
          </a:p>
        </p:txBody>
      </p:sp>
      <p:sp>
        <p:nvSpPr>
          <p:cNvPr id="41" name="TextBox 40"/>
          <p:cNvSpPr txBox="1"/>
          <p:nvPr/>
        </p:nvSpPr>
        <p:spPr>
          <a:xfrm>
            <a:off x="4790185" y="1358770"/>
            <a:ext cx="273023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err="1" smtClean="0"/>
              <a:t>Skylake</a:t>
            </a:r>
            <a:r>
              <a:rPr lang="en-US" sz="1300" dirty="0" smtClean="0"/>
              <a:t>-SP (</a:t>
            </a:r>
            <a:r>
              <a:rPr lang="en-US" sz="1300" dirty="0" err="1" smtClean="0"/>
              <a:t>28C</a:t>
            </a:r>
            <a:r>
              <a:rPr lang="en-US" sz="1300" dirty="0"/>
              <a:t>, ~680 </a:t>
            </a:r>
            <a:r>
              <a:rPr lang="en-US" sz="1300" dirty="0" err="1"/>
              <a:t>mm</a:t>
            </a:r>
            <a:r>
              <a:rPr lang="en-US" sz="1300" baseline="30000" dirty="0" err="1"/>
              <a:t>2</a:t>
            </a:r>
            <a:r>
              <a:rPr lang="en-US" sz="13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59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576645"/>
            <a:ext cx="7404100" cy="4572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processors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4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processors (1)</a:t>
            </a:r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-105914" y="3402298"/>
            <a:ext cx="9144000" cy="2096932"/>
            <a:chOff x="161510" y="2888940"/>
            <a:chExt cx="8960696" cy="20969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9862" t="12793" r="-132"/>
            <a:stretch/>
          </p:blipFill>
          <p:spPr>
            <a:xfrm>
              <a:off x="6732240" y="2971916"/>
              <a:ext cx="2335754" cy="18408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6955832" y="2967168"/>
              <a:ext cx="1859564" cy="7801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974305" y="2965503"/>
              <a:ext cx="1170130" cy="53984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-131" t="-4317" r="97982" b="1118"/>
            <a:stretch/>
          </p:blipFill>
          <p:spPr>
            <a:xfrm>
              <a:off x="161510" y="2888940"/>
              <a:ext cx="4739884" cy="199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725" y="3184633"/>
              <a:ext cx="1310346" cy="10839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18225" y="4636005"/>
              <a:ext cx="8034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76216" y="4636005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97269" y="4599130"/>
              <a:ext cx="9348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7734" y="4554125"/>
              <a:ext cx="8595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16205" y="4464115"/>
              <a:ext cx="7761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35263" y="4403498"/>
              <a:ext cx="1212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Smarphones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r="59040"/>
            <a:stretch/>
          </p:blipFill>
          <p:spPr>
            <a:xfrm>
              <a:off x="3982816" y="2960647"/>
              <a:ext cx="2243040" cy="19093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2" t="66962" r="97982" b="14418"/>
            <a:stretch/>
          </p:blipFill>
          <p:spPr>
            <a:xfrm>
              <a:off x="443230" y="4441581"/>
              <a:ext cx="8614420" cy="54429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18225" y="4582337"/>
              <a:ext cx="8034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88569" y="4583010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05835" y="4583010"/>
              <a:ext cx="9348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41700" y="4584715"/>
              <a:ext cx="8595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12260" y="4582001"/>
              <a:ext cx="7761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45895" y="4583010"/>
              <a:ext cx="12763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Smartphones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88" t="7794" r="3735" b="15934"/>
            <a:stretch/>
          </p:blipFill>
          <p:spPr>
            <a:xfrm>
              <a:off x="521550" y="3113965"/>
              <a:ext cx="987406" cy="132735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598877" y="2965825"/>
              <a:ext cx="1170130" cy="53984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/>
            <a:srcRect l="38904" t="11098" r="59040"/>
            <a:stretch/>
          </p:blipFill>
          <p:spPr>
            <a:xfrm>
              <a:off x="6222323" y="3203975"/>
              <a:ext cx="575152" cy="1697481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5034965" y="2195734"/>
            <a:ext cx="9348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Desktops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71802" y="2756432"/>
            <a:ext cx="12121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Smarphones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39272" y="1908704"/>
            <a:ext cx="137856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Servers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4923150" y="1338135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V="1">
            <a:off x="834612" y="1566735"/>
            <a:ext cx="684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568103" y="1766760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601441" y="156673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947806" y="1052385"/>
            <a:ext cx="393473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Recent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processor categories 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of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Intel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7863545" y="2397747"/>
            <a:ext cx="9991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Atom lines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11461" y="2400379"/>
            <a:ext cx="16225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Xeon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E7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E5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E3</a:t>
            </a:r>
            <a:endParaRPr lang="en-US" altLang="en-US" sz="1200" i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Platinum/Gold etc.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3845053" y="1910666"/>
            <a:ext cx="217328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Desktops/Laptops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(Clients)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9" name="Oval 12"/>
          <p:cNvSpPr>
            <a:spLocks noChangeArrowheads="1"/>
          </p:cNvSpPr>
          <p:nvPr/>
        </p:nvSpPr>
        <p:spPr bwMode="auto">
          <a:xfrm>
            <a:off x="4892803" y="1768348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4926140" y="156832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4050375" y="2401644"/>
            <a:ext cx="17876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i7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i5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i3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(Basic architectures)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6205841" y="2396505"/>
            <a:ext cx="1702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Atom lines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(+ LP Core models)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470247" y="1911603"/>
            <a:ext cx="234284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HEDTs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(High-End Desktops)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1855059" y="2401763"/>
            <a:ext cx="1486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i7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i9</a:t>
            </a:r>
            <a:endParaRPr lang="en-US" altLang="en-US" sz="1200" i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(Extreme Edition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 or X models)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797760" y="1760912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>
            <a:off x="831098" y="1560887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3698258" y="1583795"/>
            <a:ext cx="2350770" cy="391543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596" y="501603"/>
            <a:ext cx="4919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2. Evolution of desktop and laptop processors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6075702" y="1606514"/>
            <a:ext cx="3105473" cy="793876"/>
            <a:chOff x="6085327" y="1246938"/>
            <a:chExt cx="3105473" cy="793876"/>
          </a:xfrm>
        </p:grpSpPr>
        <p:sp>
          <p:nvSpPr>
            <p:cNvPr id="68" name="Oval 7"/>
            <p:cNvSpPr>
              <a:spLocks noChangeArrowheads="1"/>
            </p:cNvSpPr>
            <p:nvPr/>
          </p:nvSpPr>
          <p:spPr bwMode="auto">
            <a:xfrm>
              <a:off x="7632958" y="1439024"/>
              <a:ext cx="72000" cy="7200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9" name="Line 11"/>
            <p:cNvSpPr>
              <a:spLocks noChangeShapeType="1"/>
            </p:cNvSpPr>
            <p:nvPr/>
          </p:nvSpPr>
          <p:spPr bwMode="auto">
            <a:xfrm flipH="1">
              <a:off x="7677345" y="1246938"/>
              <a:ext cx="1588" cy="188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Text Box 4"/>
            <p:cNvSpPr txBox="1">
              <a:spLocks noChangeArrowheads="1"/>
            </p:cNvSpPr>
            <p:nvPr/>
          </p:nvSpPr>
          <p:spPr bwMode="auto">
            <a:xfrm>
              <a:off x="6822250" y="1595631"/>
              <a:ext cx="23685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1690688" indent="-3429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2212975" indent="-3429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2735263" indent="-3429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3257550" indent="-3429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37147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41719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46291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50863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</a:rPr>
                <a:t>Smartphones</a:t>
              </a:r>
              <a:endParaRPr lang="hu-HU" altLang="en-US" sz="12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71" name="Text Box 4"/>
            <p:cNvSpPr txBox="1">
              <a:spLocks noChangeArrowheads="1"/>
            </p:cNvSpPr>
            <p:nvPr/>
          </p:nvSpPr>
          <p:spPr bwMode="auto">
            <a:xfrm>
              <a:off x="6085327" y="1590400"/>
              <a:ext cx="19272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800100" indent="-3429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257300" indent="-3429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indent="-3429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171700" indent="-3429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6289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30861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5433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40005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</a:rPr>
                <a:t>Tablets/</a:t>
              </a:r>
              <a:endParaRPr lang="hu-HU" altLang="en-US" sz="12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92280" y="1763815"/>
              <a:ext cx="1010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6"/>
                  </a:solidFill>
                </a:rPr>
                <a:t>(</a:t>
              </a:r>
              <a:r>
                <a:rPr lang="en-US" sz="1200" b="1" dirty="0" smtClean="0">
                  <a:solidFill>
                    <a:schemeClr val="accent6"/>
                  </a:solidFill>
                </a:rPr>
                <a:t>Mobiles)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68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161" y="498617"/>
            <a:ext cx="6080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Intel’s Core-based mainstream DT and or laptop platforms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(2)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702825"/>
              </p:ext>
            </p:extLst>
          </p:nvPr>
        </p:nvGraphicFramePr>
        <p:xfrm>
          <a:off x="64247" y="1116487"/>
          <a:ext cx="9027495" cy="5687888"/>
        </p:xfrm>
        <a:graphic>
          <a:graphicData uri="http://schemas.openxmlformats.org/drawingml/2006/table">
            <a:tbl>
              <a:tblPr firstRow="1" firstCol="1" bandRow="1"/>
              <a:tblGrid>
                <a:gridCol w="109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5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43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Designation of the platform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err="1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placem</a:t>
                      </a:r>
                      <a:r>
                        <a:rPr lang="en-US" sz="900" b="1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Technology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Max. no. of cores (</a:t>
                      </a:r>
                      <a:r>
                        <a:rPr lang="en-US" sz="900" b="1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900" b="1" baseline="-25000" dirty="0" err="1">
                          <a:effectLst/>
                          <a:latin typeface="Verdana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Year of </a:t>
                      </a:r>
                      <a:endParaRPr lang="en-US" sz="900" b="1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intro.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socket 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MCH/PCH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Highest mem./ speed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Anchor Creek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in NB</a:t>
                      </a:r>
                      <a:endParaRPr lang="en-US" sz="9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Pentium</a:t>
                      </a:r>
                      <a:r>
                        <a:rPr lang="en-US" sz="90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D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5/2005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945-955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DD2-667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Bridge Creek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945-975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DDR2-800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Salt Creek 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 Quad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Bearlake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DDR3-1067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Boulder Creek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Penryn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Eaglelake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DDR3-1067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6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Kings Creek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2. G. 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Nehalem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(Lynnfield)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9/2009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(Ibex Peak)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DDR3-1333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Westmere</a:t>
                      </a:r>
                      <a:endParaRPr lang="en-US" sz="9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(Clarkdale)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2C+G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1/2010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(Ibex Peak)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Sandy Bridge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2C/4C+G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1/2011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(Cougar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DDR3-1333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Sugar Bay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Maho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Bay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Ivy Bridge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4/2012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(Panther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Shark Bay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Haswell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6/2013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(Lynx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869">
                <a:tc rowSpan="9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Haswell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 refresh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5/2014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(Wild Cat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DDR3-1666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Broadwell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endParaRPr lang="en-US" sz="900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(Wild Cat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DDR3-1866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Skylake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10/2015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AutoNum type="arabicPlain" startAt="100"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Series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(Sunrise Point) 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DDR4-2133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Kaby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+ 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-2400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388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Coffee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6C 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10/2017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DDR4-2666</a:t>
                      </a:r>
                      <a:endParaRPr lang="en-US" sz="90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9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Amber</a:t>
                      </a:r>
                      <a:r>
                        <a:rPr lang="en-US" sz="90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1515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LPDDR3-2133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471966"/>
                  </a:ext>
                </a:extLst>
              </a:tr>
              <a:tr h="319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Whiskey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1528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DDR4-2400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295955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Coffee Lake R.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8C 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188724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Comet Lake 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10C + 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8/2019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BGA 1528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400</a:t>
                      </a:r>
                      <a:r>
                        <a:rPr lang="en-US" sz="90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901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0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161" y="498617"/>
            <a:ext cx="6356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Intel’s Core-based mainstream DT and or laptop platforms -2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(2b)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971180"/>
              </p:ext>
            </p:extLst>
          </p:nvPr>
        </p:nvGraphicFramePr>
        <p:xfrm>
          <a:off x="64247" y="1114388"/>
          <a:ext cx="9027495" cy="1407994"/>
        </p:xfrm>
        <a:graphic>
          <a:graphicData uri="http://schemas.openxmlformats.org/drawingml/2006/table">
            <a:tbl>
              <a:tblPr firstRow="1" firstCol="1" bandRow="1"/>
              <a:tblGrid>
                <a:gridCol w="109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8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3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38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6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8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Designation of the platform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err="1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placem</a:t>
                      </a:r>
                      <a:r>
                        <a:rPr lang="en-US" sz="900" b="1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Technology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Max. no. of cores (</a:t>
                      </a:r>
                      <a:r>
                        <a:rPr lang="en-US" sz="900" b="1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900" b="1" baseline="-25000" dirty="0" err="1">
                          <a:effectLst/>
                          <a:latin typeface="Verdana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Year of introduction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socket 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PCH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Highest mem./ speed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Cannon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n.a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DDR4-2400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Ice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7/2019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1526/1377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300-series PCH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DDR4-3733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Tiger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09/2020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LPDDR4x-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4267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982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06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98" y="498617"/>
            <a:ext cx="2364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>
                <a:solidFill>
                  <a:srgbClr val="2D2D8A"/>
                </a:solidFill>
                <a:latin typeface="Verdana"/>
              </a:rPr>
              <a:t>Max. number of </a:t>
            </a:r>
            <a:r>
              <a:rPr lang="hu-HU" sz="1400" b="1" dirty="0" smtClean="0">
                <a:solidFill>
                  <a:srgbClr val="2D2D8A"/>
                </a:solidFill>
                <a:latin typeface="Verdana"/>
              </a:rPr>
              <a:t>cores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(3)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99890"/>
              </p:ext>
            </p:extLst>
          </p:nvPr>
        </p:nvGraphicFramePr>
        <p:xfrm>
          <a:off x="64247" y="1114389"/>
          <a:ext cx="9027495" cy="5687888"/>
        </p:xfrm>
        <a:graphic>
          <a:graphicData uri="http://schemas.openxmlformats.org/drawingml/2006/table">
            <a:tbl>
              <a:tblPr firstRow="1" firstCol="1" bandRow="1"/>
              <a:tblGrid>
                <a:gridCol w="109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5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43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Designation of the platform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err="1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placem</a:t>
                      </a:r>
                      <a:r>
                        <a:rPr lang="en-US" sz="900" b="1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Technology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Max. no. of cores (</a:t>
                      </a:r>
                      <a:r>
                        <a:rPr lang="en-US" sz="900" b="1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900" b="1" baseline="-25000" dirty="0" err="1">
                          <a:effectLst/>
                          <a:latin typeface="Verdana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Year of </a:t>
                      </a:r>
                      <a:endParaRPr lang="en-US" sz="900" b="1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intro.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socket 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MCH/PCH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Highest mem./ speed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Anchor Creek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in NB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Pentium</a:t>
                      </a:r>
                      <a:r>
                        <a:rPr lang="en-US" sz="90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D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5/2005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945-955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DD2-667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Bridge Creek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945-975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DDR2-800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Salt Creek 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 Quad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Bearlake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DDR3-1067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Boulder Creek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Penryn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Eaglelake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DDR3-1067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6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Kings Creek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2. G. 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Nehalem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(Lynnfield)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9/2009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(Ibex Peak)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DDR3-1333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Westmere</a:t>
                      </a:r>
                      <a:endParaRPr lang="en-US" sz="9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(Clarkdale)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2C+G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1/2010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(Ibex Peak)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Sandy Bridge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2C/4C+G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1/2011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(Cougar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DDR3-1333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Sugar Bay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Maho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Bay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Ivy Bridge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4/2012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(Panther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Shark Bay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Haswell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6/2013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(Lynx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869">
                <a:tc rowSpan="9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Haswell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 refresh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5/2014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(Wild Cat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DDR3-1666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Broadwell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endParaRPr lang="en-US" sz="900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(Wild Cat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DDR3-1866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Skylake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10/2015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AutoNum type="arabicPlain" startAt="100"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Series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(Sunrise Point) 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DDR4-2133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Kaby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+ 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-2400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388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Coffee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6C 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10/2017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DDR4-2666</a:t>
                      </a:r>
                      <a:endParaRPr lang="en-US" sz="90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9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Amber</a:t>
                      </a:r>
                      <a:r>
                        <a:rPr lang="en-US" sz="90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1515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LPDDR3-2133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471966"/>
                  </a:ext>
                </a:extLst>
              </a:tr>
              <a:tr h="319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Whiskey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1528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DDR4-2400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295955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Coffee Lake R.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8C 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188724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Comet Lake 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10C + 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8/2019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BGA 1528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400</a:t>
                      </a:r>
                      <a:r>
                        <a:rPr lang="en-US" sz="90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90118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3761910" y="1122632"/>
            <a:ext cx="828000" cy="568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7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3b)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292492"/>
              </p:ext>
            </p:extLst>
          </p:nvPr>
        </p:nvGraphicFramePr>
        <p:xfrm>
          <a:off x="64247" y="1114388"/>
          <a:ext cx="9027495" cy="1407994"/>
        </p:xfrm>
        <a:graphic>
          <a:graphicData uri="http://schemas.openxmlformats.org/drawingml/2006/table">
            <a:tbl>
              <a:tblPr firstRow="1" firstCol="1" bandRow="1"/>
              <a:tblGrid>
                <a:gridCol w="109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8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3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38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6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8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Designation of the platform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err="1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placem</a:t>
                      </a:r>
                      <a:r>
                        <a:rPr lang="en-US" sz="900" b="1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Technology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Max. no. of cores (</a:t>
                      </a:r>
                      <a:r>
                        <a:rPr lang="en-US" sz="900" b="1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900" b="1" baseline="-25000" dirty="0" err="1">
                          <a:effectLst/>
                          <a:latin typeface="Verdana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Year of introduction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socket 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PCH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Highest mem./ speed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Cannon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n.a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DDR4-2400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Ice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7/2019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1526/1377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300-series PCH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DDR4-3733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Tiger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09/2020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LPDDR4x-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4267</a:t>
                      </a:r>
                      <a:endParaRPr lang="en-US" sz="9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01865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3761910" y="1133474"/>
            <a:ext cx="828000" cy="138890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98" y="498617"/>
            <a:ext cx="2640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>
                <a:solidFill>
                  <a:srgbClr val="2D2D8A"/>
                </a:solidFill>
                <a:latin typeface="Verdana"/>
              </a:rPr>
              <a:t>Max. number of </a:t>
            </a:r>
            <a:r>
              <a:rPr lang="hu-HU" sz="1400" b="1" dirty="0" smtClean="0">
                <a:solidFill>
                  <a:srgbClr val="2D2D8A"/>
                </a:solidFill>
                <a:latin typeface="Verdana"/>
              </a:rPr>
              <a:t>cores</a:t>
            </a:r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 -2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395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err="1"/>
              <a:t>Premiminary</a:t>
            </a:r>
            <a:r>
              <a:rPr lang="en-US" sz="1600" dirty="0"/>
              <a:t> remarks </a:t>
            </a:r>
            <a:r>
              <a:rPr lang="en-US" sz="1600" dirty="0" smtClean="0"/>
              <a:t>(3)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953" y="863600"/>
            <a:ext cx="9072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Verdana"/>
              </a:rPr>
              <a:t>Characterization of the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3D </a:t>
            </a:r>
            <a:r>
              <a:rPr lang="en-US" sz="1400" dirty="0" err="1" smtClean="0">
                <a:solidFill>
                  <a:srgbClr val="0070C0"/>
                </a:solidFill>
                <a:latin typeface="Verdana"/>
              </a:rPr>
              <a:t>FinFET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 transistor structures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needs however,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a number of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parameters </a:t>
            </a:r>
          </a:p>
          <a:p>
            <a:pPr lvl="0"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     (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not detailed here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).</a:t>
            </a:r>
            <a:endParaRPr lang="en-US" sz="1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In publications however, process technology is usually characterized further on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by a single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     entity</a:t>
            </a:r>
            <a:r>
              <a:rPr lang="en-US" sz="1400" dirty="0" smtClean="0">
                <a:latin typeface="+mj-lt"/>
              </a:rPr>
              <a:t>, called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process node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or simply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node</a:t>
            </a:r>
            <a:r>
              <a:rPr lang="en-US" sz="1400" dirty="0" smtClean="0">
                <a:latin typeface="+mj-lt"/>
              </a:rPr>
              <a:t>, e.g. 10 nm or 7 nm node.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Obviously, this kind of process characterization is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not at all exact</a:t>
            </a:r>
            <a:r>
              <a:rPr lang="en-US" sz="1400" dirty="0" smtClean="0">
                <a:latin typeface="+mj-lt"/>
              </a:rPr>
              <a:t>, for a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more reliable </a:t>
            </a:r>
          </a:p>
          <a:p>
            <a:r>
              <a:rPr lang="en-US" sz="1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     comparison a set of key process parameters should be taken into account</a:t>
            </a:r>
            <a:r>
              <a:rPr lang="en-US" sz="1400" dirty="0" smtClean="0">
                <a:latin typeface="+mj-lt"/>
              </a:rPr>
              <a:t>, as indicated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for instance in the Table below.   </a:t>
            </a:r>
          </a:p>
        </p:txBody>
      </p:sp>
      <p:pic>
        <p:nvPicPr>
          <p:cNvPr id="5" name="Picture 2" descr="https://www.eetasia.com/wp-content/uploads/sites/2/2020/06/Process_Compare_Intel_TSM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37"/>
          <a:stretch/>
        </p:blipFill>
        <p:spPr bwMode="auto">
          <a:xfrm>
            <a:off x="1241630" y="2798930"/>
            <a:ext cx="6705745" cy="268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438" y="517558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Cont. -2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1920" y="5724255"/>
            <a:ext cx="6232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Table: Comparing Intel’s and TSMC’s process technologies [339]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758790" y="3654024"/>
            <a:ext cx="1368000" cy="1800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354350" y="3699030"/>
            <a:ext cx="1368000" cy="175519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784" y="6489340"/>
            <a:ext cx="2664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(Node: </a:t>
            </a:r>
            <a:r>
              <a:rPr lang="en-US" sz="1400" dirty="0" err="1" smtClean="0">
                <a:latin typeface="+mj-lt"/>
              </a:rPr>
              <a:t>gyártástechnológia</a:t>
            </a:r>
            <a:r>
              <a:rPr lang="en-US" sz="1400" dirty="0" smtClean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75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8" grpId="0" animBg="1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98" y="498617"/>
            <a:ext cx="2632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No. of memory channels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(4)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630212"/>
              </p:ext>
            </p:extLst>
          </p:nvPr>
        </p:nvGraphicFramePr>
        <p:xfrm>
          <a:off x="64247" y="1114389"/>
          <a:ext cx="9027495" cy="5687888"/>
        </p:xfrm>
        <a:graphic>
          <a:graphicData uri="http://schemas.openxmlformats.org/drawingml/2006/table">
            <a:tbl>
              <a:tblPr firstRow="1" firstCol="1" bandRow="1"/>
              <a:tblGrid>
                <a:gridCol w="109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5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43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Designation of the platform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err="1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placem</a:t>
                      </a:r>
                      <a:r>
                        <a:rPr lang="en-US" sz="900" b="1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Technology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Max. no. of cores (</a:t>
                      </a:r>
                      <a:r>
                        <a:rPr lang="en-US" sz="900" b="1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900" b="1" baseline="-25000" dirty="0" err="1">
                          <a:effectLst/>
                          <a:latin typeface="Verdana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Year of </a:t>
                      </a:r>
                      <a:endParaRPr lang="en-US" sz="900" b="1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intro.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socket 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MCH/PCH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Highest mem./ speed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Anchor Creek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in NB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Pentium</a:t>
                      </a:r>
                      <a:r>
                        <a:rPr lang="en-US" sz="90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D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5/2005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945-955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DD2-667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Bridge Creek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945-975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DDR2-800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Salt Creek 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 Quad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Bearlake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DDR3-1067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Boulder Creek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Penryn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Eaglelake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DDR3-1067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6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Kings Creek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2. G. 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Nehalem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(Lynnfield)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9/2009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(Ibex Peak)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DDR3-1333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Westmere</a:t>
                      </a:r>
                      <a:endParaRPr lang="en-US" sz="9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(Clarkdale)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2C+G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1/2010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(Ibex Peak)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Sandy Bridge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2C/4C+G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1/2011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(Cougar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DDR3-1333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Sugar Bay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Maho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Bay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Ivy Bridge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4/2012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(Panther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Shark Bay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Haswell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6/2013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(Lynx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869">
                <a:tc rowSpan="9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Haswell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 refresh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5/2014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(Wild Cat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DDR3-1666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Broadwell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endParaRPr lang="en-US" sz="900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(Wild Cat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DDR3-1866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Skylake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10/2015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AutoNum type="arabicPlain" startAt="100"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Series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(Sunrise Point) 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DDR4-2133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Kaby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+ 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-2400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388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Coffee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6C 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10/2017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DDR4-2666</a:t>
                      </a:r>
                      <a:endParaRPr lang="en-US" sz="90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9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Amber</a:t>
                      </a:r>
                      <a:r>
                        <a:rPr lang="en-US" sz="90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1515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LPDDR3-2133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471966"/>
                  </a:ext>
                </a:extLst>
              </a:tr>
              <a:tr h="319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Whiskey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1528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DDR4-2400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295955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Coffee Lake R.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8C 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188724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Comet Lake 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10C + 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8/2019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BGA 1528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400</a:t>
                      </a:r>
                      <a:r>
                        <a:rPr lang="en-US" sz="90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90118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8381295" y="1096877"/>
            <a:ext cx="720000" cy="570749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7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4b)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715117"/>
              </p:ext>
            </p:extLst>
          </p:nvPr>
        </p:nvGraphicFramePr>
        <p:xfrm>
          <a:off x="64247" y="1114388"/>
          <a:ext cx="9027495" cy="1407994"/>
        </p:xfrm>
        <a:graphic>
          <a:graphicData uri="http://schemas.openxmlformats.org/drawingml/2006/table">
            <a:tbl>
              <a:tblPr firstRow="1" firstCol="1" bandRow="1"/>
              <a:tblGrid>
                <a:gridCol w="109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8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3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38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6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8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Designation of the platform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err="1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placem</a:t>
                      </a:r>
                      <a:r>
                        <a:rPr lang="en-US" sz="900" b="1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Technology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Max. no. of cores (</a:t>
                      </a:r>
                      <a:r>
                        <a:rPr lang="en-US" sz="900" b="1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900" b="1" baseline="-25000" dirty="0" err="1">
                          <a:effectLst/>
                          <a:latin typeface="Verdana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Year of introduction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socket 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PCH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Highest mem./ speed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Cannon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n.a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DDR4-2400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Ice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7/2019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1526/1377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300-series PCH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DDR4-3733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Tiger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09/2020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LPDDR4x-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4267</a:t>
                      </a:r>
                      <a:endParaRPr lang="en-US" sz="9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07871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8344135" y="1104600"/>
            <a:ext cx="747607" cy="141778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698" y="498617"/>
            <a:ext cx="2908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No. of memory channels -2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6525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760" y="502148"/>
            <a:ext cx="4501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Placement of the MC (Memory Controller)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(5)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86102"/>
              </p:ext>
            </p:extLst>
          </p:nvPr>
        </p:nvGraphicFramePr>
        <p:xfrm>
          <a:off x="64247" y="1114389"/>
          <a:ext cx="9027495" cy="5687888"/>
        </p:xfrm>
        <a:graphic>
          <a:graphicData uri="http://schemas.openxmlformats.org/drawingml/2006/table">
            <a:tbl>
              <a:tblPr firstRow="1" firstCol="1" bandRow="1"/>
              <a:tblGrid>
                <a:gridCol w="109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5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43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Designation of the </a:t>
                      </a:r>
                      <a:r>
                        <a:rPr lang="en-US" sz="900" b="1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platform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placem</a:t>
                      </a: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Technology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Max. no. of cores (</a:t>
                      </a:r>
                      <a:r>
                        <a:rPr lang="en-US" sz="900" b="1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900" b="1" baseline="-25000" dirty="0" err="1">
                          <a:effectLst/>
                          <a:latin typeface="Verdana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Year of </a:t>
                      </a:r>
                      <a:endParaRPr lang="en-US" sz="900" b="1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intro.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socket 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MCH/PCH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Highest mem./ speed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Anchor Creek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in NB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Pentium</a:t>
                      </a:r>
                      <a:r>
                        <a:rPr lang="en-US" sz="90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D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5/2005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945-955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DD2-667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Bridge Creek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945-975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DDR2-800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Salt Creek 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 Quad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Bearlake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DDR3-1067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Boulder Creek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Penryn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Eaglelake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DDR3-1067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6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Kings Creek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2. G. 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Nehalem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(Lynnfield)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9/2009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(Ibex Peak)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DDR3-1333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Westmere</a:t>
                      </a:r>
                      <a:endParaRPr lang="en-US" sz="9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(Clarkdale)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2C+G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1/2010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(Ibex Peak)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Sandy Bridge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2C/4C+G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1/2011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(Cougar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DDR3-1333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Sugar Bay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Maho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Bay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Ivy Bridge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4/2012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(Panther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Shark Bay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Haswell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6/2013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(Lynx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869">
                <a:tc rowSpan="9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Haswell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 refresh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5/2014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(Wild Cat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DDR3-1666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Broadwell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endParaRPr lang="en-US" sz="900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(Wild Cat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DDR3-1866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Skylake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10/2015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AutoNum type="arabicPlain" startAt="100"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Series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(Sunrise Point) 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DDR4-2133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Kaby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+ 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-2400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388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Coffee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6C 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10/2017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DDR4-2666</a:t>
                      </a:r>
                      <a:endParaRPr lang="en-US" sz="90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9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Amber</a:t>
                      </a:r>
                      <a:r>
                        <a:rPr lang="en-US" sz="90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1515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LPDDR3-2133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471966"/>
                  </a:ext>
                </a:extLst>
              </a:tr>
              <a:tr h="319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Whiskey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1528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DDR4-2400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295955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Coffee Lake R.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8C 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188724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Comet Lake 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10C + 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8/2019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BGA 1528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400</a:t>
                      </a:r>
                      <a:r>
                        <a:rPr lang="en-US" sz="90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90118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1151620" y="1125285"/>
            <a:ext cx="675075" cy="568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5b)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319368"/>
              </p:ext>
            </p:extLst>
          </p:nvPr>
        </p:nvGraphicFramePr>
        <p:xfrm>
          <a:off x="64247" y="1124013"/>
          <a:ext cx="9027495" cy="1407994"/>
        </p:xfrm>
        <a:graphic>
          <a:graphicData uri="http://schemas.openxmlformats.org/drawingml/2006/table">
            <a:tbl>
              <a:tblPr firstRow="1" firstCol="1" bandRow="1"/>
              <a:tblGrid>
                <a:gridCol w="109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8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3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38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6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8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Designation of the platform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placem</a:t>
                      </a: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Technology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Max. no. of cores (</a:t>
                      </a:r>
                      <a:r>
                        <a:rPr lang="en-US" sz="900" b="1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900" b="1" baseline="-25000" dirty="0" err="1">
                          <a:effectLst/>
                          <a:latin typeface="Verdana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Year of introduction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socket 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PCH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Highest mem./ speed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Cannon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n.a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DDR4-2400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Ice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7/2019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1526/1377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300-series PCH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DDR4-3733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Tiger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09/2020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LPDDR4x-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4267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13574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1152960" y="1133475"/>
            <a:ext cx="673735" cy="13985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760" y="502148"/>
            <a:ext cx="2274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>
                <a:solidFill>
                  <a:srgbClr val="2D2D8A"/>
                </a:solidFill>
                <a:latin typeface="Verdana"/>
              </a:rPr>
              <a:t>Platform </a:t>
            </a:r>
            <a:r>
              <a:rPr lang="hu-HU" sz="1400" b="1" dirty="0" smtClean="0">
                <a:solidFill>
                  <a:srgbClr val="2D2D8A"/>
                </a:solidFill>
                <a:latin typeface="Verdana"/>
              </a:rPr>
              <a:t>topology</a:t>
            </a:r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 -2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569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2599" y="1043735"/>
            <a:ext cx="408958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defRPr/>
            </a:pPr>
            <a:r>
              <a:rPr lang="en-US" sz="1300" b="1" dirty="0" smtClean="0">
                <a:solidFill>
                  <a:srgbClr val="000000"/>
                </a:solidFill>
                <a:latin typeface="Verdana"/>
              </a:rPr>
              <a:t>Placement of the MC (Memory Controller)</a:t>
            </a:r>
            <a:endParaRPr lang="en-US" sz="13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6753" y="1763482"/>
            <a:ext cx="2926349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300" b="1" dirty="0">
                <a:solidFill>
                  <a:srgbClr val="000000"/>
                </a:solidFill>
                <a:latin typeface="Verdana"/>
              </a:rPr>
              <a:t> MC is integrated</a:t>
            </a:r>
          </a:p>
          <a:p>
            <a:pPr algn="ctr" defTabSz="457200">
              <a:spcAft>
                <a:spcPts val="400"/>
              </a:spcAft>
            </a:pPr>
            <a:r>
              <a:rPr lang="en-US" sz="1300" b="1" dirty="0">
                <a:solidFill>
                  <a:srgbClr val="000000"/>
                </a:solidFill>
                <a:latin typeface="Verdana"/>
              </a:rPr>
              <a:t>into the </a:t>
            </a:r>
            <a:r>
              <a:rPr lang="en-US" sz="1300" b="1" dirty="0" smtClean="0">
                <a:solidFill>
                  <a:srgbClr val="000000"/>
                </a:solidFill>
                <a:latin typeface="Verdana"/>
              </a:rPr>
              <a:t>NB</a:t>
            </a:r>
          </a:p>
          <a:p>
            <a:pPr algn="ctr" defTabSz="457200"/>
            <a:r>
              <a:rPr lang="en-US" sz="1300" dirty="0" smtClean="0">
                <a:solidFill>
                  <a:srgbClr val="000000"/>
                </a:solidFill>
                <a:latin typeface="Verdana"/>
              </a:rPr>
              <a:t>(Attaching </a:t>
            </a:r>
            <a:r>
              <a:rPr lang="en-US" sz="1300" dirty="0">
                <a:solidFill>
                  <a:srgbClr val="000000"/>
                </a:solidFill>
                <a:latin typeface="Verdana"/>
              </a:rPr>
              <a:t>memory channels</a:t>
            </a:r>
          </a:p>
          <a:p>
            <a:pPr algn="ctr" defTabSz="457200"/>
            <a:r>
              <a:rPr lang="en-US" sz="1300" dirty="0" smtClean="0">
                <a:solidFill>
                  <a:srgbClr val="000000"/>
                </a:solidFill>
                <a:latin typeface="Verdana"/>
              </a:rPr>
              <a:t>via </a:t>
            </a:r>
            <a:r>
              <a:rPr lang="en-US" sz="1300" dirty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sz="1300" dirty="0" smtClean="0">
                <a:solidFill>
                  <a:srgbClr val="000000"/>
                </a:solidFill>
                <a:latin typeface="Verdana"/>
              </a:rPr>
              <a:t>NB)</a:t>
            </a:r>
            <a:endParaRPr lang="en-US" sz="1300" i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1738" y="1767715"/>
            <a:ext cx="2600391" cy="943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300" b="1" dirty="0">
                <a:solidFill>
                  <a:srgbClr val="000000"/>
                </a:solidFill>
                <a:latin typeface="Verdana"/>
              </a:rPr>
              <a:t>MC is integrated</a:t>
            </a:r>
          </a:p>
          <a:p>
            <a:pPr algn="ctr" defTabSz="457200">
              <a:spcAft>
                <a:spcPts val="400"/>
              </a:spcAft>
            </a:pPr>
            <a:r>
              <a:rPr lang="en-US" sz="1300" b="1" dirty="0">
                <a:solidFill>
                  <a:srgbClr val="000000"/>
                </a:solidFill>
                <a:latin typeface="Verdana"/>
              </a:rPr>
              <a:t>onto the processor die.</a:t>
            </a:r>
          </a:p>
          <a:p>
            <a:pPr algn="ctr" defTabSz="457200"/>
            <a:r>
              <a:rPr lang="en-US" sz="1300" dirty="0" smtClean="0">
                <a:solidFill>
                  <a:srgbClr val="000000"/>
                </a:solidFill>
                <a:latin typeface="Verdana"/>
              </a:rPr>
              <a:t>(Attaching memory channels</a:t>
            </a:r>
          </a:p>
          <a:p>
            <a:pPr algn="ctr" defTabSz="457200">
              <a:spcAft>
                <a:spcPts val="400"/>
              </a:spcAft>
            </a:pPr>
            <a:r>
              <a:rPr lang="en-US" sz="1300" dirty="0" smtClean="0">
                <a:solidFill>
                  <a:srgbClr val="000000"/>
                </a:solidFill>
                <a:latin typeface="Verdana"/>
              </a:rPr>
              <a:t>via </a:t>
            </a:r>
            <a:r>
              <a:rPr lang="en-US" sz="1300" dirty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sz="1300" dirty="0" smtClean="0">
                <a:solidFill>
                  <a:srgbClr val="000000"/>
                </a:solidFill>
                <a:latin typeface="Verdana"/>
              </a:rPr>
              <a:t>processor)</a:t>
            </a:r>
            <a:endParaRPr lang="en-US" sz="13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266790" y="1467769"/>
            <a:ext cx="1871802" cy="22358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 flipV="1">
            <a:off x="4138592" y="1467768"/>
            <a:ext cx="1950576" cy="26717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194790" y="1663228"/>
            <a:ext cx="72000" cy="72000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Line 42"/>
          <p:cNvSpPr>
            <a:spLocks noChangeShapeType="1"/>
          </p:cNvSpPr>
          <p:nvPr/>
        </p:nvSpPr>
        <p:spPr bwMode="auto">
          <a:xfrm flipH="1">
            <a:off x="4146067" y="1312237"/>
            <a:ext cx="1" cy="1542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949" y="517456"/>
            <a:ext cx="9036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/>
            <a:r>
              <a:rPr lang="en-US" sz="1400" b="1" dirty="0" smtClean="0">
                <a:solidFill>
                  <a:schemeClr val="accent6"/>
                </a:solidFill>
                <a:latin typeface="Verdana"/>
              </a:rPr>
              <a:t>Options </a:t>
            </a:r>
            <a:r>
              <a:rPr lang="en-US" sz="1400" b="1" dirty="0">
                <a:solidFill>
                  <a:schemeClr val="accent6"/>
                </a:solidFill>
                <a:latin typeface="Verdana"/>
              </a:rPr>
              <a:t>for </a:t>
            </a:r>
            <a:r>
              <a:rPr lang="en-US" sz="1400" b="1" dirty="0" smtClean="0">
                <a:solidFill>
                  <a:schemeClr val="accent6"/>
                </a:solidFill>
                <a:latin typeface="Verdana"/>
              </a:rPr>
              <a:t>integrating the MC (Memory Controller) into </a:t>
            </a:r>
            <a:r>
              <a:rPr lang="en-US" sz="1400" b="1" dirty="0">
                <a:solidFill>
                  <a:schemeClr val="accent6"/>
                </a:solidFill>
                <a:latin typeface="Verdana"/>
              </a:rPr>
              <a:t>a client platform </a:t>
            </a:r>
            <a:r>
              <a:rPr lang="en-US" sz="1400" b="1" dirty="0" smtClean="0">
                <a:solidFill>
                  <a:schemeClr val="accent6"/>
                </a:solidFill>
                <a:latin typeface="Verdana"/>
              </a:rPr>
              <a:t> </a:t>
            </a:r>
            <a:endParaRPr lang="en-US" sz="1400" b="1" dirty="0">
              <a:solidFill>
                <a:schemeClr val="accent6"/>
              </a:solidFill>
              <a:latin typeface="Verdana"/>
            </a:endParaRPr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6021517" y="1687613"/>
            <a:ext cx="72000" cy="72000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7" name="Téglalap 46"/>
          <p:cNvSpPr/>
          <p:nvPr/>
        </p:nvSpPr>
        <p:spPr>
          <a:xfrm>
            <a:off x="1224408" y="4019358"/>
            <a:ext cx="1389062" cy="4889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spcAft>
                <a:spcPts val="30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latin typeface="Verdana" pitchFamily="34" charset="0"/>
              </a:rPr>
              <a:t>NB</a:t>
            </a:r>
            <a:endParaRPr lang="hu-HU" sz="1200" dirty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38" name="Egyenes összekötő 48"/>
          <p:cNvCxnSpPr>
            <a:stCxn id="39" idx="0"/>
            <a:endCxn id="37" idx="2"/>
          </p:cNvCxnSpPr>
          <p:nvPr/>
        </p:nvCxnSpPr>
        <p:spPr>
          <a:xfrm rot="5400000" flipH="1" flipV="1">
            <a:off x="1736377" y="4691664"/>
            <a:ext cx="366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églalap 69"/>
          <p:cNvSpPr/>
          <p:nvPr/>
        </p:nvSpPr>
        <p:spPr>
          <a:xfrm>
            <a:off x="1224408" y="4875020"/>
            <a:ext cx="1389062" cy="4889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200" dirty="0" smtClean="0">
                <a:solidFill>
                  <a:srgbClr val="FFFFFF"/>
                </a:solidFill>
                <a:latin typeface="Verdana" pitchFamily="34" charset="0"/>
              </a:rPr>
              <a:t>SB</a:t>
            </a:r>
            <a:endParaRPr lang="hu-HU" sz="12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0" name="Szövegdoboz 70"/>
          <p:cNvSpPr txBox="1">
            <a:spLocks noChangeArrowheads="1"/>
          </p:cNvSpPr>
          <p:nvPr/>
        </p:nvSpPr>
        <p:spPr bwMode="auto">
          <a:xfrm>
            <a:off x="1908500" y="3722495"/>
            <a:ext cx="4844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FontTx/>
              <a:buNone/>
            </a:pPr>
            <a:r>
              <a:rPr lang="hu-HU" altLang="en-US" sz="1200">
                <a:solidFill>
                  <a:srgbClr val="000000"/>
                </a:solidFill>
                <a:latin typeface="Verdana" panose="020B0604030504040204" pitchFamily="34" charset="0"/>
              </a:rPr>
              <a:t>FSB</a:t>
            </a:r>
          </a:p>
        </p:txBody>
      </p:sp>
      <p:sp>
        <p:nvSpPr>
          <p:cNvPr id="41" name="Téglalap 49"/>
          <p:cNvSpPr>
            <a:spLocks noChangeArrowheads="1"/>
          </p:cNvSpPr>
          <p:nvPr/>
        </p:nvSpPr>
        <p:spPr bwMode="auto">
          <a:xfrm>
            <a:off x="1214883" y="3152583"/>
            <a:ext cx="1398587" cy="48895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Verdana" panose="020B0604030504040204" pitchFamily="34" charset="0"/>
              </a:rPr>
              <a:t>Processor</a:t>
            </a:r>
            <a:endParaRPr lang="hu-HU" altLang="en-US" sz="1200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cxnSp>
        <p:nvCxnSpPr>
          <p:cNvPr id="42" name="Egyenes összekötő 48"/>
          <p:cNvCxnSpPr>
            <a:stCxn id="39" idx="0"/>
            <a:endCxn id="37" idx="2"/>
          </p:cNvCxnSpPr>
          <p:nvPr/>
        </p:nvCxnSpPr>
        <p:spPr>
          <a:xfrm rot="5400000" flipH="1" flipV="1">
            <a:off x="1736376" y="3836002"/>
            <a:ext cx="3667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églalap 46"/>
          <p:cNvSpPr/>
          <p:nvPr/>
        </p:nvSpPr>
        <p:spPr>
          <a:xfrm>
            <a:off x="5323661" y="4057458"/>
            <a:ext cx="1389062" cy="4873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spcAft>
                <a:spcPts val="30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latin typeface="Verdana" pitchFamily="34" charset="0"/>
              </a:rPr>
              <a:t>NB</a:t>
            </a:r>
            <a:endParaRPr lang="hu-HU" sz="1200" dirty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44" name="Egyenes összekötő 48"/>
          <p:cNvCxnSpPr>
            <a:stCxn id="39" idx="0"/>
            <a:endCxn id="37" idx="2"/>
          </p:cNvCxnSpPr>
          <p:nvPr/>
        </p:nvCxnSpPr>
        <p:spPr>
          <a:xfrm flipV="1">
            <a:off x="1918939" y="4508308"/>
            <a:ext cx="0" cy="366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 69"/>
          <p:cNvSpPr/>
          <p:nvPr/>
        </p:nvSpPr>
        <p:spPr>
          <a:xfrm>
            <a:off x="5323661" y="4911533"/>
            <a:ext cx="1389062" cy="4889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200" dirty="0" smtClean="0">
                <a:solidFill>
                  <a:srgbClr val="FFFFFF"/>
                </a:solidFill>
                <a:latin typeface="Verdana" pitchFamily="34" charset="0"/>
              </a:rPr>
              <a:t>SB</a:t>
            </a:r>
            <a:endParaRPr lang="hu-HU" sz="12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6" name="Szövegdoboz 70"/>
          <p:cNvSpPr txBox="1">
            <a:spLocks noChangeArrowheads="1"/>
          </p:cNvSpPr>
          <p:nvPr/>
        </p:nvSpPr>
        <p:spPr bwMode="auto">
          <a:xfrm>
            <a:off x="6007753" y="3759008"/>
            <a:ext cx="4844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FontTx/>
              <a:buNone/>
            </a:pPr>
            <a:r>
              <a:rPr lang="hu-HU" altLang="en-US" sz="1200">
                <a:solidFill>
                  <a:srgbClr val="000000"/>
                </a:solidFill>
                <a:latin typeface="Verdana" panose="020B0604030504040204" pitchFamily="34" charset="0"/>
              </a:rPr>
              <a:t>FSB</a:t>
            </a:r>
          </a:p>
        </p:txBody>
      </p:sp>
      <p:sp>
        <p:nvSpPr>
          <p:cNvPr id="47" name="Téglalap 49"/>
          <p:cNvSpPr>
            <a:spLocks noChangeArrowheads="1"/>
          </p:cNvSpPr>
          <p:nvPr/>
        </p:nvSpPr>
        <p:spPr bwMode="auto">
          <a:xfrm>
            <a:off x="5314136" y="3189095"/>
            <a:ext cx="1398587" cy="48895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Verdana" panose="020B0604030504040204" pitchFamily="34" charset="0"/>
              </a:rPr>
              <a:t>Processor     r</a:t>
            </a:r>
            <a:endParaRPr lang="hu-HU" altLang="en-US" sz="1200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cxnSp>
        <p:nvCxnSpPr>
          <p:cNvPr id="48" name="Egyenes összekötő 48"/>
          <p:cNvCxnSpPr>
            <a:stCxn id="39" idx="0"/>
            <a:endCxn id="37" idx="2"/>
          </p:cNvCxnSpPr>
          <p:nvPr/>
        </p:nvCxnSpPr>
        <p:spPr>
          <a:xfrm flipV="1">
            <a:off x="1918939" y="4508308"/>
            <a:ext cx="0" cy="366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25"/>
          <p:cNvGrpSpPr>
            <a:grpSpLocks/>
          </p:cNvGrpSpPr>
          <p:nvPr/>
        </p:nvGrpSpPr>
        <p:grpSpPr bwMode="auto">
          <a:xfrm>
            <a:off x="3084958" y="3914583"/>
            <a:ext cx="1233487" cy="720725"/>
            <a:chOff x="3123" y="2358"/>
            <a:chExt cx="919" cy="511"/>
          </a:xfrm>
          <a:solidFill>
            <a:srgbClr val="6699FF"/>
          </a:solidFill>
        </p:grpSpPr>
        <p:sp>
          <p:nvSpPr>
            <p:cNvPr id="50" name="Freeform 26"/>
            <p:cNvSpPr>
              <a:spLocks/>
            </p:cNvSpPr>
            <p:nvPr/>
          </p:nvSpPr>
          <p:spPr bwMode="auto">
            <a:xfrm>
              <a:off x="3123" y="2358"/>
              <a:ext cx="919" cy="511"/>
            </a:xfrm>
            <a:custGeom>
              <a:avLst/>
              <a:gdLst>
                <a:gd name="T0" fmla="*/ 152 w 1298"/>
                <a:gd name="T1" fmla="*/ 113 h 797"/>
                <a:gd name="T2" fmla="*/ 146 w 1298"/>
                <a:gd name="T3" fmla="*/ 97 h 797"/>
                <a:gd name="T4" fmla="*/ 163 w 1298"/>
                <a:gd name="T5" fmla="*/ 87 h 797"/>
                <a:gd name="T6" fmla="*/ 180 w 1298"/>
                <a:gd name="T7" fmla="*/ 72 h 797"/>
                <a:gd name="T8" fmla="*/ 282 w 1298"/>
                <a:gd name="T9" fmla="*/ 36 h 797"/>
                <a:gd name="T10" fmla="*/ 367 w 1298"/>
                <a:gd name="T11" fmla="*/ 0 h 797"/>
                <a:gd name="T12" fmla="*/ 639 w 1298"/>
                <a:gd name="T13" fmla="*/ 15 h 797"/>
                <a:gd name="T14" fmla="*/ 656 w 1298"/>
                <a:gd name="T15" fmla="*/ 46 h 797"/>
                <a:gd name="T16" fmla="*/ 707 w 1298"/>
                <a:gd name="T17" fmla="*/ 72 h 797"/>
                <a:gd name="T18" fmla="*/ 786 w 1298"/>
                <a:gd name="T19" fmla="*/ 128 h 797"/>
                <a:gd name="T20" fmla="*/ 871 w 1298"/>
                <a:gd name="T21" fmla="*/ 180 h 797"/>
                <a:gd name="T22" fmla="*/ 843 w 1298"/>
                <a:gd name="T23" fmla="*/ 339 h 797"/>
                <a:gd name="T24" fmla="*/ 820 w 1298"/>
                <a:gd name="T25" fmla="*/ 380 h 797"/>
                <a:gd name="T26" fmla="*/ 797 w 1298"/>
                <a:gd name="T27" fmla="*/ 410 h 797"/>
                <a:gd name="T28" fmla="*/ 695 w 1298"/>
                <a:gd name="T29" fmla="*/ 472 h 797"/>
                <a:gd name="T30" fmla="*/ 661 w 1298"/>
                <a:gd name="T31" fmla="*/ 487 h 797"/>
                <a:gd name="T32" fmla="*/ 576 w 1298"/>
                <a:gd name="T33" fmla="*/ 498 h 797"/>
                <a:gd name="T34" fmla="*/ 452 w 1298"/>
                <a:gd name="T35" fmla="*/ 492 h 797"/>
                <a:gd name="T36" fmla="*/ 418 w 1298"/>
                <a:gd name="T37" fmla="*/ 482 h 797"/>
                <a:gd name="T38" fmla="*/ 384 w 1298"/>
                <a:gd name="T39" fmla="*/ 462 h 797"/>
                <a:gd name="T40" fmla="*/ 140 w 1298"/>
                <a:gd name="T41" fmla="*/ 415 h 797"/>
                <a:gd name="T42" fmla="*/ 101 w 1298"/>
                <a:gd name="T43" fmla="*/ 354 h 797"/>
                <a:gd name="T44" fmla="*/ 50 w 1298"/>
                <a:gd name="T45" fmla="*/ 333 h 797"/>
                <a:gd name="T46" fmla="*/ 27 w 1298"/>
                <a:gd name="T47" fmla="*/ 195 h 797"/>
                <a:gd name="T48" fmla="*/ 50 w 1298"/>
                <a:gd name="T49" fmla="*/ 138 h 797"/>
                <a:gd name="T50" fmla="*/ 89 w 1298"/>
                <a:gd name="T51" fmla="*/ 133 h 797"/>
                <a:gd name="T52" fmla="*/ 152 w 1298"/>
                <a:gd name="T53" fmla="*/ 113 h 79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98"/>
                <a:gd name="T82" fmla="*/ 0 h 797"/>
                <a:gd name="T83" fmla="*/ 1298 w 1298"/>
                <a:gd name="T84" fmla="*/ 797 h 79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98" h="797">
                  <a:moveTo>
                    <a:pt x="214" y="176"/>
                  </a:moveTo>
                  <a:cubicBezTo>
                    <a:pt x="211" y="168"/>
                    <a:pt x="203" y="160"/>
                    <a:pt x="206" y="152"/>
                  </a:cubicBezTo>
                  <a:cubicBezTo>
                    <a:pt x="210" y="143"/>
                    <a:pt x="223" y="142"/>
                    <a:pt x="230" y="136"/>
                  </a:cubicBezTo>
                  <a:cubicBezTo>
                    <a:pt x="239" y="129"/>
                    <a:pt x="244" y="117"/>
                    <a:pt x="254" y="112"/>
                  </a:cubicBezTo>
                  <a:cubicBezTo>
                    <a:pt x="300" y="87"/>
                    <a:pt x="354" y="86"/>
                    <a:pt x="398" y="56"/>
                  </a:cubicBezTo>
                  <a:cubicBezTo>
                    <a:pt x="426" y="14"/>
                    <a:pt x="473" y="15"/>
                    <a:pt x="518" y="0"/>
                  </a:cubicBezTo>
                  <a:cubicBezTo>
                    <a:pt x="658" y="4"/>
                    <a:pt x="770" y="5"/>
                    <a:pt x="902" y="24"/>
                  </a:cubicBezTo>
                  <a:cubicBezTo>
                    <a:pt x="912" y="39"/>
                    <a:pt x="915" y="58"/>
                    <a:pt x="926" y="72"/>
                  </a:cubicBezTo>
                  <a:cubicBezTo>
                    <a:pt x="941" y="91"/>
                    <a:pt x="978" y="99"/>
                    <a:pt x="998" y="112"/>
                  </a:cubicBezTo>
                  <a:cubicBezTo>
                    <a:pt x="1031" y="178"/>
                    <a:pt x="1065" y="163"/>
                    <a:pt x="1110" y="200"/>
                  </a:cubicBezTo>
                  <a:cubicBezTo>
                    <a:pt x="1148" y="231"/>
                    <a:pt x="1183" y="264"/>
                    <a:pt x="1230" y="280"/>
                  </a:cubicBezTo>
                  <a:cubicBezTo>
                    <a:pt x="1298" y="348"/>
                    <a:pt x="1266" y="478"/>
                    <a:pt x="1190" y="528"/>
                  </a:cubicBezTo>
                  <a:cubicBezTo>
                    <a:pt x="1179" y="549"/>
                    <a:pt x="1169" y="571"/>
                    <a:pt x="1158" y="592"/>
                  </a:cubicBezTo>
                  <a:cubicBezTo>
                    <a:pt x="1149" y="609"/>
                    <a:pt x="1126" y="640"/>
                    <a:pt x="1126" y="640"/>
                  </a:cubicBezTo>
                  <a:cubicBezTo>
                    <a:pt x="1105" y="724"/>
                    <a:pt x="1055" y="718"/>
                    <a:pt x="982" y="736"/>
                  </a:cubicBezTo>
                  <a:cubicBezTo>
                    <a:pt x="965" y="740"/>
                    <a:pt x="951" y="756"/>
                    <a:pt x="934" y="760"/>
                  </a:cubicBezTo>
                  <a:cubicBezTo>
                    <a:pt x="895" y="769"/>
                    <a:pt x="854" y="768"/>
                    <a:pt x="814" y="776"/>
                  </a:cubicBezTo>
                  <a:cubicBezTo>
                    <a:pt x="755" y="773"/>
                    <a:pt x="696" y="774"/>
                    <a:pt x="638" y="768"/>
                  </a:cubicBezTo>
                  <a:cubicBezTo>
                    <a:pt x="621" y="766"/>
                    <a:pt x="604" y="761"/>
                    <a:pt x="590" y="752"/>
                  </a:cubicBezTo>
                  <a:cubicBezTo>
                    <a:pt x="574" y="741"/>
                    <a:pt x="542" y="720"/>
                    <a:pt x="542" y="720"/>
                  </a:cubicBezTo>
                  <a:cubicBezTo>
                    <a:pt x="416" y="730"/>
                    <a:pt x="248" y="797"/>
                    <a:pt x="198" y="648"/>
                  </a:cubicBezTo>
                  <a:cubicBezTo>
                    <a:pt x="188" y="565"/>
                    <a:pt x="208" y="596"/>
                    <a:pt x="142" y="552"/>
                  </a:cubicBezTo>
                  <a:cubicBezTo>
                    <a:pt x="120" y="537"/>
                    <a:pt x="70" y="520"/>
                    <a:pt x="70" y="520"/>
                  </a:cubicBezTo>
                  <a:cubicBezTo>
                    <a:pt x="0" y="450"/>
                    <a:pt x="27" y="446"/>
                    <a:pt x="38" y="304"/>
                  </a:cubicBezTo>
                  <a:cubicBezTo>
                    <a:pt x="39" y="297"/>
                    <a:pt x="63" y="220"/>
                    <a:pt x="70" y="216"/>
                  </a:cubicBezTo>
                  <a:cubicBezTo>
                    <a:pt x="87" y="208"/>
                    <a:pt x="107" y="211"/>
                    <a:pt x="126" y="208"/>
                  </a:cubicBezTo>
                  <a:cubicBezTo>
                    <a:pt x="159" y="197"/>
                    <a:pt x="178" y="183"/>
                    <a:pt x="214" y="176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51" name="Text Box 27"/>
            <p:cNvSpPr txBox="1">
              <a:spLocks noChangeArrowheads="1"/>
            </p:cNvSpPr>
            <p:nvPr/>
          </p:nvSpPr>
          <p:spPr bwMode="auto">
            <a:xfrm>
              <a:off x="3294" y="2526"/>
              <a:ext cx="655" cy="1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FFFF"/>
                  </a:solidFill>
                  <a:latin typeface="Verdana" panose="020B0604030504040204" pitchFamily="34" charset="0"/>
                </a:rPr>
                <a:t>Memory</a:t>
              </a:r>
            </a:p>
          </p:txBody>
        </p:sp>
      </p:grpSp>
      <p:grpSp>
        <p:nvGrpSpPr>
          <p:cNvPr id="52" name="Group 28"/>
          <p:cNvGrpSpPr>
            <a:grpSpLocks/>
          </p:cNvGrpSpPr>
          <p:nvPr/>
        </p:nvGrpSpPr>
        <p:grpSpPr bwMode="auto">
          <a:xfrm>
            <a:off x="7171511" y="3104958"/>
            <a:ext cx="1233487" cy="720725"/>
            <a:chOff x="3123" y="2358"/>
            <a:chExt cx="919" cy="511"/>
          </a:xfrm>
          <a:solidFill>
            <a:srgbClr val="6699FF"/>
          </a:solidFill>
        </p:grpSpPr>
        <p:sp>
          <p:nvSpPr>
            <p:cNvPr id="53" name="Freeform 29"/>
            <p:cNvSpPr>
              <a:spLocks/>
            </p:cNvSpPr>
            <p:nvPr/>
          </p:nvSpPr>
          <p:spPr bwMode="auto">
            <a:xfrm>
              <a:off x="3123" y="2358"/>
              <a:ext cx="919" cy="511"/>
            </a:xfrm>
            <a:custGeom>
              <a:avLst/>
              <a:gdLst>
                <a:gd name="T0" fmla="*/ 152 w 1298"/>
                <a:gd name="T1" fmla="*/ 113 h 797"/>
                <a:gd name="T2" fmla="*/ 146 w 1298"/>
                <a:gd name="T3" fmla="*/ 97 h 797"/>
                <a:gd name="T4" fmla="*/ 163 w 1298"/>
                <a:gd name="T5" fmla="*/ 87 h 797"/>
                <a:gd name="T6" fmla="*/ 180 w 1298"/>
                <a:gd name="T7" fmla="*/ 72 h 797"/>
                <a:gd name="T8" fmla="*/ 282 w 1298"/>
                <a:gd name="T9" fmla="*/ 36 h 797"/>
                <a:gd name="T10" fmla="*/ 367 w 1298"/>
                <a:gd name="T11" fmla="*/ 0 h 797"/>
                <a:gd name="T12" fmla="*/ 639 w 1298"/>
                <a:gd name="T13" fmla="*/ 15 h 797"/>
                <a:gd name="T14" fmla="*/ 656 w 1298"/>
                <a:gd name="T15" fmla="*/ 46 h 797"/>
                <a:gd name="T16" fmla="*/ 707 w 1298"/>
                <a:gd name="T17" fmla="*/ 72 h 797"/>
                <a:gd name="T18" fmla="*/ 786 w 1298"/>
                <a:gd name="T19" fmla="*/ 128 h 797"/>
                <a:gd name="T20" fmla="*/ 871 w 1298"/>
                <a:gd name="T21" fmla="*/ 180 h 797"/>
                <a:gd name="T22" fmla="*/ 843 w 1298"/>
                <a:gd name="T23" fmla="*/ 339 h 797"/>
                <a:gd name="T24" fmla="*/ 820 w 1298"/>
                <a:gd name="T25" fmla="*/ 380 h 797"/>
                <a:gd name="T26" fmla="*/ 797 w 1298"/>
                <a:gd name="T27" fmla="*/ 410 h 797"/>
                <a:gd name="T28" fmla="*/ 695 w 1298"/>
                <a:gd name="T29" fmla="*/ 472 h 797"/>
                <a:gd name="T30" fmla="*/ 661 w 1298"/>
                <a:gd name="T31" fmla="*/ 487 h 797"/>
                <a:gd name="T32" fmla="*/ 576 w 1298"/>
                <a:gd name="T33" fmla="*/ 498 h 797"/>
                <a:gd name="T34" fmla="*/ 452 w 1298"/>
                <a:gd name="T35" fmla="*/ 492 h 797"/>
                <a:gd name="T36" fmla="*/ 418 w 1298"/>
                <a:gd name="T37" fmla="*/ 482 h 797"/>
                <a:gd name="T38" fmla="*/ 384 w 1298"/>
                <a:gd name="T39" fmla="*/ 462 h 797"/>
                <a:gd name="T40" fmla="*/ 140 w 1298"/>
                <a:gd name="T41" fmla="*/ 415 h 797"/>
                <a:gd name="T42" fmla="*/ 101 w 1298"/>
                <a:gd name="T43" fmla="*/ 354 h 797"/>
                <a:gd name="T44" fmla="*/ 50 w 1298"/>
                <a:gd name="T45" fmla="*/ 333 h 797"/>
                <a:gd name="T46" fmla="*/ 27 w 1298"/>
                <a:gd name="T47" fmla="*/ 195 h 797"/>
                <a:gd name="T48" fmla="*/ 50 w 1298"/>
                <a:gd name="T49" fmla="*/ 138 h 797"/>
                <a:gd name="T50" fmla="*/ 89 w 1298"/>
                <a:gd name="T51" fmla="*/ 133 h 797"/>
                <a:gd name="T52" fmla="*/ 152 w 1298"/>
                <a:gd name="T53" fmla="*/ 113 h 79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98"/>
                <a:gd name="T82" fmla="*/ 0 h 797"/>
                <a:gd name="T83" fmla="*/ 1298 w 1298"/>
                <a:gd name="T84" fmla="*/ 797 h 79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98" h="797">
                  <a:moveTo>
                    <a:pt x="214" y="176"/>
                  </a:moveTo>
                  <a:cubicBezTo>
                    <a:pt x="211" y="168"/>
                    <a:pt x="203" y="160"/>
                    <a:pt x="206" y="152"/>
                  </a:cubicBezTo>
                  <a:cubicBezTo>
                    <a:pt x="210" y="143"/>
                    <a:pt x="223" y="142"/>
                    <a:pt x="230" y="136"/>
                  </a:cubicBezTo>
                  <a:cubicBezTo>
                    <a:pt x="239" y="129"/>
                    <a:pt x="244" y="117"/>
                    <a:pt x="254" y="112"/>
                  </a:cubicBezTo>
                  <a:cubicBezTo>
                    <a:pt x="300" y="87"/>
                    <a:pt x="354" y="86"/>
                    <a:pt x="398" y="56"/>
                  </a:cubicBezTo>
                  <a:cubicBezTo>
                    <a:pt x="426" y="14"/>
                    <a:pt x="473" y="15"/>
                    <a:pt x="518" y="0"/>
                  </a:cubicBezTo>
                  <a:cubicBezTo>
                    <a:pt x="658" y="4"/>
                    <a:pt x="770" y="5"/>
                    <a:pt x="902" y="24"/>
                  </a:cubicBezTo>
                  <a:cubicBezTo>
                    <a:pt x="912" y="39"/>
                    <a:pt x="915" y="58"/>
                    <a:pt x="926" y="72"/>
                  </a:cubicBezTo>
                  <a:cubicBezTo>
                    <a:pt x="941" y="91"/>
                    <a:pt x="978" y="99"/>
                    <a:pt x="998" y="112"/>
                  </a:cubicBezTo>
                  <a:cubicBezTo>
                    <a:pt x="1031" y="178"/>
                    <a:pt x="1065" y="163"/>
                    <a:pt x="1110" y="200"/>
                  </a:cubicBezTo>
                  <a:cubicBezTo>
                    <a:pt x="1148" y="231"/>
                    <a:pt x="1183" y="264"/>
                    <a:pt x="1230" y="280"/>
                  </a:cubicBezTo>
                  <a:cubicBezTo>
                    <a:pt x="1298" y="348"/>
                    <a:pt x="1266" y="478"/>
                    <a:pt x="1190" y="528"/>
                  </a:cubicBezTo>
                  <a:cubicBezTo>
                    <a:pt x="1179" y="549"/>
                    <a:pt x="1169" y="571"/>
                    <a:pt x="1158" y="592"/>
                  </a:cubicBezTo>
                  <a:cubicBezTo>
                    <a:pt x="1149" y="609"/>
                    <a:pt x="1126" y="640"/>
                    <a:pt x="1126" y="640"/>
                  </a:cubicBezTo>
                  <a:cubicBezTo>
                    <a:pt x="1105" y="724"/>
                    <a:pt x="1055" y="718"/>
                    <a:pt x="982" y="736"/>
                  </a:cubicBezTo>
                  <a:cubicBezTo>
                    <a:pt x="965" y="740"/>
                    <a:pt x="951" y="756"/>
                    <a:pt x="934" y="760"/>
                  </a:cubicBezTo>
                  <a:cubicBezTo>
                    <a:pt x="895" y="769"/>
                    <a:pt x="854" y="768"/>
                    <a:pt x="814" y="776"/>
                  </a:cubicBezTo>
                  <a:cubicBezTo>
                    <a:pt x="755" y="773"/>
                    <a:pt x="696" y="774"/>
                    <a:pt x="638" y="768"/>
                  </a:cubicBezTo>
                  <a:cubicBezTo>
                    <a:pt x="621" y="766"/>
                    <a:pt x="604" y="761"/>
                    <a:pt x="590" y="752"/>
                  </a:cubicBezTo>
                  <a:cubicBezTo>
                    <a:pt x="574" y="741"/>
                    <a:pt x="542" y="720"/>
                    <a:pt x="542" y="720"/>
                  </a:cubicBezTo>
                  <a:cubicBezTo>
                    <a:pt x="416" y="730"/>
                    <a:pt x="248" y="797"/>
                    <a:pt x="198" y="648"/>
                  </a:cubicBezTo>
                  <a:cubicBezTo>
                    <a:pt x="188" y="565"/>
                    <a:pt x="208" y="596"/>
                    <a:pt x="142" y="552"/>
                  </a:cubicBezTo>
                  <a:cubicBezTo>
                    <a:pt x="120" y="537"/>
                    <a:pt x="70" y="520"/>
                    <a:pt x="70" y="520"/>
                  </a:cubicBezTo>
                  <a:cubicBezTo>
                    <a:pt x="0" y="450"/>
                    <a:pt x="27" y="446"/>
                    <a:pt x="38" y="304"/>
                  </a:cubicBezTo>
                  <a:cubicBezTo>
                    <a:pt x="39" y="297"/>
                    <a:pt x="63" y="220"/>
                    <a:pt x="70" y="216"/>
                  </a:cubicBezTo>
                  <a:cubicBezTo>
                    <a:pt x="87" y="208"/>
                    <a:pt x="107" y="211"/>
                    <a:pt x="126" y="208"/>
                  </a:cubicBezTo>
                  <a:cubicBezTo>
                    <a:pt x="159" y="197"/>
                    <a:pt x="178" y="183"/>
                    <a:pt x="214" y="176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54" name="Text Box 30"/>
            <p:cNvSpPr txBox="1">
              <a:spLocks noChangeArrowheads="1"/>
            </p:cNvSpPr>
            <p:nvPr/>
          </p:nvSpPr>
          <p:spPr bwMode="auto">
            <a:xfrm>
              <a:off x="3294" y="2526"/>
              <a:ext cx="655" cy="1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FFFF"/>
                  </a:solidFill>
                  <a:latin typeface="Verdana" panose="020B0604030504040204" pitchFamily="34" charset="0"/>
                </a:rPr>
                <a:t>Memory</a:t>
              </a:r>
            </a:p>
          </p:txBody>
        </p:sp>
      </p:grpSp>
      <p:sp>
        <p:nvSpPr>
          <p:cNvPr id="55" name="AutoShape 31"/>
          <p:cNvSpPr>
            <a:spLocks noChangeArrowheads="1"/>
          </p:cNvSpPr>
          <p:nvPr/>
        </p:nvSpPr>
        <p:spPr bwMode="auto">
          <a:xfrm>
            <a:off x="2613470" y="4235258"/>
            <a:ext cx="471488" cy="77787"/>
          </a:xfrm>
          <a:prstGeom prst="leftRightArrow">
            <a:avLst>
              <a:gd name="adj1" fmla="val 50000"/>
              <a:gd name="adj2" fmla="val 12122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hu-HU" altLang="en-US" sz="12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6" name="AutoShape 32"/>
          <p:cNvSpPr>
            <a:spLocks noChangeArrowheads="1"/>
          </p:cNvSpPr>
          <p:nvPr/>
        </p:nvSpPr>
        <p:spPr bwMode="auto">
          <a:xfrm>
            <a:off x="6700023" y="3419283"/>
            <a:ext cx="471488" cy="77787"/>
          </a:xfrm>
          <a:prstGeom prst="leftRightArrow">
            <a:avLst>
              <a:gd name="adj1" fmla="val 50000"/>
              <a:gd name="adj2" fmla="val 12122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hu-HU" altLang="en-US" sz="12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76966" y="4135348"/>
            <a:ext cx="421910" cy="286189"/>
            <a:chOff x="873679" y="3689131"/>
            <a:chExt cx="421910" cy="286189"/>
          </a:xfrm>
        </p:grpSpPr>
        <p:sp>
          <p:nvSpPr>
            <p:cNvPr id="25" name="Rectangle 24"/>
            <p:cNvSpPr/>
            <p:nvPr/>
          </p:nvSpPr>
          <p:spPr bwMode="auto">
            <a:xfrm>
              <a:off x="896918" y="3689131"/>
              <a:ext cx="355598" cy="283779"/>
            </a:xfrm>
            <a:prstGeom prst="rect">
              <a:avLst/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3679" y="3698321"/>
              <a:ext cx="4219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base"/>
              <a:r>
                <a:rPr lang="en-US" sz="1200" dirty="0">
                  <a:solidFill>
                    <a:srgbClr val="FFFFFF"/>
                  </a:solidFill>
                  <a:latin typeface="Verdana"/>
                </a:rPr>
                <a:t>MC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281241" y="3299774"/>
            <a:ext cx="421910" cy="286189"/>
            <a:chOff x="873679" y="3689131"/>
            <a:chExt cx="421910" cy="286189"/>
          </a:xfrm>
        </p:grpSpPr>
        <p:sp>
          <p:nvSpPr>
            <p:cNvPr id="58" name="Rectangle 57"/>
            <p:cNvSpPr/>
            <p:nvPr/>
          </p:nvSpPr>
          <p:spPr bwMode="auto">
            <a:xfrm>
              <a:off x="896918" y="3689131"/>
              <a:ext cx="355598" cy="283779"/>
            </a:xfrm>
            <a:prstGeom prst="rect">
              <a:avLst/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73679" y="3698321"/>
              <a:ext cx="4219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base"/>
              <a:r>
                <a:rPr lang="en-US" sz="1200" dirty="0">
                  <a:solidFill>
                    <a:srgbClr val="FFFFFF"/>
                  </a:solidFill>
                  <a:latin typeface="Verdana"/>
                </a:rPr>
                <a:t>MC</a:t>
              </a:r>
            </a:p>
          </p:txBody>
        </p:sp>
      </p:grpSp>
      <p:cxnSp>
        <p:nvCxnSpPr>
          <p:cNvPr id="60" name="Egyenes összekötő 48"/>
          <p:cNvCxnSpPr/>
          <p:nvPr/>
        </p:nvCxnSpPr>
        <p:spPr>
          <a:xfrm rot="5400000" flipH="1" flipV="1">
            <a:off x="5830140" y="3841258"/>
            <a:ext cx="3667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48"/>
          <p:cNvCxnSpPr/>
          <p:nvPr/>
        </p:nvCxnSpPr>
        <p:spPr>
          <a:xfrm rot="5400000" flipH="1" flipV="1">
            <a:off x="5824885" y="4718869"/>
            <a:ext cx="3667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(6)</a:t>
            </a:r>
            <a:endParaRPr lang="en-US" sz="1600" dirty="0"/>
          </a:p>
        </p:txBody>
      </p:sp>
      <p:sp>
        <p:nvSpPr>
          <p:cNvPr id="63" name="Right Arrow 62"/>
          <p:cNvSpPr/>
          <p:nvPr/>
        </p:nvSpPr>
        <p:spPr bwMode="auto">
          <a:xfrm>
            <a:off x="3945928" y="1885816"/>
            <a:ext cx="360000" cy="90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2270" y="4940066"/>
            <a:ext cx="16369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+mj-lt"/>
              </a:rPr>
              <a:t>NB: North Bridge</a:t>
            </a:r>
          </a:p>
          <a:p>
            <a:r>
              <a:rPr lang="en-US" sz="1300" dirty="0" smtClean="0">
                <a:latin typeface="+mj-lt"/>
              </a:rPr>
              <a:t>SB: South Bridge</a:t>
            </a:r>
          </a:p>
        </p:txBody>
      </p:sp>
    </p:spTree>
    <p:extLst>
      <p:ext uri="{BB962C8B-B14F-4D97-AF65-F5344CB8AC3E}">
        <p14:creationId xmlns:p14="http://schemas.microsoft.com/office/powerpoint/2010/main" val="9120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692" y="498617"/>
            <a:ext cx="3180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Verdana"/>
              </a:rPr>
              <a:t>Speeding up the memory </a:t>
            </a:r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rate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(7)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288453"/>
              </p:ext>
            </p:extLst>
          </p:nvPr>
        </p:nvGraphicFramePr>
        <p:xfrm>
          <a:off x="64247" y="1095550"/>
          <a:ext cx="9027495" cy="5687888"/>
        </p:xfrm>
        <a:graphic>
          <a:graphicData uri="http://schemas.openxmlformats.org/drawingml/2006/table">
            <a:tbl>
              <a:tblPr firstRow="1" firstCol="1" bandRow="1"/>
              <a:tblGrid>
                <a:gridCol w="109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5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43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Designation of the platform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placem</a:t>
                      </a: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Technology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Max. no. of cores (</a:t>
                      </a:r>
                      <a:r>
                        <a:rPr lang="en-US" sz="900" b="1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900" b="1" baseline="-25000" dirty="0" err="1">
                          <a:effectLst/>
                          <a:latin typeface="Verdana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Year of </a:t>
                      </a:r>
                      <a:endParaRPr lang="en-US" sz="900" b="1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intro.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socket 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MCH/PCH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Highest mem./ speed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Anchor Creek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in NB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Pentium</a:t>
                      </a:r>
                      <a:r>
                        <a:rPr lang="en-US" sz="90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D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5/2005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945-955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DD2-667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Bridge Creek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945-975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DDR2-800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Salt Creek 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 Quad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Bearlake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DDR3-1067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Boulder Creek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Penryn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Eaglelake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DDR3-1067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6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Kings Creek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2. G. 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Nehalem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(Lynnfield)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9/2009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(Ibex Peak)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DDR3-1333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Westmere</a:t>
                      </a:r>
                      <a:endParaRPr lang="en-US" sz="9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(Clarkdale)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2C+G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1/2010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(Ibex Peak)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Sandy Bridge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2C/4C+G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1/2011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(Cougar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DDR3-1333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Sugar Bay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Maho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Bay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Ivy Bridge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4/2012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(Panther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Shark Bay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Haswell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6/2013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(Lynx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869">
                <a:tc rowSpan="9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Haswell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 refresh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5/2014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(Wild Cat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DDR3-1666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Broadwell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endParaRPr lang="en-US" sz="900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(Wild Cat Point)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DDR3-1866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Skylake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10/2015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AutoNum type="arabicPlain" startAt="100"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Series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(Sunrise Point) 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DDR4-2133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Kaby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+ 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-2400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388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Coffee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6C 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10/2017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DDR4-2666</a:t>
                      </a:r>
                      <a:endParaRPr lang="en-US" sz="90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9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Amber</a:t>
                      </a:r>
                      <a:r>
                        <a:rPr lang="en-US" sz="90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1515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LPDDR3-2133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471966"/>
                  </a:ext>
                </a:extLst>
              </a:tr>
              <a:tr h="319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Whiskey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1528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DDR4-2400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295955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Coffee Lake R.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8C +G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188724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Comet Lake 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10C + G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8/2019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BGA 1528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400</a:t>
                      </a:r>
                      <a:r>
                        <a:rPr lang="en-US" sz="90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90118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7416940" y="1088108"/>
            <a:ext cx="972000" cy="571626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9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7b)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692" y="498617"/>
            <a:ext cx="3584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Verdana"/>
              </a:rPr>
              <a:t>Speeding up the memory </a:t>
            </a:r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rate -2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202217"/>
              </p:ext>
            </p:extLst>
          </p:nvPr>
        </p:nvGraphicFramePr>
        <p:xfrm>
          <a:off x="64247" y="1124013"/>
          <a:ext cx="9027495" cy="1503003"/>
        </p:xfrm>
        <a:graphic>
          <a:graphicData uri="http://schemas.openxmlformats.org/drawingml/2006/table">
            <a:tbl>
              <a:tblPr firstRow="1" firstCol="1" bandRow="1"/>
              <a:tblGrid>
                <a:gridCol w="109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8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3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38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6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8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Designation of the platform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placem</a:t>
                      </a: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Technology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Max. no. of cores (</a:t>
                      </a:r>
                      <a:r>
                        <a:rPr lang="en-US" sz="900" b="1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900" b="1" baseline="-25000" dirty="0" err="1">
                          <a:effectLst/>
                          <a:latin typeface="Verdana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Year of introduction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socket 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PCH</a:t>
                      </a:r>
                      <a:endParaRPr lang="en-US" sz="900" b="1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Highest mem./ speed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Cannon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n.a</a:t>
                      </a: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DDR4-2400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Ice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7/2019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1526/1377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300-series PCH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DDR4-3200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LPDDR!-3733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Tiger Lake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09/2020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LPDDR4x-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4267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992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7515283" y="1133474"/>
            <a:ext cx="837137" cy="149354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0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17000" y="1005536"/>
            <a:ext cx="9276402" cy="5274037"/>
            <a:chOff x="117000" y="1619963"/>
            <a:chExt cx="9276402" cy="5274037"/>
          </a:xfrm>
        </p:grpSpPr>
        <p:sp>
          <p:nvSpPr>
            <p:cNvPr id="127" name="Szövegdoboz 79"/>
            <p:cNvSpPr txBox="1"/>
            <p:nvPr/>
          </p:nvSpPr>
          <p:spPr>
            <a:xfrm>
              <a:off x="771683" y="6026166"/>
              <a:ext cx="200801" cy="2577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/>
                  <a:cs typeface="Verdana"/>
                  <a:sym typeface="Symbol"/>
                </a:rPr>
                <a:t>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1111927" y="6082834"/>
              <a:ext cx="404704" cy="273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217044" y="4004061"/>
              <a:ext cx="375385" cy="32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209963" y="4571513"/>
              <a:ext cx="459563" cy="29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1600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254413" y="2734750"/>
              <a:ext cx="524253" cy="273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3200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234" name="Straight Connector 233"/>
            <p:cNvCxnSpPr/>
            <p:nvPr/>
          </p:nvCxnSpPr>
          <p:spPr bwMode="auto">
            <a:xfrm>
              <a:off x="747000" y="5203250"/>
              <a:ext cx="7987084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5" name="TextBox 234"/>
            <p:cNvSpPr txBox="1"/>
            <p:nvPr/>
          </p:nvSpPr>
          <p:spPr>
            <a:xfrm>
              <a:off x="129038" y="5048501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Times New Roman" pitchFamily="18" charset="0"/>
                </a:rPr>
                <a:t>1333</a:t>
              </a:r>
            </a:p>
          </p:txBody>
        </p:sp>
        <p:cxnSp>
          <p:nvCxnSpPr>
            <p:cNvPr id="237" name="Straight Connector 236"/>
            <p:cNvCxnSpPr/>
            <p:nvPr/>
          </p:nvCxnSpPr>
          <p:spPr bwMode="auto">
            <a:xfrm>
              <a:off x="747000" y="4701700"/>
              <a:ext cx="7987084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8" name="Straight Connector 237"/>
            <p:cNvCxnSpPr/>
            <p:nvPr/>
          </p:nvCxnSpPr>
          <p:spPr bwMode="auto">
            <a:xfrm>
              <a:off x="747000" y="4284000"/>
              <a:ext cx="7987084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9" name="Rectangle 238"/>
            <p:cNvSpPr>
              <a:spLocks noChangeArrowheads="1"/>
            </p:cNvSpPr>
            <p:nvPr/>
          </p:nvSpPr>
          <p:spPr bwMode="auto">
            <a:xfrm>
              <a:off x="209413" y="4191913"/>
              <a:ext cx="459563" cy="29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1862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240" name="Straight Connector 239"/>
            <p:cNvCxnSpPr/>
            <p:nvPr/>
          </p:nvCxnSpPr>
          <p:spPr bwMode="auto">
            <a:xfrm>
              <a:off x="747000" y="3917500"/>
              <a:ext cx="7987084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1" name="Rectangle 240"/>
            <p:cNvSpPr>
              <a:spLocks noChangeArrowheads="1"/>
            </p:cNvSpPr>
            <p:nvPr/>
          </p:nvSpPr>
          <p:spPr bwMode="auto">
            <a:xfrm>
              <a:off x="218976" y="3834000"/>
              <a:ext cx="459563" cy="29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2133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243" name="Rectangle 242"/>
            <p:cNvSpPr>
              <a:spLocks noChangeArrowheads="1"/>
            </p:cNvSpPr>
            <p:nvPr/>
          </p:nvSpPr>
          <p:spPr bwMode="auto">
            <a:xfrm>
              <a:off x="229963" y="3526888"/>
              <a:ext cx="459563" cy="29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2400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244" name="Straight Connector 243"/>
            <p:cNvCxnSpPr/>
            <p:nvPr/>
          </p:nvCxnSpPr>
          <p:spPr bwMode="auto">
            <a:xfrm>
              <a:off x="747000" y="3609000"/>
              <a:ext cx="7987084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5" name="Straight Connector 244"/>
            <p:cNvCxnSpPr/>
            <p:nvPr/>
          </p:nvCxnSpPr>
          <p:spPr bwMode="auto">
            <a:xfrm>
              <a:off x="747000" y="3339000"/>
              <a:ext cx="7987084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6" name="Rectangle 245"/>
            <p:cNvSpPr>
              <a:spLocks noChangeArrowheads="1"/>
            </p:cNvSpPr>
            <p:nvPr/>
          </p:nvSpPr>
          <p:spPr bwMode="auto">
            <a:xfrm>
              <a:off x="221563" y="3216700"/>
              <a:ext cx="459563" cy="29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2666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248" name="Straight Connector 247"/>
            <p:cNvCxnSpPr/>
            <p:nvPr/>
          </p:nvCxnSpPr>
          <p:spPr bwMode="auto">
            <a:xfrm>
              <a:off x="747000" y="3088250"/>
              <a:ext cx="7987084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9" name="Rectangle 248"/>
            <p:cNvSpPr>
              <a:spLocks noChangeArrowheads="1"/>
            </p:cNvSpPr>
            <p:nvPr/>
          </p:nvSpPr>
          <p:spPr bwMode="auto">
            <a:xfrm>
              <a:off x="225876" y="2979000"/>
              <a:ext cx="459563" cy="29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2793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250" name="Straight Connector 249"/>
            <p:cNvCxnSpPr/>
            <p:nvPr/>
          </p:nvCxnSpPr>
          <p:spPr bwMode="auto">
            <a:xfrm>
              <a:off x="747000" y="2834375"/>
              <a:ext cx="7987084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1" name="Rectangle 250"/>
            <p:cNvSpPr>
              <a:spLocks noChangeArrowheads="1"/>
            </p:cNvSpPr>
            <p:nvPr/>
          </p:nvSpPr>
          <p:spPr bwMode="auto">
            <a:xfrm>
              <a:off x="8738196" y="6533669"/>
              <a:ext cx="349929" cy="18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Year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252" name="Rectangle 251"/>
            <p:cNvSpPr>
              <a:spLocks noChangeArrowheads="1"/>
            </p:cNvSpPr>
            <p:nvPr/>
          </p:nvSpPr>
          <p:spPr bwMode="auto">
            <a:xfrm>
              <a:off x="2217355" y="6541412"/>
              <a:ext cx="407505" cy="24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2010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253" name="Rectangle 252"/>
            <p:cNvSpPr>
              <a:spLocks noChangeArrowheads="1"/>
            </p:cNvSpPr>
            <p:nvPr/>
          </p:nvSpPr>
          <p:spPr bwMode="auto">
            <a:xfrm>
              <a:off x="1642481" y="6544316"/>
              <a:ext cx="400077" cy="34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0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9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254" name="Rectangle 253"/>
            <p:cNvSpPr>
              <a:spLocks noChangeArrowheads="1"/>
            </p:cNvSpPr>
            <p:nvPr/>
          </p:nvSpPr>
          <p:spPr bwMode="auto">
            <a:xfrm>
              <a:off x="2809785" y="6541412"/>
              <a:ext cx="325748" cy="24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11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255" name="Rectangle 254"/>
            <p:cNvSpPr>
              <a:spLocks noChangeArrowheads="1"/>
            </p:cNvSpPr>
            <p:nvPr/>
          </p:nvSpPr>
          <p:spPr bwMode="auto">
            <a:xfrm>
              <a:off x="3425730" y="6534886"/>
              <a:ext cx="307765" cy="24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12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256" name="Rectangle 255"/>
            <p:cNvSpPr>
              <a:spLocks noChangeArrowheads="1"/>
            </p:cNvSpPr>
            <p:nvPr/>
          </p:nvSpPr>
          <p:spPr bwMode="auto">
            <a:xfrm>
              <a:off x="4064742" y="6541412"/>
              <a:ext cx="287314" cy="24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13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257" name="Rectangle 256"/>
            <p:cNvSpPr>
              <a:spLocks noChangeArrowheads="1"/>
            </p:cNvSpPr>
            <p:nvPr/>
          </p:nvSpPr>
          <p:spPr bwMode="auto">
            <a:xfrm>
              <a:off x="4662797" y="6541412"/>
              <a:ext cx="317848" cy="24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14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258" name="Rectangle 257"/>
            <p:cNvSpPr>
              <a:spLocks noChangeArrowheads="1"/>
            </p:cNvSpPr>
            <p:nvPr/>
          </p:nvSpPr>
          <p:spPr bwMode="auto">
            <a:xfrm>
              <a:off x="5861056" y="6523625"/>
              <a:ext cx="278287" cy="217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1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6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259" name="Rectangle 258"/>
            <p:cNvSpPr>
              <a:spLocks noChangeArrowheads="1"/>
            </p:cNvSpPr>
            <p:nvPr/>
          </p:nvSpPr>
          <p:spPr bwMode="auto">
            <a:xfrm>
              <a:off x="5196382" y="6541527"/>
              <a:ext cx="447550" cy="205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201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5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260" name="Rectangle 259"/>
            <p:cNvSpPr>
              <a:spLocks noChangeArrowheads="1"/>
            </p:cNvSpPr>
            <p:nvPr/>
          </p:nvSpPr>
          <p:spPr bwMode="auto">
            <a:xfrm>
              <a:off x="6542283" y="6541412"/>
              <a:ext cx="292968" cy="242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1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7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261" name="Rectangle 260"/>
            <p:cNvSpPr>
              <a:spLocks noChangeArrowheads="1"/>
            </p:cNvSpPr>
            <p:nvPr/>
          </p:nvSpPr>
          <p:spPr bwMode="auto">
            <a:xfrm>
              <a:off x="7178105" y="6541412"/>
              <a:ext cx="325012" cy="242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1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8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262" name="Rectangle 261"/>
            <p:cNvSpPr>
              <a:spLocks noChangeArrowheads="1"/>
            </p:cNvSpPr>
            <p:nvPr/>
          </p:nvSpPr>
          <p:spPr bwMode="auto">
            <a:xfrm>
              <a:off x="8367135" y="6541412"/>
              <a:ext cx="433855" cy="27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2020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263" name="Line 15"/>
            <p:cNvCxnSpPr/>
            <p:nvPr/>
          </p:nvCxnSpPr>
          <p:spPr bwMode="auto">
            <a:xfrm flipV="1">
              <a:off x="2048460" y="6437989"/>
              <a:ext cx="0" cy="616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4" name="Line 18"/>
            <p:cNvCxnSpPr/>
            <p:nvPr/>
          </p:nvCxnSpPr>
          <p:spPr bwMode="auto">
            <a:xfrm flipV="1">
              <a:off x="2610501" y="6434500"/>
              <a:ext cx="0" cy="616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5" name="Line 19"/>
            <p:cNvCxnSpPr/>
            <p:nvPr/>
          </p:nvCxnSpPr>
          <p:spPr bwMode="auto">
            <a:xfrm flipV="1">
              <a:off x="3228746" y="6435235"/>
              <a:ext cx="0" cy="616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" name="Line 23"/>
            <p:cNvCxnSpPr/>
            <p:nvPr/>
          </p:nvCxnSpPr>
          <p:spPr bwMode="auto">
            <a:xfrm flipV="1">
              <a:off x="1467686" y="6437989"/>
              <a:ext cx="0" cy="616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" name="Line 66"/>
            <p:cNvCxnSpPr/>
            <p:nvPr/>
          </p:nvCxnSpPr>
          <p:spPr bwMode="auto">
            <a:xfrm flipV="1">
              <a:off x="3846991" y="6434500"/>
              <a:ext cx="0" cy="616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" name="Line 67"/>
            <p:cNvCxnSpPr/>
            <p:nvPr/>
          </p:nvCxnSpPr>
          <p:spPr bwMode="auto">
            <a:xfrm flipV="1">
              <a:off x="4483970" y="6435235"/>
              <a:ext cx="0" cy="616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9" name="Line 18"/>
            <p:cNvCxnSpPr/>
            <p:nvPr/>
          </p:nvCxnSpPr>
          <p:spPr bwMode="auto">
            <a:xfrm flipV="1">
              <a:off x="5046010" y="6434500"/>
              <a:ext cx="0" cy="616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0" name="Line 19"/>
            <p:cNvCxnSpPr/>
            <p:nvPr/>
          </p:nvCxnSpPr>
          <p:spPr bwMode="auto">
            <a:xfrm flipV="1">
              <a:off x="5682987" y="6432481"/>
              <a:ext cx="0" cy="616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1" name="Line 66"/>
            <p:cNvCxnSpPr/>
            <p:nvPr/>
          </p:nvCxnSpPr>
          <p:spPr bwMode="auto">
            <a:xfrm flipV="1">
              <a:off x="6301232" y="6424452"/>
              <a:ext cx="0" cy="616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2" name="Line 67"/>
            <p:cNvCxnSpPr/>
            <p:nvPr/>
          </p:nvCxnSpPr>
          <p:spPr bwMode="auto">
            <a:xfrm flipV="1">
              <a:off x="6938211" y="6427457"/>
              <a:ext cx="0" cy="616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3" name="Line 18"/>
            <p:cNvCxnSpPr/>
            <p:nvPr/>
          </p:nvCxnSpPr>
          <p:spPr bwMode="auto">
            <a:xfrm flipV="1">
              <a:off x="7556456" y="6419428"/>
              <a:ext cx="0" cy="616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4" name="Line 19"/>
            <p:cNvCxnSpPr/>
            <p:nvPr/>
          </p:nvCxnSpPr>
          <p:spPr bwMode="auto">
            <a:xfrm flipV="1">
              <a:off x="8193436" y="6414404"/>
              <a:ext cx="0" cy="616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5" name="Line 59"/>
            <p:cNvCxnSpPr/>
            <p:nvPr/>
          </p:nvCxnSpPr>
          <p:spPr bwMode="auto">
            <a:xfrm flipV="1">
              <a:off x="568788" y="6416330"/>
              <a:ext cx="8458212" cy="208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" name="Line 19"/>
            <p:cNvCxnSpPr/>
            <p:nvPr/>
          </p:nvCxnSpPr>
          <p:spPr bwMode="auto">
            <a:xfrm flipV="1">
              <a:off x="8800990" y="6416091"/>
              <a:ext cx="0" cy="694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" name="Rectangle 276"/>
            <p:cNvSpPr>
              <a:spLocks noChangeArrowheads="1"/>
            </p:cNvSpPr>
            <p:nvPr/>
          </p:nvSpPr>
          <p:spPr bwMode="auto">
            <a:xfrm>
              <a:off x="7804517" y="6534648"/>
              <a:ext cx="325012" cy="242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1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9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278" name="Line 18"/>
            <p:cNvCxnSpPr/>
            <p:nvPr/>
          </p:nvCxnSpPr>
          <p:spPr bwMode="auto">
            <a:xfrm flipV="1">
              <a:off x="9393402" y="6421099"/>
              <a:ext cx="0" cy="616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1" name="Straight Connector 290"/>
            <p:cNvCxnSpPr/>
            <p:nvPr/>
          </p:nvCxnSpPr>
          <p:spPr bwMode="auto">
            <a:xfrm flipH="1">
              <a:off x="852163" y="1619963"/>
              <a:ext cx="10353" cy="44640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" name="TextBox 2"/>
            <p:cNvSpPr txBox="1"/>
            <p:nvPr/>
          </p:nvSpPr>
          <p:spPr>
            <a:xfrm>
              <a:off x="5337000" y="3808253"/>
              <a:ext cx="3145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Verdana"/>
                  <a:ea typeface="+mn-ea"/>
                  <a:cs typeface="Times New Roman" pitchFamily="18" charset="0"/>
                </a:rPr>
                <a:t>*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57115" y="3495446"/>
              <a:ext cx="314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Verdana"/>
                  <a:ea typeface="+mn-ea"/>
                  <a:cs typeface="Times New Roman" pitchFamily="18" charset="0"/>
                </a:rPr>
                <a:t>*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671365" y="3217732"/>
              <a:ext cx="314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Verdana"/>
                  <a:ea typeface="+mn-ea"/>
                  <a:cs typeface="Times New Roman" pitchFamily="18" charset="0"/>
                </a:rPr>
                <a:t>*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767000" y="2709250"/>
              <a:ext cx="2174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Verdana"/>
                  <a:ea typeface="+mn-ea"/>
                  <a:cs typeface="Times New Roman" pitchFamily="18" charset="0"/>
                </a:rPr>
                <a:t>*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468240" y="2704552"/>
              <a:ext cx="314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Verdana"/>
                  <a:ea typeface="+mn-ea"/>
                  <a:cs typeface="Times New Roman" pitchFamily="18" charset="0"/>
                </a:rPr>
                <a:t>*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461777" y="5086571"/>
              <a:ext cx="314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/>
                  <a:ea typeface="+mn-ea"/>
                  <a:cs typeface="Times New Roman" pitchFamily="18" charset="0"/>
                </a:rPr>
                <a:t>*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82000" y="5862702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/>
                  <a:ea typeface="+mn-ea"/>
                  <a:cs typeface="Times New Roman" pitchFamily="18" charset="0"/>
                </a:rPr>
                <a:t>*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032000" y="4599000"/>
              <a:ext cx="314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/>
                  <a:ea typeface="+mn-ea"/>
                  <a:cs typeface="Times New Roman" pitchFamily="18" charset="0"/>
                </a:rPr>
                <a:t>*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267000" y="4589375"/>
              <a:ext cx="3096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/>
                  <a:ea typeface="+mn-ea"/>
                  <a:cs typeface="Times New Roman" pitchFamily="18" charset="0"/>
                </a:rPr>
                <a:t>*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64815" y="6093557"/>
              <a:ext cx="4315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Times New Roman" pitchFamily="18" charset="0"/>
                </a:rPr>
                <a:t>SB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182581" y="6082834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Times New Roman" pitchFamily="18" charset="0"/>
                </a:rPr>
                <a:t>IB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889708" y="6082834"/>
              <a:ext cx="4972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Times New Roman" pitchFamily="18" charset="0"/>
                </a:rPr>
                <a:t>HW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154864" y="6059280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Times New Roman" pitchFamily="18" charset="0"/>
                </a:rPr>
                <a:t>SKL4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006946" y="6059280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Times New Roman" pitchFamily="18" charset="0"/>
                </a:rPr>
                <a:t>KBL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670321" y="6059280"/>
              <a:ext cx="511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Times New Roman" pitchFamily="18" charset="0"/>
                </a:rPr>
                <a:t>CFL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567231" y="6059280"/>
              <a:ext cx="4844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Times New Roman" pitchFamily="18" charset="0"/>
                </a:rPr>
                <a:t>ICL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364291" y="6059280"/>
              <a:ext cx="5305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Times New Roman" pitchFamily="18" charset="0"/>
                </a:rPr>
                <a:t>TGL</a:t>
              </a:r>
            </a:p>
          </p:txBody>
        </p:sp>
        <p:cxnSp>
          <p:nvCxnSpPr>
            <p:cNvPr id="84" name="Line 59"/>
            <p:cNvCxnSpPr/>
            <p:nvPr/>
          </p:nvCxnSpPr>
          <p:spPr bwMode="auto">
            <a:xfrm flipV="1">
              <a:off x="747000" y="2574000"/>
              <a:ext cx="79560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248298" y="1899000"/>
              <a:ext cx="524253" cy="273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4266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Times New Roman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V="1">
              <a:off x="5516750" y="2519376"/>
              <a:ext cx="3105150" cy="1414277"/>
            </a:xfrm>
            <a:prstGeom prst="lin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882000" y="6436666"/>
              <a:ext cx="0" cy="6852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1100817" y="6548984"/>
              <a:ext cx="400077" cy="34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0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8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17000" y="5807023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Times New Roman" pitchFamily="18" charset="0"/>
                </a:rPr>
                <a:t>1066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 bwMode="auto">
            <a:xfrm>
              <a:off x="747000" y="5990096"/>
              <a:ext cx="7956000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5" name="TextBox 104"/>
            <p:cNvSpPr txBox="1"/>
            <p:nvPr/>
          </p:nvSpPr>
          <p:spPr>
            <a:xfrm>
              <a:off x="808125" y="6088673"/>
              <a:ext cx="4283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Times New Roman" pitchFamily="18" charset="0"/>
                </a:rPr>
                <a:t>PN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217278" y="5870727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/>
                  <a:ea typeface="+mn-ea"/>
                  <a:cs typeface="Times New Roman" pitchFamily="18" charset="0"/>
                </a:rPr>
                <a:t>*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663520" y="5094000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/>
                  <a:ea typeface="+mn-ea"/>
                  <a:cs typeface="Times New Roman" pitchFamily="18" charset="0"/>
                </a:rPr>
                <a:t>*</a:t>
              </a: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flipV="1">
              <a:off x="1180480" y="4509000"/>
              <a:ext cx="3008775" cy="1417591"/>
            </a:xfrm>
            <a:prstGeom prst="line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1" name="TextBox 110"/>
            <p:cNvSpPr txBox="1"/>
            <p:nvPr/>
          </p:nvSpPr>
          <p:spPr>
            <a:xfrm>
              <a:off x="1173678" y="6084000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Times New Roman" pitchFamily="18" charset="0"/>
                </a:rPr>
                <a:t>N1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573868" y="6084000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Times New Roman" pitchFamily="18" charset="0"/>
                </a:rPr>
                <a:t>N2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20137222">
              <a:off x="5643932" y="2931412"/>
              <a:ext cx="20008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/>
                  <a:ea typeface="+mn-ea"/>
                  <a:cs typeface="Times New Roman" pitchFamily="18" charset="0"/>
                </a:rPr>
                <a:t>DDR4 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Times New Roman" pitchFamily="18" charset="0"/>
                </a:rPr>
                <a:t>~ 2x /8 years</a:t>
              </a:r>
              <a:endPara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 rot="20118094">
              <a:off x="1819067" y="4640124"/>
              <a:ext cx="20008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/>
                  <a:ea typeface="+mn-ea"/>
                  <a:cs typeface="Times New Roman" pitchFamily="18" charset="0"/>
                </a:rPr>
                <a:t>DDR3 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Times New Roman" pitchFamily="18" charset="0"/>
                </a:rPr>
                <a:t>~ 2x /8 years</a:t>
              </a:r>
              <a:endPara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endParaRPr>
            </a:p>
          </p:txBody>
        </p:sp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>
              <a:off x="267747" y="2480595"/>
              <a:ext cx="524253" cy="273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Times New Roman"/>
                  <a:cs typeface="Times New Roman"/>
                </a:rPr>
                <a:t>3458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Times New Roman"/>
                <a:cs typeface="Times New Roman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0913" y="510052"/>
            <a:ext cx="794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Evolution of transfer rates of DDR memories connected to Intel’s processors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8090" y="954000"/>
            <a:ext cx="1109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MT/s</a:t>
            </a:r>
            <a:endParaRPr kumimoji="0" lang="en-US" sz="13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540938" y="5460536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BW</a:t>
            </a:r>
          </a:p>
        </p:txBody>
      </p:sp>
      <p:cxnSp>
        <p:nvCxnSpPr>
          <p:cNvPr id="118" name="Straight Connector 117"/>
          <p:cNvCxnSpPr/>
          <p:nvPr/>
        </p:nvCxnSpPr>
        <p:spPr bwMode="auto">
          <a:xfrm>
            <a:off x="706968" y="1725536"/>
            <a:ext cx="7987084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247343" y="1625911"/>
            <a:ext cx="524253" cy="27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rPr>
              <a:t>3733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Times New Roman"/>
              <a:cs typeface="Times New Roman" pitchFamily="18" charset="0"/>
            </a:endParaRPr>
          </a:p>
        </p:txBody>
      </p:sp>
      <p:cxnSp>
        <p:nvCxnSpPr>
          <p:cNvPr id="116" name="Line 59"/>
          <p:cNvCxnSpPr/>
          <p:nvPr/>
        </p:nvCxnSpPr>
        <p:spPr bwMode="auto">
          <a:xfrm flipV="1">
            <a:off x="706968" y="1365536"/>
            <a:ext cx="7956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47343" y="6314672"/>
            <a:ext cx="717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As the Figure indicates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DDR3/4 memories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double data rate in about 8 years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. </a:t>
            </a:r>
          </a:p>
        </p:txBody>
      </p:sp>
      <p:sp>
        <p:nvSpPr>
          <p:cNvPr id="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7c)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178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(8)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5161" y="503478"/>
            <a:ext cx="798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Key features of the evolution of Intel’s Core-based mainstream DT platforms </a:t>
            </a:r>
            <a:endParaRPr lang="en-US" sz="14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607" y="908720"/>
            <a:ext cx="8802410" cy="19466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Their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core count </a:t>
            </a:r>
            <a:r>
              <a:rPr lang="en-US" sz="1400" dirty="0" smtClean="0">
                <a:latin typeface="+mj-lt"/>
              </a:rPr>
              <a:t>rose soon (already in 2007) to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4</a:t>
            </a:r>
            <a:r>
              <a:rPr lang="en-US" sz="1400" dirty="0" smtClean="0">
                <a:latin typeface="+mj-lt"/>
              </a:rPr>
              <a:t> and remained at this figure roughly for 10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years, only then rose Intel core counts first to 6 (Coffee Lake, 2017), subsequently to 8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(Coffee Lake Refresh, 2018) and finally to 10 (Comet Lake S, 2019).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Two memory channels </a:t>
            </a:r>
            <a:r>
              <a:rPr lang="en-US" sz="1400" dirty="0" smtClean="0">
                <a:latin typeface="+mj-lt"/>
              </a:rPr>
              <a:t>are used to connect memory.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Memory is connected up to the Penryn via the NB thereafter immediately via the processor.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In a 10 years period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memory speed rose about three to four times at a rate of doubling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     in about 8 years</a:t>
            </a:r>
            <a:r>
              <a:rPr lang="en-US" sz="1400" dirty="0" smtClean="0">
                <a:latin typeface="+mj-lt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5549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7479" y="1043736"/>
          <a:ext cx="8920770" cy="5680163"/>
        </p:xfrm>
        <a:graphic>
          <a:graphicData uri="http://schemas.openxmlformats.org/drawingml/2006/table">
            <a:tbl>
              <a:tblPr/>
              <a:tblGrid>
                <a:gridCol w="1044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50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839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Intel Core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Graphics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Models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Graphics</a:t>
                      </a:r>
                    </a:p>
                    <a:p>
                      <a:pPr algn="ctr"/>
                      <a:r>
                        <a:rPr lang="en-US" sz="1100" b="1" dirty="0" smtClean="0"/>
                        <a:t>Technology </a:t>
                      </a:r>
                    </a:p>
                    <a:p>
                      <a:pPr algn="ctr"/>
                      <a:r>
                        <a:rPr lang="en-US" sz="1100" b="1" dirty="0" smtClean="0"/>
                        <a:t>level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No. of</a:t>
                      </a:r>
                    </a:p>
                    <a:p>
                      <a:pPr algn="ctr"/>
                      <a:r>
                        <a:rPr lang="en-US" sz="1100" b="1" dirty="0" smtClean="0"/>
                        <a:t>graphics </a:t>
                      </a:r>
                    </a:p>
                    <a:p>
                      <a:pPr algn="ctr"/>
                      <a:r>
                        <a:rPr lang="en-US" sz="1100" b="1" dirty="0" smtClean="0"/>
                        <a:t>slices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No.</a:t>
                      </a:r>
                    </a:p>
                    <a:p>
                      <a:pPr algn="ctr"/>
                      <a:r>
                        <a:rPr lang="en-US" sz="1100" b="1" dirty="0" smtClean="0"/>
                        <a:t>of EUs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/>
                        <a:t>eDRAM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OpenGL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DirectX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OpenCL</a:t>
                      </a:r>
                      <a:r>
                        <a:rPr lang="en-US" sz="1100" b="1" dirty="0"/>
                        <a:t>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0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Westmere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r>
                        <a:rPr lang="en-US" sz="1100" baseline="30000" dirty="0" smtClean="0"/>
                        <a:t>th</a:t>
                      </a:r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(</a:t>
                      </a:r>
                      <a:r>
                        <a:rPr lang="en-US" sz="1100" dirty="0" err="1" smtClean="0"/>
                        <a:t>Ironlake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</a:t>
                      </a:r>
                      <a:r>
                        <a:rPr lang="en-US" sz="1100" dirty="0"/>
                        <a:t>HD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 smtClean="0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829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Sandy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2000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(2x3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3.1/3.3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dirty="0" err="1" smtClean="0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3000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(4x3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Ivy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2500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(6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4000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(2x8</a:t>
                      </a:r>
                      <a:r>
                        <a:rPr lang="en-US" sz="1100" baseline="0" dirty="0" smtClean="0"/>
                        <a:t>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647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Haswell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7.5th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HD 4200-</a:t>
                      </a:r>
                    </a:p>
                    <a:p>
                      <a:pPr algn="ctr"/>
                      <a:r>
                        <a:rPr lang="en-US" sz="1100" dirty="0" smtClean="0"/>
                        <a:t>HD 4700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(2x10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5000</a:t>
                      </a:r>
                    </a:p>
                    <a:p>
                      <a:pPr algn="ctr"/>
                      <a:r>
                        <a:rPr lang="en-US" sz="1100" dirty="0" smtClean="0"/>
                        <a:t>Iris 5100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1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Iris Pro 5200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290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Broadwell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HD 5300-</a:t>
                      </a:r>
                    </a:p>
                    <a:p>
                      <a:pPr algn="ctr"/>
                      <a:r>
                        <a:rPr lang="en-US" sz="1100" dirty="0" smtClean="0"/>
                        <a:t>HD 5600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(3x8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23/24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</a:t>
                      </a:r>
                      <a:r>
                        <a:rPr lang="en-US" sz="1100" baseline="0" dirty="0" smtClean="0"/>
                        <a:t> 6000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Iris 6100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47/48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Iris Pro 6200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GT3e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898"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Skylake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510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(3x4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515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GT1.5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(3x6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520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(3x8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535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540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 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64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580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GT4e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64/128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462" y="501623"/>
            <a:ext cx="7681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</a:rPr>
              <a:t>Evolution of main features of Intel’s graphics families </a:t>
            </a:r>
            <a:r>
              <a:rPr lang="en-US" sz="1400" dirty="0" smtClean="0"/>
              <a:t>(based on [174])</a:t>
            </a:r>
            <a:r>
              <a:rPr lang="hu-HU" sz="1400" b="1" dirty="0" smtClean="0">
                <a:solidFill>
                  <a:srgbClr val="2D2D8A"/>
                </a:solidFill>
              </a:rPr>
              <a:t> -1</a:t>
            </a:r>
            <a:endParaRPr lang="en-US" sz="1400" b="1" dirty="0">
              <a:solidFill>
                <a:srgbClr val="2D2D8A"/>
              </a:solidFill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(9)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err="1"/>
              <a:t>Premiminary</a:t>
            </a:r>
            <a:r>
              <a:rPr lang="en-US" sz="1600" dirty="0"/>
              <a:t> remarks </a:t>
            </a:r>
            <a:r>
              <a:rPr lang="en-US" sz="1600" dirty="0" smtClean="0"/>
              <a:t>(4)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96863" y="818710"/>
            <a:ext cx="940570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By contrasting main parameters of the fabrication process given in the preceding Table,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it becomes obvious that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Intel’s 10 nm technology fits roughly to TSMC’s 7 nm technology</a:t>
            </a:r>
            <a:r>
              <a:rPr lang="en-US" sz="1400" dirty="0" smtClean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This is also true for Samsung’s process data [341], so it can be stated that 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Intel’s 10 nm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      IC process is roughly equivalent to TSMC’s and Samsung’s 7 nm technology.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     </a:t>
            </a:r>
            <a:r>
              <a:rPr lang="en-US" sz="1400" dirty="0" smtClean="0">
                <a:latin typeface="+mj-lt"/>
              </a:rPr>
              <a:t>By comparing process node statements relating to different ICs the above discrepancy should 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always be taken into account.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8" y="510443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Cont. -3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9321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7479" y="1043736"/>
          <a:ext cx="8920770" cy="5680163"/>
        </p:xfrm>
        <a:graphic>
          <a:graphicData uri="http://schemas.openxmlformats.org/drawingml/2006/table">
            <a:tbl>
              <a:tblPr/>
              <a:tblGrid>
                <a:gridCol w="1044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50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839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Intel Core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Graphics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Models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Graphics</a:t>
                      </a:r>
                    </a:p>
                    <a:p>
                      <a:pPr algn="ctr"/>
                      <a:r>
                        <a:rPr lang="en-US" sz="1100" b="1" dirty="0" smtClean="0"/>
                        <a:t>Technology </a:t>
                      </a:r>
                    </a:p>
                    <a:p>
                      <a:pPr algn="ctr"/>
                      <a:r>
                        <a:rPr lang="en-US" sz="1100" b="1" dirty="0" smtClean="0"/>
                        <a:t>level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No. of</a:t>
                      </a:r>
                    </a:p>
                    <a:p>
                      <a:pPr algn="ctr"/>
                      <a:r>
                        <a:rPr lang="en-US" sz="1100" b="1" dirty="0" smtClean="0"/>
                        <a:t>graphics </a:t>
                      </a:r>
                    </a:p>
                    <a:p>
                      <a:pPr algn="ctr"/>
                      <a:r>
                        <a:rPr lang="en-US" sz="1100" b="1" dirty="0" smtClean="0"/>
                        <a:t>slices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No.</a:t>
                      </a:r>
                    </a:p>
                    <a:p>
                      <a:pPr algn="ctr"/>
                      <a:r>
                        <a:rPr lang="en-US" sz="1100" b="1" dirty="0" smtClean="0"/>
                        <a:t>of EUs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/>
                        <a:t>eDRAM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OpenGL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DirectX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OpenCL</a:t>
                      </a:r>
                      <a:r>
                        <a:rPr lang="en-US" sz="1100" b="1" dirty="0"/>
                        <a:t>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0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Westmere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r>
                        <a:rPr lang="en-US" sz="1100" baseline="30000" dirty="0" smtClean="0"/>
                        <a:t>th</a:t>
                      </a:r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(</a:t>
                      </a:r>
                      <a:r>
                        <a:rPr lang="en-US" sz="1100" dirty="0" err="1" smtClean="0"/>
                        <a:t>Ironlake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</a:t>
                      </a:r>
                      <a:r>
                        <a:rPr lang="en-US" sz="1100" dirty="0"/>
                        <a:t>HD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 smtClean="0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829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Sandy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2000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(2x3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3.1/3.3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dirty="0" err="1" smtClean="0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3000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(4x3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Ivy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2500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(6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4000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(2x8</a:t>
                      </a:r>
                      <a:r>
                        <a:rPr lang="en-US" sz="1100" baseline="0" dirty="0" smtClean="0"/>
                        <a:t>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647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Haswell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7.5th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HD 4200-</a:t>
                      </a:r>
                    </a:p>
                    <a:p>
                      <a:pPr algn="ctr"/>
                      <a:r>
                        <a:rPr lang="en-US" sz="1100" dirty="0" smtClean="0"/>
                        <a:t>HD 4700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(2x10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5000</a:t>
                      </a:r>
                    </a:p>
                    <a:p>
                      <a:pPr algn="ctr"/>
                      <a:r>
                        <a:rPr lang="en-US" sz="1100" dirty="0" smtClean="0"/>
                        <a:t>Iris 5100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1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Iris Pro 5200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290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Broadwell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HD 5300-</a:t>
                      </a:r>
                    </a:p>
                    <a:p>
                      <a:pPr algn="ctr"/>
                      <a:r>
                        <a:rPr lang="en-US" sz="1100" dirty="0" smtClean="0"/>
                        <a:t>HD 5600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(3x8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23/24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</a:t>
                      </a:r>
                      <a:r>
                        <a:rPr lang="en-US" sz="1100" baseline="0" dirty="0" smtClean="0"/>
                        <a:t> 6000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Iris 6100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47/48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Iris Pro 6200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GT3e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898"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Skylake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510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(3x4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515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GT1.5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(3x6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520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(3x8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535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540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 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64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580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GT4e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64/128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931" y="501623"/>
            <a:ext cx="7681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</a:rPr>
              <a:t>Evolution of main features of Intel’s graphics families </a:t>
            </a:r>
            <a:r>
              <a:rPr lang="en-US" sz="1400" dirty="0" smtClean="0"/>
              <a:t>(based on [174])</a:t>
            </a:r>
            <a:r>
              <a:rPr lang="hu-HU" sz="1400" b="1" dirty="0" smtClean="0">
                <a:solidFill>
                  <a:srgbClr val="2D2D8A"/>
                </a:solidFill>
              </a:rPr>
              <a:t> -2</a:t>
            </a:r>
            <a:endParaRPr lang="en-US" sz="1400" b="1" dirty="0">
              <a:solidFill>
                <a:srgbClr val="2D2D8A"/>
              </a:solidFill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(10)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106615" y="1043736"/>
            <a:ext cx="1035115" cy="56801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7479" y="1043736"/>
          <a:ext cx="8920770" cy="5680163"/>
        </p:xfrm>
        <a:graphic>
          <a:graphicData uri="http://schemas.openxmlformats.org/drawingml/2006/table">
            <a:tbl>
              <a:tblPr/>
              <a:tblGrid>
                <a:gridCol w="1044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50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839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Intel Core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Graphics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Models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Graphics</a:t>
                      </a:r>
                    </a:p>
                    <a:p>
                      <a:pPr algn="ctr"/>
                      <a:r>
                        <a:rPr lang="en-US" sz="1100" b="1" dirty="0" smtClean="0"/>
                        <a:t>Technology </a:t>
                      </a:r>
                    </a:p>
                    <a:p>
                      <a:pPr algn="ctr"/>
                      <a:r>
                        <a:rPr lang="en-US" sz="1100" b="1" dirty="0" smtClean="0"/>
                        <a:t>level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No. of</a:t>
                      </a:r>
                    </a:p>
                    <a:p>
                      <a:pPr algn="ctr"/>
                      <a:r>
                        <a:rPr lang="en-US" sz="1100" b="1" dirty="0" smtClean="0"/>
                        <a:t>graphics </a:t>
                      </a:r>
                    </a:p>
                    <a:p>
                      <a:pPr algn="ctr"/>
                      <a:r>
                        <a:rPr lang="en-US" sz="1100" b="1" dirty="0" smtClean="0"/>
                        <a:t>slices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No.</a:t>
                      </a:r>
                    </a:p>
                    <a:p>
                      <a:pPr algn="ctr"/>
                      <a:r>
                        <a:rPr lang="en-US" sz="1100" b="1" dirty="0" smtClean="0"/>
                        <a:t>of EUs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/>
                        <a:t>eDRAM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OpenGL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DirectX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OpenCL</a:t>
                      </a:r>
                      <a:r>
                        <a:rPr lang="en-US" sz="1100" b="1" dirty="0"/>
                        <a:t>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0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Westmere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r>
                        <a:rPr lang="en-US" sz="1100" baseline="30000" dirty="0" smtClean="0"/>
                        <a:t>th</a:t>
                      </a:r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(</a:t>
                      </a:r>
                      <a:r>
                        <a:rPr lang="en-US" sz="1100" dirty="0" err="1" smtClean="0"/>
                        <a:t>Ironlake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</a:t>
                      </a:r>
                      <a:r>
                        <a:rPr lang="en-US" sz="1100" dirty="0"/>
                        <a:t>HD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 smtClean="0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829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Sandy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2000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(2x3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3.1/3.3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dirty="0" err="1" smtClean="0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3000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(4x3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Ivy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2500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(6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4000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(2x8</a:t>
                      </a:r>
                      <a:r>
                        <a:rPr lang="en-US" sz="1100" baseline="0" dirty="0" smtClean="0"/>
                        <a:t>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647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Haswell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7.5th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HD 4200-</a:t>
                      </a:r>
                    </a:p>
                    <a:p>
                      <a:pPr algn="ctr"/>
                      <a:r>
                        <a:rPr lang="en-US" sz="1100" dirty="0" smtClean="0"/>
                        <a:t>HD 4700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(2x10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5000</a:t>
                      </a:r>
                    </a:p>
                    <a:p>
                      <a:pPr algn="ctr"/>
                      <a:r>
                        <a:rPr lang="en-US" sz="1100" dirty="0" smtClean="0"/>
                        <a:t>Iris 5100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1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Iris Pro 5200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290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Broadwell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HD 5300-</a:t>
                      </a:r>
                    </a:p>
                    <a:p>
                      <a:pPr algn="ctr"/>
                      <a:r>
                        <a:rPr lang="en-US" sz="1100" dirty="0" smtClean="0"/>
                        <a:t>HD 5600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(3x8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23/24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</a:t>
                      </a:r>
                      <a:r>
                        <a:rPr lang="en-US" sz="1100" baseline="0" dirty="0" smtClean="0"/>
                        <a:t> 6000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Iris 6100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47/48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Iris Pro 6200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GT3e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898"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Skylake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510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(3x4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515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GT1.5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(3x6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520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(3x8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535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540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 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64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580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GT4e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64/128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400" y="501623"/>
            <a:ext cx="7681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</a:rPr>
              <a:t>Evolution of main features of Intel’s graphics families </a:t>
            </a:r>
            <a:r>
              <a:rPr lang="en-US" sz="1400" dirty="0" smtClean="0"/>
              <a:t>(based on [174])</a:t>
            </a:r>
            <a:r>
              <a:rPr lang="hu-HU" sz="1400" b="1" dirty="0" smtClean="0">
                <a:solidFill>
                  <a:srgbClr val="2D2D8A"/>
                </a:solidFill>
              </a:rPr>
              <a:t> -3</a:t>
            </a:r>
            <a:endParaRPr lang="en-US" sz="1400" b="1" dirty="0">
              <a:solidFill>
                <a:srgbClr val="2D2D8A"/>
              </a:solidFill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(11)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176587" y="1043736"/>
            <a:ext cx="2070487" cy="56801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6722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(12)</a:t>
            </a: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r="18085" b="9821"/>
          <a:stretch/>
        </p:blipFill>
        <p:spPr bwMode="auto">
          <a:xfrm>
            <a:off x="2141730" y="1133745"/>
            <a:ext cx="4950550" cy="550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107" y="493953"/>
            <a:ext cx="7109639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hu-HU" sz="1400" b="1" dirty="0" smtClean="0">
                <a:solidFill>
                  <a:srgbClr val="2D2D8A"/>
                </a:solidFill>
              </a:rPr>
              <a:t>Example: </a:t>
            </a:r>
            <a:r>
              <a:rPr lang="en-US" sz="1400" b="1" dirty="0" smtClean="0">
                <a:solidFill>
                  <a:srgbClr val="2D2D8A"/>
                </a:solidFill>
              </a:rPr>
              <a:t>A slice of the graphics unit of </a:t>
            </a:r>
            <a:r>
              <a:rPr lang="en-US" sz="1400" b="1" dirty="0" err="1" smtClean="0">
                <a:solidFill>
                  <a:srgbClr val="2D2D8A"/>
                </a:solidFill>
              </a:rPr>
              <a:t>Haswell</a:t>
            </a:r>
            <a:r>
              <a:rPr lang="en-US" sz="1400" b="1" dirty="0" smtClean="0">
                <a:solidFill>
                  <a:srgbClr val="2D2D8A"/>
                </a:solidFill>
              </a:rPr>
              <a:t> (6.5</a:t>
            </a:r>
            <a:r>
              <a:rPr lang="en-US" sz="1400" b="1" baseline="30000" dirty="0" smtClean="0">
                <a:solidFill>
                  <a:srgbClr val="2D2D8A"/>
                </a:solidFill>
              </a:rPr>
              <a:t>th</a:t>
            </a:r>
            <a:r>
              <a:rPr lang="en-US" sz="1400" b="1" dirty="0" smtClean="0">
                <a:solidFill>
                  <a:srgbClr val="2D2D8A"/>
                </a:solidFill>
              </a:rPr>
              <a:t> gen. graphics)</a:t>
            </a:r>
          </a:p>
          <a:p>
            <a:r>
              <a:rPr lang="en-US" sz="1400" b="1" dirty="0" smtClean="0">
                <a:solidFill>
                  <a:srgbClr val="2D2D8A"/>
                </a:solidFill>
              </a:rPr>
              <a:t>1 slice (GT2): </a:t>
            </a:r>
            <a:r>
              <a:rPr lang="hu-HU" sz="1400" b="1" dirty="0" smtClean="0">
                <a:solidFill>
                  <a:srgbClr val="2D2D8A"/>
                </a:solidFill>
              </a:rPr>
              <a:t>includ</a:t>
            </a:r>
            <a:r>
              <a:rPr lang="en-US" sz="1400" b="1" dirty="0" smtClean="0">
                <a:solidFill>
                  <a:srgbClr val="2D2D8A"/>
                </a:solidFill>
              </a:rPr>
              <a:t>s</a:t>
            </a:r>
            <a:r>
              <a:rPr lang="hu-HU" sz="1400" b="1" dirty="0" smtClean="0">
                <a:solidFill>
                  <a:srgbClr val="2D2D8A"/>
                </a:solidFill>
              </a:rPr>
              <a:t> </a:t>
            </a:r>
            <a:r>
              <a:rPr lang="en-US" sz="1400" b="1" dirty="0" smtClean="0">
                <a:solidFill>
                  <a:srgbClr val="2D2D8A"/>
                </a:solidFill>
              </a:rPr>
              <a:t>20 E</a:t>
            </a:r>
            <a:r>
              <a:rPr lang="hu-HU" sz="1400" b="1" dirty="0" smtClean="0">
                <a:solidFill>
                  <a:srgbClr val="2D2D8A"/>
                </a:solidFill>
              </a:rPr>
              <a:t>U</a:t>
            </a:r>
            <a:r>
              <a:rPr lang="en-US" sz="1400" b="1" dirty="0" smtClean="0">
                <a:solidFill>
                  <a:srgbClr val="2D2D8A"/>
                </a:solidFill>
              </a:rPr>
              <a:t>s </a:t>
            </a:r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199</a:t>
            </a:r>
            <a:r>
              <a:rPr lang="en-US" sz="1400" dirty="0" smtClean="0">
                <a:solidFill>
                  <a:srgbClr val="000000"/>
                </a:solidFill>
              </a:rPr>
              <a:t>]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(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13)</a:t>
            </a: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" b="15506"/>
          <a:stretch/>
        </p:blipFill>
        <p:spPr bwMode="auto">
          <a:xfrm>
            <a:off x="431540" y="1185424"/>
            <a:ext cx="5913812" cy="354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785" y="494150"/>
            <a:ext cx="4554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Block diagram of an EU of </a:t>
            </a:r>
            <a:r>
              <a:rPr lang="en-US" sz="1400" b="1" dirty="0" err="1" smtClean="0">
                <a:solidFill>
                  <a:schemeClr val="accent6"/>
                </a:solidFill>
              </a:rPr>
              <a:t>Haswell</a:t>
            </a:r>
            <a:r>
              <a:rPr lang="en-US" sz="1400" b="1" dirty="0" smtClean="0">
                <a:solidFill>
                  <a:schemeClr val="accent6"/>
                </a:solidFill>
              </a:rPr>
              <a:t> -1 </a:t>
            </a:r>
            <a:r>
              <a:rPr lang="en-US" sz="1400" dirty="0" smtClean="0"/>
              <a:t>[</a:t>
            </a:r>
            <a:r>
              <a:rPr lang="hu-HU" sz="1400" dirty="0" smtClean="0"/>
              <a:t>199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05481" y="4966428"/>
            <a:ext cx="3603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Each EU has </a:t>
            </a:r>
            <a:r>
              <a:rPr lang="en-US" sz="1400" dirty="0" smtClean="0">
                <a:solidFill>
                  <a:srgbClr val="0070C0"/>
                </a:solidFill>
              </a:rPr>
              <a:t>four functional units</a:t>
            </a:r>
            <a:r>
              <a:rPr lang="en-US" sz="1400" dirty="0" smtClean="0"/>
              <a:t>: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46236" y="5281463"/>
            <a:ext cx="3135795" cy="789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Two </a:t>
            </a:r>
            <a:r>
              <a:rPr lang="en-US" sz="1400" dirty="0" err="1" smtClean="0">
                <a:solidFill>
                  <a:srgbClr val="0070C0"/>
                </a:solidFill>
              </a:rPr>
              <a:t>SIMD</a:t>
            </a:r>
            <a:r>
              <a:rPr lang="en-US" sz="1400" dirty="0" smtClean="0">
                <a:solidFill>
                  <a:srgbClr val="0070C0"/>
                </a:solidFill>
              </a:rPr>
              <a:t> FPU </a:t>
            </a:r>
            <a:r>
              <a:rPr lang="en-US" sz="1400" dirty="0" smtClean="0"/>
              <a:t>units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1 Send unit (Load/Store) and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1 Branch unit.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05481" y="6091553"/>
            <a:ext cx="6426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An EU issues </a:t>
            </a:r>
            <a:r>
              <a:rPr lang="en-US" sz="1400" dirty="0" smtClean="0">
                <a:solidFill>
                  <a:srgbClr val="0070C0"/>
                </a:solidFill>
              </a:rPr>
              <a:t>up to 4 instructions per cycle </a:t>
            </a:r>
            <a:r>
              <a:rPr lang="en-US" sz="1400" dirty="0" smtClean="0"/>
              <a:t>to the functional units.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7205" y="3445840"/>
            <a:ext cx="2414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/>
                </a:solidFill>
              </a:rPr>
              <a:t>SIMD: Single Instruction</a:t>
            </a:r>
          </a:p>
          <a:p>
            <a:pPr algn="ctr"/>
            <a:r>
              <a:rPr lang="en-US" sz="1400" dirty="0" smtClean="0">
                <a:solidFill>
                  <a:schemeClr val="accent6"/>
                </a:solidFill>
              </a:rPr>
              <a:t>Multiple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97125" y="5364215"/>
            <a:ext cx="3345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GRF: General Purpose Register File</a:t>
            </a:r>
          </a:p>
          <a:p>
            <a:r>
              <a:rPr lang="en-US" sz="1400" dirty="0" smtClean="0"/>
              <a:t>ARF: Architecture Register File</a:t>
            </a:r>
          </a:p>
        </p:txBody>
      </p:sp>
    </p:spTree>
    <p:extLst>
      <p:ext uri="{BB962C8B-B14F-4D97-AF65-F5344CB8AC3E}">
        <p14:creationId xmlns:p14="http://schemas.microsoft.com/office/powerpoint/2010/main" val="5902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(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14)</a:t>
            </a: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" b="15506"/>
          <a:stretch/>
        </p:blipFill>
        <p:spPr bwMode="auto">
          <a:xfrm>
            <a:off x="1466655" y="1191495"/>
            <a:ext cx="5913812" cy="354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738" y="494150"/>
            <a:ext cx="4554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Block diagram of an EU of </a:t>
            </a:r>
            <a:r>
              <a:rPr lang="en-US" sz="1400" b="1" dirty="0" err="1" smtClean="0">
                <a:solidFill>
                  <a:schemeClr val="accent6"/>
                </a:solidFill>
              </a:rPr>
              <a:t>Haswell</a:t>
            </a:r>
            <a:r>
              <a:rPr lang="en-US" sz="1400" b="1" dirty="0" smtClean="0">
                <a:solidFill>
                  <a:schemeClr val="accent6"/>
                </a:solidFill>
              </a:rPr>
              <a:t> -2 </a:t>
            </a:r>
            <a:r>
              <a:rPr lang="en-US" sz="1400" dirty="0" smtClean="0"/>
              <a:t>[</a:t>
            </a:r>
            <a:r>
              <a:rPr lang="hu-HU" sz="1400" dirty="0" smtClean="0"/>
              <a:t>199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50825" y="4959170"/>
            <a:ext cx="9348137" cy="151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Each </a:t>
            </a:r>
            <a:r>
              <a:rPr lang="en-US" sz="1400" dirty="0" smtClean="0">
                <a:solidFill>
                  <a:srgbClr val="FF0000"/>
                </a:solidFill>
              </a:rPr>
              <a:t>SIMD FPUs </a:t>
            </a:r>
            <a:r>
              <a:rPr lang="en-US" sz="1400" dirty="0" smtClean="0"/>
              <a:t>can execute </a:t>
            </a:r>
            <a:r>
              <a:rPr lang="en-US" sz="1400" dirty="0" smtClean="0">
                <a:solidFill>
                  <a:srgbClr val="0070C0"/>
                </a:solidFill>
              </a:rPr>
              <a:t>4 SP FP. </a:t>
            </a:r>
            <a:r>
              <a:rPr lang="en-US" sz="1400" dirty="0" smtClean="0"/>
              <a:t>They can execute </a:t>
            </a:r>
            <a:r>
              <a:rPr lang="en-US" sz="1400" dirty="0" smtClean="0">
                <a:solidFill>
                  <a:srgbClr val="0070C0"/>
                </a:solidFill>
              </a:rPr>
              <a:t>MAD</a:t>
            </a:r>
            <a:r>
              <a:rPr lang="en-US" sz="1400" dirty="0" smtClean="0"/>
              <a:t> instructions (Multiply-Add)/cycle.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Thus an </a:t>
            </a:r>
            <a:r>
              <a:rPr lang="en-US" sz="1400" dirty="0" smtClean="0">
                <a:solidFill>
                  <a:srgbClr val="FF0000"/>
                </a:solidFill>
              </a:rPr>
              <a:t>EU</a:t>
            </a:r>
            <a:r>
              <a:rPr lang="en-US" sz="1400" dirty="0" smtClean="0"/>
              <a:t> can execute 2 FPU x SIMD4 x 2 (MAD) = 16 SP FP operations/cycle.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The EU is </a:t>
            </a:r>
            <a:r>
              <a:rPr lang="en-US" sz="1400" dirty="0" smtClean="0">
                <a:solidFill>
                  <a:srgbClr val="0070C0"/>
                </a:solidFill>
              </a:rPr>
              <a:t>7-way multithreaded</a:t>
            </a:r>
            <a:r>
              <a:rPr lang="en-US" sz="1400" dirty="0" smtClean="0"/>
              <a:t>.</a:t>
            </a:r>
          </a:p>
          <a:p>
            <a:pPr marL="285750" indent="-285750"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Each thread has 128 32 B registers</a:t>
            </a:r>
            <a:r>
              <a:rPr lang="en-US" sz="1400" dirty="0" smtClean="0"/>
              <a:t>.</a:t>
            </a:r>
          </a:p>
          <a:p>
            <a:pPr marL="285750" indent="-285750"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One of the FPUs </a:t>
            </a:r>
            <a:r>
              <a:rPr lang="en-US" sz="1400" dirty="0" smtClean="0"/>
              <a:t>also supports </a:t>
            </a:r>
            <a:r>
              <a:rPr lang="en-US" sz="1400" dirty="0" smtClean="0">
                <a:solidFill>
                  <a:srgbClr val="0070C0"/>
                </a:solidFill>
              </a:rPr>
              <a:t>FX operations (1/2/4/8/16/32 </a:t>
            </a:r>
            <a:r>
              <a:rPr lang="en-US" sz="1400" dirty="0">
                <a:solidFill>
                  <a:srgbClr val="0070C0"/>
                </a:solidFill>
              </a:rPr>
              <a:t>bit wide FX </a:t>
            </a:r>
            <a:r>
              <a:rPr lang="en-US" sz="1400" dirty="0" smtClean="0">
                <a:solidFill>
                  <a:srgbClr val="0070C0"/>
                </a:solidFill>
              </a:rPr>
              <a:t>operations).</a:t>
            </a:r>
            <a:endParaRPr lang="en-US" sz="1400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One of the FPUs </a:t>
            </a:r>
            <a:r>
              <a:rPr lang="en-US" sz="1400" dirty="0" smtClean="0"/>
              <a:t>also support </a:t>
            </a:r>
            <a:r>
              <a:rPr lang="en-US" sz="1400" dirty="0" smtClean="0">
                <a:solidFill>
                  <a:srgbClr val="0070C0"/>
                </a:solidFill>
              </a:rPr>
              <a:t>transcendental math functions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3812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7479" y="1043736"/>
          <a:ext cx="8920770" cy="5680163"/>
        </p:xfrm>
        <a:graphic>
          <a:graphicData uri="http://schemas.openxmlformats.org/drawingml/2006/table">
            <a:tbl>
              <a:tblPr/>
              <a:tblGrid>
                <a:gridCol w="1044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50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839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Intel Core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Graphics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Models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Graphics</a:t>
                      </a:r>
                    </a:p>
                    <a:p>
                      <a:pPr algn="ctr"/>
                      <a:r>
                        <a:rPr lang="en-US" sz="1100" b="1" dirty="0" smtClean="0"/>
                        <a:t>Technology </a:t>
                      </a:r>
                    </a:p>
                    <a:p>
                      <a:pPr algn="ctr"/>
                      <a:r>
                        <a:rPr lang="en-US" sz="1100" b="1" dirty="0" smtClean="0"/>
                        <a:t>level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No. of</a:t>
                      </a:r>
                    </a:p>
                    <a:p>
                      <a:pPr algn="ctr"/>
                      <a:r>
                        <a:rPr lang="en-US" sz="1100" b="1" dirty="0" smtClean="0"/>
                        <a:t>graphics </a:t>
                      </a:r>
                    </a:p>
                    <a:p>
                      <a:pPr algn="ctr"/>
                      <a:r>
                        <a:rPr lang="en-US" sz="1100" b="1" dirty="0" smtClean="0"/>
                        <a:t>slices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No.</a:t>
                      </a:r>
                    </a:p>
                    <a:p>
                      <a:pPr algn="ctr"/>
                      <a:r>
                        <a:rPr lang="en-US" sz="1100" b="1" dirty="0" smtClean="0"/>
                        <a:t>of EUs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/>
                        <a:t>eDRAM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OpenGL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DirectX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OpenCL</a:t>
                      </a:r>
                      <a:r>
                        <a:rPr lang="en-US" sz="1100" b="1" dirty="0"/>
                        <a:t>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0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Westmere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r>
                        <a:rPr lang="en-US" sz="1100" baseline="30000" dirty="0" smtClean="0"/>
                        <a:t>th</a:t>
                      </a:r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(</a:t>
                      </a:r>
                      <a:r>
                        <a:rPr lang="en-US" sz="1100" dirty="0" err="1" smtClean="0"/>
                        <a:t>Ironlake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</a:t>
                      </a:r>
                      <a:r>
                        <a:rPr lang="en-US" sz="1100" dirty="0"/>
                        <a:t>HD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 smtClean="0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829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Sandy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2000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(2x3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3.1/3.3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dirty="0" err="1" smtClean="0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3000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(4x3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Ivy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2500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(6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4000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(2x8</a:t>
                      </a:r>
                      <a:r>
                        <a:rPr lang="en-US" sz="1100" baseline="0" dirty="0" smtClean="0"/>
                        <a:t>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647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Haswell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7.5th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HD 4200-</a:t>
                      </a:r>
                    </a:p>
                    <a:p>
                      <a:pPr algn="ctr"/>
                      <a:r>
                        <a:rPr lang="en-US" sz="1100" dirty="0" smtClean="0"/>
                        <a:t>HD 4700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(2x10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5000</a:t>
                      </a:r>
                    </a:p>
                    <a:p>
                      <a:pPr algn="ctr"/>
                      <a:r>
                        <a:rPr lang="en-US" sz="1100" dirty="0" smtClean="0"/>
                        <a:t>Iris 5100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1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Iris Pro 5200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290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Broadwell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HD 5300-</a:t>
                      </a:r>
                    </a:p>
                    <a:p>
                      <a:pPr algn="ctr"/>
                      <a:r>
                        <a:rPr lang="en-US" sz="1100" dirty="0" smtClean="0"/>
                        <a:t>HD 5600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(3x8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23/24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</a:t>
                      </a:r>
                      <a:r>
                        <a:rPr lang="en-US" sz="1100" baseline="0" dirty="0" smtClean="0"/>
                        <a:t> 6000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Iris 6100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47/48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Iris Pro 6200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GT3e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898"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Skylake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510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(3x4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515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GT1.5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(3x6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520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(3x8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535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540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 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64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580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GT4e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64/128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332" y="501623"/>
            <a:ext cx="7406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</a:rPr>
              <a:t>Evolution of main features of Intel’s graphics families </a:t>
            </a:r>
            <a:r>
              <a:rPr lang="en-US" sz="1400" dirty="0" smtClean="0"/>
              <a:t>(based on [174])</a:t>
            </a:r>
            <a:endParaRPr lang="en-US" sz="1400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(15)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202070" y="1043736"/>
            <a:ext cx="765085" cy="56801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00785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7479" y="1043736"/>
          <a:ext cx="8920770" cy="5680163"/>
        </p:xfrm>
        <a:graphic>
          <a:graphicData uri="http://schemas.openxmlformats.org/drawingml/2006/table">
            <a:tbl>
              <a:tblPr/>
              <a:tblGrid>
                <a:gridCol w="1044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50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839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Intel Core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Graphics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Models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Graphics</a:t>
                      </a:r>
                    </a:p>
                    <a:p>
                      <a:pPr algn="ctr"/>
                      <a:r>
                        <a:rPr lang="en-US" sz="1100" b="1" dirty="0" smtClean="0"/>
                        <a:t>Technology </a:t>
                      </a:r>
                    </a:p>
                    <a:p>
                      <a:pPr algn="ctr"/>
                      <a:r>
                        <a:rPr lang="en-US" sz="1100" b="1" dirty="0" smtClean="0"/>
                        <a:t>level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No. of</a:t>
                      </a:r>
                    </a:p>
                    <a:p>
                      <a:pPr algn="ctr"/>
                      <a:r>
                        <a:rPr lang="en-US" sz="1100" b="1" dirty="0" smtClean="0"/>
                        <a:t>graphics </a:t>
                      </a:r>
                    </a:p>
                    <a:p>
                      <a:pPr algn="ctr"/>
                      <a:r>
                        <a:rPr lang="en-US" sz="1100" b="1" dirty="0" smtClean="0"/>
                        <a:t>slices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No.</a:t>
                      </a:r>
                    </a:p>
                    <a:p>
                      <a:pPr algn="ctr"/>
                      <a:r>
                        <a:rPr lang="en-US" sz="1100" b="1" dirty="0" smtClean="0"/>
                        <a:t>of EUs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/>
                        <a:t>eDRAM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OpenGL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DirectX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OpenCL</a:t>
                      </a:r>
                      <a:r>
                        <a:rPr lang="en-US" sz="1100" b="1" dirty="0"/>
                        <a:t>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0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Westmere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r>
                        <a:rPr lang="en-US" sz="1100" baseline="30000" dirty="0" smtClean="0"/>
                        <a:t>th</a:t>
                      </a:r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(</a:t>
                      </a:r>
                      <a:r>
                        <a:rPr lang="en-US" sz="1100" dirty="0" err="1" smtClean="0"/>
                        <a:t>Ironlake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</a:t>
                      </a:r>
                      <a:r>
                        <a:rPr lang="en-US" sz="1100" dirty="0"/>
                        <a:t>HD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 smtClean="0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829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Sandy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2000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(2x3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3.1/3.3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dirty="0" err="1" smtClean="0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3000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(4x3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Ivy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2500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(6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4000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(2x8</a:t>
                      </a:r>
                      <a:r>
                        <a:rPr lang="en-US" sz="1100" baseline="0" dirty="0" smtClean="0"/>
                        <a:t>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647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Haswell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7.5th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HD 4200-</a:t>
                      </a:r>
                    </a:p>
                    <a:p>
                      <a:pPr algn="ctr"/>
                      <a:r>
                        <a:rPr lang="en-US" sz="1100" dirty="0" smtClean="0"/>
                        <a:t>HD 4700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(2x10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5000</a:t>
                      </a:r>
                    </a:p>
                    <a:p>
                      <a:pPr algn="ctr"/>
                      <a:r>
                        <a:rPr lang="en-US" sz="1100" dirty="0" smtClean="0"/>
                        <a:t>Iris 5100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1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Iris Pro 5200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290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Broadwell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HD 5300-</a:t>
                      </a:r>
                    </a:p>
                    <a:p>
                      <a:pPr algn="ctr"/>
                      <a:r>
                        <a:rPr lang="en-US" sz="1100" dirty="0" smtClean="0"/>
                        <a:t>HD 5600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(3x8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23/24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</a:t>
                      </a:r>
                      <a:r>
                        <a:rPr lang="en-US" sz="1100" baseline="0" dirty="0" smtClean="0"/>
                        <a:t> 6000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Iris 6100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47/48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Iris Pro 6200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GT3e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898"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Skylake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510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(3x4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515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GT1.5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(3x6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520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(3x8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535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540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 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64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580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GT4e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64/128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801" y="501623"/>
            <a:ext cx="7681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</a:rPr>
              <a:t>Evolution of main features of Intel’s graphics families </a:t>
            </a:r>
            <a:r>
              <a:rPr lang="en-US" sz="1400" dirty="0" smtClean="0"/>
              <a:t>(based on [174])</a:t>
            </a:r>
            <a:r>
              <a:rPr lang="hu-HU" sz="1400" b="1" dirty="0" smtClean="0">
                <a:solidFill>
                  <a:srgbClr val="2D2D8A"/>
                </a:solidFill>
              </a:rPr>
              <a:t> -4</a:t>
            </a:r>
            <a:endParaRPr lang="en-US" sz="1400" b="1" dirty="0">
              <a:solidFill>
                <a:srgbClr val="2D2D8A"/>
              </a:solidFill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(16)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967155" y="1043736"/>
            <a:ext cx="900100" cy="56801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2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7479" y="1043736"/>
          <a:ext cx="8920770" cy="5680163"/>
        </p:xfrm>
        <a:graphic>
          <a:graphicData uri="http://schemas.openxmlformats.org/drawingml/2006/table">
            <a:tbl>
              <a:tblPr/>
              <a:tblGrid>
                <a:gridCol w="1044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50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839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Intel Core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Graphics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Models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Graphics</a:t>
                      </a:r>
                    </a:p>
                    <a:p>
                      <a:pPr algn="ctr"/>
                      <a:r>
                        <a:rPr lang="en-US" sz="1100" b="1" dirty="0" smtClean="0"/>
                        <a:t>Technology </a:t>
                      </a:r>
                    </a:p>
                    <a:p>
                      <a:pPr algn="ctr"/>
                      <a:r>
                        <a:rPr lang="en-US" sz="1100" b="1" dirty="0" smtClean="0"/>
                        <a:t>level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No. of</a:t>
                      </a:r>
                    </a:p>
                    <a:p>
                      <a:pPr algn="ctr"/>
                      <a:r>
                        <a:rPr lang="en-US" sz="1100" b="1" dirty="0" smtClean="0"/>
                        <a:t>graphics </a:t>
                      </a:r>
                    </a:p>
                    <a:p>
                      <a:pPr algn="ctr"/>
                      <a:r>
                        <a:rPr lang="en-US" sz="1100" b="1" dirty="0" smtClean="0"/>
                        <a:t>slices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No.</a:t>
                      </a:r>
                    </a:p>
                    <a:p>
                      <a:pPr algn="ctr"/>
                      <a:r>
                        <a:rPr lang="en-US" sz="1100" b="1" dirty="0" smtClean="0"/>
                        <a:t>of EUs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/>
                        <a:t>eDRAM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OpenGL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DirectX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OpenCL</a:t>
                      </a:r>
                      <a:r>
                        <a:rPr lang="en-US" sz="1100" b="1" dirty="0"/>
                        <a:t>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0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Westmere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r>
                        <a:rPr lang="en-US" sz="1100" baseline="30000" dirty="0" smtClean="0"/>
                        <a:t>th</a:t>
                      </a:r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(</a:t>
                      </a:r>
                      <a:r>
                        <a:rPr lang="en-US" sz="1100" dirty="0" err="1" smtClean="0"/>
                        <a:t>Ironlake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</a:t>
                      </a:r>
                      <a:r>
                        <a:rPr lang="en-US" sz="1100" dirty="0"/>
                        <a:t>HD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 smtClean="0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829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Sandy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2000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(2x3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3.1/3.3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dirty="0" err="1" smtClean="0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3000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(4x3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Ivy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2500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(6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4000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(2x8</a:t>
                      </a:r>
                      <a:r>
                        <a:rPr lang="en-US" sz="1100" baseline="0" dirty="0" smtClean="0"/>
                        <a:t>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16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647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Haswell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7.5th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HD 4200-</a:t>
                      </a:r>
                    </a:p>
                    <a:p>
                      <a:pPr algn="ctr"/>
                      <a:r>
                        <a:rPr lang="en-US" sz="1100" dirty="0" smtClean="0"/>
                        <a:t>HD 4700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(2x10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5000</a:t>
                      </a:r>
                    </a:p>
                    <a:p>
                      <a:pPr algn="ctr"/>
                      <a:r>
                        <a:rPr lang="en-US" sz="1100" dirty="0" smtClean="0"/>
                        <a:t>Iris 5100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1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Iris Pro 5200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290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Broadwell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HD 5300-</a:t>
                      </a:r>
                    </a:p>
                    <a:p>
                      <a:pPr algn="ctr"/>
                      <a:r>
                        <a:rPr lang="en-US" sz="1100" dirty="0" smtClean="0"/>
                        <a:t>HD 5600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(3x8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23/24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</a:t>
                      </a:r>
                      <a:r>
                        <a:rPr lang="en-US" sz="1100" baseline="0" dirty="0" smtClean="0"/>
                        <a:t> 6000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Iris 6100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47/48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Iris Pro 6200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GT3e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898"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Skylake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9th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510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(3x4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515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GT1.5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(3x6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520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(3x8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535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540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GT3e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 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64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HD 580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GT4e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72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64/128 MB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332" y="501623"/>
            <a:ext cx="7681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</a:rPr>
              <a:t>Evolution of main features of Intel’s graphics families </a:t>
            </a:r>
            <a:r>
              <a:rPr lang="en-US" sz="1400" dirty="0" smtClean="0"/>
              <a:t>(based on [174])</a:t>
            </a:r>
            <a:r>
              <a:rPr lang="hu-HU" sz="1400" b="1" dirty="0" smtClean="0">
                <a:solidFill>
                  <a:srgbClr val="2D2D8A"/>
                </a:solidFill>
              </a:rPr>
              <a:t> -5</a:t>
            </a:r>
            <a:endParaRPr lang="en-US" sz="1400" b="1" dirty="0">
              <a:solidFill>
                <a:srgbClr val="2D2D8A"/>
              </a:solidFill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(17)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854555" y="1043736"/>
            <a:ext cx="2140994" cy="56801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(18)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8692" y="503478"/>
            <a:ext cx="6909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</a:rPr>
              <a:t>Key features of the evolution of Intel’s integrated graphics families</a:t>
            </a:r>
            <a:endParaRPr lang="en-US" sz="1400" b="1" dirty="0">
              <a:solidFill>
                <a:srgbClr val="2D2D8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08720"/>
            <a:ext cx="5324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Intel’s graphics implementations are subdivided into 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194" y="1223755"/>
            <a:ext cx="3950184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graphics generations </a:t>
            </a:r>
            <a:r>
              <a:rPr lang="en-US" sz="1400" dirty="0" smtClean="0">
                <a:solidFill>
                  <a:srgbClr val="000000"/>
                </a:solidFill>
              </a:rPr>
              <a:t>(5</a:t>
            </a:r>
            <a:r>
              <a:rPr lang="en-US" sz="1400" baseline="30000" dirty="0" smtClean="0">
                <a:solidFill>
                  <a:srgbClr val="000000"/>
                </a:solidFill>
              </a:rPr>
              <a:t>th</a:t>
            </a:r>
            <a:r>
              <a:rPr lang="en-US" sz="1400" dirty="0" smtClean="0">
                <a:solidFill>
                  <a:srgbClr val="000000"/>
                </a:solidFill>
              </a:rPr>
              <a:t> to 9</a:t>
            </a:r>
            <a:r>
              <a:rPr lang="en-US" sz="1400" baseline="30000" dirty="0" smtClean="0">
                <a:solidFill>
                  <a:srgbClr val="000000"/>
                </a:solidFill>
              </a:rPr>
              <a:t>th</a:t>
            </a:r>
            <a:r>
              <a:rPr lang="en-US" sz="1400" dirty="0" smtClean="0">
                <a:solidFill>
                  <a:srgbClr val="000000"/>
                </a:solidFill>
              </a:rPr>
              <a:t>) and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graphics technology levels </a:t>
            </a:r>
            <a:r>
              <a:rPr lang="en-US" sz="1400" dirty="0" smtClean="0">
                <a:solidFill>
                  <a:srgbClr val="000000"/>
                </a:solidFill>
              </a:rPr>
              <a:t>(GT1-GT4).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39" y="1770720"/>
            <a:ext cx="8106835" cy="764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dirty="0" smtClean="0">
                <a:solidFill>
                  <a:srgbClr val="FF0000"/>
                </a:solidFill>
              </a:rPr>
              <a:t>Graphics generations </a:t>
            </a:r>
            <a:r>
              <a:rPr lang="en-US" sz="1400" dirty="0" smtClean="0">
                <a:solidFill>
                  <a:srgbClr val="000000"/>
                </a:solidFill>
              </a:rPr>
              <a:t>are bound to the basic architectures.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The </a:t>
            </a:r>
            <a:r>
              <a:rPr lang="en-US" sz="1400" dirty="0" smtClean="0">
                <a:solidFill>
                  <a:srgbClr val="FF0000"/>
                </a:solidFill>
              </a:rPr>
              <a:t>graphics technology levels </a:t>
            </a:r>
            <a:r>
              <a:rPr lang="en-US" sz="1400" dirty="0" smtClean="0">
                <a:solidFill>
                  <a:srgbClr val="000000"/>
                </a:solidFill>
              </a:rPr>
              <a:t>indicate the </a:t>
            </a:r>
            <a:r>
              <a:rPr lang="en-US" sz="1400" dirty="0" smtClean="0">
                <a:solidFill>
                  <a:srgbClr val="0070C0"/>
                </a:solidFill>
              </a:rPr>
              <a:t>number of graphics slices </a:t>
            </a:r>
            <a:r>
              <a:rPr lang="en-US" sz="1400" dirty="0" smtClean="0">
                <a:solidFill>
                  <a:srgbClr val="000000"/>
                </a:solidFill>
              </a:rPr>
              <a:t>(replicable sets of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 graphics EUs) </a:t>
            </a:r>
            <a:r>
              <a:rPr lang="hu-HU" sz="1400" dirty="0" smtClean="0">
                <a:solidFill>
                  <a:srgbClr val="000000"/>
                </a:solidFill>
              </a:rPr>
              <a:t>within each graphics generation.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144" y="2581163"/>
            <a:ext cx="7720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The </a:t>
            </a:r>
            <a:r>
              <a:rPr lang="en-US" sz="1400" dirty="0" smtClean="0">
                <a:solidFill>
                  <a:srgbClr val="FF0000"/>
                </a:solidFill>
              </a:rPr>
              <a:t>number of graphics EUs </a:t>
            </a:r>
            <a:r>
              <a:rPr lang="en-US" sz="1400" dirty="0" smtClean="0">
                <a:solidFill>
                  <a:srgbClr val="0070C0"/>
                </a:solidFill>
              </a:rPr>
              <a:t>is increasing more or less according to Moore’s rule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       (from 12 in 2010 to 72 in 2015)</a:t>
            </a:r>
            <a:r>
              <a:rPr lang="hu-HU" sz="1400" dirty="0" smtClean="0">
                <a:solidFill>
                  <a:srgbClr val="000000"/>
                </a:solidFill>
              </a:rPr>
              <a:t>.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144" y="3121223"/>
            <a:ext cx="8098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With the </a:t>
            </a:r>
            <a:r>
              <a:rPr lang="en-US" sz="1400" dirty="0" err="1" smtClean="0">
                <a:solidFill>
                  <a:srgbClr val="000000"/>
                </a:solidFill>
              </a:rPr>
              <a:t>Haswell</a:t>
            </a:r>
            <a:r>
              <a:rPr lang="en-US" sz="1400" dirty="0" smtClean="0">
                <a:solidFill>
                  <a:srgbClr val="000000"/>
                </a:solidFill>
              </a:rPr>
              <a:t> basic architecture graphics became </a:t>
            </a:r>
            <a:r>
              <a:rPr lang="en-US" sz="1400" dirty="0" err="1" smtClean="0">
                <a:solidFill>
                  <a:srgbClr val="0070C0"/>
                </a:solidFill>
              </a:rPr>
              <a:t>eDRAM</a:t>
            </a:r>
            <a:r>
              <a:rPr lang="en-US" sz="1400" dirty="0" smtClean="0">
                <a:solidFill>
                  <a:srgbClr val="0070C0"/>
                </a:solidFill>
              </a:rPr>
              <a:t> support </a:t>
            </a:r>
            <a:r>
              <a:rPr lang="en-US" sz="1400" dirty="0" smtClean="0">
                <a:solidFill>
                  <a:srgbClr val="000000"/>
                </a:solidFill>
              </a:rPr>
              <a:t>(first 64 MB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       then 128 MB) 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144" y="3661283"/>
            <a:ext cx="7617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There is continuous </a:t>
            </a:r>
            <a:r>
              <a:rPr lang="en-US" sz="1400" dirty="0" smtClean="0">
                <a:solidFill>
                  <a:srgbClr val="0070C0"/>
                </a:solidFill>
              </a:rPr>
              <a:t>support of newer versions of graphics APIs and of </a:t>
            </a:r>
            <a:r>
              <a:rPr lang="en-US" sz="1400" dirty="0" err="1" smtClean="0">
                <a:solidFill>
                  <a:srgbClr val="0070C0"/>
                </a:solidFill>
              </a:rPr>
              <a:t>OpenCL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57465" y="639933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5778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desktop and laptop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(19)</a:t>
            </a:r>
            <a:endParaRPr lang="en-US" sz="1600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3691" y="498102"/>
            <a:ext cx="71577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1" dirty="0">
                <a:solidFill>
                  <a:srgbClr val="2D2D8A"/>
                </a:solidFill>
                <a:cs typeface="Arial" charset="0"/>
              </a:rPr>
              <a:t>Graphics performance increase of subsequent Core generations </a:t>
            </a:r>
            <a:r>
              <a:rPr lang="en-US" altLang="hu-HU" sz="1400" dirty="0" smtClean="0">
                <a:solidFill>
                  <a:srgbClr val="000000"/>
                </a:solidFill>
                <a:cs typeface="Arial" charset="0"/>
              </a:rPr>
              <a:t>[196]</a:t>
            </a:r>
            <a:endParaRPr lang="en-US" altLang="hu-HU" sz="14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6565" y="1214814"/>
            <a:ext cx="8055895" cy="5085565"/>
            <a:chOff x="521550" y="1358769"/>
            <a:chExt cx="8055895" cy="5085565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0" t="9400" r="16108" b="7409"/>
            <a:stretch/>
          </p:blipFill>
          <p:spPr bwMode="auto">
            <a:xfrm>
              <a:off x="521550" y="1358769"/>
              <a:ext cx="6623731" cy="5085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119613" y="2753925"/>
              <a:ext cx="930446" cy="347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000000"/>
                  </a:solidFill>
                </a:rPr>
                <a:t>Skylake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79162" y="3500658"/>
              <a:ext cx="1118645" cy="347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000000"/>
                  </a:solidFill>
                </a:rPr>
                <a:t>Broadwell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19613" y="4072184"/>
              <a:ext cx="915468" cy="347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000000"/>
                  </a:solidFill>
                </a:rPr>
                <a:t>Haswell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19613" y="4464409"/>
              <a:ext cx="1169019" cy="347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Ivy Bridge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19613" y="4900718"/>
              <a:ext cx="1457832" cy="347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Sandy Bridge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10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196575"/>
            <a:ext cx="7391400" cy="4572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Introduction</a:t>
            </a:r>
          </a:p>
        </p:txBody>
      </p:sp>
      <p:grpSp>
        <p:nvGrpSpPr>
          <p:cNvPr id="30" name="Group 13"/>
          <p:cNvGrpSpPr>
            <a:grpSpLocks/>
          </p:cNvGrpSpPr>
          <p:nvPr/>
        </p:nvGrpSpPr>
        <p:grpSpPr bwMode="auto">
          <a:xfrm>
            <a:off x="749300" y="2066347"/>
            <a:ext cx="7513638" cy="612777"/>
            <a:chOff x="472" y="2160"/>
            <a:chExt cx="4630" cy="386"/>
          </a:xfrm>
        </p:grpSpPr>
        <p:sp>
          <p:nvSpPr>
            <p:cNvPr id="31" name="AutoShape 11"/>
            <p:cNvSpPr>
              <a:spLocks noChangeArrowheads="1"/>
            </p:cNvSpPr>
            <p:nvPr/>
          </p:nvSpPr>
          <p:spPr bwMode="auto">
            <a:xfrm>
              <a:off x="658" y="2160"/>
              <a:ext cx="4444" cy="386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1.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Overview of the evolution of Intel's Pentium 4 and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      Core 2 families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472" y="2169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33" name="Group 14"/>
          <p:cNvGrpSpPr>
            <a:grpSpLocks/>
          </p:cNvGrpSpPr>
          <p:nvPr/>
        </p:nvGrpSpPr>
        <p:grpSpPr bwMode="auto">
          <a:xfrm>
            <a:off x="749300" y="2744917"/>
            <a:ext cx="7513638" cy="457200"/>
            <a:chOff x="472" y="2160"/>
            <a:chExt cx="4630" cy="288"/>
          </a:xfrm>
        </p:grpSpPr>
        <p:sp>
          <p:nvSpPr>
            <p:cNvPr id="34" name="AutoShape 15"/>
            <p:cNvSpPr>
              <a:spLocks noChangeArrowheads="1"/>
            </p:cNvSpPr>
            <p:nvPr/>
          </p:nvSpPr>
          <p:spPr bwMode="auto">
            <a:xfrm>
              <a:off x="658" y="2160"/>
              <a:ext cx="4444" cy="28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2.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Evolution of desktop and laptop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processors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35" name="Text Box 16"/>
            <p:cNvSpPr txBox="1">
              <a:spLocks noChangeArrowheads="1"/>
            </p:cNvSpPr>
            <p:nvPr/>
          </p:nvSpPr>
          <p:spPr bwMode="auto">
            <a:xfrm>
              <a:off x="472" y="2177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36" name="Group 20"/>
          <p:cNvGrpSpPr>
            <a:grpSpLocks/>
          </p:cNvGrpSpPr>
          <p:nvPr/>
        </p:nvGrpSpPr>
        <p:grpSpPr bwMode="auto">
          <a:xfrm>
            <a:off x="749300" y="3317286"/>
            <a:ext cx="7513638" cy="457200"/>
            <a:chOff x="472" y="2160"/>
            <a:chExt cx="4630" cy="288"/>
          </a:xfrm>
        </p:grpSpPr>
        <p:sp>
          <p:nvSpPr>
            <p:cNvPr id="37" name="AutoShape 21"/>
            <p:cNvSpPr>
              <a:spLocks noChangeArrowheads="1"/>
            </p:cNvSpPr>
            <p:nvPr/>
          </p:nvSpPr>
          <p:spPr bwMode="auto">
            <a:xfrm>
              <a:off x="658" y="2160"/>
              <a:ext cx="4444" cy="28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3.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Evolution of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HEDT (High-End Desktop) processors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38" name="Text Box 22"/>
            <p:cNvSpPr txBox="1">
              <a:spLocks noChangeArrowheads="1"/>
            </p:cNvSpPr>
            <p:nvPr/>
          </p:nvSpPr>
          <p:spPr bwMode="auto">
            <a:xfrm>
              <a:off x="472" y="2177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39" name="Group 29"/>
          <p:cNvGrpSpPr>
            <a:grpSpLocks/>
          </p:cNvGrpSpPr>
          <p:nvPr/>
        </p:nvGrpSpPr>
        <p:grpSpPr bwMode="auto">
          <a:xfrm>
            <a:off x="750888" y="3874612"/>
            <a:ext cx="7512050" cy="457200"/>
            <a:chOff x="472" y="2160"/>
            <a:chExt cx="4630" cy="288"/>
          </a:xfrm>
        </p:grpSpPr>
        <p:sp>
          <p:nvSpPr>
            <p:cNvPr id="40" name="AutoShape 30"/>
            <p:cNvSpPr>
              <a:spLocks noChangeArrowheads="1"/>
            </p:cNvSpPr>
            <p:nvPr/>
          </p:nvSpPr>
          <p:spPr bwMode="auto">
            <a:xfrm>
              <a:off x="658" y="2160"/>
              <a:ext cx="4444" cy="28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4.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Evolution of high-end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2S server processors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41" name="Text Box 31"/>
            <p:cNvSpPr txBox="1">
              <a:spLocks noChangeArrowheads="1"/>
            </p:cNvSpPr>
            <p:nvPr/>
          </p:nvSpPr>
          <p:spPr bwMode="auto">
            <a:xfrm>
              <a:off x="472" y="2177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42" name="Group 17"/>
          <p:cNvGrpSpPr>
            <a:grpSpLocks/>
          </p:cNvGrpSpPr>
          <p:nvPr/>
        </p:nvGrpSpPr>
        <p:grpSpPr bwMode="auto">
          <a:xfrm>
            <a:off x="747713" y="4431210"/>
            <a:ext cx="7515225" cy="457200"/>
            <a:chOff x="472" y="2160"/>
            <a:chExt cx="4630" cy="288"/>
          </a:xfrm>
        </p:grpSpPr>
        <p:sp>
          <p:nvSpPr>
            <p:cNvPr id="43" name="AutoShape 18"/>
            <p:cNvSpPr>
              <a:spLocks noChangeArrowheads="1"/>
            </p:cNvSpPr>
            <p:nvPr/>
          </p:nvSpPr>
          <p:spPr bwMode="auto">
            <a:xfrm>
              <a:off x="658" y="2160"/>
              <a:ext cx="4444" cy="28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5.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Evolution of tablet and smartphone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processors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44" name="Text Box 19"/>
            <p:cNvSpPr txBox="1">
              <a:spLocks noChangeArrowheads="1"/>
            </p:cNvSpPr>
            <p:nvPr/>
          </p:nvSpPr>
          <p:spPr bwMode="auto">
            <a:xfrm>
              <a:off x="472" y="2169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596152"/>
            <a:ext cx="7404100" cy="4572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(1)</a:t>
            </a:r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-105914" y="3393648"/>
            <a:ext cx="9144000" cy="2096932"/>
            <a:chOff x="161510" y="2888940"/>
            <a:chExt cx="8960696" cy="20969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9862" t="12793" r="-132"/>
            <a:stretch/>
          </p:blipFill>
          <p:spPr>
            <a:xfrm>
              <a:off x="6732240" y="2971916"/>
              <a:ext cx="2335754" cy="18408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6955832" y="2967168"/>
              <a:ext cx="1859564" cy="7801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974305" y="2965503"/>
              <a:ext cx="1170130" cy="53984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-131" t="-4317" r="97982" b="1118"/>
            <a:stretch/>
          </p:blipFill>
          <p:spPr>
            <a:xfrm>
              <a:off x="161510" y="2888940"/>
              <a:ext cx="4739884" cy="199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725" y="3184633"/>
              <a:ext cx="1310346" cy="10839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18225" y="4636005"/>
              <a:ext cx="8034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76216" y="4636005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97269" y="4599130"/>
              <a:ext cx="9348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7734" y="4554125"/>
              <a:ext cx="8595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16205" y="4464115"/>
              <a:ext cx="7761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35263" y="4403498"/>
              <a:ext cx="1212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Smarphones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r="59040"/>
            <a:stretch/>
          </p:blipFill>
          <p:spPr>
            <a:xfrm>
              <a:off x="3982816" y="2960647"/>
              <a:ext cx="2243040" cy="19093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2" t="66962" r="97982" b="14418"/>
            <a:stretch/>
          </p:blipFill>
          <p:spPr>
            <a:xfrm>
              <a:off x="443230" y="4441581"/>
              <a:ext cx="8614420" cy="54429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18225" y="4582337"/>
              <a:ext cx="8034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88569" y="4583010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05835" y="4583010"/>
              <a:ext cx="9348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41700" y="4584715"/>
              <a:ext cx="8595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12260" y="4582001"/>
              <a:ext cx="7761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45895" y="4583010"/>
              <a:ext cx="12763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Smartphones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88" t="7794" r="3735" b="15934"/>
            <a:stretch/>
          </p:blipFill>
          <p:spPr>
            <a:xfrm>
              <a:off x="521550" y="3113965"/>
              <a:ext cx="987406" cy="132735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598877" y="2965825"/>
              <a:ext cx="1170130" cy="53984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/>
            <a:srcRect l="38904" t="11098" r="59040"/>
            <a:stretch/>
          </p:blipFill>
          <p:spPr>
            <a:xfrm>
              <a:off x="6222323" y="3203975"/>
              <a:ext cx="575152" cy="1697481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5034965" y="2187084"/>
            <a:ext cx="9348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Desktops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71802" y="2747782"/>
            <a:ext cx="12121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Smarphones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39272" y="1900054"/>
            <a:ext cx="137856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Servers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4923150" y="1329485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V="1">
            <a:off x="834612" y="1558085"/>
            <a:ext cx="684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568103" y="1758110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601441" y="155808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947806" y="1043735"/>
            <a:ext cx="393473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Recent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processor categories 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of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Intel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7863545" y="2389097"/>
            <a:ext cx="9991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Atom lines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11461" y="2391729"/>
            <a:ext cx="16225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Xeon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E7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E5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E3</a:t>
            </a:r>
            <a:endParaRPr lang="en-US" altLang="en-US" sz="1200" i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Platinum/Gold etc.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3845053" y="1902016"/>
            <a:ext cx="217328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Desktops/Laptops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(Clients)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9" name="Oval 12"/>
          <p:cNvSpPr>
            <a:spLocks noChangeArrowheads="1"/>
          </p:cNvSpPr>
          <p:nvPr/>
        </p:nvSpPr>
        <p:spPr bwMode="auto">
          <a:xfrm>
            <a:off x="4892803" y="1759698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4926140" y="155967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4050375" y="2392994"/>
            <a:ext cx="17876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i7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i5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i3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(Basic architectures)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6205841" y="2387855"/>
            <a:ext cx="1702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Atom lines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(+ LP Core models)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470247" y="1902953"/>
            <a:ext cx="234284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HEDTs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(High-End Desktops)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1855059" y="2393113"/>
            <a:ext cx="1486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i7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i9</a:t>
            </a:r>
            <a:endParaRPr lang="en-US" altLang="en-US" sz="1200" i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(Extreme Edition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 or X models)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797760" y="1752262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>
            <a:off x="831098" y="1552237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1331640" y="1575145"/>
            <a:ext cx="2350770" cy="391543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4997" y="505134"/>
            <a:ext cx="5620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3. Evolution of HEDT (High-End </a:t>
            </a:r>
            <a:r>
              <a:rPr lang="en-US" sz="1400" b="1" dirty="0" err="1" smtClean="0">
                <a:solidFill>
                  <a:schemeClr val="accent6"/>
                </a:solidFill>
              </a:rPr>
              <a:t>DeskTop</a:t>
            </a:r>
            <a:r>
              <a:rPr lang="en-US" sz="1400" b="1" dirty="0" smtClean="0">
                <a:solidFill>
                  <a:schemeClr val="accent6"/>
                </a:solidFill>
              </a:rPr>
              <a:t>) processors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6085327" y="1587264"/>
            <a:ext cx="3105473" cy="793876"/>
            <a:chOff x="6085327" y="1246938"/>
            <a:chExt cx="3105473" cy="793876"/>
          </a:xfrm>
        </p:grpSpPr>
        <p:sp>
          <p:nvSpPr>
            <p:cNvPr id="63" name="Oval 7"/>
            <p:cNvSpPr>
              <a:spLocks noChangeArrowheads="1"/>
            </p:cNvSpPr>
            <p:nvPr/>
          </p:nvSpPr>
          <p:spPr bwMode="auto">
            <a:xfrm>
              <a:off x="7632958" y="1439024"/>
              <a:ext cx="72000" cy="7200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4" name="Line 11"/>
            <p:cNvSpPr>
              <a:spLocks noChangeShapeType="1"/>
            </p:cNvSpPr>
            <p:nvPr/>
          </p:nvSpPr>
          <p:spPr bwMode="auto">
            <a:xfrm flipH="1">
              <a:off x="7677345" y="1246938"/>
              <a:ext cx="1588" cy="188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Text Box 4"/>
            <p:cNvSpPr txBox="1">
              <a:spLocks noChangeArrowheads="1"/>
            </p:cNvSpPr>
            <p:nvPr/>
          </p:nvSpPr>
          <p:spPr bwMode="auto">
            <a:xfrm>
              <a:off x="6822250" y="1595631"/>
              <a:ext cx="23685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1690688" indent="-3429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2212975" indent="-3429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2735263" indent="-3429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3257550" indent="-3429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37147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41719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46291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50863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</a:rPr>
                <a:t>Smartphones</a:t>
              </a:r>
              <a:endParaRPr lang="hu-HU" altLang="en-US" sz="12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6" name="Text Box 4"/>
            <p:cNvSpPr txBox="1">
              <a:spLocks noChangeArrowheads="1"/>
            </p:cNvSpPr>
            <p:nvPr/>
          </p:nvSpPr>
          <p:spPr bwMode="auto">
            <a:xfrm>
              <a:off x="6085327" y="1590400"/>
              <a:ext cx="19272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800100" indent="-3429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257300" indent="-3429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indent="-3429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171700" indent="-3429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6289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30861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5433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40005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</a:rPr>
                <a:t>Tablets/</a:t>
              </a:r>
              <a:endParaRPr lang="hu-HU" altLang="en-US" sz="12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092280" y="1763815"/>
              <a:ext cx="1010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6"/>
                  </a:solidFill>
                </a:rPr>
                <a:t>(</a:t>
              </a:r>
              <a:r>
                <a:rPr lang="en-US" sz="1200" b="1" dirty="0" smtClean="0">
                  <a:solidFill>
                    <a:schemeClr val="accent6"/>
                  </a:solidFill>
                </a:rPr>
                <a:t>Mobiles)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60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 (2)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6866" y="504611"/>
            <a:ext cx="3050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HEDTs (High-End </a:t>
            </a:r>
            <a:r>
              <a:rPr lang="en-US" sz="1400" b="1" dirty="0" err="1" smtClean="0">
                <a:solidFill>
                  <a:srgbClr val="2D2D8A"/>
                </a:solidFill>
                <a:latin typeface="Verdana"/>
              </a:rPr>
              <a:t>DeskTops</a:t>
            </a:r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)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62" y="863715"/>
            <a:ext cx="8937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They aim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at</a:t>
            </a:r>
            <a:r>
              <a:rPr lang="en-US" altLang="en-US" sz="1400" dirty="0">
                <a:solidFill>
                  <a:srgbClr val="000000"/>
                </a:solidFill>
                <a:latin typeface="Verdana"/>
                <a:cs typeface="Arial" pitchFamily="34" charset="0"/>
              </a:rPr>
              <a:t> </a:t>
            </a:r>
            <a:r>
              <a:rPr lang="en-US" altLang="en-US" sz="1400" dirty="0">
                <a:solidFill>
                  <a:srgbClr val="0070C0"/>
                </a:solidFill>
                <a:latin typeface="Verdana"/>
                <a:cs typeface="Arial" pitchFamily="34" charset="0"/>
              </a:rPr>
              <a:t>high performance desktops for hardcore </a:t>
            </a:r>
            <a:r>
              <a:rPr lang="en-US" altLang="en-US" sz="1400" dirty="0" smtClean="0">
                <a:solidFill>
                  <a:srgbClr val="0070C0"/>
                </a:solidFill>
                <a:latin typeface="Verdana"/>
                <a:cs typeface="Arial" pitchFamily="34" charset="0"/>
              </a:rPr>
              <a:t>gamers and </a:t>
            </a:r>
            <a:r>
              <a:rPr lang="en-US" altLang="en-US" sz="1400" dirty="0">
                <a:solidFill>
                  <a:srgbClr val="0070C0"/>
                </a:solidFill>
                <a:latin typeface="Verdana"/>
                <a:cs typeface="Arial" pitchFamily="34" charset="0"/>
              </a:rPr>
              <a:t>graphics enthusiasts</a:t>
            </a:r>
            <a:r>
              <a:rPr lang="en-US" altLang="en-US" sz="1400" dirty="0" smtClean="0">
                <a:solidFill>
                  <a:srgbClr val="0000FF"/>
                </a:solidFill>
                <a:latin typeface="Verdana"/>
                <a:cs typeface="Arial" pitchFamily="34" charset="0"/>
              </a:rPr>
              <a:t>.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4328" y="639933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7975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 (3)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395" r="34089" b="19239"/>
          <a:stretch/>
        </p:blipFill>
        <p:spPr>
          <a:xfrm>
            <a:off x="296863" y="1186534"/>
            <a:ext cx="8575805" cy="5220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888" y="494383"/>
            <a:ext cx="3368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Hardcore gamer scenario </a:t>
            </a:r>
            <a:r>
              <a:rPr lang="en-US" sz="1400" dirty="0" smtClean="0">
                <a:latin typeface="Verdana"/>
              </a:rPr>
              <a:t>[</a:t>
            </a:r>
            <a:r>
              <a:rPr lang="hu-HU" sz="1400" dirty="0" smtClean="0">
                <a:latin typeface="Verdana"/>
              </a:rPr>
              <a:t>221</a:t>
            </a:r>
            <a:r>
              <a:rPr lang="en-US" sz="1400" dirty="0" smtClean="0">
                <a:latin typeface="Verdana"/>
              </a:rPr>
              <a:t>]</a:t>
            </a:r>
            <a:endParaRPr lang="en-US" sz="14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131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076" y="863715"/>
            <a:ext cx="8998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400" dirty="0" smtClean="0">
                <a:latin typeface="Verdana"/>
              </a:rPr>
              <a:t>What are the </a:t>
            </a:r>
            <a:r>
              <a:rPr lang="en-US" altLang="en-US" sz="1400" dirty="0" smtClean="0">
                <a:solidFill>
                  <a:srgbClr val="FF0000"/>
                </a:solidFill>
                <a:latin typeface="Verdana"/>
              </a:rPr>
              <a:t>main requirements to</a:t>
            </a:r>
            <a:r>
              <a:rPr lang="en-US" altLang="en-US" sz="1400" dirty="0" smtClean="0">
                <a:solidFill>
                  <a:srgbClr val="0070C0"/>
                </a:solidFill>
                <a:latin typeface="Verdana"/>
              </a:rPr>
              <a:t> HEDT lines for supporting </a:t>
            </a:r>
            <a:r>
              <a:rPr lang="en-US" altLang="en-US" sz="1400" dirty="0" smtClean="0">
                <a:solidFill>
                  <a:srgbClr val="FF0000"/>
                </a:solidFill>
                <a:latin typeface="Verdana"/>
              </a:rPr>
              <a:t>multiple (up to 4) discrete graphics</a:t>
            </a:r>
          </a:p>
          <a:p>
            <a:r>
              <a:rPr lang="en-US" altLang="en-US" sz="1400" dirty="0">
                <a:solidFill>
                  <a:srgbClr val="FF0000"/>
                </a:solidFill>
                <a:latin typeface="Verdana"/>
              </a:rPr>
              <a:t> </a:t>
            </a:r>
            <a:r>
              <a:rPr lang="en-US" altLang="en-US" sz="1400" dirty="0" smtClean="0">
                <a:solidFill>
                  <a:srgbClr val="FF0000"/>
                </a:solidFill>
                <a:latin typeface="Verdana"/>
              </a:rPr>
              <a:t> cards </a:t>
            </a:r>
            <a:r>
              <a:rPr lang="en-US" altLang="en-US" sz="1400" dirty="0" smtClean="0">
                <a:latin typeface="Verdana"/>
              </a:rPr>
              <a:t>vs. mainstream desktops</a:t>
            </a:r>
            <a:r>
              <a:rPr lang="en-US" altLang="en-US" sz="1400" dirty="0" smtClean="0">
                <a:solidFill>
                  <a:srgbClr val="0070C0"/>
                </a:solidFill>
                <a:latin typeface="Verdana"/>
              </a:rPr>
              <a:t>:</a:t>
            </a:r>
            <a:endParaRPr lang="en-US" altLang="en-US" sz="1400" dirty="0">
              <a:solidFill>
                <a:srgbClr val="0070C0"/>
              </a:solidFill>
              <a:latin typeface="Verdan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3447"/>
            <a:ext cx="9144000" cy="393700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 (4)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2150" y="507597"/>
            <a:ext cx="1988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Verdana"/>
              </a:rPr>
              <a:t>1. </a:t>
            </a:r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Introduction -2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620" y="1353252"/>
            <a:ext cx="5545108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more </a:t>
            </a:r>
            <a:r>
              <a:rPr lang="en-US" sz="1400" dirty="0" err="1" smtClean="0">
                <a:solidFill>
                  <a:srgbClr val="0070C0"/>
                </a:solidFill>
                <a:latin typeface="Verdana"/>
              </a:rPr>
              <a:t>PCIe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 lanes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(typically 8 or 16 lanes per card)</a:t>
            </a:r>
          </a:p>
          <a:p>
            <a:pPr marL="285750" indent="-285750"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Verdana"/>
              </a:rPr>
              <a:t>more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cores </a:t>
            </a:r>
            <a:r>
              <a:rPr lang="en-US" sz="1400" dirty="0" smtClean="0">
                <a:latin typeface="Verdana"/>
              </a:rPr>
              <a:t>and</a:t>
            </a:r>
          </a:p>
          <a:p>
            <a:pPr marL="285750" indent="-285750"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more memory channels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(to suitably service more cores)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341530" y="2168860"/>
            <a:ext cx="305404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/>
                <a:cs typeface="Arial" charset="0"/>
              </a:rPr>
              <a:t>as indicated on the next Figure.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24328" y="639933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6790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375184"/>
              </p:ext>
            </p:extLst>
          </p:nvPr>
        </p:nvGraphicFramePr>
        <p:xfrm>
          <a:off x="62718" y="1149664"/>
          <a:ext cx="9027494" cy="5329242"/>
        </p:xfrm>
        <a:graphic>
          <a:graphicData uri="http://schemas.openxmlformats.org/drawingml/2006/table">
            <a:tbl>
              <a:tblPr firstRow="1" firstCol="1" bandRow="1"/>
              <a:tblGrid>
                <a:gridCol w="117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81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Date 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intro.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cores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Memory attachment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Mem. speed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lanes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TDP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 socket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X6800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 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7/2006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Via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-1066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X38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X38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3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QX</a:t>
                      </a: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6xxx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65 nm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11/2006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4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baseline="0" dirty="0" smtClean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</a:t>
                      </a:r>
                      <a:r>
                        <a:rPr lang="en-US" sz="900" b="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baseline="0" dirty="0" err="1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QX</a:t>
                      </a:r>
                      <a:r>
                        <a:rPr lang="en-US" sz="900" b="0" baseline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 9650 (Penryn)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11/2007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05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-1600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X48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X48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136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QX</a:t>
                      </a: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9770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900" b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(Penryn)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3/2008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1. G.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Nehalem EE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11/2008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DDR3-1067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36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X58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X58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Tylersburg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1366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Westmere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EE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3/2010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73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j-lt"/>
                        </a:rPr>
                        <a:t>130 W</a:t>
                      </a:r>
                      <a:endParaRPr lang="en-US" sz="900" dirty="0">
                        <a:latin typeface="+mj-lt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1366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Sandy Bridge E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11/2011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092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40 </a:t>
                      </a:r>
                      <a:r>
                        <a:rPr lang="en-US" sz="900" b="0" dirty="0" err="1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4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X79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Patsburg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150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2011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Ivy Bridge E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9/2013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399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DDR3-1866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40 </a:t>
                      </a:r>
                      <a:r>
                        <a:rPr lang="en-US" sz="900" b="0" dirty="0" err="1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on-die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j-lt"/>
                        </a:rPr>
                        <a:t>130 W</a:t>
                      </a:r>
                      <a:endParaRPr lang="en-US" sz="900" dirty="0">
                        <a:latin typeface="+mj-lt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2011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1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Haswell</a:t>
                      </a:r>
                      <a:r>
                        <a:rPr lang="en-US" sz="900" b="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DDR4-2133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X99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(Wellsburg)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2011-3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Broadwell 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911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-2400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X99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(Wellsburg)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LGA_2011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Skylake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X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6/2017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8861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44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88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Kaby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Lake X)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6/2017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112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323" y="501554"/>
            <a:ext cx="2658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+mj-lt"/>
              </a:rPr>
              <a:t>Number of </a:t>
            </a:r>
            <a:r>
              <a:rPr lang="en-US" sz="1400" b="1" dirty="0" err="1" smtClean="0">
                <a:solidFill>
                  <a:srgbClr val="2D2D8A"/>
                </a:solidFill>
                <a:latin typeface="+mj-lt"/>
              </a:rPr>
              <a:t>PCIe</a:t>
            </a:r>
            <a:r>
              <a:rPr lang="en-US" sz="1400" b="1" dirty="0" smtClean="0">
                <a:solidFill>
                  <a:srgbClr val="2D2D8A"/>
                </a:solidFill>
                <a:latin typeface="+mj-lt"/>
              </a:rPr>
              <a:t> lanes -1</a:t>
            </a:r>
            <a:endParaRPr lang="en-US" sz="1400" b="1" dirty="0">
              <a:solidFill>
                <a:srgbClr val="2D2D8A"/>
              </a:solidFill>
              <a:latin typeface="+mj-lt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 (5)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872739" y="1133744"/>
            <a:ext cx="927843" cy="53035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24328" y="639933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90797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615020"/>
              </p:ext>
            </p:extLst>
          </p:nvPr>
        </p:nvGraphicFramePr>
        <p:xfrm>
          <a:off x="62718" y="1149664"/>
          <a:ext cx="9027494" cy="1302393"/>
        </p:xfrm>
        <a:graphic>
          <a:graphicData uri="http://schemas.openxmlformats.org/drawingml/2006/table">
            <a:tbl>
              <a:tblPr firstRow="1" firstCol="1" bandRow="1"/>
              <a:tblGrid>
                <a:gridCol w="117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81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Date 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intro.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cores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Memory attachment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Mem. speed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lanes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TDP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 socket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Skylake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-X Refresh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11/2018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44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165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743982"/>
                  </a:ext>
                </a:extLst>
              </a:tr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Cascade Lake-X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11/2019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DDR4-2933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48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165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7833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323" y="501554"/>
            <a:ext cx="2552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+mj-lt"/>
              </a:rPr>
              <a:t>Number of </a:t>
            </a:r>
            <a:r>
              <a:rPr lang="en-US" sz="1400" b="1" dirty="0" err="1" smtClean="0">
                <a:solidFill>
                  <a:srgbClr val="2D2D8A"/>
                </a:solidFill>
                <a:latin typeface="+mj-lt"/>
              </a:rPr>
              <a:t>PCIe</a:t>
            </a:r>
            <a:r>
              <a:rPr lang="en-US" sz="1400" b="1" dirty="0" smtClean="0">
                <a:solidFill>
                  <a:srgbClr val="2D2D8A"/>
                </a:solidFill>
                <a:latin typeface="+mj-lt"/>
              </a:rPr>
              <a:t> lane -2</a:t>
            </a:r>
            <a:endParaRPr lang="en-US" sz="1400" b="1" dirty="0">
              <a:solidFill>
                <a:srgbClr val="2D2D8A"/>
              </a:solidFill>
              <a:latin typeface="+mj-lt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 (5b)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872739" y="1133744"/>
            <a:ext cx="927843" cy="131831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24328" y="639933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4484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3"/>
          <p:cNvSpPr>
            <a:spLocks noChangeArrowheads="1"/>
          </p:cNvSpPr>
          <p:nvPr/>
        </p:nvSpPr>
        <p:spPr bwMode="auto">
          <a:xfrm>
            <a:off x="1899080" y="1687513"/>
            <a:ext cx="23740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DT processors: 16 lanes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(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1x16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or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2x8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or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1x8+2x4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) </a:t>
            </a:r>
            <a:endParaRPr lang="hu-HU" altLang="en-US" sz="12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33475" name="Line 4"/>
          <p:cNvSpPr>
            <a:spLocks noChangeShapeType="1"/>
          </p:cNvSpPr>
          <p:nvPr/>
        </p:nvSpPr>
        <p:spPr bwMode="auto">
          <a:xfrm flipV="1">
            <a:off x="2830538" y="1339850"/>
            <a:ext cx="2173287" cy="215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476" name="Line 5"/>
          <p:cNvSpPr>
            <a:spLocks noChangeShapeType="1"/>
          </p:cNvSpPr>
          <p:nvPr/>
        </p:nvSpPr>
        <p:spPr bwMode="auto">
          <a:xfrm flipH="1" flipV="1">
            <a:off x="5003825" y="1339850"/>
            <a:ext cx="2122488" cy="215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477" name="Oval 12"/>
          <p:cNvSpPr>
            <a:spLocks noChangeArrowheads="1"/>
          </p:cNvSpPr>
          <p:nvPr/>
        </p:nvSpPr>
        <p:spPr bwMode="auto">
          <a:xfrm>
            <a:off x="7089800" y="1541463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33478" name="Oval 12"/>
          <p:cNvSpPr>
            <a:spLocks noChangeArrowheads="1"/>
          </p:cNvSpPr>
          <p:nvPr/>
        </p:nvSpPr>
        <p:spPr bwMode="auto">
          <a:xfrm>
            <a:off x="2771800" y="1549400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33479" name="Line 8"/>
          <p:cNvSpPr>
            <a:spLocks noChangeShapeType="1"/>
          </p:cNvSpPr>
          <p:nvPr/>
        </p:nvSpPr>
        <p:spPr bwMode="auto">
          <a:xfrm flipV="1">
            <a:off x="1187450" y="4233940"/>
            <a:ext cx="777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480" name="Line 9"/>
          <p:cNvSpPr>
            <a:spLocks noChangeShapeType="1"/>
          </p:cNvSpPr>
          <p:nvPr/>
        </p:nvSpPr>
        <p:spPr bwMode="auto">
          <a:xfrm flipV="1">
            <a:off x="1187450" y="6835933"/>
            <a:ext cx="777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481" name="Line 10"/>
          <p:cNvSpPr>
            <a:spLocks noChangeShapeType="1"/>
          </p:cNvSpPr>
          <p:nvPr/>
        </p:nvSpPr>
        <p:spPr bwMode="auto">
          <a:xfrm flipV="1">
            <a:off x="1187450" y="2168860"/>
            <a:ext cx="777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482" name="Line 11"/>
          <p:cNvSpPr>
            <a:spLocks noChangeShapeType="1"/>
          </p:cNvSpPr>
          <p:nvPr/>
        </p:nvSpPr>
        <p:spPr bwMode="auto">
          <a:xfrm flipH="1">
            <a:off x="5011084" y="2172260"/>
            <a:ext cx="1588" cy="46634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483" name="Line 12"/>
          <p:cNvSpPr>
            <a:spLocks noChangeShapeType="1"/>
          </p:cNvSpPr>
          <p:nvPr/>
        </p:nvSpPr>
        <p:spPr bwMode="auto">
          <a:xfrm flipH="1">
            <a:off x="8956675" y="2172260"/>
            <a:ext cx="1588" cy="46634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484" name="Rectangle 15"/>
          <p:cNvSpPr>
            <a:spLocks noChangeArrowheads="1"/>
          </p:cNvSpPr>
          <p:nvPr/>
        </p:nvSpPr>
        <p:spPr bwMode="auto">
          <a:xfrm>
            <a:off x="3212362" y="1042988"/>
            <a:ext cx="36051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PCIe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lanes provided on the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processor die</a:t>
            </a:r>
            <a:endParaRPr lang="hu-HU" altLang="en-US" sz="12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33485" name="Rectangle 16"/>
          <p:cNvSpPr>
            <a:spLocks noChangeArrowheads="1"/>
          </p:cNvSpPr>
          <p:nvPr/>
        </p:nvSpPr>
        <p:spPr bwMode="auto">
          <a:xfrm>
            <a:off x="5060449" y="1658938"/>
            <a:ext cx="37975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HEDT processors: 40+ lanes (typical)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(configurable, e.g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. 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2x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x16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+ 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1x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x8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or 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4x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x8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)</a:t>
            </a:r>
            <a:endParaRPr lang="hu-HU" altLang="en-US" sz="12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33487" name="Rectangle 19"/>
          <p:cNvSpPr>
            <a:spLocks noChangeArrowheads="1"/>
          </p:cNvSpPr>
          <p:nvPr/>
        </p:nvSpPr>
        <p:spPr bwMode="auto">
          <a:xfrm rot="-5400000">
            <a:off x="292947" y="5400396"/>
            <a:ext cx="12471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PCIe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3.0 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lanes</a:t>
            </a:r>
          </a:p>
        </p:txBody>
      </p:sp>
      <p:sp>
        <p:nvSpPr>
          <p:cNvPr id="233488" name="Rectangle 20"/>
          <p:cNvSpPr>
            <a:spLocks noChangeArrowheads="1"/>
          </p:cNvSpPr>
          <p:nvPr/>
        </p:nvSpPr>
        <p:spPr bwMode="auto">
          <a:xfrm rot="-5400000">
            <a:off x="202486" y="3128805"/>
            <a:ext cx="14058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PCIe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2.0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lanes </a:t>
            </a:r>
            <a:endParaRPr lang="hu-HU" altLang="en-US" sz="12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33489" name="Line 21"/>
          <p:cNvSpPr>
            <a:spLocks noChangeShapeType="1"/>
          </p:cNvSpPr>
          <p:nvPr/>
        </p:nvSpPr>
        <p:spPr bwMode="auto">
          <a:xfrm rot="16200000" flipV="1">
            <a:off x="36195" y="4849868"/>
            <a:ext cx="1122195" cy="17626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492" name="Oval 12"/>
          <p:cNvSpPr>
            <a:spLocks noChangeArrowheads="1"/>
          </p:cNvSpPr>
          <p:nvPr/>
        </p:nvSpPr>
        <p:spPr bwMode="auto">
          <a:xfrm rot="-5400000">
            <a:off x="663310" y="5480272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33493" name="Text Box 25"/>
          <p:cNvSpPr txBox="1">
            <a:spLocks noChangeArrowheads="1"/>
          </p:cNvSpPr>
          <p:nvPr/>
        </p:nvSpPr>
        <p:spPr bwMode="auto">
          <a:xfrm rot="-5400000">
            <a:off x="-447830" y="4195583"/>
            <a:ext cx="15856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PCIe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generation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33495" name="Line 27"/>
          <p:cNvSpPr>
            <a:spLocks noChangeShapeType="1"/>
          </p:cNvSpPr>
          <p:nvPr/>
        </p:nvSpPr>
        <p:spPr bwMode="auto">
          <a:xfrm flipV="1">
            <a:off x="509158" y="3249779"/>
            <a:ext cx="187489" cy="11271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497" name="Line 29"/>
          <p:cNvSpPr>
            <a:spLocks noChangeShapeType="1"/>
          </p:cNvSpPr>
          <p:nvPr/>
        </p:nvSpPr>
        <p:spPr bwMode="auto">
          <a:xfrm flipH="1">
            <a:off x="1152018" y="2158813"/>
            <a:ext cx="1587" cy="46634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33498" name="Group 27"/>
          <p:cNvGrpSpPr>
            <a:grpSpLocks/>
          </p:cNvGrpSpPr>
          <p:nvPr/>
        </p:nvGrpSpPr>
        <p:grpSpPr bwMode="auto">
          <a:xfrm>
            <a:off x="1709738" y="2395705"/>
            <a:ext cx="2386012" cy="1092200"/>
            <a:chOff x="1042" y="2160"/>
            <a:chExt cx="1503" cy="688"/>
          </a:xfrm>
        </p:grpSpPr>
        <p:sp>
          <p:nvSpPr>
            <p:cNvPr id="233544" name="Rectangle 59"/>
            <p:cNvSpPr>
              <a:spLocks noChangeArrowheads="1"/>
            </p:cNvSpPr>
            <p:nvPr/>
          </p:nvSpPr>
          <p:spPr bwMode="auto">
            <a:xfrm>
              <a:off x="2174" y="2204"/>
              <a:ext cx="371" cy="212"/>
            </a:xfrm>
            <a:prstGeom prst="rect">
              <a:avLst/>
            </a:prstGeom>
            <a:solidFill>
              <a:srgbClr val="F6FAB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 </a:t>
              </a:r>
              <a:r>
                <a:rPr lang="hu-HU" altLang="en-US" sz="11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Mem.</a:t>
              </a:r>
            </a:p>
          </p:txBody>
        </p:sp>
        <p:sp>
          <p:nvSpPr>
            <p:cNvPr id="233545" name="Oval 33"/>
            <p:cNvSpPr>
              <a:spLocks noChangeArrowheads="1"/>
            </p:cNvSpPr>
            <p:nvPr/>
          </p:nvSpPr>
          <p:spPr bwMode="auto">
            <a:xfrm>
              <a:off x="1749" y="2206"/>
              <a:ext cx="232" cy="213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P</a:t>
              </a:r>
            </a:p>
          </p:txBody>
        </p:sp>
        <p:sp>
          <p:nvSpPr>
            <p:cNvPr id="233546" name="Rectangle 48"/>
            <p:cNvSpPr>
              <a:spLocks noChangeArrowheads="1"/>
            </p:cNvSpPr>
            <p:nvPr/>
          </p:nvSpPr>
          <p:spPr bwMode="auto">
            <a:xfrm>
              <a:off x="1537" y="2626"/>
              <a:ext cx="645" cy="222"/>
            </a:xfrm>
            <a:prstGeom prst="rect">
              <a:avLst/>
            </a:prstGeom>
            <a:solidFill>
              <a:srgbClr val="993300">
                <a:alpha val="34117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Periph. Contr.</a:t>
              </a:r>
            </a:p>
          </p:txBody>
        </p:sp>
        <p:sp>
          <p:nvSpPr>
            <p:cNvPr id="233547" name="Line 44"/>
            <p:cNvSpPr>
              <a:spLocks noChangeShapeType="1"/>
            </p:cNvSpPr>
            <p:nvPr/>
          </p:nvSpPr>
          <p:spPr bwMode="auto">
            <a:xfrm>
              <a:off x="1443" y="2313"/>
              <a:ext cx="317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3548" name="Text Box 92"/>
            <p:cNvSpPr txBox="1">
              <a:spLocks noChangeArrowheads="1"/>
            </p:cNvSpPr>
            <p:nvPr/>
          </p:nvSpPr>
          <p:spPr bwMode="auto">
            <a:xfrm>
              <a:off x="1042" y="2225"/>
              <a:ext cx="357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 PCIe</a:t>
              </a:r>
            </a:p>
            <a:p>
              <a:pPr algn="ctr"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 2.0 </a:t>
              </a:r>
            </a:p>
          </p:txBody>
        </p:sp>
        <p:sp>
          <p:nvSpPr>
            <p:cNvPr id="233549" name="Text Box 93"/>
            <p:cNvSpPr txBox="1">
              <a:spLocks noChangeArrowheads="1"/>
            </p:cNvSpPr>
            <p:nvPr/>
          </p:nvSpPr>
          <p:spPr bwMode="auto">
            <a:xfrm>
              <a:off x="1404" y="2160"/>
              <a:ext cx="387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hu-HU" altLang="en-US" sz="10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 </a:t>
              </a:r>
              <a:r>
                <a:rPr lang="en-US" altLang="en-US" sz="1000" dirty="0" err="1" smtClean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x16</a:t>
              </a:r>
              <a:r>
                <a:rPr lang="hu-HU" altLang="en-US" sz="10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/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2x x8</a:t>
              </a:r>
              <a:endParaRPr lang="en-US" altLang="en-US" sz="10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33550" name="Line 50"/>
            <p:cNvSpPr>
              <a:spLocks noChangeShapeType="1"/>
            </p:cNvSpPr>
            <p:nvPr/>
          </p:nvSpPr>
          <p:spPr bwMode="auto">
            <a:xfrm>
              <a:off x="1864" y="2415"/>
              <a:ext cx="0" cy="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33499" name="Text Box 93"/>
          <p:cNvSpPr txBox="1">
            <a:spLocks noChangeArrowheads="1"/>
          </p:cNvSpPr>
          <p:nvPr/>
        </p:nvSpPr>
        <p:spPr bwMode="auto">
          <a:xfrm>
            <a:off x="2255838" y="4561226"/>
            <a:ext cx="6143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000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x16</a:t>
            </a: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/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2x x8</a:t>
            </a:r>
            <a:endParaRPr lang="en-US" altLang="en-US" sz="10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33500" name="Rectangle 59"/>
          <p:cNvSpPr>
            <a:spLocks noChangeArrowheads="1"/>
          </p:cNvSpPr>
          <p:nvPr/>
        </p:nvSpPr>
        <p:spPr bwMode="auto">
          <a:xfrm>
            <a:off x="3478213" y="4640552"/>
            <a:ext cx="588962" cy="336550"/>
          </a:xfrm>
          <a:prstGeom prst="rect">
            <a:avLst/>
          </a:prstGeom>
          <a:solidFill>
            <a:srgbClr val="F6FAB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hu-HU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Mem.</a:t>
            </a:r>
          </a:p>
        </p:txBody>
      </p:sp>
      <p:sp>
        <p:nvSpPr>
          <p:cNvPr id="233501" name="Oval 33"/>
          <p:cNvSpPr>
            <a:spLocks noChangeArrowheads="1"/>
          </p:cNvSpPr>
          <p:nvPr/>
        </p:nvSpPr>
        <p:spPr bwMode="auto">
          <a:xfrm>
            <a:off x="2803525" y="4634251"/>
            <a:ext cx="368300" cy="3381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</a:t>
            </a:r>
          </a:p>
        </p:txBody>
      </p:sp>
      <p:sp>
        <p:nvSpPr>
          <p:cNvPr id="233502" name="Rectangle 48"/>
          <p:cNvSpPr>
            <a:spLocks noChangeArrowheads="1"/>
          </p:cNvSpPr>
          <p:nvPr/>
        </p:nvSpPr>
        <p:spPr bwMode="auto">
          <a:xfrm>
            <a:off x="2466975" y="5301001"/>
            <a:ext cx="1023938" cy="352425"/>
          </a:xfrm>
          <a:prstGeom prst="rect">
            <a:avLst/>
          </a:prstGeom>
          <a:solidFill>
            <a:srgbClr val="993300">
              <a:alpha val="34117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Periph. Contr.</a:t>
            </a:r>
          </a:p>
        </p:txBody>
      </p:sp>
      <p:sp>
        <p:nvSpPr>
          <p:cNvPr id="233503" name="Line 44"/>
          <p:cNvSpPr>
            <a:spLocks noChangeShapeType="1"/>
          </p:cNvSpPr>
          <p:nvPr/>
        </p:nvSpPr>
        <p:spPr bwMode="auto">
          <a:xfrm>
            <a:off x="2312988" y="4804114"/>
            <a:ext cx="503237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504" name="Text Box 92"/>
          <p:cNvSpPr txBox="1">
            <a:spLocks noChangeArrowheads="1"/>
          </p:cNvSpPr>
          <p:nvPr/>
        </p:nvSpPr>
        <p:spPr bwMode="auto">
          <a:xfrm>
            <a:off x="1704975" y="4656476"/>
            <a:ext cx="5667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PCIe</a:t>
            </a:r>
          </a:p>
          <a:p>
            <a:pPr algn="ctr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hu-HU" altLang="en-US" sz="1000" b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3</a:t>
            </a:r>
            <a:r>
              <a:rPr lang="en-US" altLang="en-US" sz="1000" b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.0 </a:t>
            </a:r>
          </a:p>
        </p:txBody>
      </p:sp>
      <p:sp>
        <p:nvSpPr>
          <p:cNvPr id="233505" name="Line 50"/>
          <p:cNvSpPr>
            <a:spLocks noChangeShapeType="1"/>
          </p:cNvSpPr>
          <p:nvPr/>
        </p:nvSpPr>
        <p:spPr bwMode="auto">
          <a:xfrm>
            <a:off x="2986088" y="4966039"/>
            <a:ext cx="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506" name="Line 50"/>
          <p:cNvSpPr>
            <a:spLocks noChangeShapeType="1"/>
          </p:cNvSpPr>
          <p:nvPr/>
        </p:nvSpPr>
        <p:spPr bwMode="auto">
          <a:xfrm>
            <a:off x="3168675" y="4757163"/>
            <a:ext cx="30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507" name="Text Box 13"/>
          <p:cNvSpPr txBox="1">
            <a:spLocks noChangeArrowheads="1"/>
          </p:cNvSpPr>
          <p:nvPr/>
        </p:nvSpPr>
        <p:spPr bwMode="auto">
          <a:xfrm>
            <a:off x="1306513" y="3564015"/>
            <a:ext cx="35877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Intel 2. gen. Nehalem (Lynnfield) (4C), 2 MCh</a:t>
            </a:r>
          </a:p>
          <a:p>
            <a:pPr eaLnBrk="1" fontAlgn="base" hangingPunct="1"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 with P55 (2009)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Intel Sandy Bridge (4C), 2 MCh with P67 (2011)</a:t>
            </a:r>
          </a:p>
        </p:txBody>
      </p:sp>
      <p:sp>
        <p:nvSpPr>
          <p:cNvPr id="233509" name="Text Box 53"/>
          <p:cNvSpPr txBox="1">
            <a:spLocks noChangeArrowheads="1"/>
          </p:cNvSpPr>
          <p:nvPr/>
        </p:nvSpPr>
        <p:spPr bwMode="auto">
          <a:xfrm>
            <a:off x="3598863" y="3152943"/>
            <a:ext cx="7715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P55/P67</a:t>
            </a:r>
          </a:p>
        </p:txBody>
      </p:sp>
      <p:sp>
        <p:nvSpPr>
          <p:cNvPr id="233510" name="Text Box 54"/>
          <p:cNvSpPr txBox="1">
            <a:spLocks noChangeArrowheads="1"/>
          </p:cNvSpPr>
          <p:nvPr/>
        </p:nvSpPr>
        <p:spPr bwMode="auto">
          <a:xfrm>
            <a:off x="3636776" y="5262528"/>
            <a:ext cx="12041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Z77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/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Z87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/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Z97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/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Z170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33511" name="Text Box 17"/>
          <p:cNvSpPr txBox="1">
            <a:spLocks noChangeArrowheads="1"/>
          </p:cNvSpPr>
          <p:nvPr/>
        </p:nvSpPr>
        <p:spPr bwMode="auto">
          <a:xfrm>
            <a:off x="5028767" y="5766897"/>
            <a:ext cx="36695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 Intel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Ivy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Bridge-E (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6C), 4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MCh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with X79 (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2013)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33512" name="Text Box 56"/>
          <p:cNvSpPr txBox="1">
            <a:spLocks noChangeArrowheads="1"/>
          </p:cNvSpPr>
          <p:nvPr/>
        </p:nvSpPr>
        <p:spPr bwMode="auto">
          <a:xfrm>
            <a:off x="78698" y="497110"/>
            <a:ext cx="83631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Number of on-die </a:t>
            </a:r>
            <a:r>
              <a:rPr lang="en-US" altLang="en-US" sz="1400" b="1" dirty="0" err="1" smtClean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PCIe</a:t>
            </a:r>
            <a:r>
              <a:rPr lang="en-US" altLang="en-US" sz="1400" b="1" dirty="0" smtClean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 lanes and memory channels on Intel's DT and HEDT lines</a:t>
            </a:r>
            <a:endParaRPr lang="en-US" altLang="en-US" sz="1400" b="1" dirty="0">
              <a:solidFill>
                <a:srgbClr val="2D2D8A"/>
              </a:solidFill>
              <a:latin typeface="Verdana" pitchFamily="34" charset="0"/>
              <a:cs typeface="Arial" pitchFamily="34" charset="0"/>
            </a:endParaRPr>
          </a:p>
        </p:txBody>
      </p:sp>
      <p:grpSp>
        <p:nvGrpSpPr>
          <p:cNvPr id="233513" name="Group 64"/>
          <p:cNvGrpSpPr>
            <a:grpSpLocks/>
          </p:cNvGrpSpPr>
          <p:nvPr/>
        </p:nvGrpSpPr>
        <p:grpSpPr bwMode="auto">
          <a:xfrm>
            <a:off x="5442816" y="4376905"/>
            <a:ext cx="3479798" cy="1250950"/>
            <a:chOff x="3469" y="3171"/>
            <a:chExt cx="2192" cy="788"/>
          </a:xfrm>
        </p:grpSpPr>
        <p:sp>
          <p:nvSpPr>
            <p:cNvPr id="233531" name="Text Box 31"/>
            <p:cNvSpPr txBox="1">
              <a:spLocks noChangeArrowheads="1"/>
            </p:cNvSpPr>
            <p:nvPr/>
          </p:nvSpPr>
          <p:spPr bwMode="auto">
            <a:xfrm>
              <a:off x="3469" y="3319"/>
              <a:ext cx="33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b="1" dirty="0" err="1" smtClean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PCIe</a:t>
              </a:r>
              <a:endParaRPr lang="en-US" altLang="en-US" sz="10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b="1" dirty="0" smtClean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 </a:t>
              </a:r>
              <a:r>
                <a:rPr lang="en-US" altLang="en-US" sz="1000" b="1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3.0</a:t>
              </a:r>
            </a:p>
          </p:txBody>
        </p:sp>
        <p:sp>
          <p:nvSpPr>
            <p:cNvPr id="233532" name="Text Box 32"/>
            <p:cNvSpPr txBox="1">
              <a:spLocks noChangeArrowheads="1"/>
            </p:cNvSpPr>
            <p:nvPr/>
          </p:nvSpPr>
          <p:spPr bwMode="auto">
            <a:xfrm>
              <a:off x="4379" y="3171"/>
              <a:ext cx="11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33533" name="Line 56"/>
            <p:cNvSpPr>
              <a:spLocks noChangeShapeType="1"/>
            </p:cNvSpPr>
            <p:nvPr/>
          </p:nvSpPr>
          <p:spPr bwMode="auto">
            <a:xfrm>
              <a:off x="4336" y="3277"/>
              <a:ext cx="317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3534" name="Line 34"/>
            <p:cNvSpPr>
              <a:spLocks noChangeShapeType="1"/>
            </p:cNvSpPr>
            <p:nvPr/>
          </p:nvSpPr>
          <p:spPr bwMode="auto">
            <a:xfrm flipH="1">
              <a:off x="4330" y="3437"/>
              <a:ext cx="318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3535" name="Text Box 40"/>
            <p:cNvSpPr txBox="1">
              <a:spLocks noChangeArrowheads="1"/>
            </p:cNvSpPr>
            <p:nvPr/>
          </p:nvSpPr>
          <p:spPr bwMode="auto">
            <a:xfrm>
              <a:off x="4379" y="3490"/>
              <a:ext cx="11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33536" name="Szövegdoboz 137"/>
            <p:cNvSpPr txBox="1">
              <a:spLocks noChangeArrowheads="1"/>
            </p:cNvSpPr>
            <p:nvPr/>
          </p:nvSpPr>
          <p:spPr bwMode="auto">
            <a:xfrm>
              <a:off x="3730" y="3227"/>
              <a:ext cx="61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dirty="0" smtClean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40-48 </a:t>
              </a:r>
              <a:endParaRPr lang="en-US" altLang="en-US" sz="10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configurable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lanes</a:t>
              </a:r>
            </a:p>
          </p:txBody>
        </p:sp>
        <p:cxnSp>
          <p:nvCxnSpPr>
            <p:cNvPr id="145" name="Egyenes összekötő 144"/>
            <p:cNvCxnSpPr/>
            <p:nvPr/>
          </p:nvCxnSpPr>
          <p:spPr>
            <a:xfrm rot="5400000" flipH="1" flipV="1">
              <a:off x="4331" y="3401"/>
              <a:ext cx="113" cy="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3538" name="Rectangle 59"/>
            <p:cNvSpPr>
              <a:spLocks noChangeArrowheads="1"/>
            </p:cNvSpPr>
            <p:nvPr/>
          </p:nvSpPr>
          <p:spPr bwMode="auto">
            <a:xfrm>
              <a:off x="5071" y="3295"/>
              <a:ext cx="371" cy="212"/>
            </a:xfrm>
            <a:prstGeom prst="rect">
              <a:avLst/>
            </a:prstGeom>
            <a:solidFill>
              <a:srgbClr val="F6FAB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 </a:t>
              </a:r>
              <a:r>
                <a:rPr lang="hu-HU" altLang="en-US" sz="11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Mem.</a:t>
              </a:r>
            </a:p>
          </p:txBody>
        </p:sp>
        <p:sp>
          <p:nvSpPr>
            <p:cNvPr id="233539" name="Oval 33"/>
            <p:cNvSpPr>
              <a:spLocks noChangeArrowheads="1"/>
            </p:cNvSpPr>
            <p:nvPr/>
          </p:nvSpPr>
          <p:spPr bwMode="auto">
            <a:xfrm>
              <a:off x="4646" y="3297"/>
              <a:ext cx="232" cy="213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P</a:t>
              </a:r>
            </a:p>
          </p:txBody>
        </p:sp>
        <p:sp>
          <p:nvSpPr>
            <p:cNvPr id="233540" name="Rectangle 48"/>
            <p:cNvSpPr>
              <a:spLocks noChangeArrowheads="1"/>
            </p:cNvSpPr>
            <p:nvPr/>
          </p:nvSpPr>
          <p:spPr bwMode="auto">
            <a:xfrm>
              <a:off x="4434" y="3717"/>
              <a:ext cx="645" cy="222"/>
            </a:xfrm>
            <a:prstGeom prst="rect">
              <a:avLst/>
            </a:prstGeom>
            <a:solidFill>
              <a:srgbClr val="993300">
                <a:alpha val="34117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Periph. Contr.</a:t>
              </a:r>
            </a:p>
          </p:txBody>
        </p:sp>
        <p:sp>
          <p:nvSpPr>
            <p:cNvPr id="233541" name="Line 50"/>
            <p:cNvSpPr>
              <a:spLocks noChangeShapeType="1"/>
            </p:cNvSpPr>
            <p:nvPr/>
          </p:nvSpPr>
          <p:spPr bwMode="auto">
            <a:xfrm>
              <a:off x="4761" y="3506"/>
              <a:ext cx="0" cy="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3542" name="Line 50"/>
            <p:cNvSpPr>
              <a:spLocks noChangeShapeType="1"/>
            </p:cNvSpPr>
            <p:nvPr/>
          </p:nvSpPr>
          <p:spPr bwMode="auto">
            <a:xfrm>
              <a:off x="4879" y="3375"/>
              <a:ext cx="1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3543" name="Text Box 62"/>
            <p:cNvSpPr txBox="1">
              <a:spLocks noChangeArrowheads="1"/>
            </p:cNvSpPr>
            <p:nvPr/>
          </p:nvSpPr>
          <p:spPr bwMode="auto">
            <a:xfrm>
              <a:off x="5117" y="3688"/>
              <a:ext cx="54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dirty="0" err="1" smtClean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X79</a:t>
              </a:r>
              <a:r>
                <a:rPr lang="en-US" altLang="en-US" sz="1100" dirty="0" smtClean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/</a:t>
              </a:r>
              <a:r>
                <a:rPr lang="en-US" altLang="en-US" sz="1100" dirty="0" err="1" smtClean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Z99</a:t>
              </a:r>
              <a:r>
                <a:rPr lang="en-US" altLang="en-US" sz="1100" dirty="0" smtClean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/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dirty="0" err="1" smtClean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X299</a:t>
              </a:r>
              <a:endPara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</p:txBody>
        </p:sp>
      </p:grpSp>
      <p:grpSp>
        <p:nvGrpSpPr>
          <p:cNvPr id="233515" name="Group 64"/>
          <p:cNvGrpSpPr>
            <a:grpSpLocks/>
          </p:cNvGrpSpPr>
          <p:nvPr/>
        </p:nvGrpSpPr>
        <p:grpSpPr bwMode="auto">
          <a:xfrm>
            <a:off x="5485683" y="2300455"/>
            <a:ext cx="3160713" cy="1219200"/>
            <a:chOff x="3451" y="3171"/>
            <a:chExt cx="1991" cy="768"/>
          </a:xfrm>
        </p:grpSpPr>
        <p:sp>
          <p:nvSpPr>
            <p:cNvPr id="233518" name="Text Box 31"/>
            <p:cNvSpPr txBox="1">
              <a:spLocks noChangeArrowheads="1"/>
            </p:cNvSpPr>
            <p:nvPr/>
          </p:nvSpPr>
          <p:spPr bwMode="auto">
            <a:xfrm>
              <a:off x="3451" y="3315"/>
              <a:ext cx="33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b="1" dirty="0" err="1" smtClean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PCIe</a:t>
              </a:r>
              <a:endParaRPr lang="en-US" altLang="en-US" sz="10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b="1" dirty="0" smtClean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 </a:t>
              </a:r>
              <a:r>
                <a:rPr lang="hu-HU" altLang="en-US" sz="1000" b="1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2</a:t>
              </a:r>
              <a:r>
                <a:rPr lang="en-US" altLang="en-US" sz="1000" b="1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.0</a:t>
              </a:r>
            </a:p>
          </p:txBody>
        </p:sp>
        <p:sp>
          <p:nvSpPr>
            <p:cNvPr id="233519" name="Text Box 32"/>
            <p:cNvSpPr txBox="1">
              <a:spLocks noChangeArrowheads="1"/>
            </p:cNvSpPr>
            <p:nvPr/>
          </p:nvSpPr>
          <p:spPr bwMode="auto">
            <a:xfrm>
              <a:off x="4379" y="3171"/>
              <a:ext cx="11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33520" name="Line 56"/>
            <p:cNvSpPr>
              <a:spLocks noChangeShapeType="1"/>
            </p:cNvSpPr>
            <p:nvPr/>
          </p:nvSpPr>
          <p:spPr bwMode="auto">
            <a:xfrm>
              <a:off x="4336" y="3277"/>
              <a:ext cx="317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3521" name="Line 34"/>
            <p:cNvSpPr>
              <a:spLocks noChangeShapeType="1"/>
            </p:cNvSpPr>
            <p:nvPr/>
          </p:nvSpPr>
          <p:spPr bwMode="auto">
            <a:xfrm flipH="1">
              <a:off x="4330" y="3437"/>
              <a:ext cx="318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3522" name="Text Box 40"/>
            <p:cNvSpPr txBox="1">
              <a:spLocks noChangeArrowheads="1"/>
            </p:cNvSpPr>
            <p:nvPr/>
          </p:nvSpPr>
          <p:spPr bwMode="auto">
            <a:xfrm>
              <a:off x="4379" y="3490"/>
              <a:ext cx="11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33523" name="Szövegdoboz 137"/>
            <p:cNvSpPr txBox="1">
              <a:spLocks noChangeArrowheads="1"/>
            </p:cNvSpPr>
            <p:nvPr/>
          </p:nvSpPr>
          <p:spPr bwMode="auto">
            <a:xfrm>
              <a:off x="3730" y="3227"/>
              <a:ext cx="61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40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configurable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lanes</a:t>
              </a:r>
            </a:p>
          </p:txBody>
        </p:sp>
        <p:cxnSp>
          <p:nvCxnSpPr>
            <p:cNvPr id="72" name="Egyenes összekötő 144"/>
            <p:cNvCxnSpPr/>
            <p:nvPr/>
          </p:nvCxnSpPr>
          <p:spPr>
            <a:xfrm rot="5400000" flipH="1" flipV="1">
              <a:off x="4331" y="3401"/>
              <a:ext cx="113" cy="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3525" name="Rectangle 59"/>
            <p:cNvSpPr>
              <a:spLocks noChangeArrowheads="1"/>
            </p:cNvSpPr>
            <p:nvPr/>
          </p:nvSpPr>
          <p:spPr bwMode="auto">
            <a:xfrm>
              <a:off x="5071" y="3295"/>
              <a:ext cx="371" cy="212"/>
            </a:xfrm>
            <a:prstGeom prst="rect">
              <a:avLst/>
            </a:prstGeom>
            <a:solidFill>
              <a:srgbClr val="F6FAB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 </a:t>
              </a:r>
              <a:r>
                <a:rPr lang="hu-HU" altLang="en-US" sz="11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Mem.</a:t>
              </a:r>
            </a:p>
          </p:txBody>
        </p:sp>
        <p:sp>
          <p:nvSpPr>
            <p:cNvPr id="233526" name="Oval 33"/>
            <p:cNvSpPr>
              <a:spLocks noChangeArrowheads="1"/>
            </p:cNvSpPr>
            <p:nvPr/>
          </p:nvSpPr>
          <p:spPr bwMode="auto">
            <a:xfrm>
              <a:off x="4646" y="3297"/>
              <a:ext cx="232" cy="213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P</a:t>
              </a:r>
            </a:p>
          </p:txBody>
        </p:sp>
        <p:sp>
          <p:nvSpPr>
            <p:cNvPr id="233527" name="Rectangle 48"/>
            <p:cNvSpPr>
              <a:spLocks noChangeArrowheads="1"/>
            </p:cNvSpPr>
            <p:nvPr/>
          </p:nvSpPr>
          <p:spPr bwMode="auto">
            <a:xfrm>
              <a:off x="4434" y="3717"/>
              <a:ext cx="645" cy="222"/>
            </a:xfrm>
            <a:prstGeom prst="rect">
              <a:avLst/>
            </a:prstGeom>
            <a:solidFill>
              <a:srgbClr val="993300">
                <a:alpha val="34117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Periph. Contr.</a:t>
              </a:r>
            </a:p>
          </p:txBody>
        </p:sp>
        <p:sp>
          <p:nvSpPr>
            <p:cNvPr id="233528" name="Line 50"/>
            <p:cNvSpPr>
              <a:spLocks noChangeShapeType="1"/>
            </p:cNvSpPr>
            <p:nvPr/>
          </p:nvSpPr>
          <p:spPr bwMode="auto">
            <a:xfrm>
              <a:off x="4761" y="3506"/>
              <a:ext cx="0" cy="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3530" name="Text Box 62"/>
            <p:cNvSpPr txBox="1">
              <a:spLocks noChangeArrowheads="1"/>
            </p:cNvSpPr>
            <p:nvPr/>
          </p:nvSpPr>
          <p:spPr bwMode="auto">
            <a:xfrm>
              <a:off x="5137" y="3769"/>
              <a:ext cx="28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X79</a:t>
              </a:r>
            </a:p>
          </p:txBody>
        </p:sp>
      </p:grpSp>
      <p:sp>
        <p:nvSpPr>
          <p:cNvPr id="233516" name="Rectangle 2"/>
          <p:cNvSpPr>
            <a:spLocks noChangeArrowheads="1"/>
          </p:cNvSpPr>
          <p:nvPr/>
        </p:nvSpPr>
        <p:spPr bwMode="auto">
          <a:xfrm>
            <a:off x="5075892" y="3925965"/>
            <a:ext cx="393569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Intel Sandy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Bridge-E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(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6C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), 4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MCh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with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X79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(2011)  </a:t>
            </a:r>
          </a:p>
        </p:txBody>
      </p:sp>
      <p:sp>
        <p:nvSpPr>
          <p:cNvPr id="8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3447"/>
            <a:ext cx="9144000" cy="3937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 (5c)</a:t>
            </a:r>
            <a:endParaRPr lang="en-US" altLang="en-US" sz="1650" dirty="0" smtClean="0"/>
          </a:p>
        </p:txBody>
      </p:sp>
      <p:sp>
        <p:nvSpPr>
          <p:cNvPr id="80" name="Text Box 14"/>
          <p:cNvSpPr txBox="1">
            <a:spLocks noChangeArrowheads="1"/>
          </p:cNvSpPr>
          <p:nvPr/>
        </p:nvSpPr>
        <p:spPr bwMode="auto">
          <a:xfrm>
            <a:off x="1225493" y="5877381"/>
            <a:ext cx="3876382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Intel Ivy Bridge (4C), 2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MCh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with Z77 PCH (2012)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Intel Haswell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   (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4C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), 2 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MCh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with Z87 PCH (2013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Intel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Broadwell  (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4C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), 2 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MCh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with 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Z97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PCH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(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2015)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Intel 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Skylake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-S  (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4C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), 2 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MCh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with 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Z170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PCH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(2015)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 and subsequent lines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81" name="Oval 12"/>
          <p:cNvSpPr>
            <a:spLocks noChangeArrowheads="1"/>
          </p:cNvSpPr>
          <p:nvPr/>
        </p:nvSpPr>
        <p:spPr bwMode="auto">
          <a:xfrm rot="-5400000">
            <a:off x="678494" y="3188655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76" name="Line 50"/>
          <p:cNvSpPr>
            <a:spLocks noChangeShapeType="1"/>
          </p:cNvSpPr>
          <p:nvPr/>
        </p:nvSpPr>
        <p:spPr bwMode="auto">
          <a:xfrm>
            <a:off x="7681027" y="4781600"/>
            <a:ext cx="30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7" name="Line 50"/>
          <p:cNvSpPr>
            <a:spLocks noChangeShapeType="1"/>
          </p:cNvSpPr>
          <p:nvPr/>
        </p:nvSpPr>
        <p:spPr bwMode="auto">
          <a:xfrm>
            <a:off x="7680726" y="4621036"/>
            <a:ext cx="30175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8" name="Line 50"/>
          <p:cNvSpPr>
            <a:spLocks noChangeShapeType="1"/>
          </p:cNvSpPr>
          <p:nvPr/>
        </p:nvSpPr>
        <p:spPr bwMode="auto">
          <a:xfrm>
            <a:off x="7682033" y="4862556"/>
            <a:ext cx="30175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9" name="Line 50"/>
          <p:cNvSpPr>
            <a:spLocks noChangeShapeType="1"/>
          </p:cNvSpPr>
          <p:nvPr/>
        </p:nvSpPr>
        <p:spPr bwMode="auto">
          <a:xfrm>
            <a:off x="3168210" y="4876261"/>
            <a:ext cx="30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3" name="Line 50"/>
          <p:cNvSpPr>
            <a:spLocks noChangeShapeType="1"/>
          </p:cNvSpPr>
          <p:nvPr/>
        </p:nvSpPr>
        <p:spPr bwMode="auto">
          <a:xfrm>
            <a:off x="3199304" y="2573157"/>
            <a:ext cx="30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4" name="Line 50"/>
          <p:cNvSpPr>
            <a:spLocks noChangeShapeType="1"/>
          </p:cNvSpPr>
          <p:nvPr/>
        </p:nvSpPr>
        <p:spPr bwMode="auto">
          <a:xfrm>
            <a:off x="3198839" y="2692255"/>
            <a:ext cx="30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5" name="Line 50"/>
          <p:cNvSpPr>
            <a:spLocks noChangeShapeType="1"/>
          </p:cNvSpPr>
          <p:nvPr/>
        </p:nvSpPr>
        <p:spPr bwMode="auto">
          <a:xfrm>
            <a:off x="7754313" y="2707045"/>
            <a:ext cx="30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6" name="Line 50"/>
          <p:cNvSpPr>
            <a:spLocks noChangeShapeType="1"/>
          </p:cNvSpPr>
          <p:nvPr/>
        </p:nvSpPr>
        <p:spPr bwMode="auto">
          <a:xfrm>
            <a:off x="7754012" y="2546481"/>
            <a:ext cx="30175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7" name="Line 50"/>
          <p:cNvSpPr>
            <a:spLocks noChangeShapeType="1"/>
          </p:cNvSpPr>
          <p:nvPr/>
        </p:nvSpPr>
        <p:spPr bwMode="auto">
          <a:xfrm>
            <a:off x="7748033" y="2788001"/>
            <a:ext cx="30175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8" name="Line 50"/>
          <p:cNvSpPr>
            <a:spLocks noChangeShapeType="1"/>
          </p:cNvSpPr>
          <p:nvPr/>
        </p:nvSpPr>
        <p:spPr bwMode="auto">
          <a:xfrm>
            <a:off x="7753442" y="2618910"/>
            <a:ext cx="30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2951820" y="4198750"/>
            <a:ext cx="80403" cy="288000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859343" y="648092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90" name="Down Arrow 89"/>
          <p:cNvSpPr/>
          <p:nvPr/>
        </p:nvSpPr>
        <p:spPr bwMode="auto">
          <a:xfrm>
            <a:off x="7461927" y="4201870"/>
            <a:ext cx="80403" cy="288000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022050" y="5594377"/>
            <a:ext cx="18774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Verdana"/>
                <a:cs typeface="Arial" charset="0"/>
              </a:rPr>
              <a:t>40 lanes beginning with</a:t>
            </a:r>
          </a:p>
        </p:txBody>
      </p:sp>
      <p:sp>
        <p:nvSpPr>
          <p:cNvPr id="91" name="TextBox 90"/>
          <p:cNvSpPr txBox="1"/>
          <p:nvPr/>
        </p:nvSpPr>
        <p:spPr bwMode="auto">
          <a:xfrm>
            <a:off x="5019412" y="5987920"/>
            <a:ext cx="18774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Verdana"/>
                <a:cs typeface="Arial" charset="0"/>
              </a:rPr>
              <a:t>44 lanes beginning with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31380" y="6171670"/>
            <a:ext cx="372730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Intel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Skylake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-X    (18C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),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4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MCh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with X299 (2017)</a:t>
            </a:r>
          </a:p>
        </p:txBody>
      </p:sp>
      <p:sp>
        <p:nvSpPr>
          <p:cNvPr id="93" name="TextBox 92"/>
          <p:cNvSpPr txBox="1"/>
          <p:nvPr/>
        </p:nvSpPr>
        <p:spPr bwMode="auto">
          <a:xfrm>
            <a:off x="5009815" y="6368508"/>
            <a:ext cx="18774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Verdana"/>
                <a:cs typeface="Arial" charset="0"/>
              </a:rPr>
              <a:t>48 lanes beginning with</a:t>
            </a:r>
          </a:p>
        </p:txBody>
      </p:sp>
      <p:sp>
        <p:nvSpPr>
          <p:cNvPr id="94" name="Text Box 17"/>
          <p:cNvSpPr txBox="1">
            <a:spLocks noChangeArrowheads="1"/>
          </p:cNvSpPr>
          <p:nvPr/>
        </p:nvSpPr>
        <p:spPr bwMode="auto">
          <a:xfrm>
            <a:off x="5011395" y="6542834"/>
            <a:ext cx="418095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 Intel Cascade Lake-X (18C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), 4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MCh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with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X279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(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2019)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932040" y="863600"/>
            <a:ext cx="1967758" cy="53807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5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2718" y="1149664"/>
          <a:ext cx="9027494" cy="5326706"/>
        </p:xfrm>
        <a:graphic>
          <a:graphicData uri="http://schemas.openxmlformats.org/drawingml/2006/table">
            <a:tbl>
              <a:tblPr firstRow="1" firstCol="1" bandRow="1"/>
              <a:tblGrid>
                <a:gridCol w="117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81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Date 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intro.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cores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Memory attachment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Mem. speed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lanes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TDP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 socket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X6800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 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7/2006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Via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-1066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X38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X38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3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QX</a:t>
                      </a: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6xxx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65 nm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11/2006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4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baseline="0" dirty="0" smtClean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</a:t>
                      </a:r>
                      <a:r>
                        <a:rPr lang="en-US" sz="900" b="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baseline="0" dirty="0" err="1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QX</a:t>
                      </a:r>
                      <a:r>
                        <a:rPr lang="en-US" sz="900" b="0" baseline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 9650 (Penryn)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11/2007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05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-1600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X48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X48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136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QX</a:t>
                      </a: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9770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900" b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(Penryn)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3/2008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1. G.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Nehalem EE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11/2008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DDR3-1067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36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X58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X58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Tylersburg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1366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Westmere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EE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3/2010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73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j-lt"/>
                        </a:rPr>
                        <a:t>130 W</a:t>
                      </a:r>
                      <a:endParaRPr lang="en-US" sz="900" dirty="0">
                        <a:latin typeface="+mj-lt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1366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Sandy Bridge E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11/2011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092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40 </a:t>
                      </a:r>
                      <a:r>
                        <a:rPr lang="en-US" sz="900" b="0" dirty="0" err="1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4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X79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Patsburg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150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2011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Ivy Bridge E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9/2013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399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DDR3-1866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40 </a:t>
                      </a:r>
                      <a:r>
                        <a:rPr lang="en-US" sz="900" b="0" dirty="0" err="1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on-die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j-lt"/>
                        </a:rPr>
                        <a:t>130 W</a:t>
                      </a:r>
                      <a:endParaRPr lang="en-US" sz="900" dirty="0">
                        <a:latin typeface="+mj-lt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2011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1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Haswell</a:t>
                      </a:r>
                      <a:r>
                        <a:rPr lang="en-US" sz="900" b="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DDR4-2133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X99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(Wellsburg)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2011-3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Broadwell 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911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-2400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X99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(Wellsburg)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LGA_2011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Skylake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X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6/2017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8861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44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88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Kaby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Lake X)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6/2017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112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161" y="497852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+mj-lt"/>
              </a:rPr>
              <a:t>Core counts -1 </a:t>
            </a:r>
            <a:endParaRPr lang="en-US" sz="1400" b="1" dirty="0">
              <a:solidFill>
                <a:srgbClr val="2D2D8A"/>
              </a:solidFill>
              <a:latin typeface="+mj-lt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 (6)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7712" y="6613884"/>
            <a:ext cx="27687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The above HEDT models and lines are unlocked.</a:t>
            </a:r>
            <a:endParaRPr lang="en-US" sz="9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380202" y="1133744"/>
            <a:ext cx="675075" cy="53426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Evolution of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 (6b)</a:t>
            </a:r>
            <a:endParaRPr lang="en-US" sz="1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683057"/>
              </p:ext>
            </p:extLst>
          </p:nvPr>
        </p:nvGraphicFramePr>
        <p:xfrm>
          <a:off x="62718" y="1149664"/>
          <a:ext cx="9027494" cy="1302393"/>
        </p:xfrm>
        <a:graphic>
          <a:graphicData uri="http://schemas.openxmlformats.org/drawingml/2006/table">
            <a:tbl>
              <a:tblPr firstRow="1" firstCol="1" bandRow="1"/>
              <a:tblGrid>
                <a:gridCol w="117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81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Date 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intro.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cores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Memory attachment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Mem. speed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lanes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TDP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 socket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Skylake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-X Refresh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11/2018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44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165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743982"/>
                  </a:ext>
                </a:extLst>
              </a:tr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Cascade Lake-X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11/2019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DDR4-2933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48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165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7833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2392510" y="1133744"/>
            <a:ext cx="694325" cy="131831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61" y="497852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+mj-lt"/>
              </a:rPr>
              <a:t>Core counts -2 </a:t>
            </a:r>
            <a:endParaRPr lang="en-US" sz="1400" b="1" dirty="0">
              <a:solidFill>
                <a:srgbClr val="2D2D8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82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583795"/>
            <a:ext cx="7404100" cy="648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of the evolution of Intel's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Core 2 families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2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Evolution of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 (7)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 bwMode="auto">
          <a:xfrm rot="10800000" flipH="1" flipV="1">
            <a:off x="71500" y="510932"/>
            <a:ext cx="10794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0000"/>
                </a:solidFill>
                <a:latin typeface="Verdana"/>
                <a:cs typeface="Arial" charset="0"/>
              </a:rPr>
              <a:t>Remark</a:t>
            </a:r>
          </a:p>
        </p:txBody>
      </p:sp>
      <p:sp>
        <p:nvSpPr>
          <p:cNvPr id="4" name="TextBox 3"/>
          <p:cNvSpPr txBox="1"/>
          <p:nvPr/>
        </p:nvSpPr>
        <p:spPr bwMode="auto">
          <a:xfrm flipH="1">
            <a:off x="116505" y="835550"/>
            <a:ext cx="88652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/>
                <a:cs typeface="Arial" charset="0"/>
              </a:rPr>
              <a:t>The </a:t>
            </a:r>
            <a:r>
              <a:rPr lang="en-US" sz="1400" dirty="0" err="1" smtClean="0">
                <a:solidFill>
                  <a:srgbClr val="FF0000"/>
                </a:solidFill>
                <a:latin typeface="Verdana"/>
                <a:cs typeface="Arial" charset="0"/>
              </a:rPr>
              <a:t>Kaby</a:t>
            </a:r>
            <a:r>
              <a:rPr lang="en-US" sz="1400" dirty="0" smtClean="0">
                <a:solidFill>
                  <a:srgbClr val="FF0000"/>
                </a:solidFill>
                <a:latin typeface="Verdana"/>
                <a:cs typeface="Arial" charset="0"/>
              </a:rPr>
              <a:t> Lake-X models </a:t>
            </a:r>
            <a:r>
              <a:rPr lang="en-US" sz="1400" dirty="0" smtClean="0">
                <a:solidFill>
                  <a:srgbClr val="000000"/>
                </a:solidFill>
                <a:latin typeface="Verdana"/>
                <a:cs typeface="Arial" charset="0"/>
              </a:rPr>
              <a:t>in fact </a:t>
            </a:r>
            <a:r>
              <a:rPr lang="en-US" sz="1400" dirty="0" smtClean="0">
                <a:solidFill>
                  <a:srgbClr val="0070C0"/>
                </a:solidFill>
                <a:latin typeface="Verdana"/>
                <a:cs typeface="Arial" charset="0"/>
              </a:rPr>
              <a:t>do not fit into the traditional HEDT lines</a:t>
            </a:r>
            <a:r>
              <a:rPr lang="en-US" sz="1400" dirty="0" smtClean="0">
                <a:solidFill>
                  <a:srgbClr val="000000"/>
                </a:solidFill>
                <a:latin typeface="Verdana"/>
                <a:cs typeface="Arial" charset="0"/>
              </a:rPr>
              <a:t>, they are actually the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70C0"/>
                </a:solidFill>
                <a:latin typeface="Verdana"/>
                <a:cs typeface="Arial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Verdana"/>
                <a:cs typeface="Arial" charset="0"/>
              </a:rPr>
              <a:t> highest performance models of the </a:t>
            </a:r>
            <a:r>
              <a:rPr lang="en-US" sz="1400" dirty="0" err="1" smtClean="0">
                <a:solidFill>
                  <a:srgbClr val="0070C0"/>
                </a:solidFill>
                <a:latin typeface="Verdana"/>
                <a:cs typeface="Arial" charset="0"/>
              </a:rPr>
              <a:t>Kaby</a:t>
            </a:r>
            <a:r>
              <a:rPr lang="en-US" sz="1400" dirty="0" smtClean="0">
                <a:solidFill>
                  <a:srgbClr val="0070C0"/>
                </a:solidFill>
                <a:latin typeface="Verdana"/>
                <a:cs typeface="Arial" charset="0"/>
              </a:rPr>
              <a:t> Lake line </a:t>
            </a:r>
            <a:r>
              <a:rPr lang="en-US" sz="1400" dirty="0" smtClean="0">
                <a:solidFill>
                  <a:srgbClr val="000000"/>
                </a:solidFill>
                <a:latin typeface="Verdana"/>
                <a:cs typeface="Arial" charset="0"/>
              </a:rPr>
              <a:t>and are designated as mobile models.</a:t>
            </a:r>
          </a:p>
        </p:txBody>
      </p:sp>
    </p:spTree>
    <p:extLst>
      <p:ext uri="{BB962C8B-B14F-4D97-AF65-F5344CB8AC3E}">
        <p14:creationId xmlns:p14="http://schemas.microsoft.com/office/powerpoint/2010/main" val="213971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 (8)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006715" y="6496044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2006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008179" y="6494869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2003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293276" y="6495197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2010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402632" y="6497214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2014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498080" y="6497214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2016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195066" y="6495197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2006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0459" y="494150"/>
            <a:ext cx="6813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Evolution of the core counts in Intel's HEDT lines </a:t>
            </a:r>
            <a:r>
              <a:rPr lang="en-US" sz="1400" dirty="0" smtClean="0">
                <a:latin typeface="+mj-lt"/>
              </a:rPr>
              <a:t>(Based on [</a:t>
            </a:r>
            <a:r>
              <a:rPr lang="hu-HU" sz="1400" dirty="0" smtClean="0">
                <a:latin typeface="+mj-lt"/>
              </a:rPr>
              <a:t>222</a:t>
            </a:r>
            <a:r>
              <a:rPr lang="en-US" sz="1400" dirty="0" smtClean="0">
                <a:latin typeface="+mj-lt"/>
              </a:rPr>
              <a:t>])</a:t>
            </a:r>
            <a:endParaRPr lang="en-US" sz="14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10342" y="6496777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2017</a:t>
            </a:r>
            <a:endParaRPr lang="en-US" sz="1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341530" y="973360"/>
            <a:ext cx="8505944" cy="5570313"/>
            <a:chOff x="341530" y="1054042"/>
            <a:chExt cx="8505944" cy="5570313"/>
          </a:xfrm>
        </p:grpSpPr>
        <p:pic>
          <p:nvPicPr>
            <p:cNvPr id="2050" name="Picture 2" descr="https://images.techhive.com/images/article/2016/05/extremeslide-100663091-orig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7" b="12595"/>
            <a:stretch/>
          </p:blipFill>
          <p:spPr bwMode="auto">
            <a:xfrm>
              <a:off x="341530" y="2365999"/>
              <a:ext cx="7884830" cy="4205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006715" y="4645482"/>
              <a:ext cx="8322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Core 2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Extreme</a:t>
              </a:r>
            </a:p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X6800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95890" y="4096639"/>
              <a:ext cx="1209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</a:rPr>
                <a:t>Westmere</a:t>
              </a:r>
              <a:r>
                <a:rPr lang="en-US" sz="1200" dirty="0" smtClean="0">
                  <a:solidFill>
                    <a:schemeClr val="bg1"/>
                  </a:solidFill>
                </a:rPr>
                <a:t> EE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66020" y="3646589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Haswell 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81123" y="3151534"/>
              <a:ext cx="10021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Broadwell 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28596" y="4141644"/>
              <a:ext cx="8322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Core 2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Extreme</a:t>
              </a:r>
            </a:p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QX6700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pic>
          <p:nvPicPr>
            <p:cNvPr id="18" name="Picture 2" descr="https://images.techhive.com/images/article/2016/05/extremeslide-100663091-orig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" t="-512" r="-3" b="93963"/>
            <a:stretch/>
          </p:blipFill>
          <p:spPr bwMode="auto">
            <a:xfrm>
              <a:off x="341530" y="1054042"/>
              <a:ext cx="8505944" cy="2149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s://images.techhive.com/images/article/2016/05/extremeslide-100663091-orig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91" t="-518" r="-3" b="12575"/>
            <a:stretch/>
          </p:blipFill>
          <p:spPr bwMode="auto">
            <a:xfrm>
              <a:off x="8127395" y="2030635"/>
              <a:ext cx="720079" cy="4540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s://images.techhive.com/images/article/2016/05/extremeslide-100663091-orig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41" t="32227" r="10515" b="12756"/>
            <a:stretch/>
          </p:blipFill>
          <p:spPr bwMode="auto">
            <a:xfrm>
              <a:off x="7299194" y="2030635"/>
              <a:ext cx="1125125" cy="4536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302980" y="1268760"/>
              <a:ext cx="8675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</a:rPr>
                <a:t>Skylake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</a:rPr>
                <a:t>X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/>
            <a:srcRect l="72350" t="26145" r="2106" b="20465"/>
            <a:stretch/>
          </p:blipFill>
          <p:spPr>
            <a:xfrm>
              <a:off x="7542330" y="1521352"/>
              <a:ext cx="684030" cy="59925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82654" y="2029764"/>
              <a:ext cx="31611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18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pic>
          <p:nvPicPr>
            <p:cNvPr id="25" name="Picture 2" descr="https://images.techhive.com/images/article/2016/05/extremeslide-100663091-orig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92" t="78996" r="11041" b="19133"/>
            <a:stretch/>
          </p:blipFill>
          <p:spPr bwMode="auto">
            <a:xfrm>
              <a:off x="7390738" y="5909050"/>
              <a:ext cx="990110" cy="630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444082" y="6193468"/>
              <a:ext cx="8194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  <a:latin typeface="Bodoni MT Condensed" panose="02070606080606020203" pitchFamily="18" charset="0"/>
                </a:rPr>
                <a:t>18 CORE</a:t>
              </a:r>
              <a:endParaRPr lang="en-US" sz="2100" dirty="0">
                <a:solidFill>
                  <a:schemeClr val="bg1"/>
                </a:solidFill>
                <a:latin typeface="Bodoni MT Condensed" panose="02070606080606020203" pitchFamily="18" charset="0"/>
              </a:endParaRPr>
            </a:p>
          </p:txBody>
        </p:sp>
        <p:pic>
          <p:nvPicPr>
            <p:cNvPr id="29" name="Picture 2" descr="https://images.techhive.com/images/article/2016/05/extremeslide-100663091-orig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11" t="18197" r="28917" b="73386"/>
            <a:stretch/>
          </p:blipFill>
          <p:spPr bwMode="auto">
            <a:xfrm>
              <a:off x="2276745" y="3564015"/>
              <a:ext cx="2745305" cy="405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3003791" y="2213865"/>
              <a:ext cx="2108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D357"/>
                  </a:solidFill>
                </a:rPr>
                <a:t>Number of cores</a:t>
              </a:r>
              <a:endParaRPr lang="en-US" dirty="0">
                <a:solidFill>
                  <a:srgbClr val="FFD357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01570" y="5046893"/>
            <a:ext cx="1214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Pentium 4 EE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3.2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2718" y="1149664"/>
          <a:ext cx="9027494" cy="5326706"/>
        </p:xfrm>
        <a:graphic>
          <a:graphicData uri="http://schemas.openxmlformats.org/drawingml/2006/table">
            <a:tbl>
              <a:tblPr firstRow="1" firstCol="1" bandRow="1"/>
              <a:tblGrid>
                <a:gridCol w="117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81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Date 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intro.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cores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Memory attachment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Mem. speed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lanes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TDP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 socket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X6800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 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7/2006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Via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-1066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X38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X38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3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QX</a:t>
                      </a: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6xxx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65 nm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11/2006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4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baseline="0" dirty="0" smtClean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</a:t>
                      </a:r>
                      <a:r>
                        <a:rPr lang="en-US" sz="900" b="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baseline="0" dirty="0" err="1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QX</a:t>
                      </a:r>
                      <a:r>
                        <a:rPr lang="en-US" sz="900" b="0" baseline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 9650 (Penryn)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11/2007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05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-1600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X48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X48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136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QX</a:t>
                      </a: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9770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900" b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(Penryn)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3/2008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1. G.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Nehalem EE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11/2008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DDR3-1067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36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X58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X58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Tylersburg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1366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Westmere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EE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3/2010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73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j-lt"/>
                        </a:rPr>
                        <a:t>130 W</a:t>
                      </a:r>
                      <a:endParaRPr lang="en-US" sz="900" dirty="0">
                        <a:latin typeface="+mj-lt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1366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Sandy Bridge E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11/2011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092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40 </a:t>
                      </a:r>
                      <a:r>
                        <a:rPr lang="en-US" sz="900" b="0" dirty="0" err="1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4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X79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Patsburg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150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2011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Ivy Bridge E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9/2013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399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DDR3-1866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40 </a:t>
                      </a:r>
                      <a:r>
                        <a:rPr lang="en-US" sz="900" b="0" dirty="0" err="1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on-die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j-lt"/>
                        </a:rPr>
                        <a:t>130 W</a:t>
                      </a:r>
                      <a:endParaRPr lang="en-US" sz="900" dirty="0">
                        <a:latin typeface="+mj-lt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2011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1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Haswell</a:t>
                      </a:r>
                      <a:r>
                        <a:rPr lang="en-US" sz="900" b="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DDR4-2133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X99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(Wellsburg)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2011-3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Broadwell 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911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-2400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X99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(Wellsburg)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LGA_2011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Skylake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X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6/2017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8861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44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88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Kaby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Lake X)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6/2017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112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161" y="494150"/>
            <a:ext cx="3373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+mj-lt"/>
              </a:rPr>
              <a:t>Number of memory channels -1</a:t>
            </a:r>
            <a:endParaRPr lang="en-US" sz="1400" b="1" dirty="0">
              <a:solidFill>
                <a:srgbClr val="2D2D8A"/>
              </a:solidFill>
              <a:latin typeface="+mj-lt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 (9)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819832" y="1120297"/>
            <a:ext cx="796643" cy="53426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8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Evolution of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 (9b)</a:t>
            </a:r>
            <a:endParaRPr lang="en-US" sz="1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683057"/>
              </p:ext>
            </p:extLst>
          </p:nvPr>
        </p:nvGraphicFramePr>
        <p:xfrm>
          <a:off x="62718" y="1149664"/>
          <a:ext cx="9027494" cy="1302393"/>
        </p:xfrm>
        <a:graphic>
          <a:graphicData uri="http://schemas.openxmlformats.org/drawingml/2006/table">
            <a:tbl>
              <a:tblPr firstRow="1" firstCol="1" bandRow="1"/>
              <a:tblGrid>
                <a:gridCol w="117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81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Date 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intro.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cores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Memory attachment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Mem. speed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lanes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TDP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 socket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Skylake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-X Refresh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11/2018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44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165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743982"/>
                  </a:ext>
                </a:extLst>
              </a:tr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Cascade Lake-X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11/2019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DDR4-2933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48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165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7833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5804397" y="1133744"/>
            <a:ext cx="837833" cy="131831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161" y="494150"/>
            <a:ext cx="3501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+mj-lt"/>
              </a:rPr>
              <a:t>Number of memory channels -2</a:t>
            </a:r>
            <a:endParaRPr lang="en-US" sz="1400" b="1" dirty="0">
              <a:solidFill>
                <a:srgbClr val="2D2D8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75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161" y="494150"/>
            <a:ext cx="2728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+mj-lt"/>
              </a:rPr>
              <a:t>Unlocked clock multiplier</a:t>
            </a:r>
            <a:endParaRPr lang="en-US" sz="1400" b="1" dirty="0">
              <a:solidFill>
                <a:srgbClr val="2D2D8A"/>
              </a:solidFill>
              <a:latin typeface="+mj-lt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Evolution of HEDT (High-End Desktop) processors  (10)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254958" y="818710"/>
            <a:ext cx="8817542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/>
                <a:cs typeface="Arial" charset="0"/>
              </a:rPr>
              <a:t>Intel’s HEDT models are typically </a:t>
            </a:r>
            <a:r>
              <a:rPr lang="en-US" sz="1400" dirty="0" smtClean="0">
                <a:solidFill>
                  <a:srgbClr val="FF0000"/>
                </a:solidFill>
                <a:latin typeface="Verdana"/>
                <a:cs typeface="Arial" charset="0"/>
              </a:rPr>
              <a:t>unlocked </a:t>
            </a:r>
            <a:r>
              <a:rPr lang="en-US" sz="1400" dirty="0" smtClean="0">
                <a:latin typeface="Verdana"/>
                <a:cs typeface="Arial" charset="0"/>
              </a:rPr>
              <a:t>(clock multiplier not fixed) to allow </a:t>
            </a:r>
            <a:r>
              <a:rPr lang="en-US" sz="1400" dirty="0" smtClean="0">
                <a:solidFill>
                  <a:srgbClr val="FF0000"/>
                </a:solidFill>
                <a:latin typeface="Verdana"/>
                <a:cs typeface="Arial" charset="0"/>
              </a:rPr>
              <a:t>overclocking.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Verdana"/>
                <a:cs typeface="Arial" charset="0"/>
              </a:rPr>
              <a:t>(The clock multiplier </a:t>
            </a:r>
            <a:r>
              <a:rPr lang="en-US" sz="1400" dirty="0" smtClean="0">
                <a:latin typeface="Verdana"/>
                <a:cs typeface="Arial" charset="0"/>
              </a:rPr>
              <a:t>multiplies the bus frequency (100/133 MHz) by a number delivered by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Verdana"/>
                <a:cs typeface="Arial" charset="0"/>
              </a:rPr>
              <a:t> </a:t>
            </a:r>
            <a:r>
              <a:rPr lang="en-US" sz="1400" dirty="0" smtClean="0">
                <a:latin typeface="Verdana"/>
                <a:cs typeface="Arial" charset="0"/>
              </a:rPr>
              <a:t>      the PCU (Power Control Unit)</a:t>
            </a:r>
            <a:r>
              <a:rPr lang="en-US" sz="1400" dirty="0" smtClean="0">
                <a:solidFill>
                  <a:srgbClr val="FF0000"/>
                </a:solidFill>
                <a:latin typeface="Verdana"/>
                <a:cs typeface="Arial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24328" y="639933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84651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2718" y="1149664"/>
          <a:ext cx="9027494" cy="5326706"/>
        </p:xfrm>
        <a:graphic>
          <a:graphicData uri="http://schemas.openxmlformats.org/drawingml/2006/table">
            <a:tbl>
              <a:tblPr firstRow="1" firstCol="1" bandRow="1"/>
              <a:tblGrid>
                <a:gridCol w="117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81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Date 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intro.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cores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Memory attachment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Mem. speed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lanes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TDP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 socket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X6800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 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7/2006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Via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-1066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X38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X38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3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QX</a:t>
                      </a: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6xxx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65 nm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11/2006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4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baseline="0" dirty="0" smtClean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</a:t>
                      </a:r>
                      <a:r>
                        <a:rPr lang="en-US" sz="900" b="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baseline="0" dirty="0" err="1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QX</a:t>
                      </a:r>
                      <a:r>
                        <a:rPr lang="en-US" sz="900" b="0" baseline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 9650 (Penryn)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11/2007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05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-1600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X48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X48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136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QX</a:t>
                      </a: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9770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900" b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(Penryn)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3/2008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1. G.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Nehalem EE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11/2008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DDR3-1067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36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X58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X58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Tylersburg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1366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Westmere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EE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3/2010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73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j-lt"/>
                        </a:rPr>
                        <a:t>130 W</a:t>
                      </a:r>
                      <a:endParaRPr lang="en-US" sz="900" dirty="0">
                        <a:latin typeface="+mj-lt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1366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Sandy Bridge E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11/2011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092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40 </a:t>
                      </a:r>
                      <a:r>
                        <a:rPr lang="en-US" sz="900" b="0" dirty="0" err="1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4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X79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Patsburg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150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2011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Ivy Bridge E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9/2013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399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DDR3-1866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40 </a:t>
                      </a:r>
                      <a:r>
                        <a:rPr lang="en-US" sz="900" b="0" dirty="0" err="1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on-die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j-lt"/>
                        </a:rPr>
                        <a:t>130 W</a:t>
                      </a:r>
                      <a:endParaRPr lang="en-US" sz="900" dirty="0">
                        <a:latin typeface="+mj-lt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2011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1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Haswell</a:t>
                      </a:r>
                      <a:r>
                        <a:rPr lang="en-US" sz="900" b="0" baseline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DDR4-2133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X99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(Wellsburg)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2011-3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Broadwell 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911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-2400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X99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(Wellsburg)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LGA_2011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Skylake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X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6/2017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8861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44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88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Kaby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Lake X)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6/2017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 </a:t>
                      </a: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112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580" y="494150"/>
            <a:ext cx="3398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+mj-lt"/>
              </a:rPr>
              <a:t>TDP (Thermal Design Power) -1</a:t>
            </a:r>
            <a:endParaRPr lang="en-US" sz="1400" b="1" dirty="0">
              <a:solidFill>
                <a:srgbClr val="2D2D8A"/>
              </a:solidFill>
              <a:latin typeface="+mj-lt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 (11)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7712" y="6565759"/>
            <a:ext cx="4032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TDP: </a:t>
            </a:r>
            <a:r>
              <a:rPr lang="en-US" sz="1200" dirty="0" smtClean="0">
                <a:latin typeface="+mj-lt"/>
              </a:rPr>
              <a:t>Reference</a:t>
            </a:r>
            <a:r>
              <a:rPr lang="en-US" sz="1200" dirty="0" smtClean="0"/>
              <a:t> value for designing the cooling system.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7469583" y="1133744"/>
            <a:ext cx="612808" cy="53426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7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683057"/>
              </p:ext>
            </p:extLst>
          </p:nvPr>
        </p:nvGraphicFramePr>
        <p:xfrm>
          <a:off x="62718" y="1149664"/>
          <a:ext cx="9027494" cy="1302393"/>
        </p:xfrm>
        <a:graphic>
          <a:graphicData uri="http://schemas.openxmlformats.org/drawingml/2006/table">
            <a:tbl>
              <a:tblPr firstRow="1" firstCol="1" bandRow="1"/>
              <a:tblGrid>
                <a:gridCol w="117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81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Date 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intro.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cores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Memory attachment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Mem. speed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lanes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TDP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 socket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Skylake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-X Refresh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11/2018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44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 smtClean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165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743982"/>
                  </a:ext>
                </a:extLst>
              </a:tr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Cascade Lake-X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11/2019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DDR4-2933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48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165 W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 smtClean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7833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7479207" y="1133744"/>
            <a:ext cx="603183" cy="131831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80" y="494150"/>
            <a:ext cx="3526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+mj-lt"/>
              </a:rPr>
              <a:t>TDP (Thermal Design Power) -2</a:t>
            </a:r>
            <a:endParaRPr lang="en-US" sz="1400" b="1" dirty="0">
              <a:solidFill>
                <a:srgbClr val="2D2D8A"/>
              </a:solidFill>
              <a:latin typeface="+mj-lt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 (11b)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77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366" y="863715"/>
            <a:ext cx="4061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400" dirty="0" smtClean="0">
                <a:solidFill>
                  <a:srgbClr val="FF0000"/>
                </a:solidFill>
                <a:latin typeface="Verdana"/>
              </a:rPr>
              <a:t>Key </a:t>
            </a:r>
            <a:r>
              <a:rPr lang="en-US" altLang="en-US" sz="1400" dirty="0">
                <a:solidFill>
                  <a:srgbClr val="FF0000"/>
                </a:solidFill>
                <a:latin typeface="Verdana"/>
              </a:rPr>
              <a:t>features </a:t>
            </a:r>
            <a:r>
              <a:rPr lang="en-US" altLang="en-US" sz="1400" dirty="0">
                <a:solidFill>
                  <a:srgbClr val="0070C0"/>
                </a:solidFill>
                <a:latin typeface="Verdana"/>
              </a:rPr>
              <a:t>of Intel’s </a:t>
            </a:r>
            <a:r>
              <a:rPr lang="en-US" altLang="en-US" sz="1400" dirty="0" smtClean="0">
                <a:solidFill>
                  <a:srgbClr val="0070C0"/>
                </a:solidFill>
                <a:latin typeface="Verdana"/>
              </a:rPr>
              <a:t>HEDT lines (cont.):</a:t>
            </a:r>
            <a:endParaRPr lang="en-US" altLang="en-US" sz="1400" dirty="0">
              <a:solidFill>
                <a:srgbClr val="0070C0"/>
              </a:solidFill>
              <a:latin typeface="Verdan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HEDT (High-End Desktop) processors  (12)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3705" y="498072"/>
            <a:ext cx="1795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  <a:latin typeface="Verdana"/>
              </a:rPr>
              <a:t>Introduction -3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216370" y="1195324"/>
            <a:ext cx="8948027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/>
                <a:cs typeface="Arial" charset="0"/>
              </a:rPr>
              <a:t>They are equipped with a </a:t>
            </a:r>
            <a:r>
              <a:rPr lang="en-US" sz="1400" dirty="0" smtClean="0">
                <a:solidFill>
                  <a:srgbClr val="0070C0"/>
                </a:solidFill>
                <a:latin typeface="Verdana"/>
                <a:cs typeface="Arial" charset="0"/>
              </a:rPr>
              <a:t>large number of </a:t>
            </a:r>
            <a:r>
              <a:rPr lang="en-US" sz="1400" dirty="0" err="1" smtClean="0">
                <a:solidFill>
                  <a:srgbClr val="0070C0"/>
                </a:solidFill>
                <a:latin typeface="Verdana"/>
                <a:cs typeface="Arial" charset="0"/>
              </a:rPr>
              <a:t>PCIe</a:t>
            </a:r>
            <a:r>
              <a:rPr lang="en-US" sz="1400" dirty="0" smtClean="0">
                <a:solidFill>
                  <a:srgbClr val="0070C0"/>
                </a:solidFill>
                <a:latin typeface="Verdana"/>
                <a:cs typeface="Arial" charset="0"/>
              </a:rPr>
              <a:t> lanes </a:t>
            </a:r>
            <a:r>
              <a:rPr lang="en-US" sz="1400" dirty="0" smtClean="0">
                <a:solidFill>
                  <a:srgbClr val="000000"/>
                </a:solidFill>
                <a:latin typeface="Verdana"/>
                <a:cs typeface="Arial" charset="0"/>
              </a:rPr>
              <a:t>(mostly 32 to 48 lanes) to connect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latin typeface="Verdana"/>
                <a:cs typeface="Arial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Verdana"/>
                <a:cs typeface="Arial" charset="0"/>
              </a:rPr>
              <a:t>     multiple discrete graphics cards vs. only 16 as typical in desktops,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they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Verdana"/>
              </a:rPr>
              <a:t>do not provide integrated graphics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, as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the installation is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assumed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to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provide high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quality</a:t>
            </a:r>
          </a:p>
          <a:p>
            <a:pPr>
              <a:buClr>
                <a:srgbClr val="000000"/>
              </a:buClr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     graphics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by attaching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discrete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graphics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cards,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15419" y="2236215"/>
            <a:ext cx="84299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they have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more cores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than desktops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since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graphics offers more parallelism than typical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       desktop workloads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,</a:t>
            </a:r>
            <a:endParaRPr lang="en-US" sz="1400" dirty="0" smtClean="0">
              <a:solidFill>
                <a:srgbClr val="000000"/>
              </a:solidFill>
              <a:latin typeface="Verdana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12668" y="3012012"/>
            <a:ext cx="43461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they are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unlocked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to allow overlocking and</a:t>
            </a:r>
            <a:endParaRPr lang="en-US" sz="1400" dirty="0">
              <a:solidFill>
                <a:srgbClr val="000000"/>
              </a:solidFill>
              <a:latin typeface="Verdana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11717" y="3346248"/>
            <a:ext cx="90314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HEDTs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have a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higher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TDP, mostly of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130 to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165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W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vs. 65 to 95 W typical for DT processors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. </a:t>
            </a:r>
            <a:endParaRPr lang="en-US" sz="1400" dirty="0" smtClean="0">
              <a:solidFill>
                <a:srgbClr val="000000"/>
              </a:solidFill>
              <a:latin typeface="Verdana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24328" y="639933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206515" y="2708920"/>
            <a:ext cx="89975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they have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more </a:t>
            </a:r>
            <a:r>
              <a:rPr lang="en-US" sz="1400" dirty="0" smtClean="0">
                <a:solidFill>
                  <a:srgbClr val="0070C0"/>
                </a:solidFill>
                <a:latin typeface="Verdana"/>
              </a:rPr>
              <a:t>memory channels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than desktops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to properly feed the cores from the memory,</a:t>
            </a:r>
            <a:endParaRPr lang="en-US" sz="1400" dirty="0" smtClean="0">
              <a:solidFill>
                <a:srgbClr val="000000"/>
              </a:solidFill>
              <a:latin typeface="Verdan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6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576645"/>
            <a:ext cx="7404100" cy="4572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high-end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2S server processors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2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Evolution of high-end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2S server processors ()</a:t>
            </a:r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-105914" y="3393648"/>
            <a:ext cx="9144000" cy="2096932"/>
            <a:chOff x="161510" y="2888940"/>
            <a:chExt cx="8960696" cy="20969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9862" t="12793" r="-132"/>
            <a:stretch/>
          </p:blipFill>
          <p:spPr>
            <a:xfrm>
              <a:off x="6732240" y="2971916"/>
              <a:ext cx="2335754" cy="18408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6955832" y="2967168"/>
              <a:ext cx="1859564" cy="7801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974305" y="2965503"/>
              <a:ext cx="1170130" cy="53984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-131" t="-4317" r="97982" b="1118"/>
            <a:stretch/>
          </p:blipFill>
          <p:spPr>
            <a:xfrm>
              <a:off x="161510" y="2888940"/>
              <a:ext cx="4739884" cy="199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725" y="3184633"/>
              <a:ext cx="1310346" cy="10839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18225" y="4636005"/>
              <a:ext cx="8034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76216" y="4636005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97269" y="4599130"/>
              <a:ext cx="9348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7734" y="4554125"/>
              <a:ext cx="8595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16205" y="4464115"/>
              <a:ext cx="7761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35263" y="4403498"/>
              <a:ext cx="1212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Smarphones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r="59040"/>
            <a:stretch/>
          </p:blipFill>
          <p:spPr>
            <a:xfrm>
              <a:off x="3982816" y="2960647"/>
              <a:ext cx="2243040" cy="19093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2" t="66962" r="97982" b="14418"/>
            <a:stretch/>
          </p:blipFill>
          <p:spPr>
            <a:xfrm>
              <a:off x="443230" y="4441581"/>
              <a:ext cx="8614420" cy="54429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18225" y="4582337"/>
              <a:ext cx="8034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88569" y="4583010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05835" y="4583010"/>
              <a:ext cx="9348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41700" y="4584715"/>
              <a:ext cx="8595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12260" y="4582001"/>
              <a:ext cx="7761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45895" y="4583010"/>
              <a:ext cx="12763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Smartphones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88" t="7794" r="3735" b="15934"/>
            <a:stretch/>
          </p:blipFill>
          <p:spPr>
            <a:xfrm>
              <a:off x="521550" y="3113965"/>
              <a:ext cx="987406" cy="132735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598877" y="2965825"/>
              <a:ext cx="1170130" cy="53984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/>
            <a:srcRect l="38904" t="11098" r="59040"/>
            <a:stretch/>
          </p:blipFill>
          <p:spPr>
            <a:xfrm>
              <a:off x="6222323" y="3203975"/>
              <a:ext cx="575152" cy="1697481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5034965" y="2187084"/>
            <a:ext cx="9348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Desktops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71802" y="2747782"/>
            <a:ext cx="12121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Smarphones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39272" y="1900054"/>
            <a:ext cx="137856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Servers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4923150" y="1329485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V="1">
            <a:off x="873345" y="1558085"/>
            <a:ext cx="680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568103" y="1758110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601441" y="155808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947806" y="1043735"/>
            <a:ext cx="393473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Recent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processor categories 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of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Intel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7863545" y="2389097"/>
            <a:ext cx="9991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Atom lines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11461" y="2391729"/>
            <a:ext cx="16225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Xeon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E7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E5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E3</a:t>
            </a:r>
            <a:endParaRPr lang="en-US" altLang="en-US" sz="1200" i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Platinum/Gold etc.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3845053" y="1902016"/>
            <a:ext cx="217328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Desktops/Laptops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(Clients)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9" name="Oval 12"/>
          <p:cNvSpPr>
            <a:spLocks noChangeArrowheads="1"/>
          </p:cNvSpPr>
          <p:nvPr/>
        </p:nvSpPr>
        <p:spPr bwMode="auto">
          <a:xfrm>
            <a:off x="4892803" y="1759698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4926140" y="155967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4050375" y="2392994"/>
            <a:ext cx="17876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i7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i5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i3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(Basic architectures)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6205841" y="2387855"/>
            <a:ext cx="1702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Atom lines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(+ LP Core models)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470247" y="1902953"/>
            <a:ext cx="234284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HEDTs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(High-End Desktops)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1855059" y="2393113"/>
            <a:ext cx="1486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i7</a:t>
            </a: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 smtClean="0">
                <a:solidFill>
                  <a:srgbClr val="000000"/>
                </a:solidFill>
                <a:latin typeface="Verdana" pitchFamily="34" charset="0"/>
              </a:rPr>
              <a:t>i9</a:t>
            </a:r>
            <a:endParaRPr lang="en-US" altLang="en-US" sz="1200" i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(Extreme Edition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 or X models)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797760" y="1752262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>
            <a:off x="831098" y="1552237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26495" y="1575145"/>
            <a:ext cx="1599817" cy="391543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717" y="501774"/>
            <a:ext cx="4778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4. Evolution of high-end 2S server processors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6085327" y="1580675"/>
            <a:ext cx="3105473" cy="793876"/>
            <a:chOff x="6085327" y="1246938"/>
            <a:chExt cx="3105473" cy="793876"/>
          </a:xfrm>
        </p:grpSpPr>
        <p:sp>
          <p:nvSpPr>
            <p:cNvPr id="63" name="Oval 7"/>
            <p:cNvSpPr>
              <a:spLocks noChangeArrowheads="1"/>
            </p:cNvSpPr>
            <p:nvPr/>
          </p:nvSpPr>
          <p:spPr bwMode="auto">
            <a:xfrm>
              <a:off x="7632958" y="1439024"/>
              <a:ext cx="72000" cy="7200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4" name="Line 11"/>
            <p:cNvSpPr>
              <a:spLocks noChangeShapeType="1"/>
            </p:cNvSpPr>
            <p:nvPr/>
          </p:nvSpPr>
          <p:spPr bwMode="auto">
            <a:xfrm flipH="1">
              <a:off x="7677345" y="1246938"/>
              <a:ext cx="1588" cy="188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Text Box 4"/>
            <p:cNvSpPr txBox="1">
              <a:spLocks noChangeArrowheads="1"/>
            </p:cNvSpPr>
            <p:nvPr/>
          </p:nvSpPr>
          <p:spPr bwMode="auto">
            <a:xfrm>
              <a:off x="6822250" y="1595631"/>
              <a:ext cx="23685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1690688" indent="-3429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2212975" indent="-3429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2735263" indent="-3429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3257550" indent="-3429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37147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41719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46291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50863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</a:rPr>
                <a:t>Smartphones</a:t>
              </a:r>
              <a:endParaRPr lang="hu-HU" altLang="en-US" sz="12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6" name="Text Box 4"/>
            <p:cNvSpPr txBox="1">
              <a:spLocks noChangeArrowheads="1"/>
            </p:cNvSpPr>
            <p:nvPr/>
          </p:nvSpPr>
          <p:spPr bwMode="auto">
            <a:xfrm>
              <a:off x="6085327" y="1590400"/>
              <a:ext cx="19272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800100" indent="-3429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257300" indent="-3429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indent="-3429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171700" indent="-3429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6289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30861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5433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40005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</a:rPr>
                <a:t>Tablets/</a:t>
              </a:r>
              <a:endParaRPr lang="hu-HU" altLang="en-US" sz="12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092280" y="1763815"/>
              <a:ext cx="1010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6"/>
                  </a:solidFill>
                </a:rPr>
                <a:t>(</a:t>
              </a:r>
              <a:r>
                <a:rPr lang="en-US" sz="1200" b="1" dirty="0" smtClean="0">
                  <a:solidFill>
                    <a:schemeClr val="accent6"/>
                  </a:solidFill>
                </a:rPr>
                <a:t>Mobiles)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27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(1)</a:t>
            </a:r>
            <a:endParaRPr lang="en-US" sz="1600" dirty="0"/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5957354" y="1772826"/>
            <a:ext cx="2664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Key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new features of the ISP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and the microarchitecture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0" name="Rectangle 54"/>
          <p:cNvSpPr>
            <a:spLocks noChangeArrowheads="1"/>
          </p:cNvSpPr>
          <p:nvPr/>
        </p:nvSpPr>
        <p:spPr bwMode="auto">
          <a:xfrm>
            <a:off x="5820671" y="1773350"/>
            <a:ext cx="2990850" cy="450181"/>
          </a:xfrm>
          <a:prstGeom prst="rect">
            <a:avLst/>
          </a:prstGeom>
          <a:solidFill>
            <a:srgbClr val="333333">
              <a:alpha val="14902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3850" y="2146323"/>
            <a:ext cx="8631787" cy="3018006"/>
            <a:chOff x="323850" y="1049934"/>
            <a:chExt cx="8631787" cy="2774950"/>
          </a:xfrm>
        </p:grpSpPr>
        <p:sp>
          <p:nvSpPr>
            <p:cNvPr id="4" name="Rectangle 46"/>
            <p:cNvSpPr>
              <a:spLocks noChangeArrowheads="1"/>
            </p:cNvSpPr>
            <p:nvPr/>
          </p:nvSpPr>
          <p:spPr bwMode="auto">
            <a:xfrm>
              <a:off x="2546775" y="1089902"/>
              <a:ext cx="3108960" cy="2690428"/>
            </a:xfrm>
            <a:prstGeom prst="rect">
              <a:avLst/>
            </a:prstGeom>
            <a:solidFill>
              <a:srgbClr val="0000FF">
                <a:alpha val="14117"/>
              </a:srgb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200" dirty="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5784577" y="2541719"/>
              <a:ext cx="3171060" cy="594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New </a:t>
              </a:r>
              <a:r>
                <a:rPr lang="hu-HU" altLang="en-US" sz="12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microarch.,</a:t>
              </a: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hu-HU" altLang="en-US" sz="12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64-bit</a:t>
              </a:r>
              <a:endPara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Dual cores (DC) for the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Pentium D (Smithfield) (05/2005)</a:t>
              </a:r>
              <a:endPara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608513" y="3127972"/>
              <a:ext cx="102235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 0</a:t>
              </a:r>
              <a:r>
                <a:rPr lang="hu-HU" altLang="en-US" sz="12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1/200</a:t>
              </a:r>
              <a:r>
                <a:rPr lang="en-US" altLang="en-US" sz="12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23850" y="2419947"/>
              <a:ext cx="4121150" cy="612775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393700" y="2438997"/>
              <a:ext cx="3735388" cy="576262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3665538" y="2456459"/>
              <a:ext cx="774700" cy="611188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2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890963" y="2621559"/>
              <a:ext cx="5905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 b="1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90nm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736600" y="2464397"/>
              <a:ext cx="3240088" cy="612775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23850" y="1794472"/>
              <a:ext cx="4121150" cy="576262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6" name="AutoShape 17"/>
            <p:cNvSpPr>
              <a:spLocks noChangeArrowheads="1"/>
            </p:cNvSpPr>
            <p:nvPr/>
          </p:nvSpPr>
          <p:spPr bwMode="auto">
            <a:xfrm>
              <a:off x="393700" y="1805584"/>
              <a:ext cx="3735388" cy="576263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3665538" y="1757959"/>
              <a:ext cx="774700" cy="612775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2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3798888" y="1975447"/>
              <a:ext cx="6858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130</a:t>
              </a:r>
              <a:r>
                <a:rPr lang="hu-HU" altLang="en-US" sz="10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nm</a:t>
              </a: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736600" y="1797647"/>
              <a:ext cx="3192463" cy="5762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754063" y="1864322"/>
              <a:ext cx="3121025" cy="476250"/>
            </a:xfrm>
            <a:prstGeom prst="rect">
              <a:avLst/>
            </a:prstGeom>
            <a:gradFill rotWithShape="1">
              <a:gsLst>
                <a:gs pos="0">
                  <a:srgbClr val="0066FF">
                    <a:alpha val="57999"/>
                  </a:srgbClr>
                </a:gs>
                <a:gs pos="100000">
                  <a:srgbClr val="FFFFC9"/>
                </a:gs>
              </a:gsLst>
              <a:lin ang="5400000" scaled="1"/>
            </a:gra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 i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TICK</a:t>
              </a:r>
              <a:br>
                <a:rPr lang="en-US" altLang="en-US" sz="1200" b="1" i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</a:br>
              <a:r>
                <a:rPr lang="en-US" altLang="en-US" sz="1200" b="1" i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TOCK</a:t>
              </a: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323850" y="1094384"/>
              <a:ext cx="4121150" cy="611188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393700" y="1083272"/>
              <a:ext cx="3735388" cy="612775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3665538" y="1092797"/>
              <a:ext cx="774700" cy="611187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2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736600" y="1108672"/>
              <a:ext cx="3240088" cy="612775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 rot="-5400000">
              <a:off x="215901" y="2653309"/>
              <a:ext cx="7175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 dirty="0">
                  <a:solidFill>
                    <a:srgbClr val="FFFFFF"/>
                  </a:solidFill>
                  <a:cs typeface="Arial" charset="0"/>
                </a:rPr>
                <a:t>2 YEARS</a:t>
              </a:r>
            </a:p>
          </p:txBody>
        </p:sp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 rot="-5400000">
              <a:off x="211138" y="1972271"/>
              <a:ext cx="7175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>
                  <a:solidFill>
                    <a:srgbClr val="FFFFFF"/>
                  </a:solidFill>
                  <a:cs typeface="Arial" charset="0"/>
                </a:rPr>
                <a:t>2 YEARS</a:t>
              </a:r>
            </a:p>
          </p:txBody>
        </p:sp>
        <p:sp>
          <p:nvSpPr>
            <p:cNvPr id="27" name="Text Box 30"/>
            <p:cNvSpPr txBox="1">
              <a:spLocks noChangeArrowheads="1"/>
            </p:cNvSpPr>
            <p:nvPr/>
          </p:nvSpPr>
          <p:spPr bwMode="auto">
            <a:xfrm rot="-5400000">
              <a:off x="201613" y="1286471"/>
              <a:ext cx="7175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 dirty="0">
                  <a:solidFill>
                    <a:srgbClr val="FFFFFF"/>
                  </a:solidFill>
                  <a:cs typeface="Arial" charset="0"/>
                </a:rPr>
                <a:t>2 YEARS</a:t>
              </a:r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323850" y="3154959"/>
              <a:ext cx="4121150" cy="611188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9" name="AutoShape 32"/>
            <p:cNvSpPr>
              <a:spLocks noChangeArrowheads="1"/>
            </p:cNvSpPr>
            <p:nvPr/>
          </p:nvSpPr>
          <p:spPr bwMode="auto">
            <a:xfrm>
              <a:off x="393700" y="3153372"/>
              <a:ext cx="3735388" cy="612775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3665538" y="3150197"/>
              <a:ext cx="774700" cy="612775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2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3878263" y="3326409"/>
              <a:ext cx="5905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65nm</a:t>
              </a:r>
            </a:p>
          </p:txBody>
        </p:sp>
        <p:sp>
          <p:nvSpPr>
            <p:cNvPr id="32" name="Rectangle 35"/>
            <p:cNvSpPr>
              <a:spLocks noChangeArrowheads="1"/>
            </p:cNvSpPr>
            <p:nvPr/>
          </p:nvSpPr>
          <p:spPr bwMode="auto">
            <a:xfrm>
              <a:off x="736600" y="3153372"/>
              <a:ext cx="3240088" cy="612775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746125" y="3073172"/>
              <a:ext cx="3121025" cy="396186"/>
            </a:xfrm>
            <a:prstGeom prst="rect">
              <a:avLst/>
            </a:prstGeom>
            <a:solidFill>
              <a:srgbClr val="FFFFC9">
                <a:alpha val="58038"/>
              </a:srgbClr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b="1" i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TICK</a:t>
              </a:r>
              <a:r>
                <a:rPr lang="en-US" altLang="en-US" sz="11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  Pentium 4 </a:t>
              </a:r>
              <a:r>
                <a:rPr lang="en-US" altLang="en-US" sz="11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(</a:t>
              </a:r>
              <a:r>
                <a:rPr lang="hu-HU" altLang="en-US" sz="11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Cedar Mill</a:t>
              </a:r>
              <a:r>
                <a:rPr lang="en-US" altLang="en-US" sz="11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 SC) 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          Pentium D (</a:t>
              </a:r>
              <a:r>
                <a:rPr lang="en-US" altLang="en-US" sz="1100" b="1" dirty="0" err="1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Presler</a:t>
              </a:r>
              <a:r>
                <a:rPr lang="en-US" altLang="en-US" sz="11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 DC)          </a:t>
              </a:r>
              <a:endParaRPr lang="en-US" altLang="en-US" sz="11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754063" y="3429000"/>
              <a:ext cx="3121025" cy="302673"/>
            </a:xfrm>
            <a:prstGeom prst="rect">
              <a:avLst/>
            </a:prstGeom>
            <a:solidFill>
              <a:srgbClr val="6148F6">
                <a:alpha val="22745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b="1" i="1" dirty="0">
                  <a:solidFill>
                    <a:schemeClr val="bg2">
                      <a:lumMod val="75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TOCK</a:t>
              </a:r>
              <a:r>
                <a:rPr lang="en-US" altLang="en-US" sz="1400" b="1" dirty="0">
                  <a:solidFill>
                    <a:schemeClr val="bg2">
                      <a:lumMod val="75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   </a:t>
              </a:r>
              <a:r>
                <a:rPr lang="hu-HU" altLang="en-US" sz="1200" b="1" dirty="0" err="1">
                  <a:solidFill>
                    <a:schemeClr val="bg2">
                      <a:lumMod val="75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Core</a:t>
              </a:r>
              <a:r>
                <a:rPr lang="hu-HU" altLang="en-US" sz="1200" b="1" dirty="0">
                  <a:solidFill>
                    <a:schemeClr val="bg2">
                      <a:lumMod val="75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 2</a:t>
              </a:r>
              <a:r>
                <a:rPr lang="en-US" altLang="en-US" sz="1200" b="1" dirty="0">
                  <a:solidFill>
                    <a:schemeClr val="bg2">
                      <a:lumMod val="75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        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 rot="-5400000">
              <a:off x="215901" y="3343871"/>
              <a:ext cx="7175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>
                  <a:solidFill>
                    <a:srgbClr val="FFFFFF"/>
                  </a:solidFill>
                  <a:cs typeface="Arial" charset="0"/>
                </a:rPr>
                <a:t>2 YEARS</a:t>
              </a: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6460442" y="1212882"/>
              <a:ext cx="1544012" cy="424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New microarch</a:t>
              </a:r>
              <a:r>
                <a:rPr lang="hu-HU" altLang="en-US" sz="12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.</a:t>
              </a:r>
              <a:endPara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called </a:t>
              </a:r>
              <a:r>
                <a:rPr lang="en-US" altLang="en-US" sz="1200" b="1" dirty="0" err="1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Netburst</a:t>
              </a:r>
              <a:endPara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7" name="Text Box 40"/>
            <p:cNvSpPr txBox="1">
              <a:spLocks noChangeArrowheads="1"/>
            </p:cNvSpPr>
            <p:nvPr/>
          </p:nvSpPr>
          <p:spPr bwMode="auto">
            <a:xfrm>
              <a:off x="6243596" y="1877244"/>
              <a:ext cx="2042547" cy="424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New </a:t>
              </a:r>
              <a:r>
                <a:rPr lang="hu-HU" altLang="en-US" sz="1200" b="1" dirty="0" err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microarch</a:t>
              </a:r>
              <a:r>
                <a:rPr lang="hu-HU" altLang="en-US" sz="12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.,</a:t>
              </a:r>
              <a:endParaRPr lang="en-US" altLang="en-US" sz="1200" b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H</a:t>
              </a:r>
              <a:r>
                <a:rPr lang="hu-HU" altLang="en-US" sz="12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yperthreading</a:t>
              </a: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 (HT)</a:t>
              </a:r>
              <a:endPara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8" name="Text Box 41"/>
            <p:cNvSpPr txBox="1">
              <a:spLocks noChangeArrowheads="1"/>
            </p:cNvSpPr>
            <p:nvPr/>
          </p:nvSpPr>
          <p:spPr bwMode="auto">
            <a:xfrm>
              <a:off x="1338263" y="2035772"/>
              <a:ext cx="2020887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Pentium 4 /</a:t>
              </a:r>
              <a:r>
                <a:rPr lang="hu-HU" altLang="en-US" sz="11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Northwood</a:t>
              </a:r>
              <a:endParaRPr lang="en-US" altLang="en-US" sz="1100" b="1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39" name="Text Box 42"/>
            <p:cNvSpPr txBox="1">
              <a:spLocks noChangeArrowheads="1"/>
            </p:cNvSpPr>
            <p:nvPr/>
          </p:nvSpPr>
          <p:spPr bwMode="auto">
            <a:xfrm>
              <a:off x="754063" y="1211859"/>
              <a:ext cx="3121025" cy="430213"/>
            </a:xfrm>
            <a:prstGeom prst="rect">
              <a:avLst/>
            </a:prstGeom>
            <a:gradFill rotWithShape="1">
              <a:gsLst>
                <a:gs pos="0">
                  <a:srgbClr val="0066FF">
                    <a:alpha val="57999"/>
                  </a:srgbClr>
                </a:gs>
                <a:gs pos="100000">
                  <a:srgbClr val="FFFFC9"/>
                </a:gs>
              </a:gsLst>
              <a:lin ang="5400000" scaled="1"/>
            </a:gra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b="1" i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TICK</a:t>
              </a:r>
              <a:br>
                <a:rPr lang="en-US" altLang="en-US" sz="1100" b="1" i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</a:br>
              <a:r>
                <a:rPr lang="en-US" altLang="en-US" sz="1100" b="1" i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TOCK</a:t>
              </a:r>
            </a:p>
          </p:txBody>
        </p:sp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736600" y="2562822"/>
              <a:ext cx="3121025" cy="431800"/>
            </a:xfrm>
            <a:prstGeom prst="rect">
              <a:avLst/>
            </a:prstGeom>
            <a:gradFill rotWithShape="1">
              <a:gsLst>
                <a:gs pos="0">
                  <a:srgbClr val="0066FF">
                    <a:alpha val="57999"/>
                  </a:srgbClr>
                </a:gs>
                <a:gs pos="100000">
                  <a:srgbClr val="FFFFC9"/>
                </a:gs>
              </a:gsLst>
              <a:lin ang="5400000" scaled="1"/>
            </a:gra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b="1" i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TICK</a:t>
              </a:r>
              <a:br>
                <a:rPr lang="en-US" altLang="en-US" sz="1100" b="1" i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</a:br>
              <a:r>
                <a:rPr lang="en-US" altLang="en-US" sz="1100" b="1" i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TOCK</a:t>
              </a:r>
            </a:p>
          </p:txBody>
        </p:sp>
        <p:sp>
          <p:nvSpPr>
            <p:cNvPr id="41" name="Text Box 15"/>
            <p:cNvSpPr txBox="1">
              <a:spLocks noChangeArrowheads="1"/>
            </p:cNvSpPr>
            <p:nvPr/>
          </p:nvSpPr>
          <p:spPr bwMode="auto">
            <a:xfrm>
              <a:off x="1411288" y="2648547"/>
              <a:ext cx="2378075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Pentium 4 /Prescott           </a:t>
              </a:r>
            </a:p>
          </p:txBody>
        </p:sp>
        <p:sp>
          <p:nvSpPr>
            <p:cNvPr id="42" name="Text Box 27"/>
            <p:cNvSpPr txBox="1">
              <a:spLocks noChangeArrowheads="1"/>
            </p:cNvSpPr>
            <p:nvPr/>
          </p:nvSpPr>
          <p:spPr bwMode="auto">
            <a:xfrm>
              <a:off x="1411288" y="1353147"/>
              <a:ext cx="2446337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Pentium 4 /</a:t>
              </a:r>
              <a:r>
                <a:rPr lang="hu-HU" altLang="en-US" sz="11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Willamette</a:t>
              </a:r>
              <a:r>
                <a:rPr lang="en-US" altLang="en-US" sz="11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           </a:t>
              </a:r>
            </a:p>
          </p:txBody>
        </p:sp>
        <p:sp>
          <p:nvSpPr>
            <p:cNvPr id="43" name="Text Box 44"/>
            <p:cNvSpPr txBox="1">
              <a:spLocks noChangeArrowheads="1"/>
            </p:cNvSpPr>
            <p:nvPr/>
          </p:nvSpPr>
          <p:spPr bwMode="auto">
            <a:xfrm>
              <a:off x="4622800" y="3464870"/>
              <a:ext cx="989013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 0</a:t>
              </a:r>
              <a:r>
                <a:rPr lang="hu-HU" altLang="en-US" sz="12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7/2006</a:t>
              </a:r>
              <a:endParaRPr lang="en-US" altLang="en-US" sz="1200" b="1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46" name="Text Box 49"/>
            <p:cNvSpPr txBox="1">
              <a:spLocks noChangeArrowheads="1"/>
            </p:cNvSpPr>
            <p:nvPr/>
          </p:nvSpPr>
          <p:spPr bwMode="auto">
            <a:xfrm>
              <a:off x="4641850" y="1291234"/>
              <a:ext cx="93503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11/2000</a:t>
              </a:r>
              <a:endParaRPr lang="en-US" altLang="en-US" sz="1200" b="1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47" name="Text Box 50"/>
            <p:cNvSpPr txBox="1">
              <a:spLocks noChangeArrowheads="1"/>
            </p:cNvSpPr>
            <p:nvPr/>
          </p:nvSpPr>
          <p:spPr bwMode="auto">
            <a:xfrm>
              <a:off x="4654550" y="1957984"/>
              <a:ext cx="9366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0</a:t>
              </a:r>
              <a:r>
                <a:rPr lang="hu-HU" altLang="en-US" sz="12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1/2002</a:t>
              </a:r>
              <a:endParaRPr lang="en-US" altLang="en-US" sz="1200" b="1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48" name="Text Box 51"/>
            <p:cNvSpPr txBox="1">
              <a:spLocks noChangeArrowheads="1"/>
            </p:cNvSpPr>
            <p:nvPr/>
          </p:nvSpPr>
          <p:spPr bwMode="auto">
            <a:xfrm>
              <a:off x="4654550" y="2597747"/>
              <a:ext cx="9366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0</a:t>
              </a:r>
              <a:r>
                <a:rPr lang="hu-HU" altLang="en-US" sz="12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2/2004</a:t>
              </a:r>
              <a:endParaRPr lang="en-US" altLang="en-US" sz="1200" b="1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2" name="Line 57"/>
            <p:cNvSpPr>
              <a:spLocks noChangeShapeType="1"/>
            </p:cNvSpPr>
            <p:nvPr/>
          </p:nvSpPr>
          <p:spPr bwMode="auto">
            <a:xfrm>
              <a:off x="361950" y="3100984"/>
              <a:ext cx="845978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0" name="Text Box 25"/>
            <p:cNvSpPr txBox="1">
              <a:spLocks noChangeArrowheads="1"/>
            </p:cNvSpPr>
            <p:nvPr/>
          </p:nvSpPr>
          <p:spPr bwMode="auto">
            <a:xfrm>
              <a:off x="3824288" y="1308697"/>
              <a:ext cx="681037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180nm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8814338" y="716935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9628" y="5454998"/>
            <a:ext cx="9292922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Note</a:t>
            </a:r>
          </a:p>
          <a:p>
            <a:r>
              <a:rPr lang="en-US" sz="1400" dirty="0" smtClean="0">
                <a:latin typeface="+mj-lt"/>
              </a:rPr>
              <a:t>This is a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single phase development model</a:t>
            </a:r>
            <a:r>
              <a:rPr lang="en-US" sz="1400" dirty="0" smtClean="0">
                <a:latin typeface="+mj-lt"/>
              </a:rPr>
              <a:t>, in each generation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both technology and </a:t>
            </a:r>
          </a:p>
          <a:p>
            <a:r>
              <a:rPr lang="en-US" sz="1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microarchitecture</a:t>
            </a:r>
            <a:r>
              <a:rPr lang="en-US" sz="1400" dirty="0" smtClean="0">
                <a:latin typeface="+mj-lt"/>
              </a:rPr>
              <a:t> is changed.</a:t>
            </a:r>
            <a:endParaRPr lang="en-US" sz="1400" dirty="0">
              <a:latin typeface="+mj-lt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78184" y="507813"/>
            <a:ext cx="8909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1. Overview of the evolution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of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Intel's Pentium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4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and Core 2 families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(Based on [3])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 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184" y="870220"/>
            <a:ext cx="911089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>
                <a:latin typeface="+mj-lt"/>
              </a:rPr>
              <a:t>The Core 2 family was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preceded</a:t>
            </a:r>
            <a:r>
              <a:rPr lang="en-US" sz="1400" dirty="0" smtClean="0">
                <a:latin typeface="+mj-lt"/>
              </a:rPr>
              <a:t> by the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Pentium 4 family.</a:t>
            </a:r>
          </a:p>
          <a:p>
            <a:r>
              <a:rPr lang="en-US" sz="1400" dirty="0" smtClean="0">
                <a:latin typeface="+mj-lt"/>
              </a:rPr>
              <a:t>The Pentium 4 family includes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3 generations </a:t>
            </a:r>
            <a:r>
              <a:rPr lang="en-US" sz="1400" dirty="0" smtClean="0">
                <a:latin typeface="+mj-lt"/>
              </a:rPr>
              <a:t>and introduced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important innovations</a:t>
            </a:r>
            <a:r>
              <a:rPr lang="en-US" sz="1400" dirty="0" smtClean="0">
                <a:latin typeface="+mj-lt"/>
              </a:rPr>
              <a:t>, as listed below.</a:t>
            </a:r>
            <a:endParaRPr lang="en-US" sz="1400" dirty="0"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8250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7" grpId="0"/>
      <p:bldP spid="5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150369" y="540218"/>
            <a:ext cx="779700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Server </a:t>
            </a: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platforms classified according to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the number of processors supported</a:t>
            </a:r>
            <a:endParaRPr lang="en-US" altLang="en-US" sz="14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2381250" y="3203623"/>
            <a:ext cx="217328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2S (DP)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 server platforms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59396" name="Oval 7"/>
          <p:cNvSpPr>
            <a:spLocks noChangeArrowheads="1"/>
          </p:cNvSpPr>
          <p:nvPr/>
        </p:nvSpPr>
        <p:spPr bwMode="auto">
          <a:xfrm>
            <a:off x="7969250" y="3114723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397" name="Line 8"/>
          <p:cNvSpPr>
            <a:spLocks noChangeShapeType="1"/>
          </p:cNvSpPr>
          <p:nvPr/>
        </p:nvSpPr>
        <p:spPr bwMode="auto">
          <a:xfrm>
            <a:off x="3810000" y="1250998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Line 10"/>
          <p:cNvSpPr>
            <a:spLocks noChangeShapeType="1"/>
          </p:cNvSpPr>
          <p:nvPr/>
        </p:nvSpPr>
        <p:spPr bwMode="auto">
          <a:xfrm flipV="1">
            <a:off x="1552575" y="1466898"/>
            <a:ext cx="435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" name="Line 11"/>
          <p:cNvSpPr>
            <a:spLocks noChangeShapeType="1"/>
          </p:cNvSpPr>
          <p:nvPr/>
        </p:nvSpPr>
        <p:spPr bwMode="auto">
          <a:xfrm flipH="1">
            <a:off x="8007350" y="2928986"/>
            <a:ext cx="3175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0" name="Oval 12"/>
          <p:cNvSpPr>
            <a:spLocks noChangeArrowheads="1"/>
          </p:cNvSpPr>
          <p:nvPr/>
        </p:nvSpPr>
        <p:spPr bwMode="auto">
          <a:xfrm>
            <a:off x="1511300" y="1666923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401" name="Line 13"/>
          <p:cNvSpPr>
            <a:spLocks noChangeShapeType="1"/>
          </p:cNvSpPr>
          <p:nvPr/>
        </p:nvSpPr>
        <p:spPr bwMode="auto">
          <a:xfrm>
            <a:off x="1544638" y="146689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Text Box 4"/>
          <p:cNvSpPr txBox="1">
            <a:spLocks noChangeArrowheads="1"/>
          </p:cNvSpPr>
          <p:nvPr/>
        </p:nvSpPr>
        <p:spPr bwMode="auto">
          <a:xfrm>
            <a:off x="2781300" y="908098"/>
            <a:ext cx="2063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Server platforms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59403" name="Text Box 4"/>
          <p:cNvSpPr txBox="1">
            <a:spLocks noChangeArrowheads="1"/>
          </p:cNvSpPr>
          <p:nvPr/>
        </p:nvSpPr>
        <p:spPr bwMode="auto">
          <a:xfrm>
            <a:off x="6889213" y="3179811"/>
            <a:ext cx="221668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      Platforms </a:t>
            </a:r>
            <a:r>
              <a:rPr lang="en-US" altLang="en-US" sz="1200" b="1" dirty="0">
                <a:latin typeface="Verdana" pitchFamily="34" charset="0"/>
              </a:rPr>
              <a:t>for </a:t>
            </a:r>
            <a:r>
              <a:rPr lang="en-US" altLang="en-US" sz="1200" b="1" dirty="0" smtClean="0">
                <a:latin typeface="Verdana" pitchFamily="34" charset="0"/>
              </a:rPr>
              <a:t>more than 8 sockets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59404" name="Text Box 13"/>
          <p:cNvSpPr txBox="1">
            <a:spLocks noChangeArrowheads="1"/>
          </p:cNvSpPr>
          <p:nvPr/>
        </p:nvSpPr>
        <p:spPr bwMode="auto">
          <a:xfrm>
            <a:off x="2132526" y="3721148"/>
            <a:ext cx="2513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latin typeface="Verdana" pitchFamily="34" charset="0"/>
              </a:rPr>
              <a:t> 2- processor server platforms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latin typeface="Verdana" pitchFamily="34" charset="0"/>
              </a:rPr>
              <a:t>(2-socket server platforms)</a:t>
            </a:r>
          </a:p>
        </p:txBody>
      </p:sp>
      <p:sp>
        <p:nvSpPr>
          <p:cNvPr id="59405" name="Text Box 4"/>
          <p:cNvSpPr txBox="1">
            <a:spLocks noChangeArrowheads="1"/>
          </p:cNvSpPr>
          <p:nvPr/>
        </p:nvSpPr>
        <p:spPr bwMode="auto">
          <a:xfrm>
            <a:off x="4821238" y="3205211"/>
            <a:ext cx="217328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4S/</a:t>
            </a:r>
            <a:r>
              <a:rPr lang="en-US" altLang="en-US" sz="1200" b="1" dirty="0" err="1" smtClean="0">
                <a:latin typeface="Verdana" pitchFamily="34" charset="0"/>
              </a:rPr>
              <a:t>8S</a:t>
            </a:r>
            <a:r>
              <a:rPr lang="en-US" altLang="en-US" sz="1200" b="1" dirty="0" smtClean="0">
                <a:latin typeface="Verdana" pitchFamily="34" charset="0"/>
              </a:rPr>
              <a:t> (MP)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 server platforms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59406" name="Oval 12"/>
          <p:cNvSpPr>
            <a:spLocks noChangeArrowheads="1"/>
          </p:cNvSpPr>
          <p:nvPr/>
        </p:nvSpPr>
        <p:spPr bwMode="auto">
          <a:xfrm>
            <a:off x="5881688" y="3109961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407" name="Line 13"/>
          <p:cNvSpPr>
            <a:spLocks noChangeShapeType="1"/>
          </p:cNvSpPr>
          <p:nvPr/>
        </p:nvSpPr>
        <p:spPr bwMode="auto">
          <a:xfrm>
            <a:off x="5908675" y="290993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8" name="Text Box 17"/>
          <p:cNvSpPr txBox="1">
            <a:spLocks noChangeArrowheads="1"/>
          </p:cNvSpPr>
          <p:nvPr/>
        </p:nvSpPr>
        <p:spPr bwMode="auto">
          <a:xfrm>
            <a:off x="4592628" y="3722736"/>
            <a:ext cx="25955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latin typeface="Verdana" pitchFamily="34" charset="0"/>
              </a:rPr>
              <a:t>4/8-processor </a:t>
            </a:r>
            <a:r>
              <a:rPr lang="en-US" altLang="en-US" sz="1200" i="1" dirty="0">
                <a:latin typeface="Verdana" pitchFamily="34" charset="0"/>
              </a:rPr>
              <a:t>server platforms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latin typeface="Verdana" pitchFamily="34" charset="0"/>
              </a:rPr>
              <a:t>(</a:t>
            </a:r>
            <a:r>
              <a:rPr lang="en-US" altLang="en-US" sz="1200" i="1" dirty="0" smtClean="0">
                <a:latin typeface="Verdana" pitchFamily="34" charset="0"/>
              </a:rPr>
              <a:t>4/8-socket </a:t>
            </a:r>
            <a:r>
              <a:rPr lang="en-US" altLang="en-US" sz="1200" i="1" dirty="0">
                <a:latin typeface="Verdana" pitchFamily="34" charset="0"/>
              </a:rPr>
              <a:t>server platforms)</a:t>
            </a:r>
          </a:p>
        </p:txBody>
      </p:sp>
      <p:sp>
        <p:nvSpPr>
          <p:cNvPr id="59409" name="Text Box 18"/>
          <p:cNvSpPr txBox="1">
            <a:spLocks noChangeArrowheads="1"/>
          </p:cNvSpPr>
          <p:nvPr/>
        </p:nvSpPr>
        <p:spPr bwMode="auto">
          <a:xfrm>
            <a:off x="7120186" y="3724323"/>
            <a:ext cx="1871025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200" i="1" dirty="0" smtClean="0">
                <a:latin typeface="Verdana" pitchFamily="34" charset="0"/>
              </a:rPr>
              <a:t>Server </a:t>
            </a:r>
            <a:r>
              <a:rPr lang="en-US" altLang="en-US" sz="1200" i="1" dirty="0">
                <a:latin typeface="Verdana" pitchFamily="34" charset="0"/>
              </a:rPr>
              <a:t>platforms for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200" i="1" dirty="0">
                <a:latin typeface="Verdana" pitchFamily="34" charset="0"/>
              </a:rPr>
              <a:t> more than </a:t>
            </a:r>
            <a:r>
              <a:rPr lang="en-US" altLang="en-US" sz="1200" i="1" dirty="0" smtClean="0">
                <a:latin typeface="Verdana" pitchFamily="34" charset="0"/>
              </a:rPr>
              <a:t>the Intel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200" i="1" dirty="0" smtClean="0">
                <a:latin typeface="Verdana" pitchFamily="34" charset="0"/>
              </a:rPr>
              <a:t>supported number of 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200" i="1" dirty="0" smtClean="0">
                <a:latin typeface="Verdana" pitchFamily="34" charset="0"/>
              </a:rPr>
              <a:t>sockets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 i="1" dirty="0" smtClean="0">
                <a:latin typeface="Verdana" pitchFamily="34" charset="0"/>
              </a:rPr>
              <a:t>(4 or 8 sockets)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200" i="1" dirty="0" smtClean="0">
                <a:latin typeface="Verdana" pitchFamily="34" charset="0"/>
              </a:rPr>
              <a:t>They need third party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 i="1" dirty="0" smtClean="0">
                <a:latin typeface="Verdana" pitchFamily="34" charset="0"/>
              </a:rPr>
              <a:t>node controllers</a:t>
            </a:r>
            <a:endParaRPr lang="en-US" altLang="en-US" sz="1200" i="1" dirty="0">
              <a:latin typeface="Verdana" pitchFamily="34" charset="0"/>
            </a:endParaRPr>
          </a:p>
        </p:txBody>
      </p:sp>
      <p:sp>
        <p:nvSpPr>
          <p:cNvPr id="59410" name="Text Box 4"/>
          <p:cNvSpPr txBox="1">
            <a:spLocks noChangeArrowheads="1"/>
          </p:cNvSpPr>
          <p:nvPr/>
        </p:nvSpPr>
        <p:spPr bwMode="auto">
          <a:xfrm rot="10800000" flipH="1" flipV="1">
            <a:off x="107950" y="1741536"/>
            <a:ext cx="302736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Uniprocessor  server platforms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(UP-server platforms)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59411" name="Text Box 20"/>
          <p:cNvSpPr txBox="1">
            <a:spLocks noChangeArrowheads="1"/>
          </p:cNvSpPr>
          <p:nvPr/>
        </p:nvSpPr>
        <p:spPr bwMode="auto">
          <a:xfrm>
            <a:off x="282575" y="2243186"/>
            <a:ext cx="2459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 1-processor server platforms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(1-socket server platforms)</a:t>
            </a:r>
          </a:p>
        </p:txBody>
      </p:sp>
      <p:sp>
        <p:nvSpPr>
          <p:cNvPr id="59412" name="Oval 12"/>
          <p:cNvSpPr>
            <a:spLocks noChangeArrowheads="1"/>
          </p:cNvSpPr>
          <p:nvPr/>
        </p:nvSpPr>
        <p:spPr bwMode="auto">
          <a:xfrm>
            <a:off x="3443288" y="3135361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413" name="Line 13"/>
          <p:cNvSpPr>
            <a:spLocks noChangeShapeType="1"/>
          </p:cNvSpPr>
          <p:nvPr/>
        </p:nvSpPr>
        <p:spPr bwMode="auto">
          <a:xfrm>
            <a:off x="3476625" y="293533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4" name="Oval 12"/>
          <p:cNvSpPr>
            <a:spLocks noChangeArrowheads="1"/>
          </p:cNvSpPr>
          <p:nvPr/>
        </p:nvSpPr>
        <p:spPr bwMode="auto">
          <a:xfrm>
            <a:off x="5868988" y="1662161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415" name="Line 13"/>
          <p:cNvSpPr>
            <a:spLocks noChangeShapeType="1"/>
          </p:cNvSpPr>
          <p:nvPr/>
        </p:nvSpPr>
        <p:spPr bwMode="auto">
          <a:xfrm>
            <a:off x="5902325" y="146213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6" name="Text Box 4"/>
          <p:cNvSpPr txBox="1">
            <a:spLocks noChangeArrowheads="1"/>
          </p:cNvSpPr>
          <p:nvPr/>
        </p:nvSpPr>
        <p:spPr bwMode="auto">
          <a:xfrm rot="10800000" flipH="1" flipV="1">
            <a:off x="4395788" y="1743123"/>
            <a:ext cx="29829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Multiprocessor server platforms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59417" name="Text Box 28"/>
          <p:cNvSpPr txBox="1">
            <a:spLocks noChangeArrowheads="1"/>
          </p:cNvSpPr>
          <p:nvPr/>
        </p:nvSpPr>
        <p:spPr bwMode="auto">
          <a:xfrm>
            <a:off x="3514725" y="2238423"/>
            <a:ext cx="437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 Server platforms supporting more than one processor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(Multi-socket server platforms)</a:t>
            </a:r>
          </a:p>
        </p:txBody>
      </p:sp>
      <p:sp>
        <p:nvSpPr>
          <p:cNvPr id="59418" name="Line 8"/>
          <p:cNvSpPr>
            <a:spLocks noChangeShapeType="1"/>
          </p:cNvSpPr>
          <p:nvPr/>
        </p:nvSpPr>
        <p:spPr bwMode="auto">
          <a:xfrm>
            <a:off x="5907088" y="2706736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9" name="Line 10"/>
          <p:cNvSpPr>
            <a:spLocks noChangeShapeType="1"/>
          </p:cNvSpPr>
          <p:nvPr/>
        </p:nvSpPr>
        <p:spPr bwMode="auto">
          <a:xfrm flipV="1">
            <a:off x="3476625" y="2927398"/>
            <a:ext cx="453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Rounded Rectangle 40"/>
          <p:cNvSpPr/>
          <p:nvPr/>
        </p:nvSpPr>
        <p:spPr bwMode="auto">
          <a:xfrm>
            <a:off x="2141730" y="2933945"/>
            <a:ext cx="2500322" cy="145395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(2)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66555" y="5904275"/>
            <a:ext cx="1845377" cy="743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300" dirty="0" smtClean="0">
                <a:solidFill>
                  <a:schemeClr val="accent6"/>
                </a:solidFill>
              </a:rPr>
              <a:t>S: Socket</a:t>
            </a:r>
          </a:p>
          <a:p>
            <a:pPr>
              <a:spcAft>
                <a:spcPts val="200"/>
              </a:spcAft>
            </a:pPr>
            <a:r>
              <a:rPr lang="en-US" sz="1300" dirty="0" smtClean="0">
                <a:solidFill>
                  <a:schemeClr val="accent6"/>
                </a:solidFill>
              </a:rPr>
              <a:t>DP: Dual Processor</a:t>
            </a:r>
          </a:p>
          <a:p>
            <a:pPr>
              <a:spcAft>
                <a:spcPts val="200"/>
              </a:spcAft>
            </a:pPr>
            <a:r>
              <a:rPr lang="en-US" sz="1300" dirty="0" smtClean="0">
                <a:solidFill>
                  <a:schemeClr val="accent6"/>
                </a:solidFill>
              </a:rPr>
              <a:t>MP: Multi-Processor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724328" y="639933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98823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  <p:bldP spid="59396" grpId="0" animBg="1"/>
      <p:bldP spid="59399" grpId="0" animBg="1"/>
      <p:bldP spid="59403" grpId="0"/>
      <p:bldP spid="59404" grpId="0"/>
      <p:bldP spid="59405" grpId="0"/>
      <p:bldP spid="59406" grpId="0" animBg="1"/>
      <p:bldP spid="59407" grpId="0" animBg="1"/>
      <p:bldP spid="59408" grpId="0"/>
      <p:bldP spid="59409" grpId="0"/>
      <p:bldP spid="59412" grpId="0" animBg="1"/>
      <p:bldP spid="59413" grpId="0" animBg="1"/>
      <p:bldP spid="59417" grpId="0"/>
      <p:bldP spid="59418" grpId="0" animBg="1"/>
      <p:bldP spid="59419" grpId="0" animBg="1"/>
      <p:bldP spid="41" grpId="0" animBg="1"/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14598" y="1358770"/>
            <a:ext cx="4390466" cy="3650114"/>
            <a:chOff x="2272552" y="2418217"/>
            <a:chExt cx="4390466" cy="36501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9643" t="3512" r="19838" b="4514"/>
            <a:stretch/>
          </p:blipFill>
          <p:spPr>
            <a:xfrm>
              <a:off x="2286000" y="2418217"/>
              <a:ext cx="4377018" cy="365011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2644" t="28182" r="70918" b="42978"/>
            <a:stretch/>
          </p:blipFill>
          <p:spPr>
            <a:xfrm>
              <a:off x="2272552" y="2433917"/>
              <a:ext cx="1344701" cy="154641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2644" t="28182" r="70918" b="42978"/>
            <a:stretch/>
          </p:blipFill>
          <p:spPr>
            <a:xfrm>
              <a:off x="2290482" y="2438400"/>
              <a:ext cx="1344701" cy="154641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71500" y="503675"/>
            <a:ext cx="5061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Recent market share of 1S and 2S servers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[337]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(3)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724328" y="639933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27785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(4)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76490" y="480710"/>
            <a:ext cx="8896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2D2D8A"/>
                </a:solidFill>
                <a:latin typeface="Verdana" pitchFamily="34" charset="0"/>
                <a:cs typeface="Times New Roman" pitchFamily="18" charset="0"/>
              </a:rPr>
              <a:t>Intel’s server </a:t>
            </a:r>
            <a:r>
              <a:rPr lang="en-US" sz="1400" b="1" dirty="0">
                <a:solidFill>
                  <a:srgbClr val="2D2D8A"/>
                </a:solidFill>
                <a:latin typeface="Verdana" pitchFamily="34" charset="0"/>
                <a:cs typeface="Times New Roman" pitchFamily="18" charset="0"/>
              </a:rPr>
              <a:t>platforms </a:t>
            </a:r>
            <a:r>
              <a:rPr lang="en-US" sz="1400" b="1" dirty="0" smtClean="0">
                <a:solidFill>
                  <a:srgbClr val="2D2D8A"/>
                </a:solidFill>
                <a:latin typeface="Verdana" pitchFamily="34" charset="0"/>
                <a:cs typeface="Times New Roman" pitchFamily="18" charset="0"/>
              </a:rPr>
              <a:t>classified according </a:t>
            </a:r>
            <a:r>
              <a:rPr lang="en-US" sz="1400" b="1" dirty="0">
                <a:solidFill>
                  <a:srgbClr val="2D2D8A"/>
                </a:solidFill>
                <a:latin typeface="Verdana" pitchFamily="34" charset="0"/>
                <a:cs typeface="Times New Roman" pitchFamily="18" charset="0"/>
              </a:rPr>
              <a:t>to </a:t>
            </a:r>
            <a:r>
              <a:rPr lang="en-US" sz="1400" b="1" dirty="0" smtClean="0">
                <a:solidFill>
                  <a:srgbClr val="2D2D8A"/>
                </a:solidFill>
                <a:latin typeface="Verdana" pitchFamily="34" charset="0"/>
                <a:cs typeface="Times New Roman" pitchFamily="18" charset="0"/>
              </a:rPr>
              <a:t>their basic layout</a:t>
            </a:r>
            <a:endParaRPr lang="en-US" sz="1400" b="1" dirty="0">
              <a:solidFill>
                <a:srgbClr val="2D2D8A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9135" y="1957250"/>
            <a:ext cx="2902685" cy="47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altLang="en-US" sz="13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Dedicated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server platforms</a:t>
            </a:r>
            <a:endParaRPr lang="hu-HU" altLang="en-US" sz="13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40470" y="1465507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1508540" y="1689345"/>
            <a:ext cx="61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463535" y="1883019"/>
            <a:ext cx="72000" cy="72000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altLang="en-US" sz="13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1496874" y="168299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71600" y="1178750"/>
            <a:ext cx="7155795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Intel’s 2S server platforms classified according to their basic layout </a:t>
            </a:r>
            <a:endParaRPr lang="hu-HU" altLang="en-US" sz="13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130780" y="1958838"/>
            <a:ext cx="2952930" cy="47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altLang="en-US" sz="13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Scalable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server platforms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7611850" y="1884607"/>
            <a:ext cx="72000" cy="72000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altLang="en-US" sz="13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7645188" y="1684583"/>
            <a:ext cx="0" cy="2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4505975" y="1884339"/>
            <a:ext cx="72000" cy="72000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altLang="en-US" sz="13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4539314" y="168431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67950" y="1918080"/>
            <a:ext cx="3070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 smtClean="0">
                <a:latin typeface="+mj-lt"/>
              </a:rPr>
              <a:t>Market segment specific  server platforms</a:t>
            </a:r>
          </a:p>
        </p:txBody>
      </p:sp>
      <p:sp>
        <p:nvSpPr>
          <p:cNvPr id="29" name="AutoShape 35"/>
          <p:cNvSpPr>
            <a:spLocks noChangeArrowheads="1"/>
          </p:cNvSpPr>
          <p:nvPr/>
        </p:nvSpPr>
        <p:spPr bwMode="auto">
          <a:xfrm>
            <a:off x="2546775" y="2123855"/>
            <a:ext cx="360000" cy="86495"/>
          </a:xfrm>
          <a:prstGeom prst="rightArrow">
            <a:avLst>
              <a:gd name="adj1" fmla="val 50000"/>
              <a:gd name="adj2" fmla="val 12991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30" name="AutoShape 35"/>
          <p:cNvSpPr>
            <a:spLocks noChangeArrowheads="1"/>
          </p:cNvSpPr>
          <p:nvPr/>
        </p:nvSpPr>
        <p:spPr bwMode="auto">
          <a:xfrm>
            <a:off x="6192220" y="2123855"/>
            <a:ext cx="360000" cy="86495"/>
          </a:xfrm>
          <a:prstGeom prst="rightArrow">
            <a:avLst>
              <a:gd name="adj1" fmla="val 50000"/>
              <a:gd name="adj2" fmla="val 12991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24328" y="639933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9055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(4b)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76490" y="480710"/>
            <a:ext cx="8896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2D2D8A"/>
                </a:solidFill>
                <a:latin typeface="Verdana" pitchFamily="34" charset="0"/>
                <a:cs typeface="Times New Roman" pitchFamily="18" charset="0"/>
              </a:rPr>
              <a:t>Intel’s server </a:t>
            </a:r>
            <a:r>
              <a:rPr lang="en-US" sz="1400" b="1" dirty="0">
                <a:solidFill>
                  <a:srgbClr val="2D2D8A"/>
                </a:solidFill>
                <a:latin typeface="Verdana" pitchFamily="34" charset="0"/>
                <a:cs typeface="Times New Roman" pitchFamily="18" charset="0"/>
              </a:rPr>
              <a:t>platforms </a:t>
            </a:r>
            <a:r>
              <a:rPr lang="en-US" sz="1400" b="1" dirty="0" smtClean="0">
                <a:solidFill>
                  <a:srgbClr val="2D2D8A"/>
                </a:solidFill>
                <a:latin typeface="Verdana" pitchFamily="34" charset="0"/>
                <a:cs typeface="Times New Roman" pitchFamily="18" charset="0"/>
              </a:rPr>
              <a:t>classified according </a:t>
            </a:r>
            <a:r>
              <a:rPr lang="en-US" sz="1400" b="1" dirty="0">
                <a:solidFill>
                  <a:srgbClr val="2D2D8A"/>
                </a:solidFill>
                <a:latin typeface="Verdana" pitchFamily="34" charset="0"/>
                <a:cs typeface="Times New Roman" pitchFamily="18" charset="0"/>
              </a:rPr>
              <a:t>to </a:t>
            </a:r>
            <a:r>
              <a:rPr lang="en-US" sz="1400" b="1" dirty="0" smtClean="0">
                <a:solidFill>
                  <a:srgbClr val="2D2D8A"/>
                </a:solidFill>
                <a:latin typeface="Verdana" pitchFamily="34" charset="0"/>
                <a:cs typeface="Times New Roman" pitchFamily="18" charset="0"/>
              </a:rPr>
              <a:t>their basic layout</a:t>
            </a:r>
            <a:endParaRPr lang="en-US" sz="1400" b="1" dirty="0">
              <a:solidFill>
                <a:srgbClr val="2D2D8A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9135" y="1957250"/>
            <a:ext cx="2902685" cy="47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altLang="en-US" sz="13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Dedicated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server platforms</a:t>
            </a:r>
            <a:endParaRPr lang="hu-HU" altLang="en-US" sz="13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40470" y="1465507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1508540" y="1689345"/>
            <a:ext cx="61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463535" y="1883019"/>
            <a:ext cx="72000" cy="72000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altLang="en-US" sz="13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1496874" y="168299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71600" y="1178750"/>
            <a:ext cx="7155795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Intel’s 2S server platforms classified according to their basic layout </a:t>
            </a:r>
            <a:endParaRPr lang="hu-HU" altLang="en-US" sz="13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130780" y="1958838"/>
            <a:ext cx="2952930" cy="47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altLang="en-US" sz="13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Scalable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server platforms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7611850" y="1884607"/>
            <a:ext cx="72000" cy="72000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altLang="en-US" sz="13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7645188" y="1684583"/>
            <a:ext cx="0" cy="2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530" y="2438890"/>
            <a:ext cx="22952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There are dedicated</a:t>
            </a:r>
            <a:r>
              <a:rPr lang="en-US" sz="13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3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platform</a:t>
            </a:r>
            <a:r>
              <a:rPr lang="en-US" sz="13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3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designs </a:t>
            </a:r>
            <a:r>
              <a:rPr lang="en-US" sz="13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for 2S and 4S platform configurations.</a:t>
            </a: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4505975" y="1884339"/>
            <a:ext cx="72000" cy="72000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altLang="en-US" sz="13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4539314" y="168431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91" y="4644135"/>
            <a:ext cx="294343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i="1" dirty="0" smtClean="0">
                <a:latin typeface="+mj-lt"/>
              </a:rPr>
              <a:t>Used for SMP</a:t>
            </a:r>
          </a:p>
          <a:p>
            <a:pPr algn="ctr"/>
            <a:r>
              <a:rPr lang="en-US" sz="1300" i="1" dirty="0" smtClean="0">
                <a:latin typeface="+mj-lt"/>
              </a:rPr>
              <a:t>platform topologies</a:t>
            </a:r>
          </a:p>
          <a:p>
            <a:pPr algn="ctr"/>
            <a:r>
              <a:rPr lang="en-US" sz="1300" i="1" dirty="0" smtClean="0">
                <a:latin typeface="+mj-lt"/>
              </a:rPr>
              <a:t>with Pentium 4 to Penryn-based</a:t>
            </a:r>
          </a:p>
          <a:p>
            <a:pPr algn="ctr"/>
            <a:r>
              <a:rPr lang="en-US" sz="1300" i="1" dirty="0" smtClean="0">
                <a:latin typeface="+mj-lt"/>
              </a:rPr>
              <a:t>server platforms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3455" y="5539010"/>
            <a:ext cx="15301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+mj-lt"/>
              </a:rPr>
              <a:t>(2004 – 2007)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67950" y="1918080"/>
            <a:ext cx="3070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 smtClean="0">
                <a:latin typeface="+mj-lt"/>
              </a:rPr>
              <a:t>Market segment specific  server platforms</a:t>
            </a:r>
          </a:p>
        </p:txBody>
      </p:sp>
      <p:sp>
        <p:nvSpPr>
          <p:cNvPr id="29" name="AutoShape 35"/>
          <p:cNvSpPr>
            <a:spLocks noChangeArrowheads="1"/>
          </p:cNvSpPr>
          <p:nvPr/>
        </p:nvSpPr>
        <p:spPr bwMode="auto">
          <a:xfrm>
            <a:off x="2546775" y="2123855"/>
            <a:ext cx="360000" cy="86495"/>
          </a:xfrm>
          <a:prstGeom prst="rightArrow">
            <a:avLst>
              <a:gd name="adj1" fmla="val 50000"/>
              <a:gd name="adj2" fmla="val 12991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30" name="AutoShape 35"/>
          <p:cNvSpPr>
            <a:spLocks noChangeArrowheads="1"/>
          </p:cNvSpPr>
          <p:nvPr/>
        </p:nvSpPr>
        <p:spPr bwMode="auto">
          <a:xfrm>
            <a:off x="6192220" y="2123855"/>
            <a:ext cx="360000" cy="86495"/>
          </a:xfrm>
          <a:prstGeom prst="rightArrow">
            <a:avLst>
              <a:gd name="adj1" fmla="val 50000"/>
              <a:gd name="adj2" fmla="val 12991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24328" y="639933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705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(4c)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76490" y="480710"/>
            <a:ext cx="8896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2D2D8A"/>
                </a:solidFill>
                <a:latin typeface="Verdana" pitchFamily="34" charset="0"/>
                <a:cs typeface="Times New Roman" pitchFamily="18" charset="0"/>
              </a:rPr>
              <a:t>Intel’s server </a:t>
            </a:r>
            <a:r>
              <a:rPr lang="en-US" sz="1400" b="1" dirty="0">
                <a:solidFill>
                  <a:srgbClr val="2D2D8A"/>
                </a:solidFill>
                <a:latin typeface="Verdana" pitchFamily="34" charset="0"/>
                <a:cs typeface="Times New Roman" pitchFamily="18" charset="0"/>
              </a:rPr>
              <a:t>platforms </a:t>
            </a:r>
            <a:r>
              <a:rPr lang="en-US" sz="1400" b="1" dirty="0" smtClean="0">
                <a:solidFill>
                  <a:srgbClr val="2D2D8A"/>
                </a:solidFill>
                <a:latin typeface="Verdana" pitchFamily="34" charset="0"/>
                <a:cs typeface="Times New Roman" pitchFamily="18" charset="0"/>
              </a:rPr>
              <a:t>classified according </a:t>
            </a:r>
            <a:r>
              <a:rPr lang="en-US" sz="1400" b="1" dirty="0">
                <a:solidFill>
                  <a:srgbClr val="2D2D8A"/>
                </a:solidFill>
                <a:latin typeface="Verdana" pitchFamily="34" charset="0"/>
                <a:cs typeface="Times New Roman" pitchFamily="18" charset="0"/>
              </a:rPr>
              <a:t>to </a:t>
            </a:r>
            <a:r>
              <a:rPr lang="en-US" sz="1400" b="1" dirty="0" smtClean="0">
                <a:solidFill>
                  <a:srgbClr val="2D2D8A"/>
                </a:solidFill>
                <a:latin typeface="Verdana" pitchFamily="34" charset="0"/>
                <a:cs typeface="Times New Roman" pitchFamily="18" charset="0"/>
              </a:rPr>
              <a:t>their basic layout</a:t>
            </a:r>
            <a:endParaRPr lang="en-US" sz="1400" b="1" dirty="0">
              <a:solidFill>
                <a:srgbClr val="2D2D8A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9135" y="1957250"/>
            <a:ext cx="2902685" cy="47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altLang="en-US" sz="13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Dedicated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server platforms</a:t>
            </a:r>
            <a:endParaRPr lang="hu-HU" altLang="en-US" sz="13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40470" y="1465507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1508540" y="1689345"/>
            <a:ext cx="61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463535" y="1883019"/>
            <a:ext cx="72000" cy="72000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altLang="en-US" sz="13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1496874" y="168299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71600" y="1178750"/>
            <a:ext cx="7155795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Intel’s 2S server platforms classified according to their basic layout </a:t>
            </a:r>
            <a:endParaRPr lang="hu-HU" altLang="en-US" sz="13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130780" y="1958838"/>
            <a:ext cx="2952930" cy="47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altLang="en-US" sz="13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Scalable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server platforms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7611850" y="1884607"/>
            <a:ext cx="72000" cy="72000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altLang="en-US" sz="13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7645188" y="1684583"/>
            <a:ext cx="0" cy="2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530" y="2438890"/>
            <a:ext cx="22952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There are dedicated</a:t>
            </a:r>
            <a:r>
              <a:rPr lang="en-US" sz="13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3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platform</a:t>
            </a:r>
            <a:r>
              <a:rPr lang="en-US" sz="13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3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designs </a:t>
            </a:r>
            <a:r>
              <a:rPr lang="en-US" sz="13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for 2S and 4S platform configurations.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681790" y="2492245"/>
            <a:ext cx="3532755" cy="170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3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Intel defined 3 market segments: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altLang="en-US" sz="13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Expandable (High performance) (EX),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Efficient Performance (EP</a:t>
            </a:r>
            <a:r>
              <a:rPr lang="en-US" sz="13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) (mainstream) and </a:t>
            </a:r>
            <a:endParaRPr lang="en-US" sz="13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Entry-Level </a:t>
            </a:r>
            <a:r>
              <a:rPr lang="en-US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(EN)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performance grades and</a:t>
            </a:r>
            <a:endParaRPr lang="en-US" sz="13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altLang="en-US" sz="13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3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used </a:t>
            </a:r>
            <a:r>
              <a:rPr lang="en-US" altLang="en-US" sz="13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different platform designs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altLang="en-US" sz="13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for each market segment</a:t>
            </a:r>
            <a:r>
              <a:rPr lang="en-US" altLang="en-US" sz="13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. </a:t>
            </a:r>
            <a:endParaRPr lang="hu-HU" altLang="en-US" sz="13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4505975" y="1884339"/>
            <a:ext cx="72000" cy="72000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altLang="en-US" sz="13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4539314" y="168431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91" y="4644135"/>
            <a:ext cx="294343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i="1" dirty="0" smtClean="0">
                <a:latin typeface="+mj-lt"/>
              </a:rPr>
              <a:t>Used for SMP</a:t>
            </a:r>
          </a:p>
          <a:p>
            <a:pPr algn="ctr"/>
            <a:r>
              <a:rPr lang="en-US" sz="1300" i="1" dirty="0" smtClean="0">
                <a:latin typeface="+mj-lt"/>
              </a:rPr>
              <a:t>platform topologies</a:t>
            </a:r>
          </a:p>
          <a:p>
            <a:pPr algn="ctr"/>
            <a:r>
              <a:rPr lang="en-US" sz="1300" i="1" dirty="0" smtClean="0">
                <a:latin typeface="+mj-lt"/>
              </a:rPr>
              <a:t>with Pentium 4 to Penryn-based</a:t>
            </a:r>
          </a:p>
          <a:p>
            <a:pPr algn="ctr"/>
            <a:r>
              <a:rPr lang="en-US" sz="1300" i="1" dirty="0" smtClean="0">
                <a:latin typeface="+mj-lt"/>
              </a:rPr>
              <a:t>server platforms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30366" y="4644135"/>
            <a:ext cx="317106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i="1" dirty="0" smtClean="0">
                <a:latin typeface="+mj-lt"/>
              </a:rPr>
              <a:t>Used for NUMA</a:t>
            </a:r>
          </a:p>
          <a:p>
            <a:pPr algn="ctr"/>
            <a:r>
              <a:rPr lang="en-US" sz="1300" i="1" dirty="0" smtClean="0">
                <a:latin typeface="+mj-lt"/>
              </a:rPr>
              <a:t> platform topologies</a:t>
            </a:r>
          </a:p>
          <a:p>
            <a:pPr algn="ctr"/>
            <a:r>
              <a:rPr lang="en-US" sz="1300" i="1" dirty="0" smtClean="0">
                <a:latin typeface="+mj-lt"/>
              </a:rPr>
              <a:t> with Nehalem to </a:t>
            </a:r>
            <a:r>
              <a:rPr lang="en-US" sz="1300" i="1" dirty="0" err="1" smtClean="0">
                <a:latin typeface="+mj-lt"/>
              </a:rPr>
              <a:t>Broadwell</a:t>
            </a:r>
            <a:r>
              <a:rPr lang="en-US" sz="1300" i="1" dirty="0" smtClean="0">
                <a:latin typeface="+mj-lt"/>
              </a:rPr>
              <a:t>-based</a:t>
            </a:r>
          </a:p>
          <a:p>
            <a:pPr algn="ctr"/>
            <a:r>
              <a:rPr lang="en-US" sz="1300" i="1" dirty="0" smtClean="0">
                <a:latin typeface="+mj-lt"/>
              </a:rPr>
              <a:t>server platforms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3455" y="5539010"/>
            <a:ext cx="15301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+mj-lt"/>
              </a:rPr>
              <a:t>(2004 – 2007)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41930" y="5539010"/>
            <a:ext cx="15301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+mj-lt"/>
              </a:rPr>
              <a:t>(2010 – 2016)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68474" y="4151692"/>
            <a:ext cx="27142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>
                <a:latin typeface="+mj-lt"/>
              </a:rPr>
              <a:t>It is a kind of </a:t>
            </a:r>
            <a:r>
              <a:rPr lang="en-US" sz="1300" dirty="0" smtClean="0">
                <a:solidFill>
                  <a:srgbClr val="0070C0"/>
                </a:solidFill>
                <a:latin typeface="+mj-lt"/>
              </a:rPr>
              <a:t>standardization </a:t>
            </a:r>
          </a:p>
          <a:p>
            <a:pPr algn="ctr"/>
            <a:r>
              <a:rPr lang="en-US" sz="1300" dirty="0" smtClean="0">
                <a:solidFill>
                  <a:srgbClr val="0070C0"/>
                </a:solidFill>
                <a:latin typeface="+mj-lt"/>
              </a:rPr>
              <a:t>for each market segment.</a:t>
            </a:r>
            <a:endParaRPr lang="en-US" sz="1300" dirty="0" smtClean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67950" y="1918080"/>
            <a:ext cx="3070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 smtClean="0">
                <a:latin typeface="+mj-lt"/>
              </a:rPr>
              <a:t>Market segment specific  server platforms</a:t>
            </a:r>
          </a:p>
        </p:txBody>
      </p:sp>
      <p:sp>
        <p:nvSpPr>
          <p:cNvPr id="29" name="AutoShape 35"/>
          <p:cNvSpPr>
            <a:spLocks noChangeArrowheads="1"/>
          </p:cNvSpPr>
          <p:nvPr/>
        </p:nvSpPr>
        <p:spPr bwMode="auto">
          <a:xfrm>
            <a:off x="2546775" y="2123855"/>
            <a:ext cx="360000" cy="86495"/>
          </a:xfrm>
          <a:prstGeom prst="rightArrow">
            <a:avLst>
              <a:gd name="adj1" fmla="val 50000"/>
              <a:gd name="adj2" fmla="val 12991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30" name="AutoShape 35"/>
          <p:cNvSpPr>
            <a:spLocks noChangeArrowheads="1"/>
          </p:cNvSpPr>
          <p:nvPr/>
        </p:nvSpPr>
        <p:spPr bwMode="auto">
          <a:xfrm>
            <a:off x="6192220" y="2123855"/>
            <a:ext cx="360000" cy="86495"/>
          </a:xfrm>
          <a:prstGeom prst="rightArrow">
            <a:avLst>
              <a:gd name="adj1" fmla="val 50000"/>
              <a:gd name="adj2" fmla="val 12991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24328" y="639933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07453" y="6219310"/>
            <a:ext cx="26597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smtClean="0"/>
              <a:t>Mainstream: </a:t>
            </a:r>
            <a:r>
              <a:rPr lang="en-GB" sz="1300" dirty="0" err="1" smtClean="0"/>
              <a:t>középkategóriás</a:t>
            </a:r>
            <a:endParaRPr lang="en-GB" sz="1300" dirty="0" smtClean="0"/>
          </a:p>
          <a:p>
            <a:r>
              <a:rPr lang="en-GB" sz="1300" dirty="0" err="1" smtClean="0"/>
              <a:t>Enty</a:t>
            </a:r>
            <a:r>
              <a:rPr lang="en-GB" sz="1300" dirty="0" smtClean="0"/>
              <a:t>-level:    </a:t>
            </a:r>
            <a:r>
              <a:rPr lang="en-GB" sz="1300" dirty="0" err="1" smtClean="0"/>
              <a:t>belépő</a:t>
            </a:r>
            <a:r>
              <a:rPr lang="en-GB" sz="1300" dirty="0" smtClean="0"/>
              <a:t> </a:t>
            </a:r>
            <a:r>
              <a:rPr lang="en-GB" sz="1300" dirty="0" err="1" smtClean="0"/>
              <a:t>szintü</a:t>
            </a:r>
            <a:endParaRPr lang="en-GB" sz="1300" dirty="0" smtClean="0"/>
          </a:p>
        </p:txBody>
      </p:sp>
    </p:spTree>
    <p:extLst>
      <p:ext uri="{BB962C8B-B14F-4D97-AF65-F5344CB8AC3E}">
        <p14:creationId xmlns:p14="http://schemas.microsoft.com/office/powerpoint/2010/main" val="5160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(4d)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76490" y="480710"/>
            <a:ext cx="8896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2D2D8A"/>
                </a:solidFill>
                <a:latin typeface="Verdana" pitchFamily="34" charset="0"/>
                <a:cs typeface="Times New Roman" pitchFamily="18" charset="0"/>
              </a:rPr>
              <a:t>Intel’s server </a:t>
            </a:r>
            <a:r>
              <a:rPr lang="en-US" sz="1400" b="1" dirty="0">
                <a:solidFill>
                  <a:srgbClr val="2D2D8A"/>
                </a:solidFill>
                <a:latin typeface="Verdana" pitchFamily="34" charset="0"/>
                <a:cs typeface="Times New Roman" pitchFamily="18" charset="0"/>
              </a:rPr>
              <a:t>platforms </a:t>
            </a:r>
            <a:r>
              <a:rPr lang="en-US" sz="1400" b="1" dirty="0" smtClean="0">
                <a:solidFill>
                  <a:srgbClr val="2D2D8A"/>
                </a:solidFill>
                <a:latin typeface="Verdana" pitchFamily="34" charset="0"/>
                <a:cs typeface="Times New Roman" pitchFamily="18" charset="0"/>
              </a:rPr>
              <a:t>classified according </a:t>
            </a:r>
            <a:r>
              <a:rPr lang="en-US" sz="1400" b="1" dirty="0">
                <a:solidFill>
                  <a:srgbClr val="2D2D8A"/>
                </a:solidFill>
                <a:latin typeface="Verdana" pitchFamily="34" charset="0"/>
                <a:cs typeface="Times New Roman" pitchFamily="18" charset="0"/>
              </a:rPr>
              <a:t>to </a:t>
            </a:r>
            <a:r>
              <a:rPr lang="en-US" sz="1400" b="1" dirty="0" smtClean="0">
                <a:solidFill>
                  <a:srgbClr val="2D2D8A"/>
                </a:solidFill>
                <a:latin typeface="Verdana" pitchFamily="34" charset="0"/>
                <a:cs typeface="Times New Roman" pitchFamily="18" charset="0"/>
              </a:rPr>
              <a:t>their basic layout</a:t>
            </a:r>
            <a:endParaRPr lang="en-US" sz="1400" b="1" dirty="0">
              <a:solidFill>
                <a:srgbClr val="2D2D8A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9135" y="1957250"/>
            <a:ext cx="2902685" cy="47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altLang="en-US" sz="13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Dedicated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server platforms</a:t>
            </a:r>
            <a:endParaRPr lang="hu-HU" altLang="en-US" sz="13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40470" y="1465507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1508540" y="1689345"/>
            <a:ext cx="61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463535" y="1883019"/>
            <a:ext cx="72000" cy="72000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altLang="en-US" sz="13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1496874" y="168299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71600" y="1178750"/>
            <a:ext cx="7155795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16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Intel’s 2S server platforms classified according to their basic layout </a:t>
            </a:r>
            <a:endParaRPr lang="hu-HU" altLang="en-US" sz="13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130780" y="1958838"/>
            <a:ext cx="2952930" cy="47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altLang="en-US" sz="13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Scalable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server platforms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7611850" y="1884607"/>
            <a:ext cx="72000" cy="72000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altLang="en-US" sz="13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7645188" y="1684583"/>
            <a:ext cx="0" cy="2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530" y="2438890"/>
            <a:ext cx="22952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There are dedicated</a:t>
            </a:r>
            <a:r>
              <a:rPr lang="en-US" sz="13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3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platform</a:t>
            </a:r>
            <a:r>
              <a:rPr lang="en-US" sz="13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3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designs </a:t>
            </a:r>
            <a:r>
              <a:rPr lang="en-US" sz="13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for 2S and 4S platform configurations.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95373" y="2483895"/>
            <a:ext cx="2456121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There is a </a:t>
            </a:r>
            <a:r>
              <a:rPr lang="en-US" sz="13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single</a:t>
            </a:r>
            <a:r>
              <a:rPr lang="en-US" sz="13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(unified)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platform design</a:t>
            </a:r>
            <a:endParaRPr lang="en-US" sz="13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for all market segments</a:t>
            </a:r>
            <a:r>
              <a:rPr lang="en-US" sz="13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.  </a:t>
            </a:r>
            <a:endParaRPr lang="en-US" sz="13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681790" y="2492245"/>
            <a:ext cx="3532755" cy="170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3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Intel defined 3 market segments: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altLang="en-US" sz="13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Expandable (High performance) (EX),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Efficient Performance (EP</a:t>
            </a:r>
            <a:r>
              <a:rPr lang="en-US" sz="13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) (mainstream) and </a:t>
            </a:r>
            <a:endParaRPr lang="en-US" sz="13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Entry-Level </a:t>
            </a:r>
            <a:r>
              <a:rPr lang="en-US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(EN)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performance grades and</a:t>
            </a:r>
            <a:endParaRPr lang="en-US" sz="13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altLang="en-US" sz="13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3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used </a:t>
            </a:r>
            <a:r>
              <a:rPr lang="en-US" altLang="en-US" sz="13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different platform designs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altLang="en-US" sz="13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for each market segment</a:t>
            </a:r>
            <a:r>
              <a:rPr lang="en-US" altLang="en-US" sz="13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. </a:t>
            </a:r>
            <a:endParaRPr lang="hu-HU" altLang="en-US" sz="13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4505975" y="1884339"/>
            <a:ext cx="72000" cy="72000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altLang="en-US" sz="13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4539314" y="168431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91" y="4644135"/>
            <a:ext cx="294343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i="1" dirty="0" smtClean="0">
                <a:latin typeface="+mj-lt"/>
              </a:rPr>
              <a:t>Used for SMP</a:t>
            </a:r>
          </a:p>
          <a:p>
            <a:pPr algn="ctr"/>
            <a:r>
              <a:rPr lang="en-US" sz="1300" i="1" dirty="0" smtClean="0">
                <a:latin typeface="+mj-lt"/>
              </a:rPr>
              <a:t>platform topologies</a:t>
            </a:r>
          </a:p>
          <a:p>
            <a:pPr algn="ctr"/>
            <a:r>
              <a:rPr lang="en-US" sz="1300" i="1" dirty="0" smtClean="0">
                <a:latin typeface="+mj-lt"/>
              </a:rPr>
              <a:t>with Pentium 4 to Penryn-based</a:t>
            </a:r>
          </a:p>
          <a:p>
            <a:pPr algn="ctr"/>
            <a:r>
              <a:rPr lang="en-US" sz="1300" i="1" dirty="0" smtClean="0">
                <a:latin typeface="+mj-lt"/>
              </a:rPr>
              <a:t>server platforms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30366" y="4644135"/>
            <a:ext cx="317106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i="1" dirty="0" smtClean="0">
                <a:latin typeface="+mj-lt"/>
              </a:rPr>
              <a:t>Used for NUMA</a:t>
            </a:r>
          </a:p>
          <a:p>
            <a:pPr algn="ctr"/>
            <a:r>
              <a:rPr lang="en-US" sz="1300" i="1" dirty="0" smtClean="0">
                <a:latin typeface="+mj-lt"/>
              </a:rPr>
              <a:t> platform topologies</a:t>
            </a:r>
          </a:p>
          <a:p>
            <a:pPr algn="ctr"/>
            <a:r>
              <a:rPr lang="en-US" sz="1300" i="1" dirty="0" smtClean="0">
                <a:latin typeface="+mj-lt"/>
              </a:rPr>
              <a:t> with Nehalem to </a:t>
            </a:r>
            <a:r>
              <a:rPr lang="en-US" sz="1300" i="1" dirty="0" err="1" smtClean="0">
                <a:latin typeface="+mj-lt"/>
              </a:rPr>
              <a:t>Broadwell</a:t>
            </a:r>
            <a:r>
              <a:rPr lang="en-US" sz="1300" i="1" dirty="0" smtClean="0">
                <a:latin typeface="+mj-lt"/>
              </a:rPr>
              <a:t>-based</a:t>
            </a:r>
          </a:p>
          <a:p>
            <a:pPr algn="ctr"/>
            <a:r>
              <a:rPr lang="en-US" sz="1300" i="1" dirty="0" smtClean="0">
                <a:latin typeface="+mj-lt"/>
              </a:rPr>
              <a:t>server platforms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63597" y="4650640"/>
            <a:ext cx="276389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i="1" dirty="0" smtClean="0">
                <a:latin typeface="+mj-lt"/>
              </a:rPr>
              <a:t>Used for subsequent NUMA</a:t>
            </a:r>
          </a:p>
          <a:p>
            <a:pPr algn="ctr"/>
            <a:r>
              <a:rPr lang="en-US" sz="1300" i="1" dirty="0" smtClean="0">
                <a:latin typeface="+mj-lt"/>
              </a:rPr>
              <a:t>platform topologies</a:t>
            </a:r>
          </a:p>
          <a:p>
            <a:pPr algn="ctr"/>
            <a:r>
              <a:rPr lang="en-US" sz="1300" i="1" dirty="0" smtClean="0">
                <a:latin typeface="+mj-lt"/>
              </a:rPr>
              <a:t> beginning with </a:t>
            </a:r>
            <a:r>
              <a:rPr lang="en-US" sz="1300" i="1" dirty="0" err="1" smtClean="0">
                <a:latin typeface="+mj-lt"/>
              </a:rPr>
              <a:t>Skylake</a:t>
            </a:r>
            <a:r>
              <a:rPr lang="en-US" sz="1300" i="1" dirty="0" smtClean="0">
                <a:latin typeface="+mj-lt"/>
              </a:rPr>
              <a:t>-based</a:t>
            </a:r>
          </a:p>
          <a:p>
            <a:pPr algn="ctr"/>
            <a:r>
              <a:rPr lang="en-US" sz="1300" i="1" dirty="0" smtClean="0">
                <a:latin typeface="+mj-lt"/>
              </a:rPr>
              <a:t>server platforms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3455" y="5539010"/>
            <a:ext cx="15301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+mj-lt"/>
              </a:rPr>
              <a:t>(2004 – 2007)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41930" y="5539010"/>
            <a:ext cx="15301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+mj-lt"/>
              </a:rPr>
              <a:t>(2010 – 2016)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92280" y="5539010"/>
            <a:ext cx="15301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+mj-lt"/>
              </a:rPr>
              <a:t>(2017 –)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68474" y="4151692"/>
            <a:ext cx="27142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>
                <a:latin typeface="+mj-lt"/>
              </a:rPr>
              <a:t>It is a kind of </a:t>
            </a:r>
            <a:r>
              <a:rPr lang="en-US" sz="1300" dirty="0" smtClean="0">
                <a:solidFill>
                  <a:srgbClr val="0070C0"/>
                </a:solidFill>
                <a:latin typeface="+mj-lt"/>
              </a:rPr>
              <a:t>standardization </a:t>
            </a:r>
          </a:p>
          <a:p>
            <a:pPr algn="ctr"/>
            <a:r>
              <a:rPr lang="en-US" sz="1300" dirty="0" smtClean="0">
                <a:solidFill>
                  <a:srgbClr val="0070C0"/>
                </a:solidFill>
                <a:latin typeface="+mj-lt"/>
              </a:rPr>
              <a:t>for each market segment.</a:t>
            </a:r>
            <a:endParaRPr lang="en-US" sz="1300" dirty="0" smtClean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76662" y="4151692"/>
            <a:ext cx="27142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>
                <a:latin typeface="+mj-lt"/>
              </a:rPr>
              <a:t>It is a kind of </a:t>
            </a:r>
            <a:r>
              <a:rPr lang="en-US" sz="1300" dirty="0" smtClean="0">
                <a:solidFill>
                  <a:srgbClr val="0070C0"/>
                </a:solidFill>
                <a:latin typeface="+mj-lt"/>
              </a:rPr>
              <a:t>standardization </a:t>
            </a:r>
          </a:p>
          <a:p>
            <a:pPr algn="ctr"/>
            <a:r>
              <a:rPr lang="en-US" sz="1300" dirty="0" smtClean="0">
                <a:solidFill>
                  <a:srgbClr val="0070C0"/>
                </a:solidFill>
                <a:latin typeface="+mj-lt"/>
              </a:rPr>
              <a:t>for all market segments</a:t>
            </a:r>
            <a:r>
              <a:rPr lang="en-US" sz="1300" dirty="0" smtClean="0">
                <a:latin typeface="+mj-lt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67950" y="1918080"/>
            <a:ext cx="3070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 smtClean="0">
                <a:latin typeface="+mj-lt"/>
              </a:rPr>
              <a:t>Market segment specific  server platforms</a:t>
            </a:r>
          </a:p>
        </p:txBody>
      </p:sp>
      <p:sp>
        <p:nvSpPr>
          <p:cNvPr id="29" name="AutoShape 35"/>
          <p:cNvSpPr>
            <a:spLocks noChangeArrowheads="1"/>
          </p:cNvSpPr>
          <p:nvPr/>
        </p:nvSpPr>
        <p:spPr bwMode="auto">
          <a:xfrm>
            <a:off x="2546775" y="2123855"/>
            <a:ext cx="360000" cy="86495"/>
          </a:xfrm>
          <a:prstGeom prst="rightArrow">
            <a:avLst>
              <a:gd name="adj1" fmla="val 50000"/>
              <a:gd name="adj2" fmla="val 12991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30" name="AutoShape 35"/>
          <p:cNvSpPr>
            <a:spLocks noChangeArrowheads="1"/>
          </p:cNvSpPr>
          <p:nvPr/>
        </p:nvSpPr>
        <p:spPr bwMode="auto">
          <a:xfrm>
            <a:off x="6192220" y="2123855"/>
            <a:ext cx="360000" cy="86495"/>
          </a:xfrm>
          <a:prstGeom prst="rightArrow">
            <a:avLst>
              <a:gd name="adj1" fmla="val 50000"/>
              <a:gd name="adj2" fmla="val 12991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24328" y="639933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07453" y="6219310"/>
            <a:ext cx="26597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smtClean="0"/>
              <a:t>Mainstream: </a:t>
            </a:r>
            <a:r>
              <a:rPr lang="en-GB" sz="1300" dirty="0" err="1" smtClean="0"/>
              <a:t>középkategóriás</a:t>
            </a:r>
            <a:endParaRPr lang="en-GB" sz="1300" dirty="0" smtClean="0"/>
          </a:p>
          <a:p>
            <a:r>
              <a:rPr lang="en-GB" sz="1300" dirty="0" err="1" smtClean="0"/>
              <a:t>Enty</a:t>
            </a:r>
            <a:r>
              <a:rPr lang="en-GB" sz="1300" dirty="0" smtClean="0"/>
              <a:t>-level:    </a:t>
            </a:r>
            <a:r>
              <a:rPr lang="en-GB" sz="1300" dirty="0" err="1" smtClean="0"/>
              <a:t>belépő</a:t>
            </a:r>
            <a:r>
              <a:rPr lang="en-GB" sz="1300" dirty="0" smtClean="0"/>
              <a:t> </a:t>
            </a:r>
            <a:r>
              <a:rPr lang="en-GB" sz="1300" dirty="0" err="1" smtClean="0"/>
              <a:t>szintü</a:t>
            </a:r>
            <a:endParaRPr lang="en-GB" sz="1300" dirty="0" smtClean="0"/>
          </a:p>
        </p:txBody>
      </p:sp>
    </p:spTree>
    <p:extLst>
      <p:ext uri="{BB962C8B-B14F-4D97-AF65-F5344CB8AC3E}">
        <p14:creationId xmlns:p14="http://schemas.microsoft.com/office/powerpoint/2010/main" val="394162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(5)</a:t>
            </a:r>
            <a:endParaRPr lang="en-US" sz="1600" dirty="0"/>
          </a:p>
        </p:txBody>
      </p:sp>
      <p:sp>
        <p:nvSpPr>
          <p:cNvPr id="92" name="TextBox 91"/>
          <p:cNvSpPr txBox="1"/>
          <p:nvPr/>
        </p:nvSpPr>
        <p:spPr>
          <a:xfrm>
            <a:off x="78422" y="478001"/>
            <a:ext cx="6420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Overview of Intel’s 64-bit 2S server platforms and processors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4884" y="6413235"/>
            <a:ext cx="8856000" cy="429640"/>
            <a:chOff x="-753619" y="6300464"/>
            <a:chExt cx="10484112" cy="429640"/>
          </a:xfrm>
        </p:grpSpPr>
        <p:grpSp>
          <p:nvGrpSpPr>
            <p:cNvPr id="56" name="Group 55"/>
            <p:cNvGrpSpPr/>
            <p:nvPr/>
          </p:nvGrpSpPr>
          <p:grpSpPr>
            <a:xfrm>
              <a:off x="-753619" y="6300464"/>
              <a:ext cx="10484112" cy="429640"/>
              <a:chOff x="-408645" y="6300464"/>
              <a:chExt cx="10484112" cy="429640"/>
            </a:xfrm>
          </p:grpSpPr>
          <p:cxnSp>
            <p:nvCxnSpPr>
              <p:cNvPr id="22" name="Egyenes összekötő nyíllal 6"/>
              <p:cNvCxnSpPr/>
              <p:nvPr/>
            </p:nvCxnSpPr>
            <p:spPr>
              <a:xfrm flipV="1">
                <a:off x="-408645" y="6373362"/>
                <a:ext cx="10484112" cy="3353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Egyenes összekötő 11"/>
              <p:cNvCxnSpPr/>
              <p:nvPr/>
            </p:nvCxnSpPr>
            <p:spPr>
              <a:xfrm>
                <a:off x="892555" y="6310674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gyenes összekötő 12"/>
              <p:cNvCxnSpPr/>
              <p:nvPr/>
            </p:nvCxnSpPr>
            <p:spPr>
              <a:xfrm>
                <a:off x="1440550" y="6309386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Egyenes összekötő 13"/>
              <p:cNvCxnSpPr/>
              <p:nvPr/>
            </p:nvCxnSpPr>
            <p:spPr>
              <a:xfrm>
                <a:off x="1989756" y="6308775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gyenes összekötő 14"/>
              <p:cNvCxnSpPr/>
              <p:nvPr/>
            </p:nvCxnSpPr>
            <p:spPr>
              <a:xfrm>
                <a:off x="2537751" y="6307486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gyenes összekötő 15"/>
              <p:cNvCxnSpPr/>
              <p:nvPr/>
            </p:nvCxnSpPr>
            <p:spPr>
              <a:xfrm>
                <a:off x="3091800" y="6315107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gyenes összekötő 16"/>
              <p:cNvCxnSpPr/>
              <p:nvPr/>
            </p:nvCxnSpPr>
            <p:spPr>
              <a:xfrm>
                <a:off x="3639795" y="6313819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gyenes összekötő 17"/>
              <p:cNvCxnSpPr/>
              <p:nvPr/>
            </p:nvCxnSpPr>
            <p:spPr>
              <a:xfrm>
                <a:off x="4189001" y="6313208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gyenes összekötő 18"/>
              <p:cNvCxnSpPr/>
              <p:nvPr/>
            </p:nvCxnSpPr>
            <p:spPr>
              <a:xfrm>
                <a:off x="4736996" y="6311919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Egyenes összekötő 19"/>
              <p:cNvCxnSpPr/>
              <p:nvPr/>
            </p:nvCxnSpPr>
            <p:spPr>
              <a:xfrm>
                <a:off x="5287170" y="6315107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Egyenes összekötő 20"/>
              <p:cNvCxnSpPr/>
              <p:nvPr/>
            </p:nvCxnSpPr>
            <p:spPr>
              <a:xfrm>
                <a:off x="5835165" y="6313819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Egyenes összekötő 21"/>
              <p:cNvCxnSpPr/>
              <p:nvPr/>
            </p:nvCxnSpPr>
            <p:spPr>
              <a:xfrm>
                <a:off x="6384371" y="6313208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Egyenes összekötő 22"/>
              <p:cNvCxnSpPr/>
              <p:nvPr/>
            </p:nvCxnSpPr>
            <p:spPr>
              <a:xfrm>
                <a:off x="6932366" y="6311919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Szövegdoboz 28"/>
              <p:cNvSpPr txBox="1"/>
              <p:nvPr/>
            </p:nvSpPr>
            <p:spPr>
              <a:xfrm>
                <a:off x="810987" y="6437161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2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Verdana" panose="020B0604030504040204" pitchFamily="34" charset="0"/>
                  </a:rPr>
                  <a:t>2006</a:t>
                </a:r>
              </a:p>
            </p:txBody>
          </p:sp>
          <p:sp>
            <p:nvSpPr>
              <p:cNvPr id="36" name="Szövegdoboz 29"/>
              <p:cNvSpPr txBox="1"/>
              <p:nvPr/>
            </p:nvSpPr>
            <p:spPr>
              <a:xfrm>
                <a:off x="1912655" y="6430350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2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Verdana" panose="020B0604030504040204" pitchFamily="34" charset="0"/>
                  </a:rPr>
                  <a:t>2008</a:t>
                </a:r>
              </a:p>
            </p:txBody>
          </p:sp>
          <p:sp>
            <p:nvSpPr>
              <p:cNvPr id="37" name="Szövegdoboz 30"/>
              <p:cNvSpPr txBox="1"/>
              <p:nvPr/>
            </p:nvSpPr>
            <p:spPr>
              <a:xfrm>
                <a:off x="3009348" y="6430350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2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Verdana" panose="020B0604030504040204" pitchFamily="34" charset="0"/>
                  </a:rPr>
                  <a:t>2010</a:t>
                </a:r>
              </a:p>
            </p:txBody>
          </p:sp>
          <p:sp>
            <p:nvSpPr>
              <p:cNvPr id="38" name="Szövegdoboz 31"/>
              <p:cNvSpPr txBox="1"/>
              <p:nvPr/>
            </p:nvSpPr>
            <p:spPr>
              <a:xfrm>
                <a:off x="4109138" y="6430350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2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Verdana" panose="020B0604030504040204" pitchFamily="34" charset="0"/>
                  </a:rPr>
                  <a:t>2012</a:t>
                </a:r>
              </a:p>
            </p:txBody>
          </p:sp>
          <p:sp>
            <p:nvSpPr>
              <p:cNvPr id="39" name="Szövegdoboz 32"/>
              <p:cNvSpPr txBox="1"/>
              <p:nvPr/>
            </p:nvSpPr>
            <p:spPr>
              <a:xfrm>
                <a:off x="5211747" y="6430350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2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Verdana" panose="020B0604030504040204" pitchFamily="34" charset="0"/>
                  </a:rPr>
                  <a:t>2014</a:t>
                </a:r>
              </a:p>
            </p:txBody>
          </p:sp>
          <p:sp>
            <p:nvSpPr>
              <p:cNvPr id="40" name="Szövegdoboz 33"/>
              <p:cNvSpPr txBox="1"/>
              <p:nvPr/>
            </p:nvSpPr>
            <p:spPr>
              <a:xfrm>
                <a:off x="6309831" y="6435543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2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Verdana" panose="020B0604030504040204" pitchFamily="34" charset="0"/>
                  </a:rPr>
                  <a:t>2016</a:t>
                </a:r>
              </a:p>
            </p:txBody>
          </p:sp>
          <p:sp>
            <p:nvSpPr>
              <p:cNvPr id="41" name="Szövegdoboz 34"/>
              <p:cNvSpPr txBox="1"/>
              <p:nvPr/>
            </p:nvSpPr>
            <p:spPr>
              <a:xfrm>
                <a:off x="9352664" y="6445411"/>
                <a:ext cx="715924" cy="2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2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Verdana" panose="020B0604030504040204" pitchFamily="34" charset="0"/>
                  </a:rPr>
                  <a:t>Year</a:t>
                </a:r>
              </a:p>
            </p:txBody>
          </p:sp>
          <p:cxnSp>
            <p:nvCxnSpPr>
              <p:cNvPr id="42" name="Egyenes összekötő 22"/>
              <p:cNvCxnSpPr/>
              <p:nvPr/>
            </p:nvCxnSpPr>
            <p:spPr>
              <a:xfrm>
                <a:off x="7487480" y="6312703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Egyenes összekötő 22"/>
              <p:cNvCxnSpPr/>
              <p:nvPr/>
            </p:nvCxnSpPr>
            <p:spPr>
              <a:xfrm>
                <a:off x="8041940" y="6300464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Szövegdoboz 33"/>
              <p:cNvSpPr txBox="1"/>
              <p:nvPr/>
            </p:nvSpPr>
            <p:spPr>
              <a:xfrm>
                <a:off x="7415487" y="6434396"/>
                <a:ext cx="595035" cy="284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2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Verdana" panose="020B0604030504040204" pitchFamily="34" charset="0"/>
                  </a:rPr>
                  <a:t>201</a:t>
                </a:r>
                <a:r>
                  <a:rPr kumimoji="0" lang="en-US" sz="12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Verdana" panose="020B0604030504040204" pitchFamily="34" charset="0"/>
                  </a:rPr>
                  <a:t>8</a:t>
                </a:r>
                <a:endPara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45" name="Egyenes összekötő 22"/>
              <p:cNvCxnSpPr/>
              <p:nvPr/>
            </p:nvCxnSpPr>
            <p:spPr>
              <a:xfrm>
                <a:off x="8591900" y="6306007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Egyenes összekötő 14"/>
              <p:cNvCxnSpPr/>
              <p:nvPr/>
            </p:nvCxnSpPr>
            <p:spPr>
              <a:xfrm>
                <a:off x="9121195" y="6313514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Szövegdoboz 33"/>
            <p:cNvSpPr txBox="1"/>
            <p:nvPr/>
          </p:nvSpPr>
          <p:spPr>
            <a:xfrm>
              <a:off x="8150463" y="6444335"/>
              <a:ext cx="595035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</a:t>
              </a:r>
              <a:r>
                <a:rPr kumimoji="0" lang="en-US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</a:t>
              </a:r>
              <a:endPara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cxnSp>
        <p:nvCxnSpPr>
          <p:cNvPr id="62" name="Egyenes összekötő 22"/>
          <p:cNvCxnSpPr/>
          <p:nvPr/>
        </p:nvCxnSpPr>
        <p:spPr>
          <a:xfrm>
            <a:off x="8572242" y="6422091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gyenes összekötő 12"/>
          <p:cNvCxnSpPr/>
          <p:nvPr/>
        </p:nvCxnSpPr>
        <p:spPr>
          <a:xfrm>
            <a:off x="713343" y="6437830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gyenes összekötő 12"/>
          <p:cNvCxnSpPr/>
          <p:nvPr/>
        </p:nvCxnSpPr>
        <p:spPr>
          <a:xfrm>
            <a:off x="254905" y="6437830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Szövegdoboz 28"/>
          <p:cNvSpPr txBox="1"/>
          <p:nvPr/>
        </p:nvSpPr>
        <p:spPr>
          <a:xfrm>
            <a:off x="164895" y="6550487"/>
            <a:ext cx="595035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200</a:t>
            </a:r>
            <a:r>
              <a:rPr kumimoji="0" lang="en-GB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4130" y="2978950"/>
            <a:ext cx="4379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2S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838743" y="3256314"/>
            <a:ext cx="116891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Boxboro-EX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514787" y="3258699"/>
            <a:ext cx="125226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Brickland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-EX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008139" y="3508891"/>
            <a:ext cx="29046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840934" y="3506518"/>
            <a:ext cx="29046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480289" y="3506082"/>
            <a:ext cx="29046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625521" y="3629278"/>
            <a:ext cx="2556000" cy="7836"/>
          </a:xfrm>
          <a:prstGeom prst="line">
            <a:avLst/>
          </a:prstGeom>
          <a:noFill/>
          <a:ln w="19050" cap="flat" cmpd="sng" algn="ctr">
            <a:solidFill>
              <a:srgbClr val="0066CC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4443038" y="3654025"/>
            <a:ext cx="982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Ivy Bridge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-EX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536473" y="5757500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Nehalem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-EP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252530" y="5758388"/>
            <a:ext cx="959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Westmere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-EP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6196444" y="3023955"/>
            <a:ext cx="2946458" cy="1091735"/>
            <a:chOff x="6196444" y="2245874"/>
            <a:chExt cx="2946458" cy="1091735"/>
          </a:xfrm>
        </p:grpSpPr>
        <p:cxnSp>
          <p:nvCxnSpPr>
            <p:cNvPr id="13" name="Straight Connector 12"/>
            <p:cNvCxnSpPr/>
            <p:nvPr/>
          </p:nvCxnSpPr>
          <p:spPr bwMode="auto">
            <a:xfrm flipV="1">
              <a:off x="6556986" y="2856488"/>
              <a:ext cx="1233767" cy="6550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7398700" y="2245874"/>
              <a:ext cx="43794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2S</a:t>
              </a:r>
              <a:endPara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417205" y="2485882"/>
              <a:ext cx="149912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Purley</a:t>
              </a: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Platinum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523633" y="2732789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*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398195" y="2734951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*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633720" y="2735622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*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214443" y="2318168"/>
              <a:ext cx="928459" cy="50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Sapphire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Rapids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351747" y="2965954"/>
              <a:ext cx="6591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2022?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7790753" y="2849541"/>
              <a:ext cx="891671" cy="4747"/>
            </a:xfrm>
            <a:prstGeom prst="line">
              <a:avLst/>
            </a:prstGeom>
            <a:noFill/>
            <a:ln w="190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7" name="TextBox 146"/>
            <p:cNvSpPr txBox="1"/>
            <p:nvPr/>
          </p:nvSpPr>
          <p:spPr>
            <a:xfrm>
              <a:off x="6196444" y="2875944"/>
              <a:ext cx="7891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Skylake</a:t>
              </a:r>
              <a:endPara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-SP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402758" y="3010959"/>
              <a:ext cx="825867" cy="2898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Cascade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Lake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99238" y="3654025"/>
            <a:ext cx="917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b.: based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6265433" y="2986774"/>
            <a:ext cx="2877469" cy="1108306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2425320" y="2973414"/>
            <a:ext cx="3832885" cy="1119645"/>
          </a:xfrm>
          <a:prstGeom prst="roundRect">
            <a:avLst/>
          </a:prstGeom>
          <a:noFill/>
          <a:ln w="19050" cap="flat" cmpd="sng" algn="ctr">
            <a:solidFill>
              <a:srgbClr val="0066CC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42353" y="4059070"/>
            <a:ext cx="4891509" cy="1091735"/>
            <a:chOff x="3293379" y="4059070"/>
            <a:chExt cx="4743860" cy="1091735"/>
          </a:xfrm>
        </p:grpSpPr>
        <p:cxnSp>
          <p:nvCxnSpPr>
            <p:cNvPr id="139" name="Straight Connector 138"/>
            <p:cNvCxnSpPr/>
            <p:nvPr/>
          </p:nvCxnSpPr>
          <p:spPr bwMode="auto">
            <a:xfrm flipV="1">
              <a:off x="6530991" y="4638071"/>
              <a:ext cx="1233767" cy="6550"/>
            </a:xfrm>
            <a:prstGeom prst="line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0" name="TextBox 139"/>
            <p:cNvSpPr txBox="1"/>
            <p:nvPr/>
          </p:nvSpPr>
          <p:spPr>
            <a:xfrm>
              <a:off x="6732240" y="4272480"/>
              <a:ext cx="114807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Purley</a:t>
              </a: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Gold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372424" y="4526324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*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607725" y="4518191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*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213144" y="4665910"/>
              <a:ext cx="7891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Skylake</a:t>
              </a:r>
              <a:endPara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-SP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7004883" y="4059070"/>
              <a:ext cx="42472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2S</a:t>
              </a:r>
              <a:endPara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211372" y="4643263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Cascade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Lake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4011506" y="4517507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*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4042005" y="4295127"/>
              <a:ext cx="102534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-5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Romley</a:t>
              </a:r>
              <a:r>
                <a:rPr kumimoji="0" lang="en-US" sz="1300" b="0" i="0" u="none" strike="noStrike" kern="1200" cap="none" spc="-5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-EP</a:t>
              </a:r>
              <a:endParaRPr kumimoji="0" lang="en-US" sz="1300" b="0" i="0" u="none" strike="noStrike" kern="1200" cap="none" spc="-5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5136631" y="4527132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*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5898014" y="4524000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*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5150078" y="4298712"/>
              <a:ext cx="117711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Grantley</a:t>
              </a: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-EP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175" name="Straight Connector 174"/>
            <p:cNvCxnSpPr/>
            <p:nvPr/>
          </p:nvCxnSpPr>
          <p:spPr bwMode="auto">
            <a:xfrm flipV="1">
              <a:off x="5285093" y="4639500"/>
              <a:ext cx="756000" cy="6550"/>
            </a:xfrm>
            <a:prstGeom prst="line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6" name="TextBox 175"/>
            <p:cNvSpPr txBox="1"/>
            <p:nvPr/>
          </p:nvSpPr>
          <p:spPr>
            <a:xfrm>
              <a:off x="3547156" y="4677525"/>
              <a:ext cx="1183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Sandy Bridge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-EP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65525" y="4677525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Haswell</a:t>
              </a:r>
              <a:endPara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-EP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5418421" y="4677525"/>
              <a:ext cx="939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Broadwell</a:t>
              </a:r>
              <a:endPara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-EP</a:t>
              </a:r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>
              <a:off x="4156738" y="4639275"/>
              <a:ext cx="1885321" cy="7614"/>
            </a:xfrm>
            <a:prstGeom prst="line">
              <a:avLst/>
            </a:prstGeom>
            <a:noFill/>
            <a:ln w="19050" cap="flat" cmpd="sng" algn="ctr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" name="Rounded Rectangle 67"/>
            <p:cNvSpPr/>
            <p:nvPr/>
          </p:nvSpPr>
          <p:spPr bwMode="auto">
            <a:xfrm>
              <a:off x="3293379" y="4104075"/>
              <a:ext cx="2961905" cy="1046730"/>
            </a:xfrm>
            <a:prstGeom prst="roundRect">
              <a:avLst/>
            </a:prstGeom>
            <a:noFill/>
            <a:ln w="1905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20624" y="5110656"/>
            <a:ext cx="8517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2S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14" name="Straight Connector 113"/>
          <p:cNvCxnSpPr/>
          <p:nvPr/>
        </p:nvCxnSpPr>
        <p:spPr bwMode="auto">
          <a:xfrm>
            <a:off x="2681790" y="5694680"/>
            <a:ext cx="540000" cy="513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" name="TextBox 114"/>
          <p:cNvSpPr txBox="1"/>
          <p:nvPr/>
        </p:nvSpPr>
        <p:spPr>
          <a:xfrm>
            <a:off x="2546775" y="5578851"/>
            <a:ext cx="2845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041887" y="5578851"/>
            <a:ext cx="2845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843036" y="5581233"/>
            <a:ext cx="29046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681790" y="5700270"/>
            <a:ext cx="23040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/>
          <p:nvPr/>
        </p:nvCxnSpPr>
        <p:spPr bwMode="auto">
          <a:xfrm flipV="1">
            <a:off x="6565164" y="5697067"/>
            <a:ext cx="1233767" cy="655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" name="TextBox 143"/>
          <p:cNvSpPr txBox="1"/>
          <p:nvPr/>
        </p:nvSpPr>
        <p:spPr>
          <a:xfrm>
            <a:off x="6160501" y="5334192"/>
            <a:ext cx="189423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Purley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Silver/Bronze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406373" y="5581580"/>
            <a:ext cx="29046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7641898" y="5575901"/>
            <a:ext cx="29046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182546" y="5726867"/>
            <a:ext cx="789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Skylake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-SP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173336" y="5725768"/>
            <a:ext cx="8258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Cascade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Lake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4048791" y="5579576"/>
            <a:ext cx="2845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107675" y="5327736"/>
            <a:ext cx="104939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-5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Romley</a:t>
            </a:r>
            <a:r>
              <a:rPr kumimoji="0" lang="en-US" sz="13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-EN</a:t>
            </a:r>
            <a:endParaRPr kumimoji="0" lang="en-US" sz="1300" b="0" i="0" u="none" strike="noStrike" kern="1200" cap="none" spc="-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3592" y="5748911"/>
            <a:ext cx="468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-EN</a:t>
            </a:r>
          </a:p>
        </p:txBody>
      </p:sp>
      <p:sp>
        <p:nvSpPr>
          <p:cNvPr id="69" name="Rounded Rectangle 68"/>
          <p:cNvSpPr/>
          <p:nvPr/>
        </p:nvSpPr>
        <p:spPr bwMode="auto">
          <a:xfrm>
            <a:off x="2610549" y="5130325"/>
            <a:ext cx="2882007" cy="12240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-69720" y="5149700"/>
            <a:ext cx="2708320" cy="1268880"/>
            <a:chOff x="-69720" y="5149700"/>
            <a:chExt cx="2708320" cy="1268880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1381825" y="5727417"/>
              <a:ext cx="648000" cy="0"/>
            </a:xfrm>
            <a:prstGeom prst="line">
              <a:avLst/>
            </a:prstGeom>
            <a:noFill/>
            <a:ln w="28575" cap="flat" cmpd="sng" algn="ctr">
              <a:solidFill>
                <a:srgbClr val="00823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7" name="TextBox 106"/>
            <p:cNvSpPr txBox="1"/>
            <p:nvPr/>
          </p:nvSpPr>
          <p:spPr>
            <a:xfrm>
              <a:off x="294060" y="5609460"/>
              <a:ext cx="28452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*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59212" y="5317351"/>
              <a:ext cx="98296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Unnamed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249442" y="5603846"/>
              <a:ext cx="28452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*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306245" y="5317351"/>
              <a:ext cx="83548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Bensley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886887" y="5611812"/>
              <a:ext cx="28452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*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025975" y="5761145"/>
              <a:ext cx="1016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-100" normalizeH="0" baseline="0" noProof="0" dirty="0" smtClean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Pentium 4 b.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5000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888523" y="5762172"/>
              <a:ext cx="750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-150" normalizeH="0" baseline="0" noProof="0" dirty="0" smtClean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Penryn b.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5400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-25005" y="5758388"/>
              <a:ext cx="1016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-100" normalizeH="0" baseline="0" noProof="0" dirty="0" smtClean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Pentium 4 b.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Nocona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957104" y="5612082"/>
              <a:ext cx="28452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*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-69720" y="6141581"/>
              <a:ext cx="2391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-100" normalizeH="0" baseline="0" noProof="0" dirty="0" smtClean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Pentium 4 b. </a:t>
              </a:r>
              <a:r>
                <a:rPr kumimoji="0" lang="en-GB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Paxville</a:t>
              </a: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-DP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>
              <a:off x="1061610" y="5761134"/>
              <a:ext cx="5383" cy="468000"/>
            </a:xfrm>
            <a:prstGeom prst="straightConnector1">
              <a:avLst/>
            </a:prstGeom>
            <a:noFill/>
            <a:ln w="15875" cap="flat" cmpd="sng" algn="ctr">
              <a:solidFill>
                <a:srgbClr val="00823B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0" name="Rounded Rectangle 159"/>
            <p:cNvSpPr/>
            <p:nvPr/>
          </p:nvSpPr>
          <p:spPr bwMode="auto">
            <a:xfrm>
              <a:off x="-18509" y="5149700"/>
              <a:ext cx="2600900" cy="1224000"/>
            </a:xfrm>
            <a:prstGeom prst="roundRect">
              <a:avLst/>
            </a:prstGeom>
            <a:noFill/>
            <a:ln w="19050" cap="flat" cmpd="sng" algn="ctr">
              <a:solidFill>
                <a:srgbClr val="00823B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cxnSp>
          <p:nvCxnSpPr>
            <p:cNvPr id="165" name="Straight Connector 164"/>
            <p:cNvCxnSpPr/>
            <p:nvPr/>
          </p:nvCxnSpPr>
          <p:spPr bwMode="auto">
            <a:xfrm>
              <a:off x="431540" y="5724255"/>
              <a:ext cx="1584000" cy="0"/>
            </a:xfrm>
            <a:prstGeom prst="line">
              <a:avLst/>
            </a:prstGeom>
            <a:noFill/>
            <a:ln w="19050" cap="flat" cmpd="sng" algn="ctr">
              <a:solidFill>
                <a:srgbClr val="00823B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9" name="TextBox 158"/>
          <p:cNvSpPr txBox="1"/>
          <p:nvPr/>
        </p:nvSpPr>
        <p:spPr>
          <a:xfrm>
            <a:off x="1021566" y="5141570"/>
            <a:ext cx="4379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2S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srgbClr val="00823B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4609563" y="4517382"/>
            <a:ext cx="29950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486085" y="4677525"/>
            <a:ext cx="445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-EP</a:t>
            </a:r>
          </a:p>
        </p:txBody>
      </p:sp>
      <p:cxnSp>
        <p:nvCxnSpPr>
          <p:cNvPr id="166" name="Straight Connector 165"/>
          <p:cNvCxnSpPr/>
          <p:nvPr/>
        </p:nvCxnSpPr>
        <p:spPr bwMode="auto">
          <a:xfrm flipV="1">
            <a:off x="4026432" y="4638627"/>
            <a:ext cx="720000" cy="6550"/>
          </a:xfrm>
          <a:prstGeom prst="line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Rounded Rectangle 166"/>
          <p:cNvSpPr/>
          <p:nvPr/>
        </p:nvSpPr>
        <p:spPr bwMode="auto">
          <a:xfrm>
            <a:off x="6192181" y="4092460"/>
            <a:ext cx="1814378" cy="1046730"/>
          </a:xfrm>
          <a:prstGeom prst="roundRect">
            <a:avLst/>
          </a:prstGeom>
          <a:noFill/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4572000" y="4059070"/>
            <a:ext cx="4379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2S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9" name="Rounded Rectangle 168"/>
          <p:cNvSpPr/>
          <p:nvPr/>
        </p:nvSpPr>
        <p:spPr bwMode="auto">
          <a:xfrm>
            <a:off x="6190493" y="5139190"/>
            <a:ext cx="1816065" cy="12240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876732" y="5131060"/>
            <a:ext cx="8456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2S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2366755" y="5334192"/>
            <a:ext cx="12568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-5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Tylersburg</a:t>
            </a:r>
            <a:r>
              <a:rPr kumimoji="0" lang="en-US" sz="13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-EP</a:t>
            </a:r>
            <a:endParaRPr kumimoji="0" lang="en-US" sz="1300" b="0" i="0" u="none" strike="noStrike" kern="1200" cap="none" spc="-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3192347" y="5707990"/>
            <a:ext cx="612000" cy="12821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5" name="Straight Connector 184"/>
          <p:cNvCxnSpPr/>
          <p:nvPr/>
        </p:nvCxnSpPr>
        <p:spPr bwMode="auto">
          <a:xfrm>
            <a:off x="4212020" y="5694426"/>
            <a:ext cx="792000" cy="513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Straight Connector 185"/>
          <p:cNvCxnSpPr/>
          <p:nvPr/>
        </p:nvCxnSpPr>
        <p:spPr bwMode="auto">
          <a:xfrm>
            <a:off x="3145388" y="3625955"/>
            <a:ext cx="468000" cy="0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8" name="TextBox 187"/>
          <p:cNvSpPr txBox="1"/>
          <p:nvPr/>
        </p:nvSpPr>
        <p:spPr>
          <a:xfrm>
            <a:off x="2536435" y="3654025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Nehalem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-EX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3296439" y="3654025"/>
            <a:ext cx="959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Westmere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-EX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4478477" y="5757645"/>
            <a:ext cx="982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Ivy Bridge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-EN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3188955" y="2978950"/>
            <a:ext cx="4379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2S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611560" y="882965"/>
            <a:ext cx="1555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SMP topology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5202070" y="887435"/>
            <a:ext cx="1733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NUMA topology</a:t>
            </a:r>
          </a:p>
        </p:txBody>
      </p:sp>
      <p:sp>
        <p:nvSpPr>
          <p:cNvPr id="153" name="Text Box 4"/>
          <p:cNvSpPr txBox="1">
            <a:spLocks noChangeArrowheads="1"/>
          </p:cNvSpPr>
          <p:nvPr/>
        </p:nvSpPr>
        <p:spPr bwMode="auto">
          <a:xfrm rot="10800000" flipH="1" flipV="1">
            <a:off x="2701136" y="1514934"/>
            <a:ext cx="3752479" cy="13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       Market segment specific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300" b="1" dirty="0">
                <a:solidFill>
                  <a:srgbClr val="2D2D8A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300" b="1" dirty="0" smtClean="0">
                <a:solidFill>
                  <a:srgbClr val="2D2D8A"/>
                </a:solidFill>
                <a:latin typeface="Verdana" pitchFamily="34" charset="0"/>
                <a:cs typeface="Times New Roman" pitchFamily="18" charset="0"/>
              </a:rPr>
              <a:t>    2S </a:t>
            </a:r>
            <a:r>
              <a:rPr kumimoji="0" lang="en-US" alt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platforms and processors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Three performance grades are defined: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Expandable (EX) (High-performance)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Efficient Performance </a:t>
            </a: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(EP</a:t>
            </a:r>
            <a:r>
              <a:rPr kumimoji="0" lang="en-US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) and</a:t>
            </a:r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Entry-Level </a:t>
            </a: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(EL) </a:t>
            </a:r>
            <a:endParaRPr kumimoji="0" lang="en-US" altLang="en-US" sz="1300" b="0" i="0" u="none" strike="noStrike" kern="1200" cap="none" spc="0" normalizeH="0" baseline="0" noProof="0" dirty="0" smtClean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54" name="Text Box 4"/>
          <p:cNvSpPr txBox="1">
            <a:spLocks noChangeArrowheads="1"/>
          </p:cNvSpPr>
          <p:nvPr/>
        </p:nvSpPr>
        <p:spPr bwMode="auto">
          <a:xfrm rot="10800000" flipH="1" flipV="1">
            <a:off x="5856855" y="1518282"/>
            <a:ext cx="3434641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Scalable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2S platforms and processor</a:t>
            </a:r>
            <a:endParaRPr kumimoji="0" lang="hu-HU" altLang="en-US" sz="13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57" name="Line 8"/>
          <p:cNvSpPr>
            <a:spLocks noChangeShapeType="1"/>
          </p:cNvSpPr>
          <p:nvPr/>
        </p:nvSpPr>
        <p:spPr bwMode="auto">
          <a:xfrm>
            <a:off x="6012114" y="1178750"/>
            <a:ext cx="0" cy="18000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58" name="Line 10"/>
          <p:cNvSpPr>
            <a:spLocks noChangeShapeType="1"/>
          </p:cNvSpPr>
          <p:nvPr/>
        </p:nvSpPr>
        <p:spPr bwMode="auto">
          <a:xfrm flipV="1">
            <a:off x="4350664" y="1361800"/>
            <a:ext cx="3250877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61" name="Line 13"/>
          <p:cNvSpPr>
            <a:spLocks noChangeShapeType="1"/>
          </p:cNvSpPr>
          <p:nvPr/>
        </p:nvSpPr>
        <p:spPr bwMode="auto">
          <a:xfrm>
            <a:off x="4355233" y="136180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62" name="Line 13"/>
          <p:cNvSpPr>
            <a:spLocks noChangeShapeType="1"/>
          </p:cNvSpPr>
          <p:nvPr/>
        </p:nvSpPr>
        <p:spPr bwMode="auto">
          <a:xfrm flipH="1">
            <a:off x="7597302" y="1357037"/>
            <a:ext cx="5879" cy="200169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0" name="Oval 12"/>
          <p:cNvSpPr>
            <a:spLocks noChangeArrowheads="1"/>
          </p:cNvSpPr>
          <p:nvPr/>
        </p:nvSpPr>
        <p:spPr bwMode="auto">
          <a:xfrm>
            <a:off x="4318337" y="1471607"/>
            <a:ext cx="72000" cy="72000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7" name="Text Box 4"/>
          <p:cNvSpPr txBox="1">
            <a:spLocks noChangeArrowheads="1"/>
          </p:cNvSpPr>
          <p:nvPr/>
        </p:nvSpPr>
        <p:spPr bwMode="auto">
          <a:xfrm rot="10800000" flipH="1" flipV="1">
            <a:off x="-233024" y="1481025"/>
            <a:ext cx="3103017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Dedicated</a:t>
            </a:r>
            <a:r>
              <a:rPr kumimoji="0" lang="en-US" altLang="en-US" sz="1300" b="1" i="0" u="none" strike="noStrike" kern="1200" cap="none" spc="0" normalizeH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-50" normalizeH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2S platforms and processors</a:t>
            </a:r>
            <a:endParaRPr kumimoji="0" lang="hu-HU" altLang="en-US" sz="1300" b="1" i="0" u="none" strike="noStrike" kern="1200" cap="none" spc="-50" normalizeH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92" name="Line 13"/>
          <p:cNvSpPr>
            <a:spLocks noChangeShapeType="1"/>
          </p:cNvSpPr>
          <p:nvPr/>
        </p:nvSpPr>
        <p:spPr bwMode="auto">
          <a:xfrm>
            <a:off x="1421650" y="1223755"/>
            <a:ext cx="0" cy="28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93" name="Oval 12"/>
          <p:cNvSpPr>
            <a:spLocks noChangeArrowheads="1"/>
          </p:cNvSpPr>
          <p:nvPr/>
        </p:nvSpPr>
        <p:spPr bwMode="auto">
          <a:xfrm>
            <a:off x="1379698" y="1459554"/>
            <a:ext cx="72000" cy="72000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7902370" y="2169137"/>
            <a:ext cx="81304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Whitley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7767355" y="2516758"/>
            <a:ext cx="1101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Ice Lake-SP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(dedicated)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8154595" y="2365747"/>
            <a:ext cx="29046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7" name="Rounded Rectangle 196"/>
          <p:cNvSpPr/>
          <p:nvPr/>
        </p:nvSpPr>
        <p:spPr bwMode="auto">
          <a:xfrm>
            <a:off x="7722350" y="1984525"/>
            <a:ext cx="1122480" cy="9720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8091867" y="1952995"/>
            <a:ext cx="8456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2S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9" name="Oval 12"/>
          <p:cNvSpPr>
            <a:spLocks noChangeArrowheads="1"/>
          </p:cNvSpPr>
          <p:nvPr/>
        </p:nvSpPr>
        <p:spPr bwMode="auto">
          <a:xfrm>
            <a:off x="7561545" y="1493785"/>
            <a:ext cx="72000" cy="72000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388675"/>
              </p:ext>
            </p:extLst>
          </p:nvPr>
        </p:nvGraphicFramePr>
        <p:xfrm>
          <a:off x="69373" y="1178750"/>
          <a:ext cx="8984819" cy="5628146"/>
        </p:xfrm>
        <a:graphic>
          <a:graphicData uri="http://schemas.openxmlformats.org/drawingml/2006/table">
            <a:tbl>
              <a:tblPr/>
              <a:tblGrid>
                <a:gridCol w="1029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5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7330">
                  <a:extLst>
                    <a:ext uri="{9D8B030D-6E8A-4147-A177-3AD203B41FA5}">
                      <a16:colId xmlns:a16="http://schemas.microsoft.com/office/drawing/2014/main" val="84364266"/>
                    </a:ext>
                  </a:extLst>
                </a:gridCol>
                <a:gridCol w="725013">
                  <a:extLst>
                    <a:ext uri="{9D8B030D-6E8A-4147-A177-3AD203B41FA5}">
                      <a16:colId xmlns:a16="http://schemas.microsoft.com/office/drawing/2014/main" val="1915849201"/>
                    </a:ext>
                  </a:extLst>
                </a:gridCol>
              </a:tblGrid>
              <a:tr h="629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Platform4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Core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Techn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Intro.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100" b="1" dirty="0">
                          <a:solidFill>
                            <a:schemeClr val="bg1"/>
                          </a:solidFill>
                          <a:latin typeface="Verdana" pitchFamily="34" charset="0"/>
                          <a:cs typeface="Times New Roman" pitchFamily="18" charset="0"/>
                        </a:rPr>
                        <a:t>High performance Core 2-based multicore  2S server processors 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count up to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Trans.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count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[10</a:t>
                      </a:r>
                      <a:r>
                        <a:rPr kumimoji="0" lang="en-US" altLang="en-US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/10</a:t>
                      </a:r>
                      <a:r>
                        <a:rPr kumimoji="0" lang="en-US" altLang="en-US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]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Die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size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[mm</a:t>
                      </a:r>
                      <a:r>
                        <a:rPr kumimoji="0" lang="en-US" altLang="en-US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]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Prescott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DP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6/2004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DP 90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nm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Nocona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125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ott 2M DP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DP 2008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Paxville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DP)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2x169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2x135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777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Bensley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ott 2M DP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5000 (Dempsey)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2x188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2x81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9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Core2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5100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Woodcrest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291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11/2006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5300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Clovertown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2x291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2x143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774880"/>
                  </a:ext>
                </a:extLst>
              </a:tr>
              <a:tr h="264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Penryn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11/2007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5400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Harpertown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2x410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2x107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500772"/>
                  </a:ext>
                </a:extLst>
              </a:tr>
              <a:tr h="26094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Boxboro-EX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Nehalem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3/2010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X6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500 (Beckton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/Nehalem-EX)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2.3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513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49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4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/2011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xx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512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13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Brickland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Ivy Bridge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/201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E7-28xx v2 (Ivy Bridge-EX)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4.31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541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9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9/2014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E5-2600xx v3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-EP)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5.69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662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9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/2016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E5-26xx v4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-EP)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72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Purley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-SP   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7/2017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Platinum 8100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8.0?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~694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67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Lake-SP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4/2019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Platinum 8200</a:t>
                      </a:r>
                      <a:endParaRPr kumimoji="0" lang="en-GB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208261"/>
                  </a:ext>
                </a:extLst>
              </a:tr>
              <a:tr h="2867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</a:t>
                      </a: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-AP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  <a:defRPr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4/2019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Xeon Platinum 9200</a:t>
                      </a:r>
                      <a:endParaRPr kumimoji="0" lang="en-GB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2x28C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13575"/>
                  </a:ext>
                </a:extLst>
              </a:tr>
              <a:tr h="2867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 R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2/2020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Gold 6258R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923416"/>
                  </a:ext>
                </a:extLst>
              </a:tr>
              <a:tr h="286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Whitney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Ice Lake-SP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4/2021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  <a:defRPr/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Platinum 8300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40C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GB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na.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GB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na.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80546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373" y="492550"/>
            <a:ext cx="9074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Intel’s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x86-b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ased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dedicated HE 2S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server processor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dies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(6)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9373" y="1853090"/>
            <a:ext cx="8984819" cy="213973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663962"/>
              </p:ext>
            </p:extLst>
          </p:nvPr>
        </p:nvGraphicFramePr>
        <p:xfrm>
          <a:off x="69373" y="1178750"/>
          <a:ext cx="8984819" cy="5628146"/>
        </p:xfrm>
        <a:graphic>
          <a:graphicData uri="http://schemas.openxmlformats.org/drawingml/2006/table">
            <a:tbl>
              <a:tblPr/>
              <a:tblGrid>
                <a:gridCol w="1029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5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7330">
                  <a:extLst>
                    <a:ext uri="{9D8B030D-6E8A-4147-A177-3AD203B41FA5}">
                      <a16:colId xmlns:a16="http://schemas.microsoft.com/office/drawing/2014/main" val="84364266"/>
                    </a:ext>
                  </a:extLst>
                </a:gridCol>
                <a:gridCol w="725013">
                  <a:extLst>
                    <a:ext uri="{9D8B030D-6E8A-4147-A177-3AD203B41FA5}">
                      <a16:colId xmlns:a16="http://schemas.microsoft.com/office/drawing/2014/main" val="1915849201"/>
                    </a:ext>
                  </a:extLst>
                </a:gridCol>
              </a:tblGrid>
              <a:tr h="629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Platform4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Core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Techn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Intro.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100" b="1" dirty="0">
                          <a:solidFill>
                            <a:schemeClr val="bg1"/>
                          </a:solidFill>
                          <a:latin typeface="Verdana" pitchFamily="34" charset="0"/>
                          <a:cs typeface="Times New Roman" pitchFamily="18" charset="0"/>
                        </a:rPr>
                        <a:t>High performance Core 2-based multicore  2S server processors 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count up to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Trans.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count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[10</a:t>
                      </a:r>
                      <a:r>
                        <a:rPr kumimoji="0" lang="en-US" altLang="en-US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/10</a:t>
                      </a:r>
                      <a:r>
                        <a:rPr kumimoji="0" lang="en-US" altLang="en-US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]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Die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size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[mm</a:t>
                      </a:r>
                      <a:r>
                        <a:rPr kumimoji="0" lang="en-US" altLang="en-US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]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Prescott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DP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6/2004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DP 90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nm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Nocona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125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ott 2M DP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DP 2008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Paxville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DP)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2x169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2x135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777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Bensley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ott 2M DP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5000 (Dempsey)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2x188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2x81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9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Core2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5100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Woodcrest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291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11/2006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5300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Clovertown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2x291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2x143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774880"/>
                  </a:ext>
                </a:extLst>
              </a:tr>
              <a:tr h="264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Penryn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11/2007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5400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Harpertown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2x410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2x107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500772"/>
                  </a:ext>
                </a:extLst>
              </a:tr>
              <a:tr h="26094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Boxboro-EX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Nehalem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3/2010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X6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500 (Beckton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/Nehalem-EX)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2.3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513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49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4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/2011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xx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512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13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Brickland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Ivy Bridge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/201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E7-28xx v2 (Ivy Bridge-EX)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4.31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541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9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9/2014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E5-2600xx v3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-EP)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5.69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662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9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/2016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E5-26xx v4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-EP)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72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Purley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-SP   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7/2017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Platinum 8100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8.0?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~694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67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Lake-SP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4/2019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Platinum 8200</a:t>
                      </a:r>
                      <a:endParaRPr kumimoji="0" lang="en-GB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208261"/>
                  </a:ext>
                </a:extLst>
              </a:tr>
              <a:tr h="2867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</a:t>
                      </a: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-AP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  <a:defRPr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4/2019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Xeon Platinum 9200</a:t>
                      </a:r>
                      <a:endParaRPr kumimoji="0" lang="en-GB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2x28C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13575"/>
                  </a:ext>
                </a:extLst>
              </a:tr>
              <a:tr h="2867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 R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2/2020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Gold 6258R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923416"/>
                  </a:ext>
                </a:extLst>
              </a:tr>
              <a:tr h="286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Whitney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Ice Lake-SP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4/2021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  <a:defRPr/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Platinum 8300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40C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GB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na.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GB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na.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80546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373" y="492550"/>
            <a:ext cx="9074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Intel’s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x86-b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ased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market segment specific HE 2S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server processor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dies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(7)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9373" y="4014066"/>
            <a:ext cx="8984819" cy="13501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1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632151"/>
              </p:ext>
            </p:extLst>
          </p:nvPr>
        </p:nvGraphicFramePr>
        <p:xfrm>
          <a:off x="69373" y="1178750"/>
          <a:ext cx="8984819" cy="5628146"/>
        </p:xfrm>
        <a:graphic>
          <a:graphicData uri="http://schemas.openxmlformats.org/drawingml/2006/table">
            <a:tbl>
              <a:tblPr/>
              <a:tblGrid>
                <a:gridCol w="1029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5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7330">
                  <a:extLst>
                    <a:ext uri="{9D8B030D-6E8A-4147-A177-3AD203B41FA5}">
                      <a16:colId xmlns:a16="http://schemas.microsoft.com/office/drawing/2014/main" val="84364266"/>
                    </a:ext>
                  </a:extLst>
                </a:gridCol>
                <a:gridCol w="725013">
                  <a:extLst>
                    <a:ext uri="{9D8B030D-6E8A-4147-A177-3AD203B41FA5}">
                      <a16:colId xmlns:a16="http://schemas.microsoft.com/office/drawing/2014/main" val="1915849201"/>
                    </a:ext>
                  </a:extLst>
                </a:gridCol>
              </a:tblGrid>
              <a:tr h="629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Platform4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Core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Techn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Intro.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100" b="1" dirty="0">
                          <a:solidFill>
                            <a:schemeClr val="bg1"/>
                          </a:solidFill>
                          <a:latin typeface="Verdana" pitchFamily="34" charset="0"/>
                          <a:cs typeface="Times New Roman" pitchFamily="18" charset="0"/>
                        </a:rPr>
                        <a:t>High performance Core 2-based multicore  2S server processors 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count up to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Trans.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count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[10</a:t>
                      </a:r>
                      <a:r>
                        <a:rPr kumimoji="0" lang="en-US" altLang="en-US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/10</a:t>
                      </a:r>
                      <a:r>
                        <a:rPr kumimoji="0" lang="en-US" altLang="en-US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]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Die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size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[mm</a:t>
                      </a:r>
                      <a:r>
                        <a:rPr kumimoji="0" lang="en-US" altLang="en-US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]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Prescott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DP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6/2004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DP 90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nm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Nocona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125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ott 2M DP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DP 2008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Paxville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DP)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2x169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2x135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777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Bensley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ott 2M DP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5000 (Dempsey)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2x188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2x81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9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Core2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5100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Woodcrest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291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11/2006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5300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Clovertown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2x291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2x143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774880"/>
                  </a:ext>
                </a:extLst>
              </a:tr>
              <a:tr h="264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Penryn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11/2007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5400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Harpertown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2x410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2x107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500772"/>
                  </a:ext>
                </a:extLst>
              </a:tr>
              <a:tr h="26094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Boxboro-EX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Nehalem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3/2010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X6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500 (Beckton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/Nehalem-EX)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2.3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513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49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4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/2011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xx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512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13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Brickland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Ivy Bridge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/201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E7-28xx v2 (Ivy Bridge-EX)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4.31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541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9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9/2014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E5-2600xx v3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-EP)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5.69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662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9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/2016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E5-26xx v4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-EP)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72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Purley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-SP   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7/2017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Platinum 8100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8.0?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~694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67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Lake-SP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4/2019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Platinum 8200</a:t>
                      </a:r>
                      <a:endParaRPr kumimoji="0" lang="en-GB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208261"/>
                  </a:ext>
                </a:extLst>
              </a:tr>
              <a:tr h="2867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</a:t>
                      </a: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-AP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  <a:defRPr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4/2019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Xeon Platinum 9200</a:t>
                      </a:r>
                      <a:endParaRPr kumimoji="0" lang="en-GB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2x28C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13575"/>
                  </a:ext>
                </a:extLst>
              </a:tr>
              <a:tr h="2867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 R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2/2020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Gold 6258R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923416"/>
                  </a:ext>
                </a:extLst>
              </a:tr>
              <a:tr h="286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Whitney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Ice Lake-SP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4/2021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  <a:defRPr/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Platinum 8300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40C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GB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na.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GB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na.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80546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373" y="492550"/>
            <a:ext cx="9074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Intel’s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x86-b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ased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scalable</a:t>
            </a:r>
            <a:r>
              <a:rPr kumimoji="0" lang="en-GB" sz="1400" b="1" i="0" u="none" strike="noStrike" kern="1200" cap="none" spc="0" normalizeH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HE 2S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server processor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dies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(8)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9373" y="5364215"/>
            <a:ext cx="8984819" cy="144016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Pentium 4 and Core 2 families (2)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1500" y="863715"/>
            <a:ext cx="91839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At Pentium 4's launch (Nov. 2000) Intel's vice president </a:t>
            </a:r>
            <a:r>
              <a:rPr lang="en-US" sz="1400" dirty="0" smtClean="0">
                <a:latin typeface="+mj-lt"/>
              </a:rPr>
              <a:t>(</a:t>
            </a:r>
            <a:r>
              <a:rPr lang="en-US" sz="1400" dirty="0" err="1" smtClean="0">
                <a:latin typeface="+mj-lt"/>
              </a:rPr>
              <a:t>Otellini</a:t>
            </a:r>
            <a:r>
              <a:rPr lang="en-US" sz="1400" dirty="0" smtClean="0">
                <a:latin typeface="+mj-lt"/>
              </a:rPr>
              <a:t>) claimed that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the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lifespan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of the </a:t>
            </a:r>
          </a:p>
          <a:p>
            <a:r>
              <a:rPr lang="en-US" sz="1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Netburst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microarchitecture would be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7 years </a:t>
            </a:r>
            <a:r>
              <a:rPr lang="en-US" sz="1400" dirty="0" smtClean="0">
                <a:latin typeface="+mj-lt"/>
              </a:rPr>
              <a:t>and its expected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clock frequency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would break the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10 GHz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mark in 2006 </a:t>
            </a:r>
            <a:r>
              <a:rPr lang="en-US" sz="1400" dirty="0" smtClean="0">
                <a:latin typeface="+mj-lt"/>
              </a:rPr>
              <a:t>[</a:t>
            </a:r>
            <a:r>
              <a:rPr lang="hu-HU" sz="1400" dirty="0" smtClean="0">
                <a:latin typeface="+mj-lt"/>
              </a:rPr>
              <a:t>219</a:t>
            </a:r>
            <a:r>
              <a:rPr lang="en-US" sz="1400" dirty="0" smtClean="0">
                <a:latin typeface="+mj-lt"/>
              </a:rPr>
              <a:t>].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500" y="503675"/>
            <a:ext cx="3975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Design target of the Pentium 4 family</a:t>
            </a:r>
            <a:endParaRPr lang="en-US" sz="14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2147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(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8b)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-18510" y="467043"/>
            <a:ext cx="9181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Emergence of “entry-level” and “high-performance” platform and </a:t>
            </a:r>
            <a:r>
              <a:rPr lang="en-US" sz="1400" b="1" dirty="0" smtClean="0">
                <a:solidFill>
                  <a:schemeClr val="accent6"/>
                </a:solidFill>
              </a:rPr>
              <a:t>processor alternatives</a:t>
            </a:r>
          </a:p>
          <a:p>
            <a:r>
              <a:rPr lang="en-US" sz="1400" b="1" dirty="0">
                <a:solidFill>
                  <a:schemeClr val="accent6"/>
                </a:solidFill>
              </a:rPr>
              <a:t> </a:t>
            </a:r>
            <a:r>
              <a:rPr lang="en-US" sz="1400" b="1" dirty="0" smtClean="0">
                <a:solidFill>
                  <a:schemeClr val="accent6"/>
                </a:solidFill>
              </a:rPr>
              <a:t> </a:t>
            </a:r>
            <a:r>
              <a:rPr lang="en-US" sz="1400" b="1" dirty="0">
                <a:solidFill>
                  <a:schemeClr val="accent6"/>
                </a:solidFill>
              </a:rPr>
              <a:t>in Intel’s x86 server designs </a:t>
            </a:r>
          </a:p>
          <a:p>
            <a:endParaRPr lang="en-US" sz="1400" b="1" dirty="0" smtClean="0">
              <a:solidFill>
                <a:schemeClr val="accent6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7305" y="5971109"/>
            <a:ext cx="8921864" cy="429640"/>
            <a:chOff x="-638623" y="6300464"/>
            <a:chExt cx="10362237" cy="429640"/>
          </a:xfrm>
        </p:grpSpPr>
        <p:grpSp>
          <p:nvGrpSpPr>
            <p:cNvPr id="4" name="Group 3"/>
            <p:cNvGrpSpPr/>
            <p:nvPr/>
          </p:nvGrpSpPr>
          <p:grpSpPr>
            <a:xfrm>
              <a:off x="-638623" y="6300464"/>
              <a:ext cx="10362237" cy="429640"/>
              <a:chOff x="-293649" y="6300464"/>
              <a:chExt cx="10362237" cy="429640"/>
            </a:xfrm>
          </p:grpSpPr>
          <p:cxnSp>
            <p:nvCxnSpPr>
              <p:cNvPr id="6" name="Egyenes összekötő nyíllal 6"/>
              <p:cNvCxnSpPr/>
              <p:nvPr/>
            </p:nvCxnSpPr>
            <p:spPr>
              <a:xfrm flipV="1">
                <a:off x="-293649" y="6373362"/>
                <a:ext cx="10202116" cy="3353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Egyenes összekötő 11"/>
              <p:cNvCxnSpPr/>
              <p:nvPr/>
            </p:nvCxnSpPr>
            <p:spPr>
              <a:xfrm>
                <a:off x="892555" y="6310674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Egyenes összekötő 12"/>
              <p:cNvCxnSpPr/>
              <p:nvPr/>
            </p:nvCxnSpPr>
            <p:spPr>
              <a:xfrm>
                <a:off x="1440550" y="6309386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Egyenes összekötő 13"/>
              <p:cNvCxnSpPr/>
              <p:nvPr/>
            </p:nvCxnSpPr>
            <p:spPr>
              <a:xfrm>
                <a:off x="1989756" y="6308775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Egyenes összekötő 14"/>
              <p:cNvCxnSpPr/>
              <p:nvPr/>
            </p:nvCxnSpPr>
            <p:spPr>
              <a:xfrm>
                <a:off x="2537751" y="6307486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Egyenes összekötő 15"/>
              <p:cNvCxnSpPr/>
              <p:nvPr/>
            </p:nvCxnSpPr>
            <p:spPr>
              <a:xfrm>
                <a:off x="3091800" y="6315107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Egyenes összekötő 16"/>
              <p:cNvCxnSpPr/>
              <p:nvPr/>
            </p:nvCxnSpPr>
            <p:spPr>
              <a:xfrm>
                <a:off x="3639795" y="6313819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Egyenes összekötő 17"/>
              <p:cNvCxnSpPr/>
              <p:nvPr/>
            </p:nvCxnSpPr>
            <p:spPr>
              <a:xfrm>
                <a:off x="4189001" y="6313208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Egyenes összekötő 18"/>
              <p:cNvCxnSpPr/>
              <p:nvPr/>
            </p:nvCxnSpPr>
            <p:spPr>
              <a:xfrm>
                <a:off x="4736996" y="6311919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gyenes összekötő 19"/>
              <p:cNvCxnSpPr/>
              <p:nvPr/>
            </p:nvCxnSpPr>
            <p:spPr>
              <a:xfrm>
                <a:off x="5287170" y="6315107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Egyenes összekötő 20"/>
              <p:cNvCxnSpPr/>
              <p:nvPr/>
            </p:nvCxnSpPr>
            <p:spPr>
              <a:xfrm>
                <a:off x="5835165" y="6313819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Egyenes összekötő 21"/>
              <p:cNvCxnSpPr/>
              <p:nvPr/>
            </p:nvCxnSpPr>
            <p:spPr>
              <a:xfrm>
                <a:off x="6384371" y="6313208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Egyenes összekötő 22"/>
              <p:cNvCxnSpPr/>
              <p:nvPr/>
            </p:nvCxnSpPr>
            <p:spPr>
              <a:xfrm>
                <a:off x="6932366" y="6311919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Szövegdoboz 28"/>
              <p:cNvSpPr txBox="1"/>
              <p:nvPr/>
            </p:nvSpPr>
            <p:spPr>
              <a:xfrm>
                <a:off x="824857" y="6435543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2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Verdana" panose="020B0604030504040204" pitchFamily="34" charset="0"/>
                  </a:rPr>
                  <a:t>2006</a:t>
                </a:r>
              </a:p>
            </p:txBody>
          </p:sp>
          <p:sp>
            <p:nvSpPr>
              <p:cNvPr id="20" name="Szövegdoboz 29"/>
              <p:cNvSpPr txBox="1"/>
              <p:nvPr/>
            </p:nvSpPr>
            <p:spPr>
              <a:xfrm>
                <a:off x="1916046" y="6430350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2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Verdana" panose="020B0604030504040204" pitchFamily="34" charset="0"/>
                  </a:rPr>
                  <a:t>2008</a:t>
                </a:r>
              </a:p>
            </p:txBody>
          </p:sp>
          <p:sp>
            <p:nvSpPr>
              <p:cNvPr id="21" name="Szövegdoboz 30"/>
              <p:cNvSpPr txBox="1"/>
              <p:nvPr/>
            </p:nvSpPr>
            <p:spPr>
              <a:xfrm>
                <a:off x="3024133" y="6430350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2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Verdana" panose="020B0604030504040204" pitchFamily="34" charset="0"/>
                  </a:rPr>
                  <a:t>2010</a:t>
                </a:r>
              </a:p>
            </p:txBody>
          </p:sp>
          <p:sp>
            <p:nvSpPr>
              <p:cNvPr id="22" name="Szövegdoboz 31"/>
              <p:cNvSpPr txBox="1"/>
              <p:nvPr/>
            </p:nvSpPr>
            <p:spPr>
              <a:xfrm>
                <a:off x="4132014" y="6430350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2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Verdana" panose="020B0604030504040204" pitchFamily="34" charset="0"/>
                  </a:rPr>
                  <a:t>2012</a:t>
                </a:r>
              </a:p>
            </p:txBody>
          </p:sp>
          <p:sp>
            <p:nvSpPr>
              <p:cNvPr id="23" name="Szövegdoboz 32"/>
              <p:cNvSpPr txBox="1"/>
              <p:nvPr/>
            </p:nvSpPr>
            <p:spPr>
              <a:xfrm>
                <a:off x="5234623" y="6430350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2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Verdana" panose="020B0604030504040204" pitchFamily="34" charset="0"/>
                  </a:rPr>
                  <a:t>2014</a:t>
                </a:r>
              </a:p>
            </p:txBody>
          </p:sp>
          <p:sp>
            <p:nvSpPr>
              <p:cNvPr id="24" name="Szövegdoboz 33"/>
              <p:cNvSpPr txBox="1"/>
              <p:nvPr/>
            </p:nvSpPr>
            <p:spPr>
              <a:xfrm>
                <a:off x="6303480" y="6435543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2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Verdana" panose="020B0604030504040204" pitchFamily="34" charset="0"/>
                  </a:rPr>
                  <a:t>2016</a:t>
                </a:r>
              </a:p>
            </p:txBody>
          </p:sp>
          <p:sp>
            <p:nvSpPr>
              <p:cNvPr id="25" name="Szövegdoboz 34"/>
              <p:cNvSpPr txBox="1"/>
              <p:nvPr/>
            </p:nvSpPr>
            <p:spPr>
              <a:xfrm>
                <a:off x="9352664" y="6445411"/>
                <a:ext cx="715924" cy="2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2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Verdana" panose="020B0604030504040204" pitchFamily="34" charset="0"/>
                  </a:rPr>
                  <a:t>Year</a:t>
                </a:r>
              </a:p>
            </p:txBody>
          </p:sp>
          <p:cxnSp>
            <p:nvCxnSpPr>
              <p:cNvPr id="26" name="Egyenes összekötő 22"/>
              <p:cNvCxnSpPr/>
              <p:nvPr/>
            </p:nvCxnSpPr>
            <p:spPr>
              <a:xfrm>
                <a:off x="7487480" y="6312703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gyenes összekötő 22"/>
              <p:cNvCxnSpPr/>
              <p:nvPr/>
            </p:nvCxnSpPr>
            <p:spPr>
              <a:xfrm>
                <a:off x="8041940" y="6300464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Szövegdoboz 33"/>
              <p:cNvSpPr txBox="1"/>
              <p:nvPr/>
            </p:nvSpPr>
            <p:spPr>
              <a:xfrm>
                <a:off x="7428620" y="6434396"/>
                <a:ext cx="595035" cy="284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2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Verdana" panose="020B0604030504040204" pitchFamily="34" charset="0"/>
                  </a:rPr>
                  <a:t>201</a:t>
                </a:r>
                <a:r>
                  <a:rPr kumimoji="0" lang="en-US" sz="12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Verdana" panose="020B0604030504040204" pitchFamily="34" charset="0"/>
                  </a:rPr>
                  <a:t>8</a:t>
                </a:r>
                <a:endPara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29" name="Egyenes összekötő 22"/>
              <p:cNvCxnSpPr/>
              <p:nvPr/>
            </p:nvCxnSpPr>
            <p:spPr>
              <a:xfrm>
                <a:off x="8591900" y="6306007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gyenes összekötő 14"/>
              <p:cNvCxnSpPr/>
              <p:nvPr/>
            </p:nvCxnSpPr>
            <p:spPr>
              <a:xfrm>
                <a:off x="9121195" y="6313514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Szövegdoboz 33"/>
            <p:cNvSpPr txBox="1"/>
            <p:nvPr/>
          </p:nvSpPr>
          <p:spPr>
            <a:xfrm>
              <a:off x="8178208" y="6444335"/>
              <a:ext cx="595035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</a:t>
              </a:r>
              <a:r>
                <a:rPr kumimoji="0" lang="en-US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</a:t>
              </a:r>
              <a:endPara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cxnSp>
        <p:nvCxnSpPr>
          <p:cNvPr id="31" name="Egyenes összekötő 22"/>
          <p:cNvCxnSpPr/>
          <p:nvPr/>
        </p:nvCxnSpPr>
        <p:spPr>
          <a:xfrm>
            <a:off x="8629533" y="5979965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Arrow 31"/>
          <p:cNvSpPr/>
          <p:nvPr/>
        </p:nvSpPr>
        <p:spPr bwMode="auto">
          <a:xfrm>
            <a:off x="402663" y="5133126"/>
            <a:ext cx="8424000" cy="540060"/>
          </a:xfrm>
          <a:prstGeom prst="rightArrow">
            <a:avLst/>
          </a:prstGeom>
          <a:solidFill>
            <a:srgbClr val="C6EEFE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51920" y="4863096"/>
            <a:ext cx="11955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chemeClr val="accent6"/>
                </a:solidFill>
                <a:latin typeface="+mj-lt"/>
              </a:rPr>
              <a:t>Mainstream</a:t>
            </a:r>
          </a:p>
        </p:txBody>
      </p:sp>
      <p:sp>
        <p:nvSpPr>
          <p:cNvPr id="34" name="Right Arrow 33"/>
          <p:cNvSpPr/>
          <p:nvPr/>
        </p:nvSpPr>
        <p:spPr bwMode="auto">
          <a:xfrm>
            <a:off x="1949490" y="3872986"/>
            <a:ext cx="6894908" cy="540060"/>
          </a:xfrm>
          <a:prstGeom prst="rightArrow">
            <a:avLst/>
          </a:prstGeom>
          <a:solidFill>
            <a:srgbClr val="FFCD2D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07015" y="3602956"/>
            <a:ext cx="112552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chemeClr val="accent6"/>
                </a:solidFill>
                <a:latin typeface="+mj-lt"/>
              </a:rPr>
              <a:t>Entry-level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14748" y="4345655"/>
            <a:ext cx="7022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+mj-lt"/>
              </a:rPr>
              <a:t>11/2007</a:t>
            </a:r>
          </a:p>
        </p:txBody>
      </p:sp>
      <p:sp>
        <p:nvSpPr>
          <p:cNvPr id="38" name="Right Arrow 37"/>
          <p:cNvSpPr/>
          <p:nvPr/>
        </p:nvSpPr>
        <p:spPr bwMode="auto">
          <a:xfrm>
            <a:off x="3088377" y="2657851"/>
            <a:ext cx="5756913" cy="540060"/>
          </a:xfrm>
          <a:prstGeom prst="rightArrow">
            <a:avLst/>
          </a:prstGeom>
          <a:solidFill>
            <a:srgbClr val="ADDB7B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02070" y="2368571"/>
            <a:ext cx="189026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chemeClr val="accent6"/>
                </a:solidFill>
                <a:latin typeface="+mj-lt"/>
              </a:rPr>
              <a:t>High-performance</a:t>
            </a:r>
            <a:endParaRPr lang="en-US" sz="1300" b="1" dirty="0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86343" y="3124015"/>
            <a:ext cx="62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+mj-lt"/>
              </a:rPr>
              <a:t>3/2010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500" y="5583176"/>
            <a:ext cx="6703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+mj-lt"/>
              </a:rPr>
              <a:t>6/2004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63438" y="3467941"/>
            <a:ext cx="2078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+mj-lt"/>
              </a:rPr>
              <a:t>Cranberry Lake platform</a:t>
            </a:r>
          </a:p>
          <a:p>
            <a:pPr algn="ctr"/>
            <a:r>
              <a:rPr lang="en-US" sz="1200" dirty="0" smtClean="0">
                <a:latin typeface="+mj-lt"/>
              </a:rPr>
              <a:t>(Core 2 DP-based)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8219" y="4728081"/>
            <a:ext cx="2149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+mj-lt"/>
              </a:rPr>
              <a:t>Unnamed 64-bit platform</a:t>
            </a:r>
          </a:p>
          <a:p>
            <a:pPr algn="ctr"/>
            <a:r>
              <a:rPr lang="en-US" sz="1200" dirty="0" smtClean="0">
                <a:latin typeface="+mj-lt"/>
              </a:rPr>
              <a:t>(Pentium 4 b. Nocona)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90133" y="2252806"/>
            <a:ext cx="1800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+mj-lt"/>
              </a:rPr>
              <a:t>Boxboro-EX platform</a:t>
            </a:r>
          </a:p>
          <a:p>
            <a:pPr algn="ctr"/>
            <a:r>
              <a:rPr lang="en-US" sz="1200" dirty="0" smtClean="0">
                <a:latin typeface="+mj-lt"/>
              </a:rPr>
              <a:t>(Nehalem-EX-based)</a:t>
            </a:r>
          </a:p>
        </p:txBody>
      </p:sp>
      <p:cxnSp>
        <p:nvCxnSpPr>
          <p:cNvPr id="47" name="Straight Connector 46"/>
          <p:cNvCxnSpPr/>
          <p:nvPr/>
        </p:nvCxnSpPr>
        <p:spPr bwMode="auto">
          <a:xfrm flipH="1">
            <a:off x="3080108" y="2131655"/>
            <a:ext cx="18688" cy="432000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1588105" y="1892766"/>
            <a:ext cx="614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SMPs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22432" y="1900024"/>
            <a:ext cx="760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NUMAs</a:t>
            </a:r>
          </a:p>
        </p:txBody>
      </p:sp>
      <p:cxnSp>
        <p:nvCxnSpPr>
          <p:cNvPr id="52" name="Egyenes összekötő 12"/>
          <p:cNvCxnSpPr/>
          <p:nvPr/>
        </p:nvCxnSpPr>
        <p:spPr>
          <a:xfrm>
            <a:off x="611560" y="5988221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12"/>
          <p:cNvCxnSpPr/>
          <p:nvPr/>
        </p:nvCxnSpPr>
        <p:spPr>
          <a:xfrm>
            <a:off x="136346" y="5979154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zövegdoboz 28"/>
          <p:cNvSpPr txBox="1"/>
          <p:nvPr/>
        </p:nvSpPr>
        <p:spPr>
          <a:xfrm>
            <a:off x="83788" y="6102266"/>
            <a:ext cx="5233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2006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305" y="336934"/>
            <a:ext cx="631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dirty="0" smtClean="0">
                <a:solidFill>
                  <a:schemeClr val="accent6"/>
                </a:solidFill>
                <a:latin typeface="+mj-lt"/>
              </a:rPr>
              <a:t>   </a:t>
            </a:r>
            <a:endParaRPr lang="en-GB" dirty="0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67000" y="1586557"/>
            <a:ext cx="17588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GB" sz="1300" b="1" dirty="0" smtClean="0">
                <a:solidFill>
                  <a:schemeClr val="accent6"/>
                </a:solidFill>
                <a:latin typeface="+mj-lt"/>
              </a:rPr>
              <a:t>Market segment </a:t>
            </a:r>
          </a:p>
          <a:p>
            <a:pPr algn="ctr" fontAlgn="base"/>
            <a:r>
              <a:rPr lang="en-GB" sz="1300" b="1" dirty="0" smtClean="0">
                <a:solidFill>
                  <a:schemeClr val="accent6"/>
                </a:solidFill>
                <a:latin typeface="+mj-lt"/>
              </a:rPr>
              <a:t>specific</a:t>
            </a:r>
            <a:endParaRPr lang="en-GB" sz="1300" b="1" dirty="0" smtClean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833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/>
          </p:nvPr>
        </p:nvGraphicFramePr>
        <p:xfrm>
          <a:off x="69373" y="1176229"/>
          <a:ext cx="8984819" cy="5628146"/>
        </p:xfrm>
        <a:graphic>
          <a:graphicData uri="http://schemas.openxmlformats.org/drawingml/2006/table">
            <a:tbl>
              <a:tblPr/>
              <a:tblGrid>
                <a:gridCol w="1029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5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7330">
                  <a:extLst>
                    <a:ext uri="{9D8B030D-6E8A-4147-A177-3AD203B41FA5}">
                      <a16:colId xmlns:a16="http://schemas.microsoft.com/office/drawing/2014/main" val="84364266"/>
                    </a:ext>
                  </a:extLst>
                </a:gridCol>
                <a:gridCol w="725013">
                  <a:extLst>
                    <a:ext uri="{9D8B030D-6E8A-4147-A177-3AD203B41FA5}">
                      <a16:colId xmlns:a16="http://schemas.microsoft.com/office/drawing/2014/main" val="1915849201"/>
                    </a:ext>
                  </a:extLst>
                </a:gridCol>
              </a:tblGrid>
              <a:tr h="629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Platform4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Core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Techn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Intro.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100" b="1" dirty="0">
                          <a:solidFill>
                            <a:schemeClr val="bg1"/>
                          </a:solidFill>
                          <a:latin typeface="Verdana" pitchFamily="34" charset="0"/>
                          <a:cs typeface="Times New Roman" pitchFamily="18" charset="0"/>
                        </a:rPr>
                        <a:t>High performance Core 2-based multicore  2S server processors 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count up to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Trans.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count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[10</a:t>
                      </a:r>
                      <a:r>
                        <a:rPr kumimoji="0" lang="en-US" altLang="en-US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/10</a:t>
                      </a:r>
                      <a:r>
                        <a:rPr kumimoji="0" lang="en-US" altLang="en-US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]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Die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size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[mm</a:t>
                      </a:r>
                      <a:r>
                        <a:rPr kumimoji="0" lang="en-US" altLang="en-US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]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Prescott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DP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6/2004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DP 90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nm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Nocona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125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ott 2M DP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DP 2008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Paxville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DP)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2x169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2x135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777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Bensley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ott 2M DP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5000 (Dempsey)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2x188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2x81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9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Core2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5100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Woodcrest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291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11/2006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5300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Clovertown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2x291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2x143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774880"/>
                  </a:ext>
                </a:extLst>
              </a:tr>
              <a:tr h="264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Penryn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11/2007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5400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Harpertown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2x410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2x107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500772"/>
                  </a:ext>
                </a:extLst>
              </a:tr>
              <a:tr h="26094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Boxboro-EX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Nehalem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3/2010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X6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500 (Beckton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/Nehalem-EX)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2.3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513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49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4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/2011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xx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512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13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Brickland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Ivy Bridge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/201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E7-28xx v2 (Ivy Bridge-EX)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4.31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541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9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9/2014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E5-2600xx v3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-EP)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5.69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662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9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/2016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E5-26xx v4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-EP)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72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Purley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-SP  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7/2017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Platinum 8100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8.0?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~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694?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67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</a:t>
                      </a: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-SP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4/2019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Platinum 8200</a:t>
                      </a:r>
                      <a:endParaRPr kumimoji="0" lang="en-GB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208261"/>
                  </a:ext>
                </a:extLst>
              </a:tr>
              <a:tr h="2867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Lake-AP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  <a:defRPr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4/2019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Xeon Platinum 9200</a:t>
                      </a:r>
                      <a:endParaRPr kumimoji="0" lang="en-GB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2x28C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13575"/>
                  </a:ext>
                </a:extLst>
              </a:tr>
              <a:tr h="2867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 R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2/2020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Gold 6258R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923416"/>
                  </a:ext>
                </a:extLst>
              </a:tr>
              <a:tr h="286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Whitney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Ice Lake-SP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 nm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4/2021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  <a:defRPr/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Platinum 8300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40C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GB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na.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GB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na.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60063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373" y="492550"/>
            <a:ext cx="9074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C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ore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counts in Intel's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high-end 2S server processor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line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s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E3CF087-629E-48A5-B134-0DFDB30331CD}"/>
              </a:ext>
            </a:extLst>
          </p:cNvPr>
          <p:cNvSpPr/>
          <p:nvPr/>
        </p:nvSpPr>
        <p:spPr bwMode="auto">
          <a:xfrm>
            <a:off x="6766560" y="1176229"/>
            <a:ext cx="685760" cy="562814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(9)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24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415588"/>
              </p:ext>
            </p:extLst>
          </p:nvPr>
        </p:nvGraphicFramePr>
        <p:xfrm>
          <a:off x="69373" y="1178750"/>
          <a:ext cx="8984819" cy="5628146"/>
        </p:xfrm>
        <a:graphic>
          <a:graphicData uri="http://schemas.openxmlformats.org/drawingml/2006/table">
            <a:tbl>
              <a:tblPr/>
              <a:tblGrid>
                <a:gridCol w="1029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5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7330">
                  <a:extLst>
                    <a:ext uri="{9D8B030D-6E8A-4147-A177-3AD203B41FA5}">
                      <a16:colId xmlns:a16="http://schemas.microsoft.com/office/drawing/2014/main" val="84364266"/>
                    </a:ext>
                  </a:extLst>
                </a:gridCol>
                <a:gridCol w="725013">
                  <a:extLst>
                    <a:ext uri="{9D8B030D-6E8A-4147-A177-3AD203B41FA5}">
                      <a16:colId xmlns:a16="http://schemas.microsoft.com/office/drawing/2014/main" val="1915849201"/>
                    </a:ext>
                  </a:extLst>
                </a:gridCol>
              </a:tblGrid>
              <a:tr h="629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Platform4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Core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Techn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Intro.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100" b="1" dirty="0">
                          <a:solidFill>
                            <a:schemeClr val="bg1"/>
                          </a:solidFill>
                          <a:latin typeface="Verdana" pitchFamily="34" charset="0"/>
                          <a:cs typeface="Times New Roman" pitchFamily="18" charset="0"/>
                        </a:rPr>
                        <a:t>High performance Core 2-based multicore  2S server processors 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count up to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Trans.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count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[10</a:t>
                      </a:r>
                      <a:r>
                        <a:rPr kumimoji="0" lang="en-US" altLang="en-US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/10</a:t>
                      </a:r>
                      <a:r>
                        <a:rPr kumimoji="0" lang="en-US" altLang="en-US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]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Die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size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[mm</a:t>
                      </a:r>
                      <a:r>
                        <a:rPr kumimoji="0" lang="en-US" altLang="en-US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]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Prescott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DP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6/2004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DP 90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nm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Nocona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125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ott 2M DP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DP 2008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Paxville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DP)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2x169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2x135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777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Bensley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ott 2M DP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5000 (Dempsey)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2x188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2x81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9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</a:t>
                      </a: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5100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Woodcrest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291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 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11/2006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5300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Clovertown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2x291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2x143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774880"/>
                  </a:ext>
                </a:extLst>
              </a:tr>
              <a:tr h="264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Penryn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11/2007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5400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Harpertown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2x410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2x107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500772"/>
                  </a:ext>
                </a:extLst>
              </a:tr>
              <a:tr h="26094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Boxboro-EX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Nehalem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3/2010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X6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500 (Beckton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/Nehalem-EX)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2.3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513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49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4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/2011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xx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512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13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Brickland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Ivy Bridge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/201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E7-28xx v2 (Ivy Bridge-EX)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4.31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541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9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9/2014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E5-2600xx v3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-EP)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5.69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662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9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/2016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E5-26xx v4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-EP)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72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Purley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-SP   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7/2017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Platinum 8100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8.0?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~694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67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Lake-SP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4/2019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Platinum 8200</a:t>
                      </a:r>
                      <a:endParaRPr kumimoji="0" lang="en-GB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208261"/>
                  </a:ext>
                </a:extLst>
              </a:tr>
              <a:tr h="2867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</a:t>
                      </a: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-AP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  <a:defRPr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4/2019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Xeon Platinum 9200</a:t>
                      </a:r>
                      <a:endParaRPr kumimoji="0" lang="en-GB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2x28C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13575"/>
                  </a:ext>
                </a:extLst>
              </a:tr>
              <a:tr h="2867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 R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2/2020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Gold 6258R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923416"/>
                  </a:ext>
                </a:extLst>
              </a:tr>
              <a:tr h="286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Whitney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Ice Lake-SP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4/2021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  <a:defRPr/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Platinum 8300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40C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GB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na.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GB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na.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80546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373" y="492550"/>
            <a:ext cx="9074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Key features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Intel’s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x86-b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ased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HE 2S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server processor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dies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452320" y="1192918"/>
            <a:ext cx="1601872" cy="561397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(10)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28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644566"/>
              </p:ext>
            </p:extLst>
          </p:nvPr>
        </p:nvGraphicFramePr>
        <p:xfrm>
          <a:off x="67375" y="1043735"/>
          <a:ext cx="9009247" cy="5769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981">
                  <a:extLst>
                    <a:ext uri="{9D8B030D-6E8A-4147-A177-3AD203B41FA5}">
                      <a16:colId xmlns:a16="http://schemas.microsoft.com/office/drawing/2014/main" val="86967819"/>
                    </a:ext>
                  </a:extLst>
                </a:gridCol>
                <a:gridCol w="1358968">
                  <a:extLst>
                    <a:ext uri="{9D8B030D-6E8A-4147-A177-3AD203B41FA5}">
                      <a16:colId xmlns:a16="http://schemas.microsoft.com/office/drawing/2014/main" val="3303539019"/>
                    </a:ext>
                  </a:extLst>
                </a:gridCol>
                <a:gridCol w="568487">
                  <a:extLst>
                    <a:ext uri="{9D8B030D-6E8A-4147-A177-3AD203B41FA5}">
                      <a16:colId xmlns:a16="http://schemas.microsoft.com/office/drawing/2014/main" val="970719749"/>
                    </a:ext>
                  </a:extLst>
                </a:gridCol>
                <a:gridCol w="754876">
                  <a:extLst>
                    <a:ext uri="{9D8B030D-6E8A-4147-A177-3AD203B41FA5}">
                      <a16:colId xmlns:a16="http://schemas.microsoft.com/office/drawing/2014/main" val="4115332554"/>
                    </a:ext>
                  </a:extLst>
                </a:gridCol>
                <a:gridCol w="857392">
                  <a:extLst>
                    <a:ext uri="{9D8B030D-6E8A-4147-A177-3AD203B41FA5}">
                      <a16:colId xmlns:a16="http://schemas.microsoft.com/office/drawing/2014/main" val="1297858794"/>
                    </a:ext>
                  </a:extLst>
                </a:gridCol>
                <a:gridCol w="1224203">
                  <a:extLst>
                    <a:ext uri="{9D8B030D-6E8A-4147-A177-3AD203B41FA5}">
                      <a16:colId xmlns:a16="http://schemas.microsoft.com/office/drawing/2014/main" val="3412756130"/>
                    </a:ext>
                  </a:extLst>
                </a:gridCol>
                <a:gridCol w="1597794">
                  <a:extLst>
                    <a:ext uri="{9D8B030D-6E8A-4147-A177-3AD203B41FA5}">
                      <a16:colId xmlns:a16="http://schemas.microsoft.com/office/drawing/2014/main" val="784958564"/>
                    </a:ext>
                  </a:extLst>
                </a:gridCol>
                <a:gridCol w="741145">
                  <a:extLst>
                    <a:ext uri="{9D8B030D-6E8A-4147-A177-3AD203B41FA5}">
                      <a16:colId xmlns:a16="http://schemas.microsoft.com/office/drawing/2014/main" val="1430030638"/>
                    </a:ext>
                  </a:extLst>
                </a:gridCol>
                <a:gridCol w="991401">
                  <a:extLst>
                    <a:ext uri="{9D8B030D-6E8A-4147-A177-3AD203B41FA5}">
                      <a16:colId xmlns:a16="http://schemas.microsoft.com/office/drawing/2014/main" val="552071532"/>
                    </a:ext>
                  </a:extLst>
                </a:gridCol>
              </a:tblGrid>
              <a:tr h="536477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Platform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HE m</a:t>
                      </a:r>
                      <a:r>
                        <a:rPr lang="hu-HU" sz="11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ulticore</a:t>
                      </a:r>
                      <a:endParaRPr lang="en-US" sz="1100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10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2S server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</a:t>
                      </a:r>
                      <a:endParaRPr lang="hu-HU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Techn</a:t>
                      </a:r>
                      <a:r>
                        <a:rPr lang="hu-HU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Date of </a:t>
                      </a:r>
                      <a:r>
                        <a:rPr lang="hu-HU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Intro.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Core count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(up to)</a:t>
                      </a:r>
                      <a:endParaRPr lang="hu-HU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PCIe</a:t>
                      </a:r>
                      <a:endParaRPr lang="hu-HU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No./speed of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m</a:t>
                      </a:r>
                      <a:r>
                        <a:rPr lang="hu-HU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em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  <a:r>
                        <a:rPr lang="hu-HU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hu-HU" sz="11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channels</a:t>
                      </a:r>
                      <a:endParaRPr lang="en-US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 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socket </a:t>
                      </a:r>
                      <a:r>
                        <a:rPr lang="hu-HU" sz="11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hu-HU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up to)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TDP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(up to)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</a:t>
                      </a:r>
                      <a:endParaRPr lang="hu-HU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Socket</a:t>
                      </a:r>
                      <a:endParaRPr lang="hu-HU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77363"/>
                  </a:ext>
                </a:extLst>
              </a:tr>
              <a:tr h="536477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Tylersburg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Xeon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</a:t>
                      </a:r>
                      <a:r>
                        <a:rPr lang="hu-HU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55xx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Nehalem –EP) 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Gainestown)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3/2009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36x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PCIe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2.0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(on MCH)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3x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DDR3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1333 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95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LGA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1366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045782"/>
                  </a:ext>
                </a:extLst>
              </a:tr>
              <a:tr h="536477">
                <a:tc rowSpan="2">
                  <a:txBody>
                    <a:bodyPr/>
                    <a:lstStyle/>
                    <a:p>
                      <a:pPr algn="ctr"/>
                      <a:r>
                        <a:rPr lang="hu-HU" sz="11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Boxboro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-EX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Xeon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</a:t>
                      </a:r>
                      <a:r>
                        <a:rPr lang="hu-HU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xx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Nehalem-EX</a:t>
                      </a:r>
                      <a:r>
                        <a:rPr lang="hu-HU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Beckton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3/2010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36x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PCIe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2.0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(on MCH)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8x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DDR3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1066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130</a:t>
                      </a:r>
                      <a:endParaRPr lang="hu-HU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LGA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1567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958398"/>
                  </a:ext>
                </a:extLst>
              </a:tr>
              <a:tr h="379111">
                <a:tc vMerge="1">
                  <a:txBody>
                    <a:bodyPr/>
                    <a:lstStyle/>
                    <a:p>
                      <a:pPr algn="ctr"/>
                      <a:endParaRPr lang="hu-HU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Xeon E7-28xx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(Westmere-EX)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4/2011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8x 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DDR3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1333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130</a:t>
                      </a:r>
                      <a:endParaRPr lang="hu-HU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024335"/>
                  </a:ext>
                </a:extLst>
              </a:tr>
              <a:tr h="487888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Brickland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E7-28xx v2 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(Ivy Bridge-EX)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2/2014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32x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PCIe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3.0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(on proc.)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8x 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DDR3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1600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155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LGA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2011-1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725493"/>
                  </a:ext>
                </a:extLst>
              </a:tr>
              <a:tr h="379111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Grantley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E5-26xx v3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(Haswell-EP)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9/2014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40x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PCIe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3.0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(on proc.)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4x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DDR4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2133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160</a:t>
                      </a:r>
                      <a:endParaRPr lang="hu-HU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LGA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2011-3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470796"/>
                  </a:ext>
                </a:extLst>
              </a:tr>
              <a:tr h="379111">
                <a:tc vMerge="1">
                  <a:txBody>
                    <a:bodyPr/>
                    <a:lstStyle/>
                    <a:p>
                      <a:pPr algn="ctr"/>
                      <a:endParaRPr lang="hu-HU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E5-26xx v4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(Broadwell-EP)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4/2016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4x 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DDR4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2400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300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002690"/>
                  </a:ext>
                </a:extLst>
              </a:tr>
              <a:tr h="487888">
                <a:tc rowSpan="4">
                  <a:txBody>
                    <a:bodyPr/>
                    <a:lstStyle/>
                    <a:p>
                      <a:pPr algn="ctr"/>
                      <a:r>
                        <a:rPr lang="hu-HU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Purley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Silver 41xx</a:t>
                      </a:r>
                    </a:p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(Skylake-SP)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7/2017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</a:t>
                      </a:r>
                      <a:r>
                        <a:rPr lang="hu-HU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48x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PCIe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3.0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(on proc.)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6x 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DDR4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2400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105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LGA</a:t>
                      </a:r>
                      <a:r>
                        <a:rPr lang="hu-HU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3647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266529"/>
                  </a:ext>
                </a:extLst>
              </a:tr>
              <a:tr h="487888">
                <a:tc vMerge="1"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Gold 62xx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Cascade Lake-SP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nm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4/2019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24C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48x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PCIe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3.0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(on proc.)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6x 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DDR4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2400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205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829803"/>
                  </a:ext>
                </a:extLst>
              </a:tr>
              <a:tr h="487888">
                <a:tc vMerge="1"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Platinum 92xx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Cascade Lake-AP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nm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4/2019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2x28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40x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PCIe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3.0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(on proc.)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12x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DDR4-2933</a:t>
                      </a:r>
                      <a:endParaRPr lang="hu-HU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400</a:t>
                      </a:r>
                      <a:endParaRPr lang="hu-HU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BGA</a:t>
                      </a:r>
                      <a:r>
                        <a:rPr lang="hu-HU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5903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473690"/>
                  </a:ext>
                </a:extLst>
              </a:tr>
              <a:tr h="487888">
                <a:tc vMerge="1"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Gold 62xxR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Cascade Lake-SP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nm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2/2020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28C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48x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PCIe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3.0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(on proc.)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6x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DDR4-2933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205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LGA</a:t>
                      </a:r>
                      <a:r>
                        <a:rPr lang="hu-HU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3647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977846"/>
                  </a:ext>
                </a:extLst>
              </a:tr>
              <a:tr h="37911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Whitney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Eis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Lake-SP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 nm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4/2021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48?xPCIe4.0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(on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proc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DDR4-3200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270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LGA 4189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49149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514750"/>
            <a:ext cx="906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400" b="1" dirty="0" smtClean="0">
                <a:solidFill>
                  <a:srgbClr val="2D2D8A"/>
                </a:solidFill>
                <a:cs typeface="Times New Roman" pitchFamily="18" charset="0"/>
              </a:rPr>
              <a:t>TDP values and socketing of Intel’s </a:t>
            </a:r>
            <a:r>
              <a:rPr lang="en-US" sz="1400" b="1" dirty="0">
                <a:solidFill>
                  <a:srgbClr val="2D2D8A"/>
                </a:solidFill>
                <a:cs typeface="Times New Roman" pitchFamily="18" charset="0"/>
              </a:rPr>
              <a:t>high-end 2S </a:t>
            </a:r>
            <a:r>
              <a:rPr lang="hu-HU" sz="1400" b="1" dirty="0">
                <a:solidFill>
                  <a:srgbClr val="2D2D8A"/>
                </a:solidFill>
                <a:cs typeface="Times New Roman" pitchFamily="18" charset="0"/>
              </a:rPr>
              <a:t>NUMA </a:t>
            </a:r>
            <a:r>
              <a:rPr lang="en-US" sz="1400" b="1" dirty="0">
                <a:solidFill>
                  <a:srgbClr val="2D2D8A"/>
                </a:solidFill>
                <a:cs typeface="Times New Roman" pitchFamily="18" charset="0"/>
              </a:rPr>
              <a:t>server p</a:t>
            </a:r>
            <a:r>
              <a:rPr lang="hu-HU" sz="1400" b="1" dirty="0">
                <a:solidFill>
                  <a:srgbClr val="2D2D8A"/>
                </a:solidFill>
                <a:cs typeface="Times New Roman" pitchFamily="18" charset="0"/>
              </a:rPr>
              <a:t>rocessor </a:t>
            </a:r>
            <a:r>
              <a:rPr lang="hu-HU" sz="1400" b="1" dirty="0" smtClean="0">
                <a:solidFill>
                  <a:srgbClr val="2D2D8A"/>
                </a:solidFill>
                <a:cs typeface="Times New Roman" pitchFamily="18" charset="0"/>
              </a:rPr>
              <a:t>lines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7352685" y="1043735"/>
            <a:ext cx="1714312" cy="57693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(11)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0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8" y="513563"/>
            <a:ext cx="5924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Remark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to Intel’s 56-core Cascade Lake 9200-AP processor line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42" b="9532"/>
          <a:stretch/>
        </p:blipFill>
        <p:spPr>
          <a:xfrm>
            <a:off x="4229282" y="2142354"/>
            <a:ext cx="4753208" cy="3041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36"/>
          <a:stretch/>
        </p:blipFill>
        <p:spPr>
          <a:xfrm>
            <a:off x="836585" y="2242820"/>
            <a:ext cx="2812080" cy="27760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1510" y="899718"/>
            <a:ext cx="898249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With this processor line Intel intends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ncounter AMD’s 64-core EPYC Rome 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9200-AP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is a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dual-chip module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with the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Cascade Lake-SP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dies interconnected properly,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presumable by an UPI bus, and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placed into a BGA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(Ball Grid Array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 package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indicated in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left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Figure,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that will be surface mounted (soldered) onto the mainboard.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500" y="5233418"/>
            <a:ext cx="4463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Figure: Dual-chip module of the 9200-AP [314]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4385736" y="5233071"/>
            <a:ext cx="4662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Dual-socket server based on the 9200-AP [314]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500" y="5696090"/>
            <a:ext cx="907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dual socket server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built up of the Cascade Lake 9200-AP (see the Figure on the right) appears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and operates actually as a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4-processor server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2765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(13)</a:t>
            </a:r>
            <a:endParaRPr lang="en-US" sz="1600" spc="-50" dirty="0"/>
          </a:p>
        </p:txBody>
      </p:sp>
      <p:sp>
        <p:nvSpPr>
          <p:cNvPr id="101" name="TextBox 100"/>
          <p:cNvSpPr txBox="1"/>
          <p:nvPr/>
        </p:nvSpPr>
        <p:spPr>
          <a:xfrm>
            <a:off x="81150" y="495392"/>
            <a:ext cx="10314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-8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 Pro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Evolution </a:t>
            </a:r>
            <a:r>
              <a:rPr kumimoji="0" lang="hu-HU" sz="1400" b="1" i="0" u="none" strike="noStrike" kern="1200" cap="none" spc="-8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 Pro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of core counts </a:t>
            </a:r>
            <a:r>
              <a:rPr kumimoji="0" lang="en-US" sz="1400" b="1" i="0" u="none" strike="noStrike" kern="1200" cap="none" spc="-8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 Pro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in Intel’s </a:t>
            </a:r>
            <a:r>
              <a:rPr kumimoji="0" lang="en-GB" sz="1400" b="1" i="0" u="none" strike="noStrike" kern="1200" cap="none" spc="-8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 Pro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Core </a:t>
            </a:r>
            <a:r>
              <a:rPr kumimoji="0" lang="en-GB" sz="1400" b="1" i="0" u="none" strike="noStrike" kern="1200" cap="none" spc="-8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 Pro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2-based </a:t>
            </a:r>
            <a:r>
              <a:rPr kumimoji="0" lang="en-GB" sz="1400" b="1" i="0" u="none" strike="noStrike" kern="1200" cap="none" spc="-8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 Pro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high-end 2S server processors -1 </a:t>
            </a:r>
            <a:r>
              <a:rPr kumimoji="0" lang="hu-HU" sz="1400" b="1" i="0" u="none" strike="noStrike" kern="1200" cap="none" spc="-8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 Pro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endParaRPr kumimoji="0" lang="en-US" sz="1400" b="1" i="0" u="none" strike="noStrike" kern="1200" cap="none" spc="-8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 Pro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832" y="1149911"/>
            <a:ext cx="9115168" cy="5585391"/>
            <a:chOff x="116505" y="755374"/>
            <a:chExt cx="10153545" cy="5585391"/>
          </a:xfrm>
        </p:grpSpPr>
        <p:cxnSp>
          <p:nvCxnSpPr>
            <p:cNvPr id="38" name="Egyenes összekötő nyíllal 4"/>
            <p:cNvCxnSpPr/>
            <p:nvPr/>
          </p:nvCxnSpPr>
          <p:spPr>
            <a:xfrm flipH="1" flipV="1">
              <a:off x="603904" y="1179822"/>
              <a:ext cx="76" cy="493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gyenes összekötő nyíllal 6"/>
            <p:cNvCxnSpPr/>
            <p:nvPr/>
          </p:nvCxnSpPr>
          <p:spPr>
            <a:xfrm flipV="1">
              <a:off x="544779" y="5978825"/>
              <a:ext cx="9620693" cy="335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gyenes összekötő 11"/>
            <p:cNvCxnSpPr/>
            <p:nvPr/>
          </p:nvCxnSpPr>
          <p:spPr>
            <a:xfrm>
              <a:off x="1155886" y="5916137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gyenes összekötő 12"/>
            <p:cNvCxnSpPr/>
            <p:nvPr/>
          </p:nvCxnSpPr>
          <p:spPr>
            <a:xfrm>
              <a:off x="1703881" y="5914849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gyenes összekötő 13"/>
            <p:cNvCxnSpPr/>
            <p:nvPr/>
          </p:nvCxnSpPr>
          <p:spPr>
            <a:xfrm>
              <a:off x="2253087" y="5914238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gyenes összekötő 14"/>
            <p:cNvCxnSpPr/>
            <p:nvPr/>
          </p:nvCxnSpPr>
          <p:spPr>
            <a:xfrm>
              <a:off x="2801082" y="5912949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gyenes összekötő 15"/>
            <p:cNvCxnSpPr/>
            <p:nvPr/>
          </p:nvCxnSpPr>
          <p:spPr>
            <a:xfrm>
              <a:off x="3355131" y="5920570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gyenes összekötő 16"/>
            <p:cNvCxnSpPr/>
            <p:nvPr/>
          </p:nvCxnSpPr>
          <p:spPr>
            <a:xfrm>
              <a:off x="3903126" y="5919282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gyenes összekötő 17"/>
            <p:cNvCxnSpPr/>
            <p:nvPr/>
          </p:nvCxnSpPr>
          <p:spPr>
            <a:xfrm>
              <a:off x="4452332" y="5918671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gyenes összekötő 18"/>
            <p:cNvCxnSpPr/>
            <p:nvPr/>
          </p:nvCxnSpPr>
          <p:spPr>
            <a:xfrm>
              <a:off x="5000327" y="5917382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gyenes összekötő 19"/>
            <p:cNvCxnSpPr/>
            <p:nvPr/>
          </p:nvCxnSpPr>
          <p:spPr>
            <a:xfrm>
              <a:off x="5550501" y="5920570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gyenes összekötő 20"/>
            <p:cNvCxnSpPr/>
            <p:nvPr/>
          </p:nvCxnSpPr>
          <p:spPr>
            <a:xfrm>
              <a:off x="6098496" y="5919282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gyenes összekötő 21"/>
            <p:cNvCxnSpPr/>
            <p:nvPr/>
          </p:nvCxnSpPr>
          <p:spPr>
            <a:xfrm>
              <a:off x="6647702" y="5918671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gyenes összekötő 22"/>
            <p:cNvCxnSpPr/>
            <p:nvPr/>
          </p:nvCxnSpPr>
          <p:spPr>
            <a:xfrm>
              <a:off x="7195697" y="5917382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Szövegdoboz 27"/>
            <p:cNvSpPr txBox="1"/>
            <p:nvPr/>
          </p:nvSpPr>
          <p:spPr>
            <a:xfrm>
              <a:off x="258296" y="755374"/>
              <a:ext cx="691215" cy="374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Core</a:t>
              </a:r>
              <a:b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count</a:t>
              </a:r>
            </a:p>
          </p:txBody>
        </p:sp>
        <p:sp>
          <p:nvSpPr>
            <p:cNvPr id="53" name="Szövegdoboz 28"/>
            <p:cNvSpPr txBox="1"/>
            <p:nvPr/>
          </p:nvSpPr>
          <p:spPr>
            <a:xfrm>
              <a:off x="1096320" y="6041006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2006</a:t>
              </a:r>
            </a:p>
          </p:txBody>
        </p:sp>
        <p:sp>
          <p:nvSpPr>
            <p:cNvPr id="54" name="Szövegdoboz 29"/>
            <p:cNvSpPr txBox="1"/>
            <p:nvPr/>
          </p:nvSpPr>
          <p:spPr>
            <a:xfrm>
              <a:off x="2172530" y="6035813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2008</a:t>
              </a:r>
            </a:p>
          </p:txBody>
        </p:sp>
        <p:sp>
          <p:nvSpPr>
            <p:cNvPr id="55" name="Szövegdoboz 30"/>
            <p:cNvSpPr txBox="1"/>
            <p:nvPr/>
          </p:nvSpPr>
          <p:spPr>
            <a:xfrm>
              <a:off x="3291338" y="6035813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2010</a:t>
              </a:r>
            </a:p>
          </p:txBody>
        </p:sp>
        <p:sp>
          <p:nvSpPr>
            <p:cNvPr id="56" name="Szövegdoboz 31"/>
            <p:cNvSpPr txBox="1"/>
            <p:nvPr/>
          </p:nvSpPr>
          <p:spPr>
            <a:xfrm>
              <a:off x="4408621" y="6035813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2012</a:t>
              </a:r>
            </a:p>
          </p:txBody>
        </p:sp>
        <p:sp>
          <p:nvSpPr>
            <p:cNvPr id="57" name="Szövegdoboz 32"/>
            <p:cNvSpPr txBox="1"/>
            <p:nvPr/>
          </p:nvSpPr>
          <p:spPr>
            <a:xfrm>
              <a:off x="5522837" y="6035813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</a:p>
          </p:txBody>
        </p:sp>
        <p:sp>
          <p:nvSpPr>
            <p:cNvPr id="58" name="Szövegdoboz 33"/>
            <p:cNvSpPr txBox="1"/>
            <p:nvPr/>
          </p:nvSpPr>
          <p:spPr>
            <a:xfrm>
              <a:off x="6599477" y="6041006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2016</a:t>
              </a:r>
            </a:p>
          </p:txBody>
        </p:sp>
        <p:sp>
          <p:nvSpPr>
            <p:cNvPr id="59" name="Szövegdoboz 34"/>
            <p:cNvSpPr txBox="1"/>
            <p:nvPr/>
          </p:nvSpPr>
          <p:spPr>
            <a:xfrm>
              <a:off x="9557592" y="6056072"/>
              <a:ext cx="712458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Year</a:t>
              </a:r>
            </a:p>
          </p:txBody>
        </p:sp>
        <p:sp>
          <p:nvSpPr>
            <p:cNvPr id="63" name="Szövegdoboz 58"/>
            <p:cNvSpPr txBox="1"/>
            <p:nvPr/>
          </p:nvSpPr>
          <p:spPr>
            <a:xfrm>
              <a:off x="2771553" y="3101687"/>
              <a:ext cx="130276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Nehalem-EX</a:t>
              </a:r>
              <a:endPara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(45 </a:t>
              </a:r>
              <a:r>
                <a:rPr kumimoji="0" lang="hu-HU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nm)</a:t>
              </a:r>
              <a:endPara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4" name="Szövegdoboz 59"/>
            <p:cNvSpPr txBox="1"/>
            <p:nvPr/>
          </p:nvSpPr>
          <p:spPr>
            <a:xfrm>
              <a:off x="3514254" y="2749350"/>
              <a:ext cx="1311578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Westmere-EX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(32 </a:t>
              </a:r>
              <a:r>
                <a:rPr kumimoji="0" lang="hu-HU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nm)</a:t>
              </a:r>
              <a:endPara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5" name="Szövegdoboz 60"/>
            <p:cNvSpPr txBox="1"/>
            <p:nvPr/>
          </p:nvSpPr>
          <p:spPr>
            <a:xfrm>
              <a:off x="4884854" y="2299753"/>
              <a:ext cx="1311641" cy="453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Ivy-Bridge-EX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(22 </a:t>
              </a:r>
              <a:r>
                <a:rPr kumimoji="0" lang="hu-HU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nm)</a:t>
              </a:r>
              <a:endPara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6" name="Szövegdoboz 61"/>
            <p:cNvSpPr txBox="1"/>
            <p:nvPr/>
          </p:nvSpPr>
          <p:spPr>
            <a:xfrm>
              <a:off x="6166368" y="1698499"/>
              <a:ext cx="1241045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Broadwell-E</a:t>
              </a:r>
              <a:r>
                <a:rPr kumimoji="0" lang="en-US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P</a:t>
              </a:r>
              <a:endPara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(14 </a:t>
              </a:r>
              <a:r>
                <a:rPr kumimoji="0" lang="hu-HU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nm)</a:t>
              </a:r>
              <a:endPara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4887644" y="2812271"/>
              <a:ext cx="44613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4045086" y="3307290"/>
              <a:ext cx="44613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3444447" y="3561916"/>
              <a:ext cx="33518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2140810" y="4333747"/>
              <a:ext cx="33518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1584110" y="4354864"/>
              <a:ext cx="33518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1089046" y="5139451"/>
              <a:ext cx="33518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3" name="Szövegdoboz 35"/>
            <p:cNvSpPr txBox="1"/>
            <p:nvPr/>
          </p:nvSpPr>
          <p:spPr>
            <a:xfrm>
              <a:off x="171937" y="5057605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  <p:sp>
          <p:nvSpPr>
            <p:cNvPr id="74" name="Szövegdoboz 36"/>
            <p:cNvSpPr txBox="1"/>
            <p:nvPr/>
          </p:nvSpPr>
          <p:spPr>
            <a:xfrm>
              <a:off x="169444" y="4271697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  <p:sp>
          <p:nvSpPr>
            <p:cNvPr id="75" name="Szövegdoboz 37"/>
            <p:cNvSpPr txBox="1"/>
            <p:nvPr/>
          </p:nvSpPr>
          <p:spPr>
            <a:xfrm>
              <a:off x="174783" y="3463659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</a:p>
          </p:txBody>
        </p:sp>
        <p:sp>
          <p:nvSpPr>
            <p:cNvPr id="76" name="Szövegdoboz 38"/>
            <p:cNvSpPr txBox="1"/>
            <p:nvPr/>
          </p:nvSpPr>
          <p:spPr>
            <a:xfrm>
              <a:off x="117853" y="2556211"/>
              <a:ext cx="364202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kumimoji="0" lang="en-US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  <a:endParaRPr kumimoji="0" lang="hu-HU" sz="1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7" name="Szövegdoboz 39"/>
            <p:cNvSpPr txBox="1"/>
            <p:nvPr/>
          </p:nvSpPr>
          <p:spPr>
            <a:xfrm>
              <a:off x="119836" y="2062968"/>
              <a:ext cx="364202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28</a:t>
              </a:r>
              <a:endPara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78" name="Egyenes összekötő 40"/>
            <p:cNvCxnSpPr/>
            <p:nvPr/>
          </p:nvCxnSpPr>
          <p:spPr>
            <a:xfrm rot="5400000">
              <a:off x="589312" y="4318466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Egyenes összekötő 41"/>
            <p:cNvCxnSpPr/>
            <p:nvPr/>
          </p:nvCxnSpPr>
          <p:spPr>
            <a:xfrm rot="5400000">
              <a:off x="596656" y="2111906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gyenes összekötő 43"/>
            <p:cNvCxnSpPr/>
            <p:nvPr/>
          </p:nvCxnSpPr>
          <p:spPr>
            <a:xfrm rot="5400000">
              <a:off x="603211" y="2612537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Szövegdoboz 47"/>
            <p:cNvSpPr txBox="1"/>
            <p:nvPr/>
          </p:nvSpPr>
          <p:spPr>
            <a:xfrm>
              <a:off x="117853" y="2230968"/>
              <a:ext cx="39626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24</a:t>
              </a:r>
            </a:p>
          </p:txBody>
        </p:sp>
        <p:sp>
          <p:nvSpPr>
            <p:cNvPr id="82" name="Szövegdoboz 52"/>
            <p:cNvSpPr txBox="1"/>
            <p:nvPr/>
          </p:nvSpPr>
          <p:spPr>
            <a:xfrm>
              <a:off x="121760" y="3221542"/>
              <a:ext cx="39626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10</a:t>
              </a:r>
            </a:p>
          </p:txBody>
        </p:sp>
        <p:cxnSp>
          <p:nvCxnSpPr>
            <p:cNvPr id="83" name="Egyenes összekötő 53"/>
            <p:cNvCxnSpPr/>
            <p:nvPr/>
          </p:nvCxnSpPr>
          <p:spPr>
            <a:xfrm rot="5400000">
              <a:off x="589924" y="3540200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gyenes összekötő 54"/>
            <p:cNvCxnSpPr/>
            <p:nvPr/>
          </p:nvCxnSpPr>
          <p:spPr>
            <a:xfrm rot="5400000">
              <a:off x="590616" y="2265924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gyenes összekötő 55"/>
            <p:cNvCxnSpPr/>
            <p:nvPr/>
          </p:nvCxnSpPr>
          <p:spPr>
            <a:xfrm rot="5400000">
              <a:off x="587316" y="5136424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Egyenes összekötő 71"/>
            <p:cNvCxnSpPr/>
            <p:nvPr/>
          </p:nvCxnSpPr>
          <p:spPr>
            <a:xfrm rot="5400000">
              <a:off x="589312" y="3289610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Egyenes összekötő 74"/>
            <p:cNvCxnSpPr/>
            <p:nvPr/>
          </p:nvCxnSpPr>
          <p:spPr>
            <a:xfrm rot="5400000">
              <a:off x="587351" y="3848645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Szövegdoboz 75"/>
            <p:cNvSpPr txBox="1"/>
            <p:nvPr/>
          </p:nvSpPr>
          <p:spPr>
            <a:xfrm>
              <a:off x="174783" y="3803841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  <p:cxnSp>
          <p:nvCxnSpPr>
            <p:cNvPr id="89" name="Egyenes összekötő 76"/>
            <p:cNvCxnSpPr/>
            <p:nvPr/>
          </p:nvCxnSpPr>
          <p:spPr>
            <a:xfrm rot="5400000">
              <a:off x="594849" y="2823020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Szövegdoboz 77"/>
            <p:cNvSpPr txBox="1"/>
            <p:nvPr/>
          </p:nvSpPr>
          <p:spPr>
            <a:xfrm>
              <a:off x="116505" y="2776572"/>
              <a:ext cx="39626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15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49740" y="3175307"/>
            <a:ext cx="26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4623" y="2674470"/>
            <a:ext cx="26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</a:p>
        </p:txBody>
      </p:sp>
      <p:grpSp>
        <p:nvGrpSpPr>
          <p:cNvPr id="7" name="Group 6"/>
          <p:cNvGrpSpPr/>
          <p:nvPr/>
        </p:nvGrpSpPr>
        <p:grpSpPr>
          <a:xfrm rot="60000">
            <a:off x="5136320" y="3107291"/>
            <a:ext cx="1131143" cy="288000"/>
            <a:chOff x="5213744" y="3214431"/>
            <a:chExt cx="1260000" cy="288000"/>
          </a:xfrm>
        </p:grpSpPr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 rot="20200062">
              <a:off x="5213744" y="3214431"/>
              <a:ext cx="1260000" cy="288000"/>
            </a:xfrm>
            <a:prstGeom prst="rect">
              <a:avLst/>
            </a:prstGeom>
            <a:solidFill>
              <a:srgbClr val="FFFFCC"/>
            </a:solidFill>
            <a:ln w="0">
              <a:solidFill>
                <a:srgbClr val="E305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endParaRPr>
            </a:p>
          </p:txBody>
        </p:sp>
        <p:sp>
          <p:nvSpPr>
            <p:cNvPr id="37" name="Szövegdoboz 69"/>
            <p:cNvSpPr txBox="1"/>
            <p:nvPr/>
          </p:nvSpPr>
          <p:spPr>
            <a:xfrm rot="20089662">
              <a:off x="5219867" y="3228739"/>
              <a:ext cx="113845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~2x/4 years</a:t>
              </a:r>
            </a:p>
          </p:txBody>
        </p:sp>
      </p:grpSp>
      <p:sp>
        <p:nvSpPr>
          <p:cNvPr id="9" name="Down Arrow 8"/>
          <p:cNvSpPr/>
          <p:nvPr/>
        </p:nvSpPr>
        <p:spPr bwMode="auto">
          <a:xfrm>
            <a:off x="2936219" y="2968996"/>
            <a:ext cx="123133" cy="548640"/>
          </a:xfrm>
          <a:prstGeom prst="downArrow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3899" y="2223490"/>
            <a:ext cx="2425664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Emergence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L3 </a:t>
            </a: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caches in Core 2-based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high-end 2S </a:t>
            </a:r>
            <a:r>
              <a:rPr kumimoji="0" lang="en-US" sz="12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processor</a:t>
            </a: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lines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cxnSp>
        <p:nvCxnSpPr>
          <p:cNvPr id="11" name="Egyenes összekötő 22"/>
          <p:cNvCxnSpPr/>
          <p:nvPr/>
        </p:nvCxnSpPr>
        <p:spPr>
          <a:xfrm>
            <a:off x="6882397" y="6312703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33636" y="2965201"/>
            <a:ext cx="26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4" name="Szövegdoboz 61"/>
          <p:cNvSpPr txBox="1"/>
          <p:nvPr/>
        </p:nvSpPr>
        <p:spPr>
          <a:xfrm>
            <a:off x="4664980" y="2339093"/>
            <a:ext cx="95870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Haswell</a:t>
            </a:r>
            <a:r>
              <a:rPr kumimoji="0" lang="hu-HU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-E</a:t>
            </a: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nm)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2" name="Straight Connector 21"/>
          <p:cNvCxnSpPr>
            <a:stCxn id="69" idx="3"/>
            <a:endCxn id="17" idx="0"/>
          </p:cNvCxnSpPr>
          <p:nvPr/>
        </p:nvCxnSpPr>
        <p:spPr bwMode="auto">
          <a:xfrm flipH="1">
            <a:off x="1190909" y="4048277"/>
            <a:ext cx="1855615" cy="157141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endCxn id="69" idx="3"/>
          </p:cNvCxnSpPr>
          <p:nvPr/>
        </p:nvCxnSpPr>
        <p:spPr bwMode="auto">
          <a:xfrm flipH="1">
            <a:off x="3046524" y="2573338"/>
            <a:ext cx="3672000" cy="1474939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Szövegdoboz 52"/>
          <p:cNvSpPr txBox="1"/>
          <p:nvPr/>
        </p:nvSpPr>
        <p:spPr>
          <a:xfrm>
            <a:off x="26907" y="3395614"/>
            <a:ext cx="349981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1" name="Egyenes összekötő 22"/>
          <p:cNvCxnSpPr/>
          <p:nvPr/>
        </p:nvCxnSpPr>
        <p:spPr>
          <a:xfrm>
            <a:off x="7380154" y="6300464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Szövegdoboz 33"/>
          <p:cNvSpPr txBox="1"/>
          <p:nvPr/>
        </p:nvSpPr>
        <p:spPr>
          <a:xfrm>
            <a:off x="6822141" y="6434396"/>
            <a:ext cx="534182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3" name="Egyenes összekötő 22"/>
          <p:cNvCxnSpPr/>
          <p:nvPr/>
        </p:nvCxnSpPr>
        <p:spPr>
          <a:xfrm>
            <a:off x="7873871" y="6306007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gyenes összekötő 54"/>
          <p:cNvCxnSpPr/>
          <p:nvPr/>
        </p:nvCxnSpPr>
        <p:spPr>
          <a:xfrm rot="5400000">
            <a:off x="458562" y="1697795"/>
            <a:ext cx="0" cy="147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zövegdoboz 39"/>
          <p:cNvSpPr txBox="1"/>
          <p:nvPr/>
        </p:nvSpPr>
        <p:spPr>
          <a:xfrm>
            <a:off x="4492" y="1628800"/>
            <a:ext cx="349981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56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430703" y="1628799"/>
            <a:ext cx="259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97" name="Szövegdoboz 61"/>
          <p:cNvSpPr txBox="1"/>
          <p:nvPr/>
        </p:nvSpPr>
        <p:spPr>
          <a:xfrm>
            <a:off x="6732240" y="1088740"/>
            <a:ext cx="1556195" cy="638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Cascade Lake-AP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(Two dies)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(14 </a:t>
            </a: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4" name="Szövegdoboz 33"/>
          <p:cNvSpPr txBox="1"/>
          <p:nvPr/>
        </p:nvSpPr>
        <p:spPr>
          <a:xfrm>
            <a:off x="7832559" y="6436931"/>
            <a:ext cx="637438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6" name="Egyenes összekötő 22"/>
          <p:cNvCxnSpPr/>
          <p:nvPr/>
        </p:nvCxnSpPr>
        <p:spPr>
          <a:xfrm>
            <a:off x="8357556" y="6309320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gyenes összekötő 22"/>
          <p:cNvCxnSpPr/>
          <p:nvPr/>
        </p:nvCxnSpPr>
        <p:spPr>
          <a:xfrm>
            <a:off x="8845309" y="6309320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gyenes összekötő 55"/>
          <p:cNvCxnSpPr/>
          <p:nvPr/>
        </p:nvCxnSpPr>
        <p:spPr>
          <a:xfrm rot="5400000">
            <a:off x="460498" y="2094897"/>
            <a:ext cx="0" cy="147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Szövegdoboz 39"/>
          <p:cNvSpPr txBox="1"/>
          <p:nvPr/>
        </p:nvSpPr>
        <p:spPr>
          <a:xfrm>
            <a:off x="26495" y="2019182"/>
            <a:ext cx="389850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356502" y="2034178"/>
            <a:ext cx="25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553675" y="2448801"/>
            <a:ext cx="259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17" name="Szövegdoboz 61"/>
          <p:cNvSpPr txBox="1"/>
          <p:nvPr/>
        </p:nvSpPr>
        <p:spPr>
          <a:xfrm>
            <a:off x="5995753" y="1509915"/>
            <a:ext cx="1321196" cy="638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Skylake</a:t>
            </a: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-SP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Platinum/Gold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(14 </a:t>
            </a: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nm)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417872" y="2433414"/>
            <a:ext cx="259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19" name="Szövegdoboz 61"/>
          <p:cNvSpPr txBox="1"/>
          <p:nvPr/>
        </p:nvSpPr>
        <p:spPr>
          <a:xfrm>
            <a:off x="6745250" y="2663915"/>
            <a:ext cx="1602362" cy="638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Cascade Lake-SP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Platinum/Gold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(14 </a:t>
            </a: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nm)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1" name="Szövegdoboz 61"/>
          <p:cNvSpPr txBox="1"/>
          <p:nvPr/>
        </p:nvSpPr>
        <p:spPr>
          <a:xfrm>
            <a:off x="8023929" y="2352654"/>
            <a:ext cx="11385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Ice Lake-SP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nm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5" name="Straight Connector 114"/>
          <p:cNvCxnSpPr/>
          <p:nvPr/>
        </p:nvCxnSpPr>
        <p:spPr bwMode="auto">
          <a:xfrm flipV="1">
            <a:off x="7546431" y="2168861"/>
            <a:ext cx="923566" cy="404477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6683411" y="2573338"/>
            <a:ext cx="863020" cy="15494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9" name="Group 128"/>
          <p:cNvGrpSpPr/>
          <p:nvPr/>
        </p:nvGrpSpPr>
        <p:grpSpPr>
          <a:xfrm rot="21232207">
            <a:off x="1305862" y="5207038"/>
            <a:ext cx="1139192" cy="309733"/>
            <a:chOff x="4944824" y="3276640"/>
            <a:chExt cx="1268966" cy="309733"/>
          </a:xfrm>
        </p:grpSpPr>
        <p:sp>
          <p:nvSpPr>
            <p:cNvPr id="130" name="Rectangle 129"/>
            <p:cNvSpPr>
              <a:spLocks noChangeArrowheads="1"/>
            </p:cNvSpPr>
            <p:nvPr/>
          </p:nvSpPr>
          <p:spPr bwMode="auto">
            <a:xfrm rot="19577190">
              <a:off x="4953790" y="3276640"/>
              <a:ext cx="1260000" cy="288000"/>
            </a:xfrm>
            <a:prstGeom prst="rect">
              <a:avLst/>
            </a:prstGeom>
            <a:solidFill>
              <a:srgbClr val="FFFFCC"/>
            </a:solidFill>
            <a:ln w="0">
              <a:solidFill>
                <a:srgbClr val="E305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endParaRPr>
            </a:p>
          </p:txBody>
        </p:sp>
        <p:sp>
          <p:nvSpPr>
            <p:cNvPr id="131" name="Szövegdoboz 69"/>
            <p:cNvSpPr txBox="1"/>
            <p:nvPr/>
          </p:nvSpPr>
          <p:spPr>
            <a:xfrm rot="19556604">
              <a:off x="4944824" y="3332457"/>
              <a:ext cx="113845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~2x/2 years</a:t>
              </a:r>
            </a:p>
          </p:txBody>
        </p:sp>
      </p:grpSp>
      <p:sp>
        <p:nvSpPr>
          <p:cNvPr id="132" name="Rectangle 131"/>
          <p:cNvSpPr>
            <a:spLocks noChangeArrowheads="1"/>
          </p:cNvSpPr>
          <p:nvPr/>
        </p:nvSpPr>
        <p:spPr bwMode="auto">
          <a:xfrm flipH="1">
            <a:off x="1148555" y="5529695"/>
            <a:ext cx="41043" cy="17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3" name="Szövegdoboz 46"/>
          <p:cNvSpPr txBox="1"/>
          <p:nvPr/>
        </p:nvSpPr>
        <p:spPr>
          <a:xfrm>
            <a:off x="611560" y="5634245"/>
            <a:ext cx="1215135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510</a:t>
            </a:r>
            <a:r>
              <a:rPr kumimoji="0" lang="hu-HU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endParaRPr kumimoji="0" lang="en-US" sz="125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(Core 2-based)</a:t>
            </a:r>
            <a:endParaRPr kumimoji="0" lang="hu-HU" sz="105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65</a:t>
            </a: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nm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926595" y="3369314"/>
            <a:ext cx="13659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Two-die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implementations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35" name="Straight Arrow Connector 134"/>
          <p:cNvCxnSpPr/>
          <p:nvPr/>
        </p:nvCxnSpPr>
        <p:spPr bwMode="auto">
          <a:xfrm flipH="1">
            <a:off x="1290677" y="3822024"/>
            <a:ext cx="143442" cy="28205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Arrow Connector 135"/>
          <p:cNvCxnSpPr>
            <a:stCxn id="134" idx="2"/>
          </p:cNvCxnSpPr>
          <p:nvPr/>
        </p:nvCxnSpPr>
        <p:spPr bwMode="auto">
          <a:xfrm>
            <a:off x="1609577" y="3846368"/>
            <a:ext cx="213230" cy="22464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Egyenes összekötő 76"/>
          <p:cNvCxnSpPr/>
          <p:nvPr/>
        </p:nvCxnSpPr>
        <p:spPr>
          <a:xfrm rot="5400000">
            <a:off x="459582" y="3467160"/>
            <a:ext cx="0" cy="147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Szövegdoboz 57"/>
          <p:cNvSpPr txBox="1"/>
          <p:nvPr/>
        </p:nvSpPr>
        <p:spPr>
          <a:xfrm>
            <a:off x="1454447" y="4104075"/>
            <a:ext cx="957313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kumimoji="0" lang="hu-HU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400</a:t>
            </a:r>
            <a:endParaRPr kumimoji="0" lang="en-US" sz="125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(Penryn b.)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(45 nm)</a:t>
            </a:r>
          </a:p>
        </p:txBody>
      </p:sp>
      <p:sp>
        <p:nvSpPr>
          <p:cNvPr id="139" name="Szövegdoboz 56"/>
          <p:cNvSpPr txBox="1"/>
          <p:nvPr/>
        </p:nvSpPr>
        <p:spPr>
          <a:xfrm>
            <a:off x="666799" y="4104075"/>
            <a:ext cx="934871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kumimoji="0" lang="hu-HU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300</a:t>
            </a:r>
            <a:endParaRPr kumimoji="0" lang="en-US" sz="125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(Core 2 b.)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(65 nm)</a:t>
            </a:r>
          </a:p>
        </p:txBody>
      </p:sp>
      <p:sp>
        <p:nvSpPr>
          <p:cNvPr id="141" name="Szövegdoboz 46"/>
          <p:cNvSpPr txBox="1"/>
          <p:nvPr/>
        </p:nvSpPr>
        <p:spPr>
          <a:xfrm>
            <a:off x="472956" y="4869160"/>
            <a:ext cx="1173719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DP 2.8 GHz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(Pentium 4 b.)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(90 nm)</a:t>
            </a:r>
          </a:p>
        </p:txBody>
      </p:sp>
      <p:cxnSp>
        <p:nvCxnSpPr>
          <p:cNvPr id="8" name="Straight Connector 7"/>
          <p:cNvCxnSpPr>
            <a:stCxn id="69" idx="3"/>
          </p:cNvCxnSpPr>
          <p:nvPr/>
        </p:nvCxnSpPr>
        <p:spPr bwMode="auto">
          <a:xfrm flipV="1">
            <a:off x="3046524" y="1858634"/>
            <a:ext cx="5423473" cy="2189643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3351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(14)</a:t>
            </a:r>
            <a:endParaRPr lang="en-US" sz="1600" spc="-60" dirty="0"/>
          </a:p>
        </p:txBody>
      </p:sp>
      <p:sp>
        <p:nvSpPr>
          <p:cNvPr id="4" name="TextBox 3"/>
          <p:cNvSpPr txBox="1"/>
          <p:nvPr/>
        </p:nvSpPr>
        <p:spPr>
          <a:xfrm>
            <a:off x="72000" y="483492"/>
            <a:ext cx="9065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-8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1. </a:t>
            </a:r>
            <a:r>
              <a:rPr kumimoji="0" lang="hu-HU" sz="1400" b="1" i="0" u="none" strike="noStrike" kern="1200" cap="none" spc="-8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Evolution of core counts </a:t>
            </a:r>
            <a:r>
              <a:rPr kumimoji="0" lang="en-US" sz="1400" b="1" i="0" u="none" strike="noStrike" kern="1200" cap="none" spc="-8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in Intel’s </a:t>
            </a:r>
            <a:r>
              <a:rPr kumimoji="0" lang="en-GB" sz="1400" b="1" i="0" u="none" strike="noStrike" kern="1200" cap="none" spc="-8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Core 2-based high-end 2S server processors </a:t>
            </a:r>
            <a:r>
              <a:rPr kumimoji="0" lang="en-GB" sz="1400" b="1" i="0" u="none" strike="noStrike" kern="1200" cap="none" spc="-8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-2 </a:t>
            </a:r>
            <a:r>
              <a:rPr kumimoji="0" lang="hu-HU" sz="1400" b="1" i="0" u="none" strike="noStrike" kern="1200" cap="none" spc="-8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00" y="886086"/>
            <a:ext cx="8910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 the above Figure shows,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core counts of 2S server processors rose at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three different rates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253" y="1295471"/>
            <a:ext cx="8814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</a:rPr>
              <a:t>at a rate of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</a:rPr>
              <a:t>doubling in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</a:rPr>
              <a:t> approximately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</a:rPr>
              <a:t>two years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</a:rPr>
              <a:t>up to the emergence of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L3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caches 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    Core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2-based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high-end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2S processor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lines,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b) next at a rate of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doubling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in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approximately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four years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up to the 14 nm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Skylake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-SP line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c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)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subsequently the further rise of core counts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became delayed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until Intel’s 10 nm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technology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70C0"/>
                </a:solidFill>
                <a:latin typeface="Verdana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Verdana"/>
                <a:cs typeface="Times New Roman" pitchFamily="18" charset="0"/>
              </a:rPr>
              <a:t>  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arrived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.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4328" y="639933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74480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(15)</a:t>
            </a:r>
            <a:endParaRPr lang="en-US" sz="1600" spc="-50" dirty="0"/>
          </a:p>
        </p:txBody>
      </p:sp>
      <p:grpSp>
        <p:nvGrpSpPr>
          <p:cNvPr id="4" name="Group 3"/>
          <p:cNvGrpSpPr/>
          <p:nvPr/>
        </p:nvGrpSpPr>
        <p:grpSpPr>
          <a:xfrm>
            <a:off x="28832" y="1194916"/>
            <a:ext cx="9115168" cy="5585391"/>
            <a:chOff x="116505" y="755374"/>
            <a:chExt cx="10153545" cy="5585391"/>
          </a:xfrm>
        </p:grpSpPr>
        <p:cxnSp>
          <p:nvCxnSpPr>
            <p:cNvPr id="38" name="Egyenes összekötő nyíllal 4"/>
            <p:cNvCxnSpPr/>
            <p:nvPr/>
          </p:nvCxnSpPr>
          <p:spPr>
            <a:xfrm flipH="1" flipV="1">
              <a:off x="603904" y="1179822"/>
              <a:ext cx="76" cy="493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gyenes összekötő nyíllal 6"/>
            <p:cNvCxnSpPr/>
            <p:nvPr/>
          </p:nvCxnSpPr>
          <p:spPr>
            <a:xfrm flipV="1">
              <a:off x="544779" y="5978825"/>
              <a:ext cx="9620693" cy="335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gyenes összekötő 11"/>
            <p:cNvCxnSpPr/>
            <p:nvPr/>
          </p:nvCxnSpPr>
          <p:spPr>
            <a:xfrm>
              <a:off x="1155886" y="5916137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gyenes összekötő 12"/>
            <p:cNvCxnSpPr/>
            <p:nvPr/>
          </p:nvCxnSpPr>
          <p:spPr>
            <a:xfrm>
              <a:off x="1703881" y="5914849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gyenes összekötő 13"/>
            <p:cNvCxnSpPr/>
            <p:nvPr/>
          </p:nvCxnSpPr>
          <p:spPr>
            <a:xfrm>
              <a:off x="2253087" y="5914238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gyenes összekötő 14"/>
            <p:cNvCxnSpPr/>
            <p:nvPr/>
          </p:nvCxnSpPr>
          <p:spPr>
            <a:xfrm>
              <a:off x="2801082" y="5912949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gyenes összekötő 15"/>
            <p:cNvCxnSpPr/>
            <p:nvPr/>
          </p:nvCxnSpPr>
          <p:spPr>
            <a:xfrm>
              <a:off x="3355131" y="5920570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gyenes összekötő 16"/>
            <p:cNvCxnSpPr/>
            <p:nvPr/>
          </p:nvCxnSpPr>
          <p:spPr>
            <a:xfrm>
              <a:off x="3903126" y="5919282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gyenes összekötő 17"/>
            <p:cNvCxnSpPr/>
            <p:nvPr/>
          </p:nvCxnSpPr>
          <p:spPr>
            <a:xfrm>
              <a:off x="4452332" y="5918671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gyenes összekötő 18"/>
            <p:cNvCxnSpPr/>
            <p:nvPr/>
          </p:nvCxnSpPr>
          <p:spPr>
            <a:xfrm>
              <a:off x="5000327" y="5917382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gyenes összekötő 19"/>
            <p:cNvCxnSpPr/>
            <p:nvPr/>
          </p:nvCxnSpPr>
          <p:spPr>
            <a:xfrm>
              <a:off x="5550501" y="5920570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gyenes összekötő 20"/>
            <p:cNvCxnSpPr/>
            <p:nvPr/>
          </p:nvCxnSpPr>
          <p:spPr>
            <a:xfrm>
              <a:off x="6098496" y="5919282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gyenes összekötő 21"/>
            <p:cNvCxnSpPr/>
            <p:nvPr/>
          </p:nvCxnSpPr>
          <p:spPr>
            <a:xfrm>
              <a:off x="6647702" y="5918671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gyenes összekötő 22"/>
            <p:cNvCxnSpPr/>
            <p:nvPr/>
          </p:nvCxnSpPr>
          <p:spPr>
            <a:xfrm>
              <a:off x="7195697" y="5917382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Szövegdoboz 27"/>
            <p:cNvSpPr txBox="1"/>
            <p:nvPr/>
          </p:nvSpPr>
          <p:spPr>
            <a:xfrm>
              <a:off x="258296" y="755374"/>
              <a:ext cx="691215" cy="374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Core</a:t>
              </a:r>
              <a:b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count</a:t>
              </a:r>
            </a:p>
          </p:txBody>
        </p:sp>
        <p:sp>
          <p:nvSpPr>
            <p:cNvPr id="53" name="Szövegdoboz 28"/>
            <p:cNvSpPr txBox="1"/>
            <p:nvPr/>
          </p:nvSpPr>
          <p:spPr>
            <a:xfrm>
              <a:off x="1096320" y="6041006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2006</a:t>
              </a:r>
            </a:p>
          </p:txBody>
        </p:sp>
        <p:sp>
          <p:nvSpPr>
            <p:cNvPr id="54" name="Szövegdoboz 29"/>
            <p:cNvSpPr txBox="1"/>
            <p:nvPr/>
          </p:nvSpPr>
          <p:spPr>
            <a:xfrm>
              <a:off x="2172530" y="6035813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2008</a:t>
              </a:r>
            </a:p>
          </p:txBody>
        </p:sp>
        <p:sp>
          <p:nvSpPr>
            <p:cNvPr id="55" name="Szövegdoboz 30"/>
            <p:cNvSpPr txBox="1"/>
            <p:nvPr/>
          </p:nvSpPr>
          <p:spPr>
            <a:xfrm>
              <a:off x="3291338" y="6035813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2010</a:t>
              </a:r>
            </a:p>
          </p:txBody>
        </p:sp>
        <p:sp>
          <p:nvSpPr>
            <p:cNvPr id="56" name="Szövegdoboz 31"/>
            <p:cNvSpPr txBox="1"/>
            <p:nvPr/>
          </p:nvSpPr>
          <p:spPr>
            <a:xfrm>
              <a:off x="4408621" y="6035813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2012</a:t>
              </a:r>
            </a:p>
          </p:txBody>
        </p:sp>
        <p:sp>
          <p:nvSpPr>
            <p:cNvPr id="57" name="Szövegdoboz 32"/>
            <p:cNvSpPr txBox="1"/>
            <p:nvPr/>
          </p:nvSpPr>
          <p:spPr>
            <a:xfrm>
              <a:off x="5522837" y="6035813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</a:p>
          </p:txBody>
        </p:sp>
        <p:sp>
          <p:nvSpPr>
            <p:cNvPr id="58" name="Szövegdoboz 33"/>
            <p:cNvSpPr txBox="1"/>
            <p:nvPr/>
          </p:nvSpPr>
          <p:spPr>
            <a:xfrm>
              <a:off x="6599477" y="6041006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2016</a:t>
              </a:r>
            </a:p>
          </p:txBody>
        </p:sp>
        <p:sp>
          <p:nvSpPr>
            <p:cNvPr id="59" name="Szövegdoboz 34"/>
            <p:cNvSpPr txBox="1"/>
            <p:nvPr/>
          </p:nvSpPr>
          <p:spPr>
            <a:xfrm>
              <a:off x="9557592" y="6056072"/>
              <a:ext cx="712458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Year</a:t>
              </a:r>
            </a:p>
          </p:txBody>
        </p:sp>
        <p:sp>
          <p:nvSpPr>
            <p:cNvPr id="63" name="Szövegdoboz 58"/>
            <p:cNvSpPr txBox="1"/>
            <p:nvPr/>
          </p:nvSpPr>
          <p:spPr>
            <a:xfrm>
              <a:off x="2771553" y="3101687"/>
              <a:ext cx="130276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Nehalem-EX</a:t>
              </a:r>
              <a:endPara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(45 </a:t>
              </a:r>
              <a:r>
                <a:rPr kumimoji="0" lang="hu-HU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nm)</a:t>
              </a:r>
              <a:endPara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4" name="Szövegdoboz 59"/>
            <p:cNvSpPr txBox="1"/>
            <p:nvPr/>
          </p:nvSpPr>
          <p:spPr>
            <a:xfrm>
              <a:off x="3514254" y="2749350"/>
              <a:ext cx="1311578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Westmere-EX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(32 </a:t>
              </a:r>
              <a:r>
                <a:rPr kumimoji="0" lang="hu-HU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nm)</a:t>
              </a:r>
              <a:endPara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5" name="Szövegdoboz 60"/>
            <p:cNvSpPr txBox="1"/>
            <p:nvPr/>
          </p:nvSpPr>
          <p:spPr>
            <a:xfrm>
              <a:off x="4884854" y="2299753"/>
              <a:ext cx="1311641" cy="453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Ivy-Bridge-EX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(22 </a:t>
              </a:r>
              <a:r>
                <a:rPr kumimoji="0" lang="hu-HU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nm)</a:t>
              </a:r>
              <a:endPara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6" name="Szövegdoboz 61"/>
            <p:cNvSpPr txBox="1"/>
            <p:nvPr/>
          </p:nvSpPr>
          <p:spPr>
            <a:xfrm>
              <a:off x="6166368" y="1698499"/>
              <a:ext cx="1241045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Broadwell-E</a:t>
              </a:r>
              <a:r>
                <a:rPr kumimoji="0" lang="en-US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P</a:t>
              </a:r>
              <a:endPara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(14 </a:t>
              </a:r>
              <a:r>
                <a:rPr kumimoji="0" lang="hu-HU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nm)</a:t>
              </a:r>
              <a:endPara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4887644" y="2812271"/>
              <a:ext cx="44613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4045086" y="3307290"/>
              <a:ext cx="44613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3444447" y="3561916"/>
              <a:ext cx="33518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2140810" y="4333747"/>
              <a:ext cx="33518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1584110" y="4354864"/>
              <a:ext cx="33518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1089046" y="5139451"/>
              <a:ext cx="33518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3" name="Szövegdoboz 35"/>
            <p:cNvSpPr txBox="1"/>
            <p:nvPr/>
          </p:nvSpPr>
          <p:spPr>
            <a:xfrm>
              <a:off x="171937" y="5057605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  <p:sp>
          <p:nvSpPr>
            <p:cNvPr id="74" name="Szövegdoboz 36"/>
            <p:cNvSpPr txBox="1"/>
            <p:nvPr/>
          </p:nvSpPr>
          <p:spPr>
            <a:xfrm>
              <a:off x="169444" y="4271697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  <p:sp>
          <p:nvSpPr>
            <p:cNvPr id="75" name="Szövegdoboz 37"/>
            <p:cNvSpPr txBox="1"/>
            <p:nvPr/>
          </p:nvSpPr>
          <p:spPr>
            <a:xfrm>
              <a:off x="174783" y="3463659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</a:p>
          </p:txBody>
        </p:sp>
        <p:sp>
          <p:nvSpPr>
            <p:cNvPr id="76" name="Szövegdoboz 38"/>
            <p:cNvSpPr txBox="1"/>
            <p:nvPr/>
          </p:nvSpPr>
          <p:spPr>
            <a:xfrm>
              <a:off x="117853" y="2556211"/>
              <a:ext cx="364202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kumimoji="0" lang="en-US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  <a:endParaRPr kumimoji="0" lang="hu-HU" sz="1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7" name="Szövegdoboz 39"/>
            <p:cNvSpPr txBox="1"/>
            <p:nvPr/>
          </p:nvSpPr>
          <p:spPr>
            <a:xfrm>
              <a:off x="119836" y="2062968"/>
              <a:ext cx="364202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28</a:t>
              </a:r>
              <a:endPara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78" name="Egyenes összekötő 40"/>
            <p:cNvCxnSpPr/>
            <p:nvPr/>
          </p:nvCxnSpPr>
          <p:spPr>
            <a:xfrm rot="5400000">
              <a:off x="589312" y="4318466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Egyenes összekötő 41"/>
            <p:cNvCxnSpPr/>
            <p:nvPr/>
          </p:nvCxnSpPr>
          <p:spPr>
            <a:xfrm rot="5400000">
              <a:off x="596656" y="2111906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gyenes összekötő 43"/>
            <p:cNvCxnSpPr/>
            <p:nvPr/>
          </p:nvCxnSpPr>
          <p:spPr>
            <a:xfrm rot="5400000">
              <a:off x="603211" y="2612537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Szövegdoboz 47"/>
            <p:cNvSpPr txBox="1"/>
            <p:nvPr/>
          </p:nvSpPr>
          <p:spPr>
            <a:xfrm>
              <a:off x="117853" y="2230968"/>
              <a:ext cx="39626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24</a:t>
              </a:r>
            </a:p>
          </p:txBody>
        </p:sp>
        <p:sp>
          <p:nvSpPr>
            <p:cNvPr id="82" name="Szövegdoboz 52"/>
            <p:cNvSpPr txBox="1"/>
            <p:nvPr/>
          </p:nvSpPr>
          <p:spPr>
            <a:xfrm>
              <a:off x="121760" y="3221542"/>
              <a:ext cx="39626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10</a:t>
              </a:r>
            </a:p>
          </p:txBody>
        </p:sp>
        <p:cxnSp>
          <p:nvCxnSpPr>
            <p:cNvPr id="83" name="Egyenes összekötő 53"/>
            <p:cNvCxnSpPr/>
            <p:nvPr/>
          </p:nvCxnSpPr>
          <p:spPr>
            <a:xfrm rot="5400000">
              <a:off x="589924" y="3540200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gyenes összekötő 54"/>
            <p:cNvCxnSpPr/>
            <p:nvPr/>
          </p:nvCxnSpPr>
          <p:spPr>
            <a:xfrm rot="5400000">
              <a:off x="590616" y="2265924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gyenes összekötő 55"/>
            <p:cNvCxnSpPr/>
            <p:nvPr/>
          </p:nvCxnSpPr>
          <p:spPr>
            <a:xfrm rot="5400000">
              <a:off x="587316" y="5136424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Egyenes összekötő 71"/>
            <p:cNvCxnSpPr/>
            <p:nvPr/>
          </p:nvCxnSpPr>
          <p:spPr>
            <a:xfrm rot="5400000">
              <a:off x="589312" y="3289610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Egyenes összekötő 74"/>
            <p:cNvCxnSpPr/>
            <p:nvPr/>
          </p:nvCxnSpPr>
          <p:spPr>
            <a:xfrm rot="5400000">
              <a:off x="587351" y="3848645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Szövegdoboz 75"/>
            <p:cNvSpPr txBox="1"/>
            <p:nvPr/>
          </p:nvSpPr>
          <p:spPr>
            <a:xfrm>
              <a:off x="174783" y="3803841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  <p:cxnSp>
          <p:nvCxnSpPr>
            <p:cNvPr id="89" name="Egyenes összekötő 76"/>
            <p:cNvCxnSpPr/>
            <p:nvPr/>
          </p:nvCxnSpPr>
          <p:spPr>
            <a:xfrm rot="5400000">
              <a:off x="594849" y="2823020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Szövegdoboz 77"/>
            <p:cNvSpPr txBox="1"/>
            <p:nvPr/>
          </p:nvSpPr>
          <p:spPr>
            <a:xfrm>
              <a:off x="116505" y="2776572"/>
              <a:ext cx="39626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15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49740" y="3220312"/>
            <a:ext cx="26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4623" y="2719475"/>
            <a:ext cx="26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</a:p>
        </p:txBody>
      </p:sp>
      <p:grpSp>
        <p:nvGrpSpPr>
          <p:cNvPr id="7" name="Group 6"/>
          <p:cNvGrpSpPr/>
          <p:nvPr/>
        </p:nvGrpSpPr>
        <p:grpSpPr>
          <a:xfrm rot="60000">
            <a:off x="5136320" y="3152296"/>
            <a:ext cx="1131143" cy="288000"/>
            <a:chOff x="5213744" y="3214431"/>
            <a:chExt cx="1260000" cy="288000"/>
          </a:xfrm>
        </p:grpSpPr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 rot="20200062">
              <a:off x="5213744" y="3214431"/>
              <a:ext cx="1260000" cy="288000"/>
            </a:xfrm>
            <a:prstGeom prst="rect">
              <a:avLst/>
            </a:prstGeom>
            <a:solidFill>
              <a:srgbClr val="FFFFCC"/>
            </a:solidFill>
            <a:ln w="0">
              <a:solidFill>
                <a:srgbClr val="E305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endParaRPr>
            </a:p>
          </p:txBody>
        </p:sp>
        <p:sp>
          <p:nvSpPr>
            <p:cNvPr id="37" name="Szövegdoboz 69"/>
            <p:cNvSpPr txBox="1"/>
            <p:nvPr/>
          </p:nvSpPr>
          <p:spPr>
            <a:xfrm rot="20089662">
              <a:off x="5219867" y="3228739"/>
              <a:ext cx="113845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~2x/4 years</a:t>
              </a:r>
            </a:p>
          </p:txBody>
        </p:sp>
      </p:grpSp>
      <p:sp>
        <p:nvSpPr>
          <p:cNvPr id="9" name="Down Arrow 8"/>
          <p:cNvSpPr/>
          <p:nvPr/>
        </p:nvSpPr>
        <p:spPr bwMode="auto">
          <a:xfrm>
            <a:off x="2936219" y="3014001"/>
            <a:ext cx="123133" cy="548640"/>
          </a:xfrm>
          <a:prstGeom prst="downArrow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3899" y="2268495"/>
            <a:ext cx="2425664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Emergence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L3 </a:t>
            </a: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caches in Core 2-based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high-end 2S </a:t>
            </a:r>
            <a:r>
              <a:rPr kumimoji="0" lang="en-US" sz="12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processor</a:t>
            </a: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lines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cxnSp>
        <p:nvCxnSpPr>
          <p:cNvPr id="11" name="Egyenes összekötő 22"/>
          <p:cNvCxnSpPr/>
          <p:nvPr/>
        </p:nvCxnSpPr>
        <p:spPr>
          <a:xfrm>
            <a:off x="6882397" y="6357708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33636" y="3010206"/>
            <a:ext cx="26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4" name="Szövegdoboz 61"/>
          <p:cNvSpPr txBox="1"/>
          <p:nvPr/>
        </p:nvSpPr>
        <p:spPr>
          <a:xfrm>
            <a:off x="4664980" y="2384098"/>
            <a:ext cx="95870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Haswell</a:t>
            </a:r>
            <a:r>
              <a:rPr kumimoji="0" lang="hu-HU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-E</a:t>
            </a: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nm)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2" name="Straight Connector 21"/>
          <p:cNvCxnSpPr>
            <a:stCxn id="69" idx="3"/>
          </p:cNvCxnSpPr>
          <p:nvPr/>
        </p:nvCxnSpPr>
        <p:spPr bwMode="auto">
          <a:xfrm flipH="1">
            <a:off x="1190909" y="4093282"/>
            <a:ext cx="1855615" cy="157141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endCxn id="69" idx="3"/>
          </p:cNvCxnSpPr>
          <p:nvPr/>
        </p:nvCxnSpPr>
        <p:spPr bwMode="auto">
          <a:xfrm flipH="1">
            <a:off x="3046524" y="2618343"/>
            <a:ext cx="3672000" cy="1474939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Szövegdoboz 52"/>
          <p:cNvSpPr txBox="1"/>
          <p:nvPr/>
        </p:nvSpPr>
        <p:spPr>
          <a:xfrm>
            <a:off x="26907" y="3440619"/>
            <a:ext cx="349981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1" name="Egyenes összekötő 22"/>
          <p:cNvCxnSpPr/>
          <p:nvPr/>
        </p:nvCxnSpPr>
        <p:spPr>
          <a:xfrm>
            <a:off x="7380154" y="6345469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Szövegdoboz 33"/>
          <p:cNvSpPr txBox="1"/>
          <p:nvPr/>
        </p:nvSpPr>
        <p:spPr>
          <a:xfrm>
            <a:off x="6822141" y="6479401"/>
            <a:ext cx="534182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3" name="Egyenes összekötő 22"/>
          <p:cNvCxnSpPr/>
          <p:nvPr/>
        </p:nvCxnSpPr>
        <p:spPr>
          <a:xfrm>
            <a:off x="7873871" y="6351012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gyenes összekötő 54"/>
          <p:cNvCxnSpPr/>
          <p:nvPr/>
        </p:nvCxnSpPr>
        <p:spPr>
          <a:xfrm rot="5400000">
            <a:off x="458562" y="1742800"/>
            <a:ext cx="0" cy="147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zövegdoboz 39"/>
          <p:cNvSpPr txBox="1"/>
          <p:nvPr/>
        </p:nvSpPr>
        <p:spPr>
          <a:xfrm>
            <a:off x="4492" y="1673805"/>
            <a:ext cx="349981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56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430703" y="1673804"/>
            <a:ext cx="259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97" name="Szövegdoboz 61"/>
          <p:cNvSpPr txBox="1"/>
          <p:nvPr/>
        </p:nvSpPr>
        <p:spPr>
          <a:xfrm>
            <a:off x="6796225" y="1133745"/>
            <a:ext cx="1556195" cy="638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Cascade Lake-AP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(Two dies)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(14 </a:t>
            </a: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4" name="Szövegdoboz 33"/>
          <p:cNvSpPr txBox="1"/>
          <p:nvPr/>
        </p:nvSpPr>
        <p:spPr>
          <a:xfrm>
            <a:off x="7832559" y="6481936"/>
            <a:ext cx="637438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6" name="Egyenes összekötő 22"/>
          <p:cNvCxnSpPr/>
          <p:nvPr/>
        </p:nvCxnSpPr>
        <p:spPr>
          <a:xfrm>
            <a:off x="8357556" y="6354325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gyenes összekötő 22"/>
          <p:cNvCxnSpPr/>
          <p:nvPr/>
        </p:nvCxnSpPr>
        <p:spPr>
          <a:xfrm>
            <a:off x="8845309" y="6354325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gyenes összekötő 55"/>
          <p:cNvCxnSpPr/>
          <p:nvPr/>
        </p:nvCxnSpPr>
        <p:spPr>
          <a:xfrm rot="5400000">
            <a:off x="460498" y="2139902"/>
            <a:ext cx="0" cy="147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Szövegdoboz 39"/>
          <p:cNvSpPr txBox="1"/>
          <p:nvPr/>
        </p:nvSpPr>
        <p:spPr>
          <a:xfrm>
            <a:off x="26495" y="2064187"/>
            <a:ext cx="389850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356502" y="2079183"/>
            <a:ext cx="25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553675" y="2493806"/>
            <a:ext cx="259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17" name="Szövegdoboz 61"/>
          <p:cNvSpPr txBox="1"/>
          <p:nvPr/>
        </p:nvSpPr>
        <p:spPr>
          <a:xfrm>
            <a:off x="5995753" y="1554920"/>
            <a:ext cx="1321196" cy="638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Skylake</a:t>
            </a: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-SP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Platinum/Gold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(14 </a:t>
            </a: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nm)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417872" y="2481157"/>
            <a:ext cx="259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19" name="Szövegdoboz 61"/>
          <p:cNvSpPr txBox="1"/>
          <p:nvPr/>
        </p:nvSpPr>
        <p:spPr>
          <a:xfrm>
            <a:off x="6745250" y="2708920"/>
            <a:ext cx="1602362" cy="638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Cascade Lake-SP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Platinum/Gold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(14 </a:t>
            </a: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nm)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1" name="Szövegdoboz 61"/>
          <p:cNvSpPr txBox="1"/>
          <p:nvPr/>
        </p:nvSpPr>
        <p:spPr>
          <a:xfrm>
            <a:off x="8005419" y="2393885"/>
            <a:ext cx="11385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Ice Lake-SP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nm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5" name="Straight Connector 114"/>
          <p:cNvCxnSpPr/>
          <p:nvPr/>
        </p:nvCxnSpPr>
        <p:spPr bwMode="auto">
          <a:xfrm flipV="1">
            <a:off x="7546442" y="2213865"/>
            <a:ext cx="923555" cy="397903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6683411" y="2618343"/>
            <a:ext cx="863020" cy="15494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9" name="Group 128"/>
          <p:cNvGrpSpPr/>
          <p:nvPr/>
        </p:nvGrpSpPr>
        <p:grpSpPr>
          <a:xfrm rot="21232207">
            <a:off x="1305862" y="5252043"/>
            <a:ext cx="1139192" cy="309733"/>
            <a:chOff x="4944824" y="3276640"/>
            <a:chExt cx="1268966" cy="309733"/>
          </a:xfrm>
        </p:grpSpPr>
        <p:sp>
          <p:nvSpPr>
            <p:cNvPr id="130" name="Rectangle 129"/>
            <p:cNvSpPr>
              <a:spLocks noChangeArrowheads="1"/>
            </p:cNvSpPr>
            <p:nvPr/>
          </p:nvSpPr>
          <p:spPr bwMode="auto">
            <a:xfrm rot="19577190">
              <a:off x="4953790" y="3276640"/>
              <a:ext cx="1260000" cy="288000"/>
            </a:xfrm>
            <a:prstGeom prst="rect">
              <a:avLst/>
            </a:prstGeom>
            <a:solidFill>
              <a:srgbClr val="FFFFCC"/>
            </a:solidFill>
            <a:ln w="0">
              <a:solidFill>
                <a:srgbClr val="E305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endParaRPr>
            </a:p>
          </p:txBody>
        </p:sp>
        <p:sp>
          <p:nvSpPr>
            <p:cNvPr id="131" name="Szövegdoboz 69"/>
            <p:cNvSpPr txBox="1"/>
            <p:nvPr/>
          </p:nvSpPr>
          <p:spPr>
            <a:xfrm rot="19556604">
              <a:off x="4944824" y="3332457"/>
              <a:ext cx="113845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~2x/2 years</a:t>
              </a:r>
            </a:p>
          </p:txBody>
        </p:sp>
      </p:grpSp>
      <p:sp>
        <p:nvSpPr>
          <p:cNvPr id="132" name="Rectangle 131"/>
          <p:cNvSpPr>
            <a:spLocks noChangeArrowheads="1"/>
          </p:cNvSpPr>
          <p:nvPr/>
        </p:nvSpPr>
        <p:spPr bwMode="auto">
          <a:xfrm flipH="1">
            <a:off x="1148555" y="5574700"/>
            <a:ext cx="41043" cy="17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3" name="Szövegdoboz 46"/>
          <p:cNvSpPr txBox="1"/>
          <p:nvPr/>
        </p:nvSpPr>
        <p:spPr>
          <a:xfrm>
            <a:off x="611560" y="5679250"/>
            <a:ext cx="1215135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510</a:t>
            </a:r>
            <a:r>
              <a:rPr kumimoji="0" lang="hu-HU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endParaRPr kumimoji="0" lang="en-US" sz="125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(Core 2-based)</a:t>
            </a:r>
            <a:endParaRPr kumimoji="0" lang="hu-HU" sz="105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65</a:t>
            </a: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nm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926595" y="3414319"/>
            <a:ext cx="13659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Two-die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implementations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35" name="Straight Arrow Connector 134"/>
          <p:cNvCxnSpPr/>
          <p:nvPr/>
        </p:nvCxnSpPr>
        <p:spPr bwMode="auto">
          <a:xfrm flipH="1">
            <a:off x="1290677" y="3867029"/>
            <a:ext cx="143442" cy="28205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Arrow Connector 135"/>
          <p:cNvCxnSpPr>
            <a:stCxn id="134" idx="2"/>
          </p:cNvCxnSpPr>
          <p:nvPr/>
        </p:nvCxnSpPr>
        <p:spPr bwMode="auto">
          <a:xfrm>
            <a:off x="1609577" y="3891373"/>
            <a:ext cx="213230" cy="22464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Egyenes összekötő 76"/>
          <p:cNvCxnSpPr/>
          <p:nvPr/>
        </p:nvCxnSpPr>
        <p:spPr>
          <a:xfrm rot="5400000">
            <a:off x="459582" y="3512165"/>
            <a:ext cx="0" cy="147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Szövegdoboz 57"/>
          <p:cNvSpPr txBox="1"/>
          <p:nvPr/>
        </p:nvSpPr>
        <p:spPr>
          <a:xfrm>
            <a:off x="1454447" y="4149080"/>
            <a:ext cx="957313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kumimoji="0" lang="hu-HU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400</a:t>
            </a:r>
            <a:endParaRPr kumimoji="0" lang="en-US" sz="125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(Penryn b.)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(45 nm)</a:t>
            </a:r>
          </a:p>
        </p:txBody>
      </p:sp>
      <p:sp>
        <p:nvSpPr>
          <p:cNvPr id="139" name="Szövegdoboz 56"/>
          <p:cNvSpPr txBox="1"/>
          <p:nvPr/>
        </p:nvSpPr>
        <p:spPr>
          <a:xfrm>
            <a:off x="666799" y="4149080"/>
            <a:ext cx="934871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kumimoji="0" lang="hu-HU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300</a:t>
            </a:r>
            <a:endParaRPr kumimoji="0" lang="en-US" sz="125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(Core 2 b.)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(65 nm)</a:t>
            </a:r>
          </a:p>
        </p:txBody>
      </p:sp>
      <p:sp>
        <p:nvSpPr>
          <p:cNvPr id="141" name="Szövegdoboz 46"/>
          <p:cNvSpPr txBox="1"/>
          <p:nvPr/>
        </p:nvSpPr>
        <p:spPr>
          <a:xfrm>
            <a:off x="472956" y="4914165"/>
            <a:ext cx="1173719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DP 2.8 GHz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(Pentium 4 b.)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(90 nm)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7D5E8E06-5BD7-4575-87AB-97022ACE0F20}"/>
              </a:ext>
            </a:extLst>
          </p:cNvPr>
          <p:cNvSpPr/>
          <p:nvPr/>
        </p:nvSpPr>
        <p:spPr bwMode="auto">
          <a:xfrm rot="3235939">
            <a:off x="541716" y="3367793"/>
            <a:ext cx="2744098" cy="2476282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0EB8FFD-E541-42EE-B26B-FF9461380F08}"/>
              </a:ext>
            </a:extLst>
          </p:cNvPr>
          <p:cNvSpPr txBox="1"/>
          <p:nvPr/>
        </p:nvSpPr>
        <p:spPr>
          <a:xfrm>
            <a:off x="76245" y="482126"/>
            <a:ext cx="9316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Doubling 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core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counts in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about two years in 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Intel’s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Core 2-based high-end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  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2S 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server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processors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before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L3 caches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in these processors 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emerged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-1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cxnSp>
        <p:nvCxnSpPr>
          <p:cNvPr id="101" name="Straight Connector 100"/>
          <p:cNvCxnSpPr/>
          <p:nvPr/>
        </p:nvCxnSpPr>
        <p:spPr bwMode="auto">
          <a:xfrm flipV="1">
            <a:off x="3046524" y="1906759"/>
            <a:ext cx="5423473" cy="2189643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2627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(16)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49947-9625-4DEB-938D-703A05BB3B43}"/>
              </a:ext>
            </a:extLst>
          </p:cNvPr>
          <p:cNvSpPr txBox="1"/>
          <p:nvPr/>
        </p:nvSpPr>
        <p:spPr>
          <a:xfrm>
            <a:off x="391125" y="1116273"/>
            <a:ext cx="8905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Doubling core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count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roughly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every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two years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in early, L3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cache-less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server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processors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is quite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obvious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i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n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light of Moore’s rule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s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ince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developments of the IC technology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allowed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to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double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transistor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counts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and thus also core counts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roughly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every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two years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as long as L3 caches 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did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not occupy large parts of the silicon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area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available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EB8FFD-E541-42EE-B26B-FF9461380F08}"/>
              </a:ext>
            </a:extLst>
          </p:cNvPr>
          <p:cNvSpPr txBox="1"/>
          <p:nvPr/>
        </p:nvSpPr>
        <p:spPr>
          <a:xfrm>
            <a:off x="76908" y="481754"/>
            <a:ext cx="9316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Doubling 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core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counts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in about two years 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in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Intel’s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Core 2-based high-end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   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2S 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server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processors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before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L3 caches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in these processors 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emerged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-2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4328" y="639933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7001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</a:t>
            </a:r>
            <a:r>
              <a:rPr lang="en-US" altLang="en-US" sz="16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(17)</a:t>
            </a:r>
            <a:endParaRPr lang="en-US" sz="1600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28832" y="1177544"/>
            <a:ext cx="9115168" cy="5585391"/>
            <a:chOff x="116505" y="755374"/>
            <a:chExt cx="10153545" cy="5585391"/>
          </a:xfrm>
        </p:grpSpPr>
        <p:cxnSp>
          <p:nvCxnSpPr>
            <p:cNvPr id="102" name="Egyenes összekötő nyíllal 4"/>
            <p:cNvCxnSpPr/>
            <p:nvPr/>
          </p:nvCxnSpPr>
          <p:spPr>
            <a:xfrm flipH="1" flipV="1">
              <a:off x="603904" y="1179822"/>
              <a:ext cx="76" cy="4932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03" name="Egyenes összekötő nyíllal 6"/>
            <p:cNvCxnSpPr/>
            <p:nvPr/>
          </p:nvCxnSpPr>
          <p:spPr>
            <a:xfrm flipV="1">
              <a:off x="544779" y="5978825"/>
              <a:ext cx="9620693" cy="3353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04" name="Egyenes összekötő 11"/>
            <p:cNvCxnSpPr/>
            <p:nvPr/>
          </p:nvCxnSpPr>
          <p:spPr>
            <a:xfrm>
              <a:off x="1155886" y="5916137"/>
              <a:ext cx="0" cy="17231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05" name="Egyenes összekötő 12"/>
            <p:cNvCxnSpPr/>
            <p:nvPr/>
          </p:nvCxnSpPr>
          <p:spPr>
            <a:xfrm>
              <a:off x="1703881" y="5914849"/>
              <a:ext cx="0" cy="17231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06" name="Egyenes összekötő 13"/>
            <p:cNvCxnSpPr/>
            <p:nvPr/>
          </p:nvCxnSpPr>
          <p:spPr>
            <a:xfrm>
              <a:off x="2253087" y="5914238"/>
              <a:ext cx="0" cy="17231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07" name="Egyenes összekötő 14"/>
            <p:cNvCxnSpPr/>
            <p:nvPr/>
          </p:nvCxnSpPr>
          <p:spPr>
            <a:xfrm>
              <a:off x="2801082" y="5912949"/>
              <a:ext cx="0" cy="17231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08" name="Egyenes összekötő 15"/>
            <p:cNvCxnSpPr/>
            <p:nvPr/>
          </p:nvCxnSpPr>
          <p:spPr>
            <a:xfrm>
              <a:off x="3355131" y="5920570"/>
              <a:ext cx="0" cy="17231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09" name="Egyenes összekötő 16"/>
            <p:cNvCxnSpPr/>
            <p:nvPr/>
          </p:nvCxnSpPr>
          <p:spPr>
            <a:xfrm>
              <a:off x="3903126" y="5919282"/>
              <a:ext cx="0" cy="17231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10" name="Egyenes összekötő 17"/>
            <p:cNvCxnSpPr/>
            <p:nvPr/>
          </p:nvCxnSpPr>
          <p:spPr>
            <a:xfrm>
              <a:off x="4452332" y="5918671"/>
              <a:ext cx="0" cy="17231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11" name="Egyenes összekötő 18"/>
            <p:cNvCxnSpPr/>
            <p:nvPr/>
          </p:nvCxnSpPr>
          <p:spPr>
            <a:xfrm>
              <a:off x="5000327" y="5917382"/>
              <a:ext cx="0" cy="17231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12" name="Egyenes összekötő 19"/>
            <p:cNvCxnSpPr/>
            <p:nvPr/>
          </p:nvCxnSpPr>
          <p:spPr>
            <a:xfrm>
              <a:off x="5550501" y="5920570"/>
              <a:ext cx="0" cy="17231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13" name="Egyenes összekötő 20"/>
            <p:cNvCxnSpPr/>
            <p:nvPr/>
          </p:nvCxnSpPr>
          <p:spPr>
            <a:xfrm>
              <a:off x="6098496" y="5919282"/>
              <a:ext cx="0" cy="17231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14" name="Egyenes összekötő 21"/>
            <p:cNvCxnSpPr/>
            <p:nvPr/>
          </p:nvCxnSpPr>
          <p:spPr>
            <a:xfrm>
              <a:off x="6647702" y="5918671"/>
              <a:ext cx="0" cy="17231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15" name="Egyenes összekötő 22"/>
            <p:cNvCxnSpPr/>
            <p:nvPr/>
          </p:nvCxnSpPr>
          <p:spPr>
            <a:xfrm>
              <a:off x="7195697" y="5917382"/>
              <a:ext cx="0" cy="17231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16" name="Szövegdoboz 27"/>
            <p:cNvSpPr txBox="1"/>
            <p:nvPr/>
          </p:nvSpPr>
          <p:spPr>
            <a:xfrm>
              <a:off x="258296" y="755374"/>
              <a:ext cx="691215" cy="374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Core</a:t>
              </a:r>
              <a:b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count</a:t>
              </a:r>
            </a:p>
          </p:txBody>
        </p:sp>
        <p:sp>
          <p:nvSpPr>
            <p:cNvPr id="117" name="Szövegdoboz 28"/>
            <p:cNvSpPr txBox="1"/>
            <p:nvPr/>
          </p:nvSpPr>
          <p:spPr>
            <a:xfrm>
              <a:off x="1096320" y="6041006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2006</a:t>
              </a:r>
            </a:p>
          </p:txBody>
        </p:sp>
        <p:sp>
          <p:nvSpPr>
            <p:cNvPr id="118" name="Szövegdoboz 29"/>
            <p:cNvSpPr txBox="1"/>
            <p:nvPr/>
          </p:nvSpPr>
          <p:spPr>
            <a:xfrm>
              <a:off x="2172530" y="6035813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2008</a:t>
              </a:r>
            </a:p>
          </p:txBody>
        </p:sp>
        <p:sp>
          <p:nvSpPr>
            <p:cNvPr id="119" name="Szövegdoboz 30"/>
            <p:cNvSpPr txBox="1"/>
            <p:nvPr/>
          </p:nvSpPr>
          <p:spPr>
            <a:xfrm>
              <a:off x="3291338" y="6035813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2010</a:t>
              </a:r>
            </a:p>
          </p:txBody>
        </p:sp>
        <p:sp>
          <p:nvSpPr>
            <p:cNvPr id="120" name="Szövegdoboz 31"/>
            <p:cNvSpPr txBox="1"/>
            <p:nvPr/>
          </p:nvSpPr>
          <p:spPr>
            <a:xfrm>
              <a:off x="4408621" y="6035813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2012</a:t>
              </a:r>
            </a:p>
          </p:txBody>
        </p:sp>
        <p:sp>
          <p:nvSpPr>
            <p:cNvPr id="121" name="Szövegdoboz 32"/>
            <p:cNvSpPr txBox="1"/>
            <p:nvPr/>
          </p:nvSpPr>
          <p:spPr>
            <a:xfrm>
              <a:off x="5522837" y="6035813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</a:p>
          </p:txBody>
        </p:sp>
        <p:sp>
          <p:nvSpPr>
            <p:cNvPr id="122" name="Szövegdoboz 33"/>
            <p:cNvSpPr txBox="1"/>
            <p:nvPr/>
          </p:nvSpPr>
          <p:spPr>
            <a:xfrm>
              <a:off x="6599477" y="6041006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2016</a:t>
              </a:r>
            </a:p>
          </p:txBody>
        </p:sp>
        <p:sp>
          <p:nvSpPr>
            <p:cNvPr id="123" name="Szövegdoboz 34"/>
            <p:cNvSpPr txBox="1"/>
            <p:nvPr/>
          </p:nvSpPr>
          <p:spPr>
            <a:xfrm>
              <a:off x="9557592" y="6056072"/>
              <a:ext cx="712458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Year</a:t>
              </a:r>
            </a:p>
          </p:txBody>
        </p:sp>
        <p:sp>
          <p:nvSpPr>
            <p:cNvPr id="124" name="Szövegdoboz 46"/>
            <p:cNvSpPr txBox="1"/>
            <p:nvPr/>
          </p:nvSpPr>
          <p:spPr>
            <a:xfrm>
              <a:off x="611222" y="4474623"/>
              <a:ext cx="1307426" cy="607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DP 2.8 GHz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(Pentium 4 b.)</a:t>
              </a:r>
              <a:endPara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(90 nm)</a:t>
              </a:r>
            </a:p>
          </p:txBody>
        </p:sp>
        <p:sp>
          <p:nvSpPr>
            <p:cNvPr id="125" name="Szövegdoboz 56"/>
            <p:cNvSpPr txBox="1"/>
            <p:nvPr/>
          </p:nvSpPr>
          <p:spPr>
            <a:xfrm>
              <a:off x="827148" y="3709538"/>
              <a:ext cx="1041369" cy="607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  <a:r>
                <a:rPr kumimoji="0" lang="hu-H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300</a:t>
              </a:r>
              <a:endPara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(Core 2 b.)</a:t>
              </a:r>
              <a:endPara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(65 nm)</a:t>
              </a:r>
            </a:p>
          </p:txBody>
        </p:sp>
        <p:sp>
          <p:nvSpPr>
            <p:cNvPr id="126" name="Szövegdoboz 57"/>
            <p:cNvSpPr txBox="1"/>
            <p:nvPr/>
          </p:nvSpPr>
          <p:spPr>
            <a:xfrm>
              <a:off x="1704522" y="3709538"/>
              <a:ext cx="1066368" cy="607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  <a:r>
                <a:rPr kumimoji="0" lang="hu-H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400</a:t>
              </a:r>
              <a:endPara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(Penryn b.)</a:t>
              </a:r>
              <a:endPara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(45 nm)</a:t>
              </a:r>
            </a:p>
          </p:txBody>
        </p:sp>
        <p:sp>
          <p:nvSpPr>
            <p:cNvPr id="127" name="Szövegdoboz 58"/>
            <p:cNvSpPr txBox="1"/>
            <p:nvPr/>
          </p:nvSpPr>
          <p:spPr>
            <a:xfrm>
              <a:off x="2771553" y="3101687"/>
              <a:ext cx="130276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Nehalem-EX</a:t>
              </a:r>
              <a:endPara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(45 </a:t>
              </a:r>
              <a:r>
                <a:rPr kumimoji="0" lang="hu-HU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nm)</a:t>
              </a:r>
              <a:endPara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8" name="Szövegdoboz 59"/>
            <p:cNvSpPr txBox="1"/>
            <p:nvPr/>
          </p:nvSpPr>
          <p:spPr>
            <a:xfrm>
              <a:off x="3514254" y="2749350"/>
              <a:ext cx="1311578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Westmere-EX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(32 </a:t>
              </a:r>
              <a:r>
                <a:rPr kumimoji="0" lang="hu-HU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nm)</a:t>
              </a:r>
              <a:endPara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9" name="Szövegdoboz 60"/>
            <p:cNvSpPr txBox="1"/>
            <p:nvPr/>
          </p:nvSpPr>
          <p:spPr>
            <a:xfrm>
              <a:off x="4884854" y="2299753"/>
              <a:ext cx="1311641" cy="453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Ivy-Bridge-EX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(22 </a:t>
              </a:r>
              <a:r>
                <a:rPr kumimoji="0" lang="hu-HU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nm)</a:t>
              </a:r>
              <a:endPara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Szövegdoboz 61"/>
            <p:cNvSpPr txBox="1"/>
            <p:nvPr/>
          </p:nvSpPr>
          <p:spPr>
            <a:xfrm>
              <a:off x="6229988" y="1823102"/>
              <a:ext cx="1241046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Broadwell-E</a:t>
              </a:r>
              <a:r>
                <a:rPr kumimoji="0" lang="en-US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P</a:t>
              </a:r>
              <a:endPara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(14 </a:t>
              </a:r>
              <a:r>
                <a:rPr kumimoji="0" lang="hu-HU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nm)</a:t>
              </a:r>
              <a:endPara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4887644" y="2812271"/>
              <a:ext cx="44613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2" name="Rectangle 131"/>
            <p:cNvSpPr>
              <a:spLocks noChangeArrowheads="1"/>
            </p:cNvSpPr>
            <p:nvPr/>
          </p:nvSpPr>
          <p:spPr bwMode="auto">
            <a:xfrm>
              <a:off x="4045086" y="3307290"/>
              <a:ext cx="44613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3" name="Rectangle 132"/>
            <p:cNvSpPr>
              <a:spLocks noChangeArrowheads="1"/>
            </p:cNvSpPr>
            <p:nvPr/>
          </p:nvSpPr>
          <p:spPr bwMode="auto">
            <a:xfrm>
              <a:off x="3444447" y="3561916"/>
              <a:ext cx="33518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4" name="Rectangle 133"/>
            <p:cNvSpPr>
              <a:spLocks noChangeArrowheads="1"/>
            </p:cNvSpPr>
            <p:nvPr/>
          </p:nvSpPr>
          <p:spPr bwMode="auto">
            <a:xfrm>
              <a:off x="2140810" y="4333747"/>
              <a:ext cx="33518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5" name="Rectangle 134"/>
            <p:cNvSpPr>
              <a:spLocks noChangeArrowheads="1"/>
            </p:cNvSpPr>
            <p:nvPr/>
          </p:nvSpPr>
          <p:spPr bwMode="auto">
            <a:xfrm>
              <a:off x="1584110" y="4354864"/>
              <a:ext cx="33518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6" name="Rectangle 135"/>
            <p:cNvSpPr>
              <a:spLocks noChangeArrowheads="1"/>
            </p:cNvSpPr>
            <p:nvPr/>
          </p:nvSpPr>
          <p:spPr bwMode="auto">
            <a:xfrm>
              <a:off x="1089046" y="5139451"/>
              <a:ext cx="33518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7" name="Szövegdoboz 35"/>
            <p:cNvSpPr txBox="1"/>
            <p:nvPr/>
          </p:nvSpPr>
          <p:spPr>
            <a:xfrm>
              <a:off x="171937" y="5057605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  <p:sp>
          <p:nvSpPr>
            <p:cNvPr id="138" name="Szövegdoboz 36"/>
            <p:cNvSpPr txBox="1"/>
            <p:nvPr/>
          </p:nvSpPr>
          <p:spPr>
            <a:xfrm>
              <a:off x="169444" y="4271697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  <p:sp>
          <p:nvSpPr>
            <p:cNvPr id="139" name="Szövegdoboz 37"/>
            <p:cNvSpPr txBox="1"/>
            <p:nvPr/>
          </p:nvSpPr>
          <p:spPr>
            <a:xfrm>
              <a:off x="174783" y="3463659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</a:p>
          </p:txBody>
        </p:sp>
        <p:sp>
          <p:nvSpPr>
            <p:cNvPr id="140" name="Szövegdoboz 38"/>
            <p:cNvSpPr txBox="1"/>
            <p:nvPr/>
          </p:nvSpPr>
          <p:spPr>
            <a:xfrm>
              <a:off x="117853" y="2556211"/>
              <a:ext cx="364202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kumimoji="0" lang="en-US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  <a:endParaRPr kumimoji="0" lang="hu-HU" sz="1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1" name="Szövegdoboz 39"/>
            <p:cNvSpPr txBox="1"/>
            <p:nvPr/>
          </p:nvSpPr>
          <p:spPr>
            <a:xfrm>
              <a:off x="119836" y="2062968"/>
              <a:ext cx="364202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28</a:t>
              </a:r>
              <a:endPara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42" name="Egyenes összekötő 40"/>
            <p:cNvCxnSpPr/>
            <p:nvPr/>
          </p:nvCxnSpPr>
          <p:spPr>
            <a:xfrm rot="5400000">
              <a:off x="589312" y="4318466"/>
              <a:ext cx="0" cy="16477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43" name="Egyenes összekötő 41"/>
            <p:cNvCxnSpPr/>
            <p:nvPr/>
          </p:nvCxnSpPr>
          <p:spPr>
            <a:xfrm rot="5400000">
              <a:off x="596656" y="2111906"/>
              <a:ext cx="0" cy="16477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44" name="Egyenes összekötő 43"/>
            <p:cNvCxnSpPr/>
            <p:nvPr/>
          </p:nvCxnSpPr>
          <p:spPr>
            <a:xfrm rot="5400000">
              <a:off x="603211" y="2612537"/>
              <a:ext cx="0" cy="16477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45" name="Szövegdoboz 47"/>
            <p:cNvSpPr txBox="1"/>
            <p:nvPr/>
          </p:nvSpPr>
          <p:spPr>
            <a:xfrm>
              <a:off x="117853" y="2230968"/>
              <a:ext cx="39626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24</a:t>
              </a:r>
            </a:p>
          </p:txBody>
        </p:sp>
        <p:sp>
          <p:nvSpPr>
            <p:cNvPr id="146" name="Szövegdoboz 52"/>
            <p:cNvSpPr txBox="1"/>
            <p:nvPr/>
          </p:nvSpPr>
          <p:spPr>
            <a:xfrm>
              <a:off x="121760" y="3221542"/>
              <a:ext cx="39626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10</a:t>
              </a:r>
            </a:p>
          </p:txBody>
        </p:sp>
        <p:cxnSp>
          <p:nvCxnSpPr>
            <p:cNvPr id="147" name="Egyenes összekötő 53"/>
            <p:cNvCxnSpPr/>
            <p:nvPr/>
          </p:nvCxnSpPr>
          <p:spPr>
            <a:xfrm rot="5400000">
              <a:off x="589924" y="3540200"/>
              <a:ext cx="0" cy="16477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48" name="Egyenes összekötő 54"/>
            <p:cNvCxnSpPr/>
            <p:nvPr/>
          </p:nvCxnSpPr>
          <p:spPr>
            <a:xfrm rot="5400000">
              <a:off x="590616" y="2265924"/>
              <a:ext cx="0" cy="16477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49" name="Egyenes összekötő 55"/>
            <p:cNvCxnSpPr/>
            <p:nvPr/>
          </p:nvCxnSpPr>
          <p:spPr>
            <a:xfrm rot="5400000">
              <a:off x="587316" y="5136424"/>
              <a:ext cx="0" cy="16477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50" name="Egyenes összekötő 71"/>
            <p:cNvCxnSpPr/>
            <p:nvPr/>
          </p:nvCxnSpPr>
          <p:spPr>
            <a:xfrm rot="5400000">
              <a:off x="589312" y="3289610"/>
              <a:ext cx="0" cy="16477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51" name="Egyenes összekötő 74"/>
            <p:cNvCxnSpPr/>
            <p:nvPr/>
          </p:nvCxnSpPr>
          <p:spPr>
            <a:xfrm rot="5400000">
              <a:off x="587351" y="3848645"/>
              <a:ext cx="0" cy="16477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52" name="Szövegdoboz 75"/>
            <p:cNvSpPr txBox="1"/>
            <p:nvPr/>
          </p:nvSpPr>
          <p:spPr>
            <a:xfrm>
              <a:off x="174783" y="3803841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  <p:cxnSp>
          <p:nvCxnSpPr>
            <p:cNvPr id="153" name="Egyenes összekötő 76"/>
            <p:cNvCxnSpPr/>
            <p:nvPr/>
          </p:nvCxnSpPr>
          <p:spPr>
            <a:xfrm rot="5400000">
              <a:off x="594849" y="2823020"/>
              <a:ext cx="0" cy="16477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54" name="Szövegdoboz 77"/>
            <p:cNvSpPr txBox="1"/>
            <p:nvPr/>
          </p:nvSpPr>
          <p:spPr>
            <a:xfrm>
              <a:off x="116505" y="2776572"/>
              <a:ext cx="39626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15</a:t>
              </a:r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4849740" y="3202940"/>
            <a:ext cx="26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924623" y="2702103"/>
            <a:ext cx="26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</a:p>
        </p:txBody>
      </p:sp>
      <p:grpSp>
        <p:nvGrpSpPr>
          <p:cNvPr id="157" name="Group 156"/>
          <p:cNvGrpSpPr/>
          <p:nvPr/>
        </p:nvGrpSpPr>
        <p:grpSpPr>
          <a:xfrm rot="60000">
            <a:off x="5136320" y="3134924"/>
            <a:ext cx="1131143" cy="288000"/>
            <a:chOff x="5213744" y="3214431"/>
            <a:chExt cx="1260000" cy="288000"/>
          </a:xfrm>
        </p:grpSpPr>
        <p:sp>
          <p:nvSpPr>
            <p:cNvPr id="158" name="Rectangle 157"/>
            <p:cNvSpPr>
              <a:spLocks noChangeArrowheads="1"/>
            </p:cNvSpPr>
            <p:nvPr/>
          </p:nvSpPr>
          <p:spPr bwMode="auto">
            <a:xfrm rot="20200062">
              <a:off x="5213744" y="3214431"/>
              <a:ext cx="1260000" cy="288000"/>
            </a:xfrm>
            <a:prstGeom prst="rect">
              <a:avLst/>
            </a:prstGeom>
            <a:solidFill>
              <a:srgbClr val="FFFFCC"/>
            </a:solidFill>
            <a:ln w="0">
              <a:solidFill>
                <a:srgbClr val="E305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endParaRPr>
            </a:p>
          </p:txBody>
        </p:sp>
        <p:sp>
          <p:nvSpPr>
            <p:cNvPr id="159" name="Szövegdoboz 69"/>
            <p:cNvSpPr txBox="1"/>
            <p:nvPr/>
          </p:nvSpPr>
          <p:spPr>
            <a:xfrm rot="20089662">
              <a:off x="5219867" y="3228739"/>
              <a:ext cx="113845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~2x/4 years</a:t>
              </a:r>
            </a:p>
          </p:txBody>
        </p:sp>
      </p:grpSp>
      <p:grpSp>
        <p:nvGrpSpPr>
          <p:cNvPr id="160" name="Group 159"/>
          <p:cNvGrpSpPr/>
          <p:nvPr/>
        </p:nvGrpSpPr>
        <p:grpSpPr>
          <a:xfrm rot="21232207">
            <a:off x="1305862" y="5234671"/>
            <a:ext cx="1139192" cy="309733"/>
            <a:chOff x="4944824" y="3276640"/>
            <a:chExt cx="1268966" cy="309733"/>
          </a:xfrm>
        </p:grpSpPr>
        <p:sp>
          <p:nvSpPr>
            <p:cNvPr id="161" name="Rectangle 160"/>
            <p:cNvSpPr>
              <a:spLocks noChangeArrowheads="1"/>
            </p:cNvSpPr>
            <p:nvPr/>
          </p:nvSpPr>
          <p:spPr bwMode="auto">
            <a:xfrm rot="19577190">
              <a:off x="4953790" y="3276640"/>
              <a:ext cx="1260000" cy="288000"/>
            </a:xfrm>
            <a:prstGeom prst="rect">
              <a:avLst/>
            </a:prstGeom>
            <a:solidFill>
              <a:srgbClr val="FFFFCC"/>
            </a:solidFill>
            <a:ln w="0">
              <a:solidFill>
                <a:srgbClr val="E305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endParaRPr>
            </a:p>
          </p:txBody>
        </p:sp>
        <p:sp>
          <p:nvSpPr>
            <p:cNvPr id="162" name="Szövegdoboz 69"/>
            <p:cNvSpPr txBox="1"/>
            <p:nvPr/>
          </p:nvSpPr>
          <p:spPr>
            <a:xfrm rot="19556604">
              <a:off x="4944824" y="3332457"/>
              <a:ext cx="113845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~2x/2 years</a:t>
              </a:r>
            </a:p>
          </p:txBody>
        </p:sp>
      </p:grpSp>
      <p:sp>
        <p:nvSpPr>
          <p:cNvPr id="163" name="Down Arrow 162"/>
          <p:cNvSpPr/>
          <p:nvPr/>
        </p:nvSpPr>
        <p:spPr bwMode="auto">
          <a:xfrm>
            <a:off x="2936219" y="2996629"/>
            <a:ext cx="123133" cy="548640"/>
          </a:xfrm>
          <a:prstGeom prst="downArrow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793899" y="2251123"/>
            <a:ext cx="2425664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Emergence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L3 </a:t>
            </a: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caches in Core 2-based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high-end 2S </a:t>
            </a:r>
            <a:r>
              <a:rPr kumimoji="0" lang="en-US" sz="12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processor</a:t>
            </a: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lines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cxnSp>
        <p:nvCxnSpPr>
          <p:cNvPr id="165" name="Egyenes összekötő 22"/>
          <p:cNvCxnSpPr/>
          <p:nvPr/>
        </p:nvCxnSpPr>
        <p:spPr>
          <a:xfrm>
            <a:off x="6882397" y="6340336"/>
            <a:ext cx="0" cy="17231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66" name="TextBox 165"/>
          <p:cNvSpPr txBox="1"/>
          <p:nvPr/>
        </p:nvSpPr>
        <p:spPr>
          <a:xfrm>
            <a:off x="5133636" y="2992834"/>
            <a:ext cx="26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67" name="Szövegdoboz 61"/>
          <p:cNvSpPr txBox="1"/>
          <p:nvPr/>
        </p:nvSpPr>
        <p:spPr>
          <a:xfrm>
            <a:off x="4664980" y="2366726"/>
            <a:ext cx="95870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Haswell</a:t>
            </a:r>
            <a:r>
              <a:rPr kumimoji="0" lang="hu-HU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-E</a:t>
            </a: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nm)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8" name="Rectangle 167"/>
          <p:cNvSpPr>
            <a:spLocks noChangeArrowheads="1"/>
          </p:cNvSpPr>
          <p:nvPr/>
        </p:nvSpPr>
        <p:spPr bwMode="auto">
          <a:xfrm flipH="1">
            <a:off x="1148555" y="5557328"/>
            <a:ext cx="41043" cy="17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9" name="Szövegdoboz 46"/>
          <p:cNvSpPr txBox="1"/>
          <p:nvPr/>
        </p:nvSpPr>
        <p:spPr>
          <a:xfrm>
            <a:off x="611560" y="5661878"/>
            <a:ext cx="1215135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510</a:t>
            </a:r>
            <a:r>
              <a:rPr kumimoji="0" lang="hu-HU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endParaRPr kumimoji="0" lang="en-US" sz="125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(Core 2-based)</a:t>
            </a:r>
            <a:endParaRPr kumimoji="0" lang="hu-HU" sz="105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65</a:t>
            </a: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nm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70" name="Straight Connector 169"/>
          <p:cNvCxnSpPr>
            <a:stCxn id="133" idx="3"/>
            <a:endCxn id="169" idx="0"/>
          </p:cNvCxnSpPr>
          <p:nvPr/>
        </p:nvCxnSpPr>
        <p:spPr bwMode="auto">
          <a:xfrm flipH="1">
            <a:off x="1190909" y="4075910"/>
            <a:ext cx="1855615" cy="157141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Straight Connector 170"/>
          <p:cNvCxnSpPr>
            <a:endCxn id="133" idx="3"/>
          </p:cNvCxnSpPr>
          <p:nvPr/>
        </p:nvCxnSpPr>
        <p:spPr bwMode="auto">
          <a:xfrm flipH="1">
            <a:off x="3046524" y="2600971"/>
            <a:ext cx="3672000" cy="1474939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2" name="TextBox 171"/>
          <p:cNvSpPr txBox="1"/>
          <p:nvPr/>
        </p:nvSpPr>
        <p:spPr>
          <a:xfrm>
            <a:off x="926595" y="3396947"/>
            <a:ext cx="13659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Two-die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implementations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73" name="Straight Arrow Connector 172"/>
          <p:cNvCxnSpPr/>
          <p:nvPr/>
        </p:nvCxnSpPr>
        <p:spPr bwMode="auto">
          <a:xfrm flipH="1">
            <a:off x="1290677" y="3849657"/>
            <a:ext cx="143442" cy="28205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" name="Straight Arrow Connector 173"/>
          <p:cNvCxnSpPr>
            <a:stCxn id="172" idx="2"/>
          </p:cNvCxnSpPr>
          <p:nvPr/>
        </p:nvCxnSpPr>
        <p:spPr bwMode="auto">
          <a:xfrm>
            <a:off x="1609577" y="3874001"/>
            <a:ext cx="213230" cy="22464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5" name="Szövegdoboz 52"/>
          <p:cNvSpPr txBox="1"/>
          <p:nvPr/>
        </p:nvSpPr>
        <p:spPr>
          <a:xfrm>
            <a:off x="26907" y="3423247"/>
            <a:ext cx="349981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76" name="Egyenes összekötő 76"/>
          <p:cNvCxnSpPr/>
          <p:nvPr/>
        </p:nvCxnSpPr>
        <p:spPr>
          <a:xfrm rot="5400000">
            <a:off x="459582" y="3494793"/>
            <a:ext cx="0" cy="14792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77" name="Egyenes összekötő 22"/>
          <p:cNvCxnSpPr/>
          <p:nvPr/>
        </p:nvCxnSpPr>
        <p:spPr>
          <a:xfrm>
            <a:off x="7380154" y="6328097"/>
            <a:ext cx="0" cy="17231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78" name="Szövegdoboz 33"/>
          <p:cNvSpPr txBox="1"/>
          <p:nvPr/>
        </p:nvSpPr>
        <p:spPr>
          <a:xfrm>
            <a:off x="6822141" y="6462029"/>
            <a:ext cx="534182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79" name="Egyenes összekötő 22"/>
          <p:cNvCxnSpPr/>
          <p:nvPr/>
        </p:nvCxnSpPr>
        <p:spPr>
          <a:xfrm>
            <a:off x="7873871" y="6333640"/>
            <a:ext cx="0" cy="17231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80" name="Egyenes összekötő 54"/>
          <p:cNvCxnSpPr/>
          <p:nvPr/>
        </p:nvCxnSpPr>
        <p:spPr>
          <a:xfrm rot="5400000">
            <a:off x="458562" y="1725428"/>
            <a:ext cx="0" cy="14792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81" name="Szövegdoboz 39"/>
          <p:cNvSpPr txBox="1"/>
          <p:nvPr/>
        </p:nvSpPr>
        <p:spPr>
          <a:xfrm>
            <a:off x="4492" y="1656433"/>
            <a:ext cx="349981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56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7430703" y="1656432"/>
            <a:ext cx="259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83" name="Szövegdoboz 61"/>
          <p:cNvSpPr txBox="1"/>
          <p:nvPr/>
        </p:nvSpPr>
        <p:spPr>
          <a:xfrm>
            <a:off x="6796225" y="1161378"/>
            <a:ext cx="155619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Cascade Lake-AP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(Two dies)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4" name="Szövegdoboz 33"/>
          <p:cNvSpPr txBox="1"/>
          <p:nvPr/>
        </p:nvSpPr>
        <p:spPr>
          <a:xfrm>
            <a:off x="7832559" y="6464564"/>
            <a:ext cx="637438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85" name="Egyenes összekötő 22"/>
          <p:cNvCxnSpPr/>
          <p:nvPr/>
        </p:nvCxnSpPr>
        <p:spPr>
          <a:xfrm>
            <a:off x="8357556" y="6336953"/>
            <a:ext cx="0" cy="17231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86" name="Egyenes összekötő 22"/>
          <p:cNvCxnSpPr/>
          <p:nvPr/>
        </p:nvCxnSpPr>
        <p:spPr>
          <a:xfrm>
            <a:off x="8845309" y="6336953"/>
            <a:ext cx="0" cy="17231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87" name="Egyenes összekötő 55"/>
          <p:cNvCxnSpPr/>
          <p:nvPr/>
        </p:nvCxnSpPr>
        <p:spPr>
          <a:xfrm rot="5400000">
            <a:off x="460498" y="2122530"/>
            <a:ext cx="0" cy="14792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88" name="Szövegdoboz 39"/>
          <p:cNvSpPr txBox="1"/>
          <p:nvPr/>
        </p:nvSpPr>
        <p:spPr>
          <a:xfrm>
            <a:off x="26495" y="2046815"/>
            <a:ext cx="389850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8356502" y="2061811"/>
            <a:ext cx="25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6553675" y="2476434"/>
            <a:ext cx="259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91" name="Szövegdoboz 61"/>
          <p:cNvSpPr txBox="1"/>
          <p:nvPr/>
        </p:nvSpPr>
        <p:spPr>
          <a:xfrm>
            <a:off x="5861094" y="1611428"/>
            <a:ext cx="1321196" cy="638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Skylake</a:t>
            </a: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-SP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Platinum/Gold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(14 </a:t>
            </a: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nm)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7416705" y="2457360"/>
            <a:ext cx="259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93" name="Szövegdoboz 61"/>
          <p:cNvSpPr txBox="1"/>
          <p:nvPr/>
        </p:nvSpPr>
        <p:spPr>
          <a:xfrm>
            <a:off x="6745250" y="2691548"/>
            <a:ext cx="1602362" cy="638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Cascade Lake-SP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Platinum/Gold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(14 </a:t>
            </a: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nm)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4" name="Szövegdoboz 61"/>
          <p:cNvSpPr txBox="1"/>
          <p:nvPr/>
        </p:nvSpPr>
        <p:spPr>
          <a:xfrm>
            <a:off x="7978924" y="2397659"/>
            <a:ext cx="11385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Ice Lake-SP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nm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5" name="Straight Connector 194"/>
          <p:cNvCxnSpPr/>
          <p:nvPr/>
        </p:nvCxnSpPr>
        <p:spPr bwMode="auto">
          <a:xfrm flipV="1">
            <a:off x="7546442" y="2196493"/>
            <a:ext cx="923555" cy="397903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" name="Straight Connector 195"/>
          <p:cNvCxnSpPr/>
          <p:nvPr/>
        </p:nvCxnSpPr>
        <p:spPr bwMode="auto">
          <a:xfrm flipV="1">
            <a:off x="6683411" y="2592625"/>
            <a:ext cx="848069" cy="2384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7" name="Oval 196"/>
          <p:cNvSpPr/>
          <p:nvPr/>
        </p:nvSpPr>
        <p:spPr bwMode="auto">
          <a:xfrm rot="4215526">
            <a:off x="3320241" y="1040609"/>
            <a:ext cx="2903095" cy="3999708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C563756D-4FDC-4FD8-B1BE-D06033B02DFC}"/>
              </a:ext>
            </a:extLst>
          </p:cNvPr>
          <p:cNvSpPr txBox="1"/>
          <p:nvPr/>
        </p:nvSpPr>
        <p:spPr>
          <a:xfrm>
            <a:off x="77030" y="483531"/>
            <a:ext cx="933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b</a:t>
            </a:r>
            <a:r>
              <a:rPr kumimoji="0" lang="hu-HU" sz="14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) </a:t>
            </a:r>
            <a:r>
              <a:rPr kumimoji="0" lang="en-US" sz="14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Doubling </a:t>
            </a:r>
            <a:r>
              <a:rPr kumimoji="0" lang="hu-HU" sz="14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core </a:t>
            </a:r>
            <a:r>
              <a:rPr kumimoji="0" lang="hu-HU" sz="1400" b="1" i="0" u="none" strike="noStrike" kern="1200" cap="none" spc="-1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counts in </a:t>
            </a:r>
            <a:r>
              <a:rPr kumimoji="0" lang="en-US" sz="14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about four years in </a:t>
            </a:r>
            <a:r>
              <a:rPr kumimoji="0" lang="hu-HU" sz="14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Intel’s </a:t>
            </a:r>
            <a:r>
              <a:rPr kumimoji="0" lang="en-US" sz="14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Core 2-based high-end</a:t>
            </a:r>
            <a:r>
              <a:rPr kumimoji="0" lang="hu-HU" sz="14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</a:t>
            </a:r>
            <a:r>
              <a:rPr kumimoji="0" lang="en-US" sz="14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2S </a:t>
            </a:r>
            <a:r>
              <a:rPr kumimoji="0" lang="hu-HU" sz="14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serve</a:t>
            </a:r>
            <a:r>
              <a:rPr kumimoji="0" lang="en-GB" sz="14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r processors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spc="-110" dirty="0">
                <a:solidFill>
                  <a:srgbClr val="2D2D8A"/>
                </a:solidFill>
                <a:latin typeface="Verdana"/>
                <a:cs typeface="Times New Roman" pitchFamily="18" charset="0"/>
              </a:rPr>
              <a:t> </a:t>
            </a:r>
            <a:r>
              <a:rPr lang="en-GB" sz="1400" b="1" spc="-110" dirty="0" smtClean="0">
                <a:solidFill>
                  <a:srgbClr val="2D2D8A"/>
                </a:solidFill>
                <a:latin typeface="Verdana"/>
                <a:cs typeface="Times New Roman" pitchFamily="18" charset="0"/>
              </a:rPr>
              <a:t>       </a:t>
            </a:r>
            <a:r>
              <a:rPr kumimoji="0" lang="hu-HU" sz="14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after </a:t>
            </a:r>
            <a:r>
              <a:rPr kumimoji="0" lang="hu-HU" sz="1400" b="1" i="0" u="none" strike="noStrike" kern="1200" cap="none" spc="-11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L3 caches emerged </a:t>
            </a:r>
            <a:r>
              <a:rPr kumimoji="0" lang="en-US" sz="14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until the </a:t>
            </a:r>
            <a:r>
              <a:rPr kumimoji="0" lang="en-US" sz="1400" b="1" i="0" u="none" strike="noStrike" kern="1200" cap="none" spc="-110" normalizeH="0" baseline="0" noProof="0" dirty="0" err="1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Skylake</a:t>
            </a:r>
            <a:r>
              <a:rPr kumimoji="0" lang="en-US" sz="14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-SP processor was launched </a:t>
            </a:r>
            <a:r>
              <a:rPr kumimoji="0" lang="hu-HU" sz="14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-</a:t>
            </a:r>
            <a:r>
              <a:rPr kumimoji="0" lang="en-US" sz="14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1</a:t>
            </a:r>
            <a:endParaRPr kumimoji="0" lang="en-US" sz="1400" b="1" i="0" u="none" strike="noStrike" kern="1200" cap="none" spc="-11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cxnSp>
        <p:nvCxnSpPr>
          <p:cNvPr id="199" name="Straight Connector 198"/>
          <p:cNvCxnSpPr/>
          <p:nvPr/>
        </p:nvCxnSpPr>
        <p:spPr bwMode="auto">
          <a:xfrm flipV="1">
            <a:off x="3046524" y="1877884"/>
            <a:ext cx="5423473" cy="2189643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9592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b="1" dirty="0" smtClean="0">
            <a:solidFill>
              <a:schemeClr val="accent6"/>
            </a:solidFill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+mj-lt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dirty="0" smtClean="0">
            <a:latin typeface="+mj-lt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rtlCol="0">
        <a:spAutoFit/>
      </a:bodyPr>
      <a:lstStyle>
        <a:defPPr fontAlgn="base">
          <a:spcBef>
            <a:spcPct val="0"/>
          </a:spcBef>
          <a:spcAft>
            <a:spcPct val="0"/>
          </a:spcAft>
          <a:defRPr sz="1400" dirty="0" smtClean="0">
            <a:solidFill>
              <a:srgbClr val="000000"/>
            </a:solidFill>
            <a:latin typeface="Verdana"/>
            <a:cs typeface="Arial" charset="0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Level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0000"/>
      </a:accent3>
      <a:accent4>
        <a:srgbClr val="FFFFF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Level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0000"/>
      </a:accent3>
      <a:accent4>
        <a:srgbClr val="FFFFF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dirty="0" smtClean="0">
            <a:solidFill>
              <a:schemeClr val="accent6"/>
            </a:solidFill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chemeClr val="accent6"/>
            </a:solidFill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340484</TotalTime>
  <Words>17555</Words>
  <Application>Microsoft Office PowerPoint</Application>
  <PresentationFormat>On-screen Show (4:3)</PresentationFormat>
  <Paragraphs>6210</Paragraphs>
  <Slides>127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127</vt:i4>
      </vt:variant>
    </vt:vector>
  </HeadingPairs>
  <TitlesOfParts>
    <vt:vector size="150" baseType="lpstr">
      <vt:lpstr>Arial</vt:lpstr>
      <vt:lpstr>Arial Rounded MT Bold</vt:lpstr>
      <vt:lpstr>Bodoni MT Condensed</vt:lpstr>
      <vt:lpstr>Calibri</vt:lpstr>
      <vt:lpstr>Cambria Math</vt:lpstr>
      <vt:lpstr>Garamond</vt:lpstr>
      <vt:lpstr>MS Mincho</vt:lpstr>
      <vt:lpstr>Symbol</vt:lpstr>
      <vt:lpstr>Times New Roman</vt:lpstr>
      <vt:lpstr>Verdana</vt:lpstr>
      <vt:lpstr>Verdana Pro</vt:lpstr>
      <vt:lpstr>Wingdings</vt:lpstr>
      <vt:lpstr>3_Default Design</vt:lpstr>
      <vt:lpstr>1_Default Design</vt:lpstr>
      <vt:lpstr>6_Default Design</vt:lpstr>
      <vt:lpstr>7_Default Design</vt:lpstr>
      <vt:lpstr>8_Default Design</vt:lpstr>
      <vt:lpstr>2_Level</vt:lpstr>
      <vt:lpstr>1_Level</vt:lpstr>
      <vt:lpstr>5_Default Design</vt:lpstr>
      <vt:lpstr>10_Default Design</vt:lpstr>
      <vt:lpstr>4_Default Design</vt:lpstr>
      <vt:lpstr>Microsoft Drawing</vt:lpstr>
      <vt:lpstr>PowerPoint Presentation</vt:lpstr>
      <vt:lpstr>Premiminary remarks (1)</vt:lpstr>
      <vt:lpstr>Premiminary remarks (2)</vt:lpstr>
      <vt:lpstr>Premiminary remarks (3)</vt:lpstr>
      <vt:lpstr>Premiminary remarks (4)</vt:lpstr>
      <vt:lpstr>PowerPoint Presentation</vt:lpstr>
      <vt:lpstr>PowerPoint Presentation</vt:lpstr>
      <vt:lpstr>1. Overview of the evolution of Intel's Pentium 4 and Core 2 families (1)</vt:lpstr>
      <vt:lpstr>1. Overview of the evolution of Intel's Pentium 4 and Core 2 families (2)</vt:lpstr>
      <vt:lpstr>1. Overview of the evolution of Intel's Pentium 4 and Core 2 families (3)</vt:lpstr>
      <vt:lpstr>1. Overview of the evolution of Intel's Pentium 4 and Core 2 families (4)</vt:lpstr>
      <vt:lpstr>1. Overview of the evolution of Intel's Pentium 4 and Core 2 families (5)</vt:lpstr>
      <vt:lpstr>PowerPoint Presentation</vt:lpstr>
      <vt:lpstr>PowerPoint Presentation</vt:lpstr>
      <vt:lpstr>1. Overview of the evolution of Intel's Pentium 4 and Core 2 families (8)</vt:lpstr>
      <vt:lpstr>1. Overview of the evolution of Intel's Pentium 4 and Core 2 families (9)</vt:lpstr>
      <vt:lpstr>1. Overview of the evolution of Intel's Pentium 4 and Core 2 families (10)</vt:lpstr>
      <vt:lpstr>1. Overview of the evolution of Intel's Pentium 4 and Core 2 families (11)</vt:lpstr>
      <vt:lpstr>1. Overview of the evolution of Intel's Pentium 4 and Core 2 families (12)</vt:lpstr>
      <vt:lpstr>PowerPoint Presentation</vt:lpstr>
      <vt:lpstr>1. Overview of the evolution of Intel's Pentium 4 and Core 2 families (14)</vt:lpstr>
      <vt:lpstr>1. Overview of the evolution of Intel's Pentium 4 and Core 2 families (15)</vt:lpstr>
      <vt:lpstr>1. Overview of the evolution of Intel's Pentium 4 and Core 2 families (16)</vt:lpstr>
      <vt:lpstr>1. Overview of the evolution of Intel's Pentium 4 and Core 2 families (17)</vt:lpstr>
      <vt:lpstr>1. Overview of the evolution of Intel's Pentium 4 and Core 2 families (17b)</vt:lpstr>
      <vt:lpstr>1. Overview of the evolution of Intel's Pentium 4 and Core 2 families (18)</vt:lpstr>
      <vt:lpstr>1. Overview of the evolution of Intel's Pentium 4 and Core 2 families (19)</vt:lpstr>
      <vt:lpstr>1. Overview of the evolution of Intel's Pentium 4 and Core 2 families (20)</vt:lpstr>
      <vt:lpstr>1. Overview of the evolution of Intel's Pentium 4 and Core 2 families (21)</vt:lpstr>
      <vt:lpstr>1. Overview of the evolution of Intel's Pentium 4 and Core 2 families (22)</vt:lpstr>
      <vt:lpstr>1. Overview of the evolution of Intel's Pentium 4 and Core 2 families (23)</vt:lpstr>
      <vt:lpstr>1. Overview of the evolution of Intel's Pentium 4 and Core 2 families (24)</vt:lpstr>
      <vt:lpstr>1. Overview of the evolution of Intel's Pentium 4 and Core 2 families (25)</vt:lpstr>
      <vt:lpstr>PowerPoint Presentation</vt:lpstr>
      <vt:lpstr>2. Evolution of desktop and laptop processors (1)</vt:lpstr>
      <vt:lpstr>PowerPoint Presentation</vt:lpstr>
      <vt:lpstr>PowerPoint Presentation</vt:lpstr>
      <vt:lpstr>PowerPoint Presentation</vt:lpstr>
      <vt:lpstr>2. Evolution of desktop and laptop processors (3b)</vt:lpstr>
      <vt:lpstr>PowerPoint Presentation</vt:lpstr>
      <vt:lpstr>2. Evolution of desktop and laptop processors (4b)</vt:lpstr>
      <vt:lpstr>PowerPoint Presentation</vt:lpstr>
      <vt:lpstr>2. Evolution of desktop and laptop processors (5b)</vt:lpstr>
      <vt:lpstr>2. Evolution of desktop and laptop processors (6)</vt:lpstr>
      <vt:lpstr>PowerPoint Presentation</vt:lpstr>
      <vt:lpstr>2. Evolution of desktop and laptop processors (7b)</vt:lpstr>
      <vt:lpstr>2. Evolution of desktop and laptop processors (7c)</vt:lpstr>
      <vt:lpstr>2. Evolution of desktop and laptop processors (8)</vt:lpstr>
      <vt:lpstr>PowerPoint Presentation</vt:lpstr>
      <vt:lpstr>PowerPoint Presentation</vt:lpstr>
      <vt:lpstr>PowerPoint Presentation</vt:lpstr>
      <vt:lpstr>2. Evolution of desktop and laptop processors (12)</vt:lpstr>
      <vt:lpstr>2. Evolution of desktop and laptop processors (13)</vt:lpstr>
      <vt:lpstr>2. Evolution of desktop and laptop processors (14)</vt:lpstr>
      <vt:lpstr>PowerPoint Presentation</vt:lpstr>
      <vt:lpstr>PowerPoint Presentation</vt:lpstr>
      <vt:lpstr>PowerPoint Presentation</vt:lpstr>
      <vt:lpstr>2. Evolution of desktop and laptop processors (18)</vt:lpstr>
      <vt:lpstr>2. Evolution of desktop and laptop processors (19)</vt:lpstr>
      <vt:lpstr>PowerPoint Presentation</vt:lpstr>
      <vt:lpstr>3. Evolution of HEDT (High-End Desktop) processors (1)</vt:lpstr>
      <vt:lpstr>3. Evolution of HEDT (High-End Desktop) processors  (2)</vt:lpstr>
      <vt:lpstr>3. Evolution of HEDT (High-End Desktop) processors  (3)</vt:lpstr>
      <vt:lpstr>3. Evolution of HEDT (High-End Desktop) processors  (4)</vt:lpstr>
      <vt:lpstr>3. Evolution of HEDT (High-End Desktop) processors  (5)</vt:lpstr>
      <vt:lpstr>3. Evolution of HEDT (High-End Desktop) processors  (5b)</vt:lpstr>
      <vt:lpstr>3. Evolution of HEDT (High-End Desktop) processors  (5c)</vt:lpstr>
      <vt:lpstr>3. Evolution of HEDT (High-End Desktop) processors  (6)</vt:lpstr>
      <vt:lpstr>3. Evolution of HEDT (High-End Desktop) processors  (6b)</vt:lpstr>
      <vt:lpstr>3. Evolution of HEDT (High-End Desktop) processors  (7)</vt:lpstr>
      <vt:lpstr>3. Evolution of HEDT (High-End Desktop) processors  (8)</vt:lpstr>
      <vt:lpstr>3. Evolution of HEDT (High-End Desktop) processors  (9)</vt:lpstr>
      <vt:lpstr>3. Evolution of HEDT (High-End Desktop) processors  (9b)</vt:lpstr>
      <vt:lpstr>3. Evolution of HEDT (High-End Desktop) processors  (10)</vt:lpstr>
      <vt:lpstr>3. Evolution of HEDT (High-End Desktop) processors  (11)</vt:lpstr>
      <vt:lpstr>3. Evolution of HEDT (High-End Desktop) processors  (11b)</vt:lpstr>
      <vt:lpstr>3. Evolution of HEDT (High-End Desktop) processors  (12)</vt:lpstr>
      <vt:lpstr>PowerPoint Presentation</vt:lpstr>
      <vt:lpstr>4. Evolution of high-end 2S server processors ()</vt:lpstr>
      <vt:lpstr>4. Evolution of high-end 2S server processors (2)</vt:lpstr>
      <vt:lpstr>4. Evolution of high-end 2S server processors (3)</vt:lpstr>
      <vt:lpstr>4. Evolution of high-end 2S server processors (4)</vt:lpstr>
      <vt:lpstr>4. Evolution of high-end 2S server processors (4b)</vt:lpstr>
      <vt:lpstr>4. Evolution of high-end 2S server processors (4c)</vt:lpstr>
      <vt:lpstr>4. Evolution of high-end 2S server processors (4d)</vt:lpstr>
      <vt:lpstr>4. Evolution of high-end 2S server processors (5)</vt:lpstr>
      <vt:lpstr>4. Evolution of high-end 2S server processors (6)</vt:lpstr>
      <vt:lpstr>4. Evolution of high-end 2S server processors (7)</vt:lpstr>
      <vt:lpstr>4. Evolution of high-end 2S server processors (8)</vt:lpstr>
      <vt:lpstr>4. Evolution of high-end 2S server processors (8b)</vt:lpstr>
      <vt:lpstr>4. Evolution of high-end 2S server processors (9)</vt:lpstr>
      <vt:lpstr>4. Evolution of high-end 2S server processors (10)</vt:lpstr>
      <vt:lpstr>4. Evolution of high-end 2S server processors (11)</vt:lpstr>
      <vt:lpstr>4. Evolution of high-end 2S server processors (12)</vt:lpstr>
      <vt:lpstr>4. Evolution of high-end 2S server processors (13)</vt:lpstr>
      <vt:lpstr>4. Evolution of high-end 2S server processors (14)</vt:lpstr>
      <vt:lpstr>4. Evolution of high-end 2S server processors (15)</vt:lpstr>
      <vt:lpstr>4. Evolution of high-end 2S server processors (16)</vt:lpstr>
      <vt:lpstr>4. Evolution of high-end 2S server processors (17)</vt:lpstr>
      <vt:lpstr>4. Evolution of high-end 2S server processors (18)</vt:lpstr>
      <vt:lpstr>4. Evolution of high-end 2S server processors (19)</vt:lpstr>
      <vt:lpstr>4. Evolution of high-end 2S server processors (20)</vt:lpstr>
      <vt:lpstr>4. Evolution of high-end 2S server processors (21)</vt:lpstr>
      <vt:lpstr>4. Evolution of high-end 2S server processors (22)</vt:lpstr>
      <vt:lpstr>4. Evolution of high-end 2S server processors (23)</vt:lpstr>
      <vt:lpstr>4. Evolution of high-end 2S server processors (24)</vt:lpstr>
      <vt:lpstr>4. Evolution of high-end 2S server processors (25)</vt:lpstr>
      <vt:lpstr>PowerPoint Presentation</vt:lpstr>
      <vt:lpstr>5. Evolution of tablet and smartphone processors (1)</vt:lpstr>
      <vt:lpstr>PowerPoint Presentation</vt:lpstr>
      <vt:lpstr>5. Evolution of tablet and smartphone processors (3)</vt:lpstr>
      <vt:lpstr>5. Evolution of tablet and smartphone processors (4)</vt:lpstr>
      <vt:lpstr>5. Evolution of tablet and smartphone processors (5)</vt:lpstr>
      <vt:lpstr>5. Evolution of tablet and smartphone processors (6)</vt:lpstr>
      <vt:lpstr>5. Evolution of tablet and smartphone processors (7)</vt:lpstr>
      <vt:lpstr>5. Evolution of tablet and smartphone processors (8)</vt:lpstr>
      <vt:lpstr>5. Evolution of tablet and smartphone processors (9)</vt:lpstr>
      <vt:lpstr>PowerPoint Presentation</vt:lpstr>
      <vt:lpstr>PowerPoint Presentation</vt:lpstr>
      <vt:lpstr>5. Evolution of tablet and smartphone processors (12)</vt:lpstr>
      <vt:lpstr>5. Evolution of tablet and smartphone processors (12b)</vt:lpstr>
      <vt:lpstr>5. Evolution of tablet and smartphone processors (13)</vt:lpstr>
      <vt:lpstr>5. Evolution of tablet and smartphone processors (14)</vt:lpstr>
      <vt:lpstr>5. Evolution of tablet and smartphone processors (15)</vt:lpstr>
      <vt:lpstr>5. Evolution of tablet and smartphone processors (16)</vt:lpstr>
      <vt:lpstr>5. Evolution of tablet and smartphone processors (17)</vt:lpstr>
      <vt:lpstr>5. Evolution of tablet and smartphone processors (18)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Sima Dezső</dc:creator>
  <cp:lastModifiedBy>Dezső Sima</cp:lastModifiedBy>
  <cp:revision>2941</cp:revision>
  <cp:lastPrinted>2021-09-27T13:26:02Z</cp:lastPrinted>
  <dcterms:created xsi:type="dcterms:W3CDTF">2014-10-25T02:34:30Z</dcterms:created>
  <dcterms:modified xsi:type="dcterms:W3CDTF">2021-09-27T13:44:18Z</dcterms:modified>
</cp:coreProperties>
</file>