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 id="2147483698" r:id="rId3"/>
    <p:sldMasterId id="2147483710" r:id="rId4"/>
    <p:sldMasterId id="2147483722" r:id="rId5"/>
    <p:sldMasterId id="2147483734" r:id="rId6"/>
    <p:sldMasterId id="2147483761" r:id="rId7"/>
  </p:sldMasterIdLst>
  <p:notesMasterIdLst>
    <p:notesMasterId r:id="rId266"/>
  </p:notesMasterIdLst>
  <p:handoutMasterIdLst>
    <p:handoutMasterId r:id="rId267"/>
  </p:handoutMasterIdLst>
  <p:sldIdLst>
    <p:sldId id="924" r:id="rId8"/>
    <p:sldId id="2478" r:id="rId9"/>
    <p:sldId id="2576" r:id="rId10"/>
    <p:sldId id="1138" r:id="rId11"/>
    <p:sldId id="926" r:id="rId12"/>
    <p:sldId id="952" r:id="rId13"/>
    <p:sldId id="1589" r:id="rId14"/>
    <p:sldId id="2594" r:id="rId15"/>
    <p:sldId id="2451" r:id="rId16"/>
    <p:sldId id="1977" r:id="rId17"/>
    <p:sldId id="1590" r:id="rId18"/>
    <p:sldId id="1990" r:id="rId19"/>
    <p:sldId id="1983" r:id="rId20"/>
    <p:sldId id="2413" r:id="rId21"/>
    <p:sldId id="2174" r:id="rId22"/>
    <p:sldId id="998" r:id="rId23"/>
    <p:sldId id="2414" r:id="rId24"/>
    <p:sldId id="1403" r:id="rId25"/>
    <p:sldId id="956" r:id="rId26"/>
    <p:sldId id="957" r:id="rId27"/>
    <p:sldId id="958" r:id="rId28"/>
    <p:sldId id="1372" r:id="rId29"/>
    <p:sldId id="1704" r:id="rId30"/>
    <p:sldId id="2412" r:id="rId31"/>
    <p:sldId id="999" r:id="rId32"/>
    <p:sldId id="1170" r:id="rId33"/>
    <p:sldId id="2577" r:id="rId34"/>
    <p:sldId id="2578" r:id="rId35"/>
    <p:sldId id="2579" r:id="rId36"/>
    <p:sldId id="1952" r:id="rId37"/>
    <p:sldId id="1001" r:id="rId38"/>
    <p:sldId id="2596" r:id="rId39"/>
    <p:sldId id="1464" r:id="rId40"/>
    <p:sldId id="2415" r:id="rId41"/>
    <p:sldId id="1655" r:id="rId42"/>
    <p:sldId id="1171" r:id="rId43"/>
    <p:sldId id="1685" r:id="rId44"/>
    <p:sldId id="2487" r:id="rId45"/>
    <p:sldId id="1147" r:id="rId46"/>
    <p:sldId id="1656" r:id="rId47"/>
    <p:sldId id="2481" r:id="rId48"/>
    <p:sldId id="2482" r:id="rId49"/>
    <p:sldId id="2533" r:id="rId50"/>
    <p:sldId id="2045" r:id="rId51"/>
    <p:sldId id="2047" r:id="rId52"/>
    <p:sldId id="2499" r:id="rId53"/>
    <p:sldId id="2562" r:id="rId54"/>
    <p:sldId id="2597" r:id="rId55"/>
    <p:sldId id="2564" r:id="rId56"/>
    <p:sldId id="2485" r:id="rId57"/>
    <p:sldId id="2534" r:id="rId58"/>
    <p:sldId id="1964" r:id="rId59"/>
    <p:sldId id="2490" r:id="rId60"/>
    <p:sldId id="2565" r:id="rId61"/>
    <p:sldId id="2575" r:id="rId62"/>
    <p:sldId id="2518" r:id="rId63"/>
    <p:sldId id="2519" r:id="rId64"/>
    <p:sldId id="2520" r:id="rId65"/>
    <p:sldId id="2494" r:id="rId66"/>
    <p:sldId id="1965" r:id="rId67"/>
    <p:sldId id="2535" r:id="rId68"/>
    <p:sldId id="1972" r:id="rId69"/>
    <p:sldId id="2566" r:id="rId70"/>
    <p:sldId id="2495" r:id="rId71"/>
    <p:sldId id="2571" r:id="rId72"/>
    <p:sldId id="2496" r:id="rId73"/>
    <p:sldId id="2480" r:id="rId74"/>
    <p:sldId id="2567" r:id="rId75"/>
    <p:sldId id="2513" r:id="rId76"/>
    <p:sldId id="2512" r:id="rId77"/>
    <p:sldId id="2514" r:id="rId78"/>
    <p:sldId id="2503" r:id="rId79"/>
    <p:sldId id="2504" r:id="rId80"/>
    <p:sldId id="2505" r:id="rId81"/>
    <p:sldId id="2506" r:id="rId82"/>
    <p:sldId id="2507" r:id="rId83"/>
    <p:sldId id="2570" r:id="rId84"/>
    <p:sldId id="2569" r:id="rId85"/>
    <p:sldId id="2521" r:id="rId86"/>
    <p:sldId id="2522" r:id="rId87"/>
    <p:sldId id="2572" r:id="rId88"/>
    <p:sldId id="930" r:id="rId89"/>
    <p:sldId id="2543" r:id="rId90"/>
    <p:sldId id="2545" r:id="rId91"/>
    <p:sldId id="932" r:id="rId92"/>
    <p:sldId id="933" r:id="rId93"/>
    <p:sldId id="1292" r:id="rId94"/>
    <p:sldId id="2548" r:id="rId95"/>
    <p:sldId id="2546" r:id="rId96"/>
    <p:sldId id="1156" r:id="rId97"/>
    <p:sldId id="2547" r:id="rId98"/>
    <p:sldId id="1289" r:id="rId99"/>
    <p:sldId id="1290" r:id="rId100"/>
    <p:sldId id="1286" r:id="rId101"/>
    <p:sldId id="1287" r:id="rId102"/>
    <p:sldId id="1393" r:id="rId103"/>
    <p:sldId id="1293" r:id="rId104"/>
    <p:sldId id="2591" r:id="rId105"/>
    <p:sldId id="2194" r:id="rId106"/>
    <p:sldId id="2195" r:id="rId107"/>
    <p:sldId id="2196" r:id="rId108"/>
    <p:sldId id="2549" r:id="rId109"/>
    <p:sldId id="2197" r:id="rId110"/>
    <p:sldId id="2198" r:id="rId111"/>
    <p:sldId id="2199" r:id="rId112"/>
    <p:sldId id="2200" r:id="rId113"/>
    <p:sldId id="2536" r:id="rId114"/>
    <p:sldId id="2202" r:id="rId115"/>
    <p:sldId id="2205" r:id="rId116"/>
    <p:sldId id="2206" r:id="rId117"/>
    <p:sldId id="2592" r:id="rId118"/>
    <p:sldId id="2593" r:id="rId119"/>
    <p:sldId id="2207" r:id="rId120"/>
    <p:sldId id="2208" r:id="rId121"/>
    <p:sldId id="2209" r:id="rId122"/>
    <p:sldId id="2210" r:id="rId123"/>
    <p:sldId id="2211" r:id="rId124"/>
    <p:sldId id="2477" r:id="rId125"/>
    <p:sldId id="2213" r:id="rId126"/>
    <p:sldId id="2214" r:id="rId127"/>
    <p:sldId id="2538" r:id="rId128"/>
    <p:sldId id="2560" r:id="rId129"/>
    <p:sldId id="2215" r:id="rId130"/>
    <p:sldId id="2216" r:id="rId131"/>
    <p:sldId id="2217" r:id="rId132"/>
    <p:sldId id="2218" r:id="rId133"/>
    <p:sldId id="2219" r:id="rId134"/>
    <p:sldId id="2220" r:id="rId135"/>
    <p:sldId id="2221" r:id="rId136"/>
    <p:sldId id="2222" r:id="rId137"/>
    <p:sldId id="2223" r:id="rId138"/>
    <p:sldId id="2224" r:id="rId139"/>
    <p:sldId id="2225" r:id="rId140"/>
    <p:sldId id="2226" r:id="rId141"/>
    <p:sldId id="2227" r:id="rId142"/>
    <p:sldId id="2228" r:id="rId143"/>
    <p:sldId id="2539" r:id="rId144"/>
    <p:sldId id="2229" r:id="rId145"/>
    <p:sldId id="2230" r:id="rId146"/>
    <p:sldId id="2258" r:id="rId147"/>
    <p:sldId id="2289" r:id="rId148"/>
    <p:sldId id="2290" r:id="rId149"/>
    <p:sldId id="2291" r:id="rId150"/>
    <p:sldId id="2435" r:id="rId151"/>
    <p:sldId id="2436" r:id="rId152"/>
    <p:sldId id="2437" r:id="rId153"/>
    <p:sldId id="2551" r:id="rId154"/>
    <p:sldId id="2259" r:id="rId155"/>
    <p:sldId id="2233" r:id="rId156"/>
    <p:sldId id="2234" r:id="rId157"/>
    <p:sldId id="2235" r:id="rId158"/>
    <p:sldId id="2236" r:id="rId159"/>
    <p:sldId id="2237" r:id="rId160"/>
    <p:sldId id="2238" r:id="rId161"/>
    <p:sldId id="2239" r:id="rId162"/>
    <p:sldId id="2240" r:id="rId163"/>
    <p:sldId id="2241" r:id="rId164"/>
    <p:sldId id="2242" r:id="rId165"/>
    <p:sldId id="2243" r:id="rId166"/>
    <p:sldId id="2244" r:id="rId167"/>
    <p:sldId id="2245" r:id="rId168"/>
    <p:sldId id="2246" r:id="rId169"/>
    <p:sldId id="2247" r:id="rId170"/>
    <p:sldId id="2248" r:id="rId171"/>
    <p:sldId id="2601" r:id="rId172"/>
    <p:sldId id="2602" r:id="rId173"/>
    <p:sldId id="2603" r:id="rId174"/>
    <p:sldId id="2604" r:id="rId175"/>
    <p:sldId id="2249" r:id="rId176"/>
    <p:sldId id="2250" r:id="rId177"/>
    <p:sldId id="2605" r:id="rId178"/>
    <p:sldId id="2252" r:id="rId179"/>
    <p:sldId id="2253" r:id="rId180"/>
    <p:sldId id="2598" r:id="rId181"/>
    <p:sldId id="2599" r:id="rId182"/>
    <p:sldId id="2256" r:id="rId183"/>
    <p:sldId id="2122" r:id="rId184"/>
    <p:sldId id="2153" r:id="rId185"/>
    <p:sldId id="2183" r:id="rId186"/>
    <p:sldId id="2184" r:id="rId187"/>
    <p:sldId id="2166" r:id="rId188"/>
    <p:sldId id="2185" r:id="rId189"/>
    <p:sldId id="2168" r:id="rId190"/>
    <p:sldId id="2187" r:id="rId191"/>
    <p:sldId id="2170" r:id="rId192"/>
    <p:sldId id="2157" r:id="rId193"/>
    <p:sldId id="2158" r:id="rId194"/>
    <p:sldId id="2159" r:id="rId195"/>
    <p:sldId id="2161" r:id="rId196"/>
    <p:sldId id="2160" r:id="rId197"/>
    <p:sldId id="2162" r:id="rId198"/>
    <p:sldId id="2302" r:id="rId199"/>
    <p:sldId id="2468" r:id="rId200"/>
    <p:sldId id="2469" r:id="rId201"/>
    <p:sldId id="2303" r:id="rId202"/>
    <p:sldId id="2308" r:id="rId203"/>
    <p:sldId id="2304" r:id="rId204"/>
    <p:sldId id="2558" r:id="rId205"/>
    <p:sldId id="2310" r:id="rId206"/>
    <p:sldId id="2312" r:id="rId207"/>
    <p:sldId id="2553" r:id="rId208"/>
    <p:sldId id="2313" r:id="rId209"/>
    <p:sldId id="2314" r:id="rId210"/>
    <p:sldId id="2317" r:id="rId211"/>
    <p:sldId id="2318" r:id="rId212"/>
    <p:sldId id="2319" r:id="rId213"/>
    <p:sldId id="2321" r:id="rId214"/>
    <p:sldId id="2444" r:id="rId215"/>
    <p:sldId id="2554" r:id="rId216"/>
    <p:sldId id="2323" r:id="rId217"/>
    <p:sldId id="2325" r:id="rId218"/>
    <p:sldId id="2326" r:id="rId219"/>
    <p:sldId id="2327" r:id="rId220"/>
    <p:sldId id="2353" r:id="rId221"/>
    <p:sldId id="2354" r:id="rId222"/>
    <p:sldId id="2556" r:id="rId223"/>
    <p:sldId id="2355" r:id="rId224"/>
    <p:sldId id="2559" r:id="rId225"/>
    <p:sldId id="2439" r:id="rId226"/>
    <p:sldId id="2580" r:id="rId227"/>
    <p:sldId id="2440" r:id="rId228"/>
    <p:sldId id="2581" r:id="rId229"/>
    <p:sldId id="2406" r:id="rId230"/>
    <p:sldId id="2362" r:id="rId231"/>
    <p:sldId id="2584" r:id="rId232"/>
    <p:sldId id="2586" r:id="rId233"/>
    <p:sldId id="2583" r:id="rId234"/>
    <p:sldId id="2367" r:id="rId235"/>
    <p:sldId id="2557" r:id="rId236"/>
    <p:sldId id="2402" r:id="rId237"/>
    <p:sldId id="2405" r:id="rId238"/>
    <p:sldId id="2407" r:id="rId239"/>
    <p:sldId id="2404" r:id="rId240"/>
    <p:sldId id="2411" r:id="rId241"/>
    <p:sldId id="2471" r:id="rId242"/>
    <p:sldId id="2470" r:id="rId243"/>
    <p:sldId id="868" r:id="rId244"/>
    <p:sldId id="917" r:id="rId245"/>
    <p:sldId id="918" r:id="rId246"/>
    <p:sldId id="919" r:id="rId247"/>
    <p:sldId id="920" r:id="rId248"/>
    <p:sldId id="921" r:id="rId249"/>
    <p:sldId id="922" r:id="rId250"/>
    <p:sldId id="923" r:id="rId251"/>
    <p:sldId id="1180" r:id="rId252"/>
    <p:sldId id="1342" r:id="rId253"/>
    <p:sldId id="1373" r:id="rId254"/>
    <p:sldId id="1553" r:id="rId255"/>
    <p:sldId id="1632" r:id="rId256"/>
    <p:sldId id="1857" r:id="rId257"/>
    <p:sldId id="1908" r:id="rId258"/>
    <p:sldId id="1978" r:id="rId259"/>
    <p:sldId id="2040" r:id="rId260"/>
    <p:sldId id="2188" r:id="rId261"/>
    <p:sldId id="2474" r:id="rId262"/>
    <p:sldId id="2475" r:id="rId263"/>
    <p:sldId id="2476" r:id="rId264"/>
    <p:sldId id="2595" r:id="rId26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003" userDrawn="1">
          <p15:clr>
            <a:srgbClr val="A4A3A4"/>
          </p15:clr>
        </p15:guide>
        <p15:guide id="5" pos="329" userDrawn="1">
          <p15:clr>
            <a:srgbClr val="A4A3A4"/>
          </p15:clr>
        </p15:guide>
        <p15:guide id="6" pos="1463" userDrawn="1">
          <p15:clr>
            <a:srgbClr val="A4A3A4"/>
          </p15:clr>
        </p15:guide>
        <p15:guide id="7" pos="3560" userDrawn="1">
          <p15:clr>
            <a:srgbClr val="A4A3A4"/>
          </p15:clr>
        </p15:guide>
        <p15:guide id="8" pos="2086" userDrawn="1">
          <p15:clr>
            <a:srgbClr val="A4A3A4"/>
          </p15:clr>
        </p15:guide>
        <p15:guide id="9" orient="horz" pos="261" userDrawn="1">
          <p15:clr>
            <a:srgbClr val="A4A3A4"/>
          </p15:clr>
        </p15:guide>
        <p15:guide id="10" orient="horz" pos="1933" userDrawn="1">
          <p15:clr>
            <a:srgbClr val="A4A3A4"/>
          </p15:clr>
        </p15:guide>
        <p15:guide id="11" pos="5658" userDrawn="1">
          <p15:clr>
            <a:srgbClr val="A4A3A4"/>
          </p15:clr>
        </p15:guide>
        <p15:guide id="13" orient="horz" pos="459" userDrawn="1">
          <p15:clr>
            <a:srgbClr val="A4A3A4"/>
          </p15:clr>
        </p15:guide>
        <p15:guide id="14" pos="17" userDrawn="1">
          <p15:clr>
            <a:srgbClr val="A4A3A4"/>
          </p15:clr>
        </p15:guide>
        <p15:guide id="15" pos="102" userDrawn="1">
          <p15:clr>
            <a:srgbClr val="A4A3A4"/>
          </p15:clr>
        </p15:guide>
        <p15:guide id="16" pos="86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D5F0CC"/>
    <a:srgbClr val="B5E4A6"/>
    <a:srgbClr val="84AE5A"/>
    <a:srgbClr val="6FA860"/>
    <a:srgbClr val="629753"/>
    <a:srgbClr val="3D3D3D"/>
    <a:srgbClr val="B0CFA7"/>
    <a:srgbClr val="A8D2A4"/>
    <a:srgbClr val="94D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25" autoAdjust="0"/>
    <p:restoredTop sz="94103" autoAdjust="0"/>
  </p:normalViewPr>
  <p:slideViewPr>
    <p:cSldViewPr snapToObjects="1" showGuides="1">
      <p:cViewPr varScale="1">
        <p:scale>
          <a:sx n="61" d="100"/>
          <a:sy n="61" d="100"/>
        </p:scale>
        <p:origin x="988" y="52"/>
      </p:cViewPr>
      <p:guideLst>
        <p:guide orient="horz" pos="4003"/>
        <p:guide pos="329"/>
        <p:guide pos="1463"/>
        <p:guide pos="3560"/>
        <p:guide pos="2086"/>
        <p:guide orient="horz" pos="261"/>
        <p:guide orient="horz" pos="1933"/>
        <p:guide pos="5658"/>
        <p:guide orient="horz" pos="459"/>
        <p:guide pos="17"/>
        <p:guide pos="102"/>
        <p:guide pos="867"/>
      </p:guideLst>
    </p:cSldViewPr>
  </p:slideViewPr>
  <p:outlineViewPr>
    <p:cViewPr>
      <p:scale>
        <a:sx n="33" d="100"/>
        <a:sy n="33" d="100"/>
      </p:scale>
      <p:origin x="0" y="-21620"/>
    </p:cViewPr>
  </p:outlineViewPr>
  <p:notesTextViewPr>
    <p:cViewPr>
      <p:scale>
        <a:sx n="1" d="1"/>
        <a:sy n="1" d="1"/>
      </p:scale>
      <p:origin x="0" y="0"/>
    </p:cViewPr>
  </p:notesTextViewPr>
  <p:sorterViewPr>
    <p:cViewPr>
      <p:scale>
        <a:sx n="100" d="100"/>
        <a:sy n="100" d="100"/>
      </p:scale>
      <p:origin x="0" y="-34950"/>
    </p:cViewPr>
  </p:sorterViewPr>
  <p:notesViewPr>
    <p:cSldViewPr snapToObjects="1" showGuides="1">
      <p:cViewPr varScale="1">
        <p:scale>
          <a:sx n="46" d="100"/>
          <a:sy n="46" d="100"/>
        </p:scale>
        <p:origin x="2736" y="36"/>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63" Type="http://schemas.openxmlformats.org/officeDocument/2006/relationships/slide" Target="slides/slide56.xml"/><Relationship Id="rId159" Type="http://schemas.openxmlformats.org/officeDocument/2006/relationships/slide" Target="slides/slide152.xml"/><Relationship Id="rId170" Type="http://schemas.openxmlformats.org/officeDocument/2006/relationships/slide" Target="slides/slide163.xml"/><Relationship Id="rId226" Type="http://schemas.openxmlformats.org/officeDocument/2006/relationships/slide" Target="slides/slide219.xml"/><Relationship Id="rId268" Type="http://schemas.openxmlformats.org/officeDocument/2006/relationships/presProps" Target="presProps.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37" Type="http://schemas.openxmlformats.org/officeDocument/2006/relationships/slide" Target="slides/slide230.xml"/><Relationship Id="rId258" Type="http://schemas.openxmlformats.org/officeDocument/2006/relationships/slide" Target="slides/slide251.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227" Type="http://schemas.openxmlformats.org/officeDocument/2006/relationships/slide" Target="slides/slide220.xml"/><Relationship Id="rId248" Type="http://schemas.openxmlformats.org/officeDocument/2006/relationships/slide" Target="slides/slide241.xml"/><Relationship Id="rId269" Type="http://schemas.openxmlformats.org/officeDocument/2006/relationships/viewProps" Target="viewProps.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217" Type="http://schemas.openxmlformats.org/officeDocument/2006/relationships/slide" Target="slides/slide210.xml"/><Relationship Id="rId6" Type="http://schemas.openxmlformats.org/officeDocument/2006/relationships/slideMaster" Target="slideMasters/slideMaster6.xml"/><Relationship Id="rId238" Type="http://schemas.openxmlformats.org/officeDocument/2006/relationships/slide" Target="slides/slide231.xml"/><Relationship Id="rId259" Type="http://schemas.openxmlformats.org/officeDocument/2006/relationships/slide" Target="slides/slide252.xml"/><Relationship Id="rId23" Type="http://schemas.openxmlformats.org/officeDocument/2006/relationships/slide" Target="slides/slide16.xml"/><Relationship Id="rId119" Type="http://schemas.openxmlformats.org/officeDocument/2006/relationships/slide" Target="slides/slide112.xml"/><Relationship Id="rId270" Type="http://schemas.openxmlformats.org/officeDocument/2006/relationships/theme" Target="theme/theme1.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slide" Target="slides/slide200.xml"/><Relationship Id="rId228" Type="http://schemas.openxmlformats.org/officeDocument/2006/relationships/slide" Target="slides/slide221.xml"/><Relationship Id="rId249" Type="http://schemas.openxmlformats.org/officeDocument/2006/relationships/slide" Target="slides/slide242.xml"/><Relationship Id="rId13" Type="http://schemas.openxmlformats.org/officeDocument/2006/relationships/slide" Target="slides/slide6.xml"/><Relationship Id="rId109" Type="http://schemas.openxmlformats.org/officeDocument/2006/relationships/slide" Target="slides/slide102.xml"/><Relationship Id="rId260" Type="http://schemas.openxmlformats.org/officeDocument/2006/relationships/slide" Target="slides/slide253.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7.xml"/><Relationship Id="rId162" Type="http://schemas.openxmlformats.org/officeDocument/2006/relationships/slide" Target="slides/slide155.xml"/><Relationship Id="rId183" Type="http://schemas.openxmlformats.org/officeDocument/2006/relationships/slide" Target="slides/slide176.xml"/><Relationship Id="rId218" Type="http://schemas.openxmlformats.org/officeDocument/2006/relationships/slide" Target="slides/slide211.xml"/><Relationship Id="rId239" Type="http://schemas.openxmlformats.org/officeDocument/2006/relationships/slide" Target="slides/slide232.xml"/><Relationship Id="rId250" Type="http://schemas.openxmlformats.org/officeDocument/2006/relationships/slide" Target="slides/slide243.xml"/><Relationship Id="rId271" Type="http://schemas.openxmlformats.org/officeDocument/2006/relationships/tableStyles" Target="tableStyles.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slide" Target="slides/slide201.xml"/><Relationship Id="rId229" Type="http://schemas.openxmlformats.org/officeDocument/2006/relationships/slide" Target="slides/slide222.xml"/><Relationship Id="rId240" Type="http://schemas.openxmlformats.org/officeDocument/2006/relationships/slide" Target="slides/slide233.xml"/><Relationship Id="rId261" Type="http://schemas.openxmlformats.org/officeDocument/2006/relationships/slide" Target="slides/slide254.xml"/><Relationship Id="rId14" Type="http://schemas.openxmlformats.org/officeDocument/2006/relationships/slide" Target="slides/slide7.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8" Type="http://schemas.openxmlformats.org/officeDocument/2006/relationships/slide" Target="slides/slide1.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219" Type="http://schemas.openxmlformats.org/officeDocument/2006/relationships/slide" Target="slides/slide212.xml"/><Relationship Id="rId230" Type="http://schemas.openxmlformats.org/officeDocument/2006/relationships/slide" Target="slides/slide223.xml"/><Relationship Id="rId251" Type="http://schemas.openxmlformats.org/officeDocument/2006/relationships/slide" Target="slides/slide244.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95" Type="http://schemas.openxmlformats.org/officeDocument/2006/relationships/slide" Target="slides/slide188.xml"/><Relationship Id="rId209" Type="http://schemas.openxmlformats.org/officeDocument/2006/relationships/slide" Target="slides/slide202.xml"/><Relationship Id="rId220" Type="http://schemas.openxmlformats.org/officeDocument/2006/relationships/slide" Target="slides/slide213.xml"/><Relationship Id="rId241" Type="http://schemas.openxmlformats.org/officeDocument/2006/relationships/slide" Target="slides/slide23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262" Type="http://schemas.openxmlformats.org/officeDocument/2006/relationships/slide" Target="slides/slide255.xml"/><Relationship Id="rId78" Type="http://schemas.openxmlformats.org/officeDocument/2006/relationships/slide" Target="slides/slide71.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64" Type="http://schemas.openxmlformats.org/officeDocument/2006/relationships/slide" Target="slides/slide157.xml"/><Relationship Id="rId185" Type="http://schemas.openxmlformats.org/officeDocument/2006/relationships/slide" Target="slides/slide178.xml"/><Relationship Id="rId9" Type="http://schemas.openxmlformats.org/officeDocument/2006/relationships/slide" Target="slides/slide2.xml"/><Relationship Id="rId210" Type="http://schemas.openxmlformats.org/officeDocument/2006/relationships/slide" Target="slides/slide203.xml"/><Relationship Id="rId26" Type="http://schemas.openxmlformats.org/officeDocument/2006/relationships/slide" Target="slides/slide19.xml"/><Relationship Id="rId231" Type="http://schemas.openxmlformats.org/officeDocument/2006/relationships/slide" Target="slides/slide224.xml"/><Relationship Id="rId252" Type="http://schemas.openxmlformats.org/officeDocument/2006/relationships/slide" Target="slides/slide245.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slide" Target="slides/slide214.xml"/><Relationship Id="rId242" Type="http://schemas.openxmlformats.org/officeDocument/2006/relationships/slide" Target="slides/slide235.xml"/><Relationship Id="rId263" Type="http://schemas.openxmlformats.org/officeDocument/2006/relationships/slide" Target="slides/slide256.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11" Type="http://schemas.openxmlformats.org/officeDocument/2006/relationships/slide" Target="slides/slide204.xml"/><Relationship Id="rId232" Type="http://schemas.openxmlformats.org/officeDocument/2006/relationships/slide" Target="slides/slide225.xml"/><Relationship Id="rId253" Type="http://schemas.openxmlformats.org/officeDocument/2006/relationships/slide" Target="slides/slide246.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201" Type="http://schemas.openxmlformats.org/officeDocument/2006/relationships/slide" Target="slides/slide194.xml"/><Relationship Id="rId222" Type="http://schemas.openxmlformats.org/officeDocument/2006/relationships/slide" Target="slides/slide215.xml"/><Relationship Id="rId243" Type="http://schemas.openxmlformats.org/officeDocument/2006/relationships/slide" Target="slides/slide236.xml"/><Relationship Id="rId264" Type="http://schemas.openxmlformats.org/officeDocument/2006/relationships/slide" Target="slides/slide257.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slideMaster" Target="slideMasters/slideMaster1.xml"/><Relationship Id="rId212" Type="http://schemas.openxmlformats.org/officeDocument/2006/relationships/slide" Target="slides/slide205.xml"/><Relationship Id="rId233" Type="http://schemas.openxmlformats.org/officeDocument/2006/relationships/slide" Target="slides/slide226.xml"/><Relationship Id="rId254" Type="http://schemas.openxmlformats.org/officeDocument/2006/relationships/slide" Target="slides/slide247.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202" Type="http://schemas.openxmlformats.org/officeDocument/2006/relationships/slide" Target="slides/slide195.xml"/><Relationship Id="rId223" Type="http://schemas.openxmlformats.org/officeDocument/2006/relationships/slide" Target="slides/slide216.xml"/><Relationship Id="rId244" Type="http://schemas.openxmlformats.org/officeDocument/2006/relationships/slide" Target="slides/slide237.xml"/><Relationship Id="rId18" Type="http://schemas.openxmlformats.org/officeDocument/2006/relationships/slide" Target="slides/slide11.xml"/><Relationship Id="rId39" Type="http://schemas.openxmlformats.org/officeDocument/2006/relationships/slide" Target="slides/slide32.xml"/><Relationship Id="rId265" Type="http://schemas.openxmlformats.org/officeDocument/2006/relationships/slide" Target="slides/slide258.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 Id="rId213" Type="http://schemas.openxmlformats.org/officeDocument/2006/relationships/slide" Target="slides/slide206.xml"/><Relationship Id="rId234" Type="http://schemas.openxmlformats.org/officeDocument/2006/relationships/slide" Target="slides/slide227.xml"/><Relationship Id="rId2" Type="http://schemas.openxmlformats.org/officeDocument/2006/relationships/slideMaster" Target="slideMasters/slideMaster2.xml"/><Relationship Id="rId29" Type="http://schemas.openxmlformats.org/officeDocument/2006/relationships/slide" Target="slides/slide22.xml"/><Relationship Id="rId255" Type="http://schemas.openxmlformats.org/officeDocument/2006/relationships/slide" Target="slides/slide248.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 Id="rId19" Type="http://schemas.openxmlformats.org/officeDocument/2006/relationships/slide" Target="slides/slide12.xml"/><Relationship Id="rId224" Type="http://schemas.openxmlformats.org/officeDocument/2006/relationships/slide" Target="slides/slide217.xml"/><Relationship Id="rId245" Type="http://schemas.openxmlformats.org/officeDocument/2006/relationships/slide" Target="slides/slide238.xml"/><Relationship Id="rId266" Type="http://schemas.openxmlformats.org/officeDocument/2006/relationships/notesMaster" Target="notesMasters/notesMaster1.xml"/><Relationship Id="rId30" Type="http://schemas.openxmlformats.org/officeDocument/2006/relationships/slide" Target="slides/slide2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189" Type="http://schemas.openxmlformats.org/officeDocument/2006/relationships/slide" Target="slides/slide182.xml"/><Relationship Id="rId3" Type="http://schemas.openxmlformats.org/officeDocument/2006/relationships/slideMaster" Target="slideMasters/slideMaster3.xml"/><Relationship Id="rId214" Type="http://schemas.openxmlformats.org/officeDocument/2006/relationships/slide" Target="slides/slide207.xml"/><Relationship Id="rId235" Type="http://schemas.openxmlformats.org/officeDocument/2006/relationships/slide" Target="slides/slide228.xml"/><Relationship Id="rId256" Type="http://schemas.openxmlformats.org/officeDocument/2006/relationships/slide" Target="slides/slide249.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179" Type="http://schemas.openxmlformats.org/officeDocument/2006/relationships/slide" Target="slides/slide172.xml"/><Relationship Id="rId190" Type="http://schemas.openxmlformats.org/officeDocument/2006/relationships/slide" Target="slides/slide183.xml"/><Relationship Id="rId204" Type="http://schemas.openxmlformats.org/officeDocument/2006/relationships/slide" Target="slides/slide197.xml"/><Relationship Id="rId225" Type="http://schemas.openxmlformats.org/officeDocument/2006/relationships/slide" Target="slides/slide218.xml"/><Relationship Id="rId246" Type="http://schemas.openxmlformats.org/officeDocument/2006/relationships/slide" Target="slides/slide239.xml"/><Relationship Id="rId267" Type="http://schemas.openxmlformats.org/officeDocument/2006/relationships/handoutMaster" Target="handoutMasters/handoutMaster1.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94" Type="http://schemas.openxmlformats.org/officeDocument/2006/relationships/slide" Target="slides/slide87.xml"/><Relationship Id="rId148" Type="http://schemas.openxmlformats.org/officeDocument/2006/relationships/slide" Target="slides/slide141.xml"/><Relationship Id="rId169" Type="http://schemas.openxmlformats.org/officeDocument/2006/relationships/slide" Target="slides/slide162.xml"/><Relationship Id="rId4" Type="http://schemas.openxmlformats.org/officeDocument/2006/relationships/slideMaster" Target="slideMasters/slideMaster4.xml"/><Relationship Id="rId180" Type="http://schemas.openxmlformats.org/officeDocument/2006/relationships/slide" Target="slides/slide173.xml"/><Relationship Id="rId215" Type="http://schemas.openxmlformats.org/officeDocument/2006/relationships/slide" Target="slides/slide208.xml"/><Relationship Id="rId236" Type="http://schemas.openxmlformats.org/officeDocument/2006/relationships/slide" Target="slides/slide229.xml"/><Relationship Id="rId257" Type="http://schemas.openxmlformats.org/officeDocument/2006/relationships/slide" Target="slides/slide250.xml"/><Relationship Id="rId42" Type="http://schemas.openxmlformats.org/officeDocument/2006/relationships/slide" Target="slides/slide35.xml"/><Relationship Id="rId84" Type="http://schemas.openxmlformats.org/officeDocument/2006/relationships/slide" Target="slides/slide77.xml"/><Relationship Id="rId138" Type="http://schemas.openxmlformats.org/officeDocument/2006/relationships/slide" Target="slides/slide131.xml"/><Relationship Id="rId191" Type="http://schemas.openxmlformats.org/officeDocument/2006/relationships/slide" Target="slides/slide184.xml"/><Relationship Id="rId205" Type="http://schemas.openxmlformats.org/officeDocument/2006/relationships/slide" Target="slides/slide198.xml"/><Relationship Id="rId247" Type="http://schemas.openxmlformats.org/officeDocument/2006/relationships/slide" Target="slides/slide240.xml"/><Relationship Id="rId107" Type="http://schemas.openxmlformats.org/officeDocument/2006/relationships/slide" Target="slides/slide10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8888EB3-65EB-42C8-8B9C-D869ACD2BACD}" type="datetimeFigureOut">
              <a:rPr lang="en-GB" smtClean="0"/>
              <a:t>22/11/2021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D765779-4725-4FE8-AEC0-603A992EC7F5}" type="slidenum">
              <a:rPr lang="en-GB" smtClean="0"/>
              <a:t>‹#›</a:t>
            </a:fld>
            <a:endParaRPr lang="en-GB"/>
          </a:p>
        </p:txBody>
      </p:sp>
    </p:spTree>
    <p:extLst>
      <p:ext uri="{BB962C8B-B14F-4D97-AF65-F5344CB8AC3E}">
        <p14:creationId xmlns:p14="http://schemas.microsoft.com/office/powerpoint/2010/main" val="2591816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11"/>
            <a:ext cx="2945659" cy="4963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51" y="11"/>
            <a:ext cx="2945659" cy="496333"/>
          </a:xfrm>
          <a:prstGeom prst="rect">
            <a:avLst/>
          </a:prstGeom>
        </p:spPr>
        <p:txBody>
          <a:bodyPr vert="horz" lIns="91440" tIns="45720" rIns="91440" bIns="45720" rtlCol="0"/>
          <a:lstStyle>
            <a:lvl1pPr algn="r">
              <a:defRPr sz="1200"/>
            </a:lvl1pPr>
          </a:lstStyle>
          <a:p>
            <a:fld id="{6940B343-904A-4A98-B355-DF0C26D1A24D}" type="datetimeFigureOut">
              <a:rPr lang="en-US" smtClean="0"/>
              <a:t>11/22/2021</a:t>
            </a:fld>
            <a:endParaRPr lang="en-US"/>
          </a:p>
        </p:txBody>
      </p:sp>
      <p:sp>
        <p:nvSpPr>
          <p:cNvPr id="4" name="Slide Image Placeholder 3"/>
          <p:cNvSpPr>
            <a:spLocks noGrp="1" noRot="1" noChangeAspect="1"/>
          </p:cNvSpPr>
          <p:nvPr>
            <p:ph type="sldImg" idx="2"/>
          </p:nvPr>
        </p:nvSpPr>
        <p:spPr>
          <a:xfrm>
            <a:off x="914400" y="744538"/>
            <a:ext cx="4968875" cy="37258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60"/>
            <a:ext cx="5438140" cy="44669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9428593"/>
            <a:ext cx="2945659" cy="4963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51" y="9428593"/>
            <a:ext cx="2945659" cy="496333"/>
          </a:xfrm>
          <a:prstGeom prst="rect">
            <a:avLst/>
          </a:prstGeom>
        </p:spPr>
        <p:txBody>
          <a:bodyPr vert="horz" lIns="91440" tIns="45720" rIns="91440" bIns="45720" rtlCol="0" anchor="b"/>
          <a:lstStyle>
            <a:lvl1pPr algn="r">
              <a:defRPr sz="1200"/>
            </a:lvl1pPr>
          </a:lstStyle>
          <a:p>
            <a:fld id="{4E9CD7CB-071C-4FF2-A716-D644C6C96EB9}" type="slidenum">
              <a:rPr lang="en-US" smtClean="0"/>
              <a:t>‹#›</a:t>
            </a:fld>
            <a:endParaRPr lang="en-US"/>
          </a:p>
        </p:txBody>
      </p:sp>
    </p:spTree>
    <p:extLst>
      <p:ext uri="{BB962C8B-B14F-4D97-AF65-F5344CB8AC3E}">
        <p14:creationId xmlns:p14="http://schemas.microsoft.com/office/powerpoint/2010/main" val="324035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2950" indent="-285750" defTabSz="919163" eaLnBrk="0" hangingPunct="0">
              <a:spcBef>
                <a:spcPct val="30000"/>
              </a:spcBef>
              <a:defRPr sz="1200">
                <a:solidFill>
                  <a:schemeClr val="tx1"/>
                </a:solidFill>
                <a:latin typeface="Arial" pitchFamily="34" charset="0"/>
              </a:defRPr>
            </a:lvl2pPr>
            <a:lvl3pPr marL="1143000" indent="-228600" defTabSz="919163" eaLnBrk="0" hangingPunct="0">
              <a:spcBef>
                <a:spcPct val="30000"/>
              </a:spcBef>
              <a:defRPr sz="1200">
                <a:solidFill>
                  <a:schemeClr val="tx1"/>
                </a:solidFill>
                <a:latin typeface="Arial" pitchFamily="34" charset="0"/>
              </a:defRPr>
            </a:lvl3pPr>
            <a:lvl4pPr marL="1600200" indent="-228600" defTabSz="919163" eaLnBrk="0" hangingPunct="0">
              <a:spcBef>
                <a:spcPct val="30000"/>
              </a:spcBef>
              <a:defRPr sz="1200">
                <a:solidFill>
                  <a:schemeClr val="tx1"/>
                </a:solidFill>
                <a:latin typeface="Arial" pitchFamily="34" charset="0"/>
              </a:defRPr>
            </a:lvl4pPr>
            <a:lvl5pPr marL="2057400" indent="-228600" defTabSz="919163" eaLnBrk="0" hangingPunct="0">
              <a:spcBef>
                <a:spcPct val="30000"/>
              </a:spcBef>
              <a:defRPr sz="1200">
                <a:solidFill>
                  <a:schemeClr val="tx1"/>
                </a:solidFill>
                <a:latin typeface="Arial" pitchFamily="34" charset="0"/>
              </a:defRPr>
            </a:lvl5pPr>
            <a:lvl6pPr marL="2514600" indent="-228600" defTabSz="919163" eaLnBrk="0" fontAlgn="base" hangingPunct="0">
              <a:spcBef>
                <a:spcPct val="30000"/>
              </a:spcBef>
              <a:spcAft>
                <a:spcPct val="0"/>
              </a:spcAft>
              <a:defRPr sz="1200">
                <a:solidFill>
                  <a:schemeClr val="tx1"/>
                </a:solidFill>
                <a:latin typeface="Arial" pitchFamily="34" charset="0"/>
              </a:defRPr>
            </a:lvl6pPr>
            <a:lvl7pPr marL="2971800" indent="-228600" defTabSz="919163" eaLnBrk="0" fontAlgn="base" hangingPunct="0">
              <a:spcBef>
                <a:spcPct val="30000"/>
              </a:spcBef>
              <a:spcAft>
                <a:spcPct val="0"/>
              </a:spcAft>
              <a:defRPr sz="1200">
                <a:solidFill>
                  <a:schemeClr val="tx1"/>
                </a:solidFill>
                <a:latin typeface="Arial" pitchFamily="34" charset="0"/>
              </a:defRPr>
            </a:lvl7pPr>
            <a:lvl8pPr marL="3429000" indent="-228600" defTabSz="919163" eaLnBrk="0" fontAlgn="base" hangingPunct="0">
              <a:spcBef>
                <a:spcPct val="30000"/>
              </a:spcBef>
              <a:spcAft>
                <a:spcPct val="0"/>
              </a:spcAft>
              <a:defRPr sz="1200">
                <a:solidFill>
                  <a:schemeClr val="tx1"/>
                </a:solidFill>
                <a:latin typeface="Arial" pitchFamily="34" charset="0"/>
              </a:defRPr>
            </a:lvl8pPr>
            <a:lvl9pPr marL="3886200" indent="-228600"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6BCE4B-AE99-45F1-B466-937507E2AA93}" type="slidenum">
              <a:rPr lang="hu-HU" altLang="en-US" smtClean="0">
                <a:solidFill>
                  <a:srgbClr val="000000"/>
                </a:solidFill>
              </a:rPr>
              <a:pPr eaLnBrk="1" hangingPunct="1">
                <a:spcBef>
                  <a:spcPct val="0"/>
                </a:spcBef>
              </a:pPr>
              <a:t>4</a:t>
            </a:fld>
            <a:endParaRPr lang="hu-HU" altLang="en-US">
              <a:solidFill>
                <a:srgbClr val="000000"/>
              </a:solidFill>
            </a:endParaRPr>
          </a:p>
        </p:txBody>
      </p:sp>
      <p:sp>
        <p:nvSpPr>
          <p:cNvPr id="310275" name="Rectangle 7"/>
          <p:cNvSpPr txBox="1">
            <a:spLocks noGrp="1" noChangeArrowheads="1"/>
          </p:cNvSpPr>
          <p:nvPr/>
        </p:nvSpPr>
        <p:spPr bwMode="auto">
          <a:xfrm>
            <a:off x="5225323" y="6596075"/>
            <a:ext cx="3997605" cy="34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E3310B93-56F9-47C1-A5DE-C70526C3C11F}" type="slidenum">
              <a:rPr lang="en-US" altLang="en-US">
                <a:solidFill>
                  <a:srgbClr val="000000"/>
                </a:solidFill>
                <a:cs typeface="Times New Roman" pitchFamily="18" charset="0"/>
              </a:rPr>
              <a:pPr algn="r" eaLnBrk="1" fontAlgn="base" hangingPunct="1">
                <a:spcBef>
                  <a:spcPct val="0"/>
                </a:spcBef>
                <a:spcAft>
                  <a:spcPct val="0"/>
                </a:spcAft>
              </a:pPr>
              <a:t>4</a:t>
            </a:fld>
            <a:endParaRPr lang="en-US" altLang="en-US">
              <a:solidFill>
                <a:srgbClr val="000000"/>
              </a:solidFill>
              <a:cs typeface="Times New Roman" pitchFamily="18" charset="0"/>
            </a:endParaRPr>
          </a:p>
        </p:txBody>
      </p:sp>
      <p:sp>
        <p:nvSpPr>
          <p:cNvPr id="310276" name="Rectangle 2"/>
          <p:cNvSpPr>
            <a:spLocks noGrp="1" noRot="1" noChangeAspect="1" noChangeArrowheads="1" noTextEdit="1"/>
          </p:cNvSpPr>
          <p:nvPr>
            <p:ph type="sldImg"/>
          </p:nvPr>
        </p:nvSpPr>
        <p:spPr>
          <a:xfrm>
            <a:off x="2881313" y="522288"/>
            <a:ext cx="3470275" cy="2601912"/>
          </a:xfrm>
          <a:ln/>
        </p:spPr>
      </p:sp>
      <p:sp>
        <p:nvSpPr>
          <p:cNvPr id="310277" name="Rectangle 3"/>
          <p:cNvSpPr>
            <a:spLocks noGrp="1" noChangeArrowheads="1"/>
          </p:cNvSpPr>
          <p:nvPr>
            <p:ph type="body" idx="1"/>
          </p:nvPr>
        </p:nvSpPr>
        <p:spPr>
          <a:xfrm>
            <a:off x="921180" y="3297248"/>
            <a:ext cx="7382148" cy="3124289"/>
          </a:xfrm>
          <a:noFill/>
        </p:spPr>
        <p:txBody>
          <a:bodyPr lIns="92382" tIns="46191" rIns="92382" bIns="46191"/>
          <a:lstStyle/>
          <a:p>
            <a:pPr eaLnBrk="1" hangingPunct="1"/>
            <a:endParaRPr lang="hu-HU" altLang="en-US">
              <a:latin typeface="Arial" pitchFamily="34" charset="0"/>
            </a:endParaRPr>
          </a:p>
        </p:txBody>
      </p:sp>
    </p:spTree>
    <p:extLst>
      <p:ext uri="{BB962C8B-B14F-4D97-AF65-F5344CB8AC3E}">
        <p14:creationId xmlns:p14="http://schemas.microsoft.com/office/powerpoint/2010/main" val="259808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99303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82</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994611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60520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4E9CD7CB-071C-4FF2-A716-D644C6C96EB9}" type="slidenum">
              <a:rPr lang="en-US" smtClean="0"/>
              <a:t>86</a:t>
            </a:fld>
            <a:endParaRPr lang="en-US"/>
          </a:p>
        </p:txBody>
      </p:sp>
    </p:spTree>
    <p:extLst>
      <p:ext uri="{BB962C8B-B14F-4D97-AF65-F5344CB8AC3E}">
        <p14:creationId xmlns:p14="http://schemas.microsoft.com/office/powerpoint/2010/main" val="184510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87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51597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1E84D-6531-4626-9B29-0C156F10B46F}" type="slidenum">
              <a:rPr lang="en-GB" altLang="en-US">
                <a:solidFill>
                  <a:prstClr val="black"/>
                </a:solidFill>
              </a:rPr>
              <a:pPr/>
              <a:t>90</a:t>
            </a:fld>
            <a:endParaRPr lang="en-GB" altLang="en-US">
              <a:solidFill>
                <a:prstClr val="black"/>
              </a:solidFill>
            </a:endParaRPr>
          </a:p>
        </p:txBody>
      </p:sp>
      <p:sp>
        <p:nvSpPr>
          <p:cNvPr id="231426" name="Rectangle 2"/>
          <p:cNvSpPr>
            <a:spLocks noGrp="1" noRot="1" noChangeAspect="1" noChangeArrowheads="1" noTextEdit="1"/>
          </p:cNvSpPr>
          <p:nvPr>
            <p:ph type="sldImg"/>
          </p:nvPr>
        </p:nvSpPr>
        <p:spPr>
          <a:xfrm>
            <a:off x="903288" y="763588"/>
            <a:ext cx="4986337" cy="3738562"/>
          </a:xfrm>
          <a:ln/>
        </p:spPr>
      </p:sp>
      <p:sp>
        <p:nvSpPr>
          <p:cNvPr id="231427" name="Rectangle 3"/>
          <p:cNvSpPr>
            <a:spLocks noGrp="1" noChangeArrowheads="1"/>
          </p:cNvSpPr>
          <p:nvPr>
            <p:ph type="body" idx="1"/>
          </p:nvPr>
        </p:nvSpPr>
        <p:spPr>
          <a:xfrm>
            <a:off x="725415" y="4906457"/>
            <a:ext cx="5291801" cy="3917228"/>
          </a:xfrm>
        </p:spPr>
        <p:txBody>
          <a:bodyPr/>
          <a:lstStyle/>
          <a:p>
            <a:r>
              <a:rPr lang="en-US" altLang="en-US"/>
              <a:t>Versions mostly refer to the instruction set that the ARM core executes. </a:t>
            </a:r>
          </a:p>
          <a:p>
            <a:endParaRPr lang="en-US" altLang="en-US"/>
          </a:p>
          <a:p>
            <a:r>
              <a:rPr lang="en-US" altLang="en-US"/>
              <a:t>The ARM7, which is still the most often used core in a low-power design, executes the version 4T instruction set. Architectural extensions were added for version 5TE to include DSP instructions, such as 16-bit signed MLA instructions, saturation arithmetic, etc. The ARM926EJ-S and ARM1026EJ-S cores are examples of Version 5 architectures. Version 6 added instructions for doing byte manipulations and graphics algorithms more efficiently. The ARM11 family implemented the Version 6 architecture. Version 7 architectures (which include the Cortex family of cores, such as the Cortex A8, Cortex M3 and Cortex R4) extended the functionality by adding things such as Thumb2, low-power features, and more security.</a:t>
            </a:r>
          </a:p>
        </p:txBody>
      </p:sp>
    </p:spTree>
    <p:extLst>
      <p:ext uri="{BB962C8B-B14F-4D97-AF65-F5344CB8AC3E}">
        <p14:creationId xmlns:p14="http://schemas.microsoft.com/office/powerpoint/2010/main" val="898818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97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675736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940577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108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42615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114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81922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5</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48144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136</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7575" y="744538"/>
            <a:ext cx="4967288" cy="3725862"/>
          </a:xfrm>
          <a:ln/>
        </p:spPr>
      </p:sp>
      <p:sp>
        <p:nvSpPr>
          <p:cNvPr id="102404" name="Rectangle 3"/>
          <p:cNvSpPr>
            <a:spLocks noGrp="1" noChangeArrowheads="1"/>
          </p:cNvSpPr>
          <p:nvPr>
            <p:ph type="body" idx="1"/>
          </p:nvPr>
        </p:nvSpPr>
        <p:spPr>
          <a:xfrm>
            <a:off x="680087"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746942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138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790492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140</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93508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148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159174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CD7CB-071C-4FF2-A716-D644C6C96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407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CD7CB-071C-4FF2-A716-D644C6C96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227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164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784016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CD7CB-071C-4FF2-A716-D644C6C96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9457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CD7CB-071C-4FF2-A716-D644C6C96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9515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176</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57261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25</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478583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192</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7575" y="744538"/>
            <a:ext cx="4967288" cy="3725862"/>
          </a:xfrm>
          <a:ln/>
        </p:spPr>
      </p:sp>
      <p:sp>
        <p:nvSpPr>
          <p:cNvPr id="102404" name="Rectangle 3"/>
          <p:cNvSpPr>
            <a:spLocks noGrp="1" noChangeArrowheads="1"/>
          </p:cNvSpPr>
          <p:nvPr>
            <p:ph type="body" idx="1"/>
          </p:nvPr>
        </p:nvSpPr>
        <p:spPr>
          <a:xfrm>
            <a:off x="680087"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33354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195</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764941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196</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69985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210</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929085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230</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68641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231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539859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237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9163" y="744538"/>
            <a:ext cx="4967287" cy="3724275"/>
          </a:xfrm>
          <a:ln/>
        </p:spPr>
      </p:sp>
      <p:sp>
        <p:nvSpPr>
          <p:cNvPr id="102404" name="Rectangle 3"/>
          <p:cNvSpPr>
            <a:spLocks noGrp="1" noChangeArrowheads="1"/>
          </p:cNvSpPr>
          <p:nvPr>
            <p:ph type="body" idx="1"/>
          </p:nvPr>
        </p:nvSpPr>
        <p:spPr>
          <a:xfrm>
            <a:off x="680405"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461338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238</a:t>
            </a:fld>
            <a:endParaRPr lang="en-US" sz="1200">
              <a:solidFill>
                <a:srgbClr val="000000"/>
              </a:solidFill>
              <a:latin typeface="Arial" pitchFamily="34" charset="0"/>
            </a:endParaRPr>
          </a:p>
        </p:txBody>
      </p:sp>
    </p:spTree>
    <p:extLst>
      <p:ext uri="{BB962C8B-B14F-4D97-AF65-F5344CB8AC3E}">
        <p14:creationId xmlns:p14="http://schemas.microsoft.com/office/powerpoint/2010/main" val="1114397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239</a:t>
            </a:fld>
            <a:endParaRPr lang="en-US" sz="1200">
              <a:solidFill>
                <a:srgbClr val="000000"/>
              </a:solidFill>
              <a:latin typeface="Arial" pitchFamily="34" charset="0"/>
            </a:endParaRPr>
          </a:p>
        </p:txBody>
      </p:sp>
    </p:spTree>
    <p:extLst>
      <p:ext uri="{BB962C8B-B14F-4D97-AF65-F5344CB8AC3E}">
        <p14:creationId xmlns:p14="http://schemas.microsoft.com/office/powerpoint/2010/main" val="1821936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240</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1078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26</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206810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241</a:t>
            </a:fld>
            <a:endParaRPr lang="en-US" sz="1200">
              <a:solidFill>
                <a:srgbClr val="000000"/>
              </a:solidFill>
              <a:latin typeface="Arial" pitchFamily="34" charset="0"/>
            </a:endParaRPr>
          </a:p>
        </p:txBody>
      </p:sp>
    </p:spTree>
    <p:extLst>
      <p:ext uri="{BB962C8B-B14F-4D97-AF65-F5344CB8AC3E}">
        <p14:creationId xmlns:p14="http://schemas.microsoft.com/office/powerpoint/2010/main" val="1492748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242</a:t>
            </a:fld>
            <a:endParaRPr lang="en-US" sz="1200">
              <a:solidFill>
                <a:srgbClr val="000000"/>
              </a:solidFill>
              <a:latin typeface="Arial" pitchFamily="34" charset="0"/>
            </a:endParaRPr>
          </a:p>
        </p:txBody>
      </p:sp>
    </p:spTree>
    <p:extLst>
      <p:ext uri="{BB962C8B-B14F-4D97-AF65-F5344CB8AC3E}">
        <p14:creationId xmlns:p14="http://schemas.microsoft.com/office/powerpoint/2010/main" val="1568605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243</a:t>
            </a:fld>
            <a:endParaRPr lang="en-US" sz="1200">
              <a:solidFill>
                <a:srgbClr val="000000"/>
              </a:solidFill>
              <a:latin typeface="Arial" pitchFamily="34" charset="0"/>
            </a:endParaRPr>
          </a:p>
        </p:txBody>
      </p:sp>
    </p:spTree>
    <p:extLst>
      <p:ext uri="{BB962C8B-B14F-4D97-AF65-F5344CB8AC3E}">
        <p14:creationId xmlns:p14="http://schemas.microsoft.com/office/powerpoint/2010/main" val="9605274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244</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46583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245</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46583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246</a:t>
            </a:fld>
            <a:endParaRPr lang="en-US" sz="1200">
              <a:solidFill>
                <a:srgbClr val="000000"/>
              </a:solidFill>
              <a:latin typeface="Arial" pitchFamily="34" charset="0"/>
            </a:endParaRPr>
          </a:p>
        </p:txBody>
      </p:sp>
    </p:spTree>
    <p:extLst>
      <p:ext uri="{BB962C8B-B14F-4D97-AF65-F5344CB8AC3E}">
        <p14:creationId xmlns:p14="http://schemas.microsoft.com/office/powerpoint/2010/main" val="1089712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36</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45586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37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59537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706505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68216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00CA7-23C6-4EFD-8BE6-E26AD1C9DF98}"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62196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B79A414-E239-4197-9C72-BE7E2F0B399D}" type="slidenum">
              <a:rPr lang="en-US"/>
              <a:pPr>
                <a:defRPr/>
              </a:pPr>
              <a:t>‹#›</a:t>
            </a:fld>
            <a:endParaRPr lang="en-US"/>
          </a:p>
        </p:txBody>
      </p:sp>
    </p:spTree>
    <p:extLst>
      <p:ext uri="{BB962C8B-B14F-4D97-AF65-F5344CB8AC3E}">
        <p14:creationId xmlns:p14="http://schemas.microsoft.com/office/powerpoint/2010/main" val="5498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a:xfrm>
            <a:off x="443060" y="1564848"/>
            <a:ext cx="8243739" cy="4561315"/>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52F286BB-3F6F-42E1-A81B-B1512385034D}" type="slidenum">
              <a:rPr lang="en-US"/>
              <a:pPr>
                <a:defRPr/>
              </a:pPr>
              <a:t>‹#›</a:t>
            </a:fld>
            <a:endParaRPr lang="en-US"/>
          </a:p>
        </p:txBody>
      </p:sp>
    </p:spTree>
    <p:extLst>
      <p:ext uri="{BB962C8B-B14F-4D97-AF65-F5344CB8AC3E}">
        <p14:creationId xmlns:p14="http://schemas.microsoft.com/office/powerpoint/2010/main" val="253926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a:t>Mintacím szerkesztése</a:t>
            </a:r>
          </a:p>
        </p:txBody>
      </p:sp>
      <p:sp>
        <p:nvSpPr>
          <p:cNvPr id="3" name="Függőleges szöveg helye 2"/>
          <p:cNvSpPr>
            <a:spLocks noGrp="1"/>
          </p:cNvSpPr>
          <p:nvPr>
            <p:ph type="body" orient="vert" idx="1"/>
          </p:nvPr>
        </p:nvSpPr>
        <p:spPr>
          <a:xfrm>
            <a:off x="0" y="0"/>
            <a:ext cx="6705600" cy="6126163"/>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8D7AB8CC-E3BB-4996-AEFA-356CB70AC9E5}" type="slidenum">
              <a:rPr lang="en-US"/>
              <a:pPr>
                <a:defRPr/>
              </a:pPr>
              <a:t>‹#›</a:t>
            </a:fld>
            <a:endParaRPr lang="en-US"/>
          </a:p>
        </p:txBody>
      </p:sp>
    </p:spTree>
    <p:extLst>
      <p:ext uri="{BB962C8B-B14F-4D97-AF65-F5344CB8AC3E}">
        <p14:creationId xmlns:p14="http://schemas.microsoft.com/office/powerpoint/2010/main" val="239432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393700"/>
          </a:xfrm>
        </p:spPr>
        <p:txBody>
          <a:bodyPr/>
          <a:lstStyle/>
          <a:p>
            <a:r>
              <a:rPr lang="hu-HU"/>
              <a:t>Mintacím szerkesztése</a:t>
            </a:r>
          </a:p>
        </p:txBody>
      </p:sp>
      <p:sp>
        <p:nvSpPr>
          <p:cNvPr id="3" name="Táblázat helye 2"/>
          <p:cNvSpPr>
            <a:spLocks noGrp="1"/>
          </p:cNvSpPr>
          <p:nvPr>
            <p:ph type="tbl" idx="1"/>
          </p:nvPr>
        </p:nvSpPr>
        <p:spPr>
          <a:xfrm>
            <a:off x="457200" y="1600200"/>
            <a:ext cx="8229600" cy="4525963"/>
          </a:xfrm>
          <a:prstGeom prst="rect">
            <a:avLst/>
          </a:prstGeom>
        </p:spPr>
        <p:txBody>
          <a:bodyPr/>
          <a:lstStyle/>
          <a:p>
            <a:pPr lvl="0"/>
            <a:endParaRPr lang="hu-HU"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4BBE1E43-4B64-4081-B5EC-220B08B76C4B}" type="slidenum">
              <a:rPr lang="en-US"/>
              <a:pPr>
                <a:defRPr/>
              </a:pPr>
              <a:t>‹#›</a:t>
            </a:fld>
            <a:endParaRPr lang="en-US"/>
          </a:p>
        </p:txBody>
      </p:sp>
    </p:spTree>
    <p:extLst>
      <p:ext uri="{BB962C8B-B14F-4D97-AF65-F5344CB8AC3E}">
        <p14:creationId xmlns:p14="http://schemas.microsoft.com/office/powerpoint/2010/main" val="226784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a:t>Mintacím szerkesztése</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D7BC5F-438A-474D-82A8-B9A55BA94F03}" type="slidenum">
              <a:rPr kumimoji="0" lang="en-US" sz="1400" b="0" i="0" u="none" strike="noStrike" kern="1200" cap="none" spc="0" normalizeH="0" baseline="0" noProof="0">
                <a:ln>
                  <a:noFill/>
                </a:ln>
                <a:solidFill>
                  <a:srgbClr val="FFFFFF"/>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51544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5479473-8215-4985-8111-8BEE71B303BC}" type="slidenum">
              <a:rPr lang="en-US"/>
              <a:pPr>
                <a:defRPr/>
              </a:pPr>
              <a:t>‹#›</a:t>
            </a:fld>
            <a:endParaRPr lang="en-US"/>
          </a:p>
        </p:txBody>
      </p:sp>
    </p:spTree>
    <p:extLst>
      <p:ext uri="{BB962C8B-B14F-4D97-AF65-F5344CB8AC3E}">
        <p14:creationId xmlns:p14="http://schemas.microsoft.com/office/powerpoint/2010/main" val="189236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663F1D34-3435-4166-8B62-80A355883606}" type="slidenum">
              <a:rPr lang="en-US"/>
              <a:pPr>
                <a:defRPr/>
              </a:pPr>
              <a:t>‹#›</a:t>
            </a:fld>
            <a:endParaRPr lang="en-US"/>
          </a:p>
        </p:txBody>
      </p:sp>
    </p:spTree>
    <p:extLst>
      <p:ext uri="{BB962C8B-B14F-4D97-AF65-F5344CB8AC3E}">
        <p14:creationId xmlns:p14="http://schemas.microsoft.com/office/powerpoint/2010/main" val="414543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28E53DB-AF73-4FAF-90CE-EF114DDF4E9D}" type="slidenum">
              <a:rPr lang="en-US"/>
              <a:pPr>
                <a:defRPr/>
              </a:pPr>
              <a:t>‹#›</a:t>
            </a:fld>
            <a:endParaRPr lang="en-US"/>
          </a:p>
        </p:txBody>
      </p:sp>
    </p:spTree>
    <p:extLst>
      <p:ext uri="{BB962C8B-B14F-4D97-AF65-F5344CB8AC3E}">
        <p14:creationId xmlns:p14="http://schemas.microsoft.com/office/powerpoint/2010/main" val="2146997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9FA3079A-56D9-45BC-ACBD-F2A3987F1F01}" type="slidenum">
              <a:rPr lang="en-US"/>
              <a:pPr>
                <a:defRPr/>
              </a:pPr>
              <a:t>‹#›</a:t>
            </a:fld>
            <a:endParaRPr lang="en-US"/>
          </a:p>
        </p:txBody>
      </p:sp>
    </p:spTree>
    <p:extLst>
      <p:ext uri="{BB962C8B-B14F-4D97-AF65-F5344CB8AC3E}">
        <p14:creationId xmlns:p14="http://schemas.microsoft.com/office/powerpoint/2010/main" val="4239504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E2DEC180-0ED8-4B19-A619-B805FE124B55}" type="slidenum">
              <a:rPr lang="en-US"/>
              <a:pPr>
                <a:defRPr/>
              </a:pPr>
              <a:t>‹#›</a:t>
            </a:fld>
            <a:endParaRPr lang="en-US"/>
          </a:p>
        </p:txBody>
      </p:sp>
    </p:spTree>
    <p:extLst>
      <p:ext uri="{BB962C8B-B14F-4D97-AF65-F5344CB8AC3E}">
        <p14:creationId xmlns:p14="http://schemas.microsoft.com/office/powerpoint/2010/main" val="452122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8281"/>
            <a:ext cx="9144000" cy="393700"/>
          </a:xfrm>
          <a:solidFill>
            <a:srgbClr val="0066FF"/>
          </a:solidFill>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B62BD231-4A8C-44C8-B87F-1D66C7F76C22}" type="slidenum">
              <a:rPr lang="en-US"/>
              <a:pPr>
                <a:defRPr/>
              </a:pPr>
              <a:t>‹#›</a:t>
            </a:fld>
            <a:endParaRPr lang="en-US"/>
          </a:p>
        </p:txBody>
      </p:sp>
    </p:spTree>
    <p:extLst>
      <p:ext uri="{BB962C8B-B14F-4D97-AF65-F5344CB8AC3E}">
        <p14:creationId xmlns:p14="http://schemas.microsoft.com/office/powerpoint/2010/main" val="297141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a:xfrm>
            <a:off x="443060" y="1564848"/>
            <a:ext cx="8243739" cy="4561315"/>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5240BE07-A114-4229-A434-81848DB190DA}" type="slidenum">
              <a:rPr lang="en-US"/>
              <a:pPr>
                <a:defRPr/>
              </a:pPr>
              <a:t>‹#›</a:t>
            </a:fld>
            <a:endParaRPr lang="en-US"/>
          </a:p>
        </p:txBody>
      </p:sp>
    </p:spTree>
    <p:extLst>
      <p:ext uri="{BB962C8B-B14F-4D97-AF65-F5344CB8AC3E}">
        <p14:creationId xmlns:p14="http://schemas.microsoft.com/office/powerpoint/2010/main" val="1313483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EF0C3108-C885-47A0-8B34-6B73C225AB8D}" type="slidenum">
              <a:rPr lang="en-US"/>
              <a:pPr>
                <a:defRPr/>
              </a:pPr>
              <a:t>‹#›</a:t>
            </a:fld>
            <a:endParaRPr lang="en-US"/>
          </a:p>
        </p:txBody>
      </p:sp>
    </p:spTree>
    <p:extLst>
      <p:ext uri="{BB962C8B-B14F-4D97-AF65-F5344CB8AC3E}">
        <p14:creationId xmlns:p14="http://schemas.microsoft.com/office/powerpoint/2010/main" val="3179281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C99C743E-EAA4-4EFE-932C-7CB421458402}" type="slidenum">
              <a:rPr lang="en-US"/>
              <a:pPr>
                <a:defRPr/>
              </a:pPr>
              <a:t>‹#›</a:t>
            </a:fld>
            <a:endParaRPr lang="en-US"/>
          </a:p>
        </p:txBody>
      </p:sp>
    </p:spTree>
    <p:extLst>
      <p:ext uri="{BB962C8B-B14F-4D97-AF65-F5344CB8AC3E}">
        <p14:creationId xmlns:p14="http://schemas.microsoft.com/office/powerpoint/2010/main" val="2536496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BDEED530-72C3-4610-88DF-9A139D0D87B1}" type="slidenum">
              <a:rPr lang="en-US"/>
              <a:pPr>
                <a:defRPr/>
              </a:pPr>
              <a:t>‹#›</a:t>
            </a:fld>
            <a:endParaRPr lang="en-US"/>
          </a:p>
        </p:txBody>
      </p:sp>
    </p:spTree>
    <p:extLst>
      <p:ext uri="{BB962C8B-B14F-4D97-AF65-F5344CB8AC3E}">
        <p14:creationId xmlns:p14="http://schemas.microsoft.com/office/powerpoint/2010/main" val="903292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B577B294-925D-4849-9BDE-85320CFFEB73}" type="slidenum">
              <a:rPr lang="en-US"/>
              <a:pPr>
                <a:defRPr/>
              </a:pPr>
              <a:t>‹#›</a:t>
            </a:fld>
            <a:endParaRPr lang="en-US"/>
          </a:p>
        </p:txBody>
      </p:sp>
    </p:spTree>
    <p:extLst>
      <p:ext uri="{BB962C8B-B14F-4D97-AF65-F5344CB8AC3E}">
        <p14:creationId xmlns:p14="http://schemas.microsoft.com/office/powerpoint/2010/main" val="4238679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DF3CEFE1-B23A-46C3-A672-F6D67FB175E3}" type="slidenum">
              <a:rPr lang="en-US"/>
              <a:pPr>
                <a:defRPr/>
              </a:pPr>
              <a:t>‹#›</a:t>
            </a:fld>
            <a:endParaRPr lang="en-US"/>
          </a:p>
        </p:txBody>
      </p:sp>
    </p:spTree>
    <p:extLst>
      <p:ext uri="{BB962C8B-B14F-4D97-AF65-F5344CB8AC3E}">
        <p14:creationId xmlns:p14="http://schemas.microsoft.com/office/powerpoint/2010/main" val="1473099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37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68E7ECD5-31C2-4432-9F1A-D64ECF8A50F1}" type="slidenum">
              <a:rPr lang="en-US"/>
              <a:pPr>
                <a:defRPr/>
              </a:pPr>
              <a:t>‹#›</a:t>
            </a:fld>
            <a:endParaRPr lang="en-US"/>
          </a:p>
        </p:txBody>
      </p:sp>
    </p:spTree>
    <p:extLst>
      <p:ext uri="{BB962C8B-B14F-4D97-AF65-F5344CB8AC3E}">
        <p14:creationId xmlns:p14="http://schemas.microsoft.com/office/powerpoint/2010/main" val="17096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7C492-C8E2-488D-A832-BAC0754F66B8}" type="slidenum">
              <a:rPr lang="en-US"/>
              <a:pPr>
                <a:defRPr/>
              </a:pPr>
              <a:t>‹#›</a:t>
            </a:fld>
            <a:endParaRPr lang="en-US"/>
          </a:p>
        </p:txBody>
      </p:sp>
    </p:spTree>
    <p:extLst>
      <p:ext uri="{BB962C8B-B14F-4D97-AF65-F5344CB8AC3E}">
        <p14:creationId xmlns:p14="http://schemas.microsoft.com/office/powerpoint/2010/main" val="3711276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a:t>Mintacím szerkesztése</a:t>
            </a:r>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pPr>
                <a:defRPr/>
              </a:pPr>
              <a:t>‹#›</a:t>
            </a:fld>
            <a:endParaRPr lang="en-US"/>
          </a:p>
        </p:txBody>
      </p:sp>
    </p:spTree>
    <p:extLst>
      <p:ext uri="{BB962C8B-B14F-4D97-AF65-F5344CB8AC3E}">
        <p14:creationId xmlns:p14="http://schemas.microsoft.com/office/powerpoint/2010/main" val="2434053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29C1B-6D92-4B01-A3D3-A99A05064438}" type="slidenum">
              <a:rPr lang="en-US"/>
              <a:pPr>
                <a:defRPr/>
              </a:pPr>
              <a:t>‹#›</a:t>
            </a:fld>
            <a:endParaRPr lang="en-US"/>
          </a:p>
        </p:txBody>
      </p:sp>
    </p:spTree>
    <p:extLst>
      <p:ext uri="{BB962C8B-B14F-4D97-AF65-F5344CB8AC3E}">
        <p14:creationId xmlns:p14="http://schemas.microsoft.com/office/powerpoint/2010/main" val="3294241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E5642-C730-422F-9828-E4FD01076A3A}" type="slidenum">
              <a:rPr lang="en-US"/>
              <a:pPr>
                <a:defRPr/>
              </a:pPr>
              <a:t>‹#›</a:t>
            </a:fld>
            <a:endParaRPr lang="en-US"/>
          </a:p>
        </p:txBody>
      </p:sp>
    </p:spTree>
    <p:extLst>
      <p:ext uri="{BB962C8B-B14F-4D97-AF65-F5344CB8AC3E}">
        <p14:creationId xmlns:p14="http://schemas.microsoft.com/office/powerpoint/2010/main" val="375531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93FAE26-13E2-4ED6-8BE1-7D8B1014A297}" type="slidenum">
              <a:rPr lang="en-US"/>
              <a:pPr>
                <a:defRPr/>
              </a:pPr>
              <a:t>‹#›</a:t>
            </a:fld>
            <a:endParaRPr lang="en-US"/>
          </a:p>
        </p:txBody>
      </p:sp>
    </p:spTree>
    <p:extLst>
      <p:ext uri="{BB962C8B-B14F-4D97-AF65-F5344CB8AC3E}">
        <p14:creationId xmlns:p14="http://schemas.microsoft.com/office/powerpoint/2010/main" val="2371488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3B116C-4BBE-4689-A2AC-4E6356B0C507}" type="slidenum">
              <a:rPr lang="en-US"/>
              <a:pPr>
                <a:defRPr/>
              </a:pPr>
              <a:t>‹#›</a:t>
            </a:fld>
            <a:endParaRPr lang="en-US"/>
          </a:p>
        </p:txBody>
      </p:sp>
    </p:spTree>
    <p:extLst>
      <p:ext uri="{BB962C8B-B14F-4D97-AF65-F5344CB8AC3E}">
        <p14:creationId xmlns:p14="http://schemas.microsoft.com/office/powerpoint/2010/main" val="748740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66FF"/>
          </a:solidFill>
        </p:spPr>
        <p:txBody>
          <a:bodyPr/>
          <a:lstStyle/>
          <a:p>
            <a:r>
              <a:rPr lang="hu-HU"/>
              <a:t>Mintacím szerkesztése</a:t>
            </a:r>
          </a:p>
        </p:txBody>
      </p:sp>
      <p:sp>
        <p:nvSpPr>
          <p:cNvPr id="5" name="Rectangle 6"/>
          <p:cNvSpPr>
            <a:spLocks noGrp="1" noChangeArrowheads="1"/>
          </p:cNvSpPr>
          <p:nvPr>
            <p:ph type="sldNum" sz="quarter" idx="12"/>
          </p:nvPr>
        </p:nvSpPr>
        <p:spPr>
          <a:ln/>
        </p:spPr>
        <p:txBody>
          <a:bodyPr/>
          <a:lstStyle>
            <a:lvl1pPr>
              <a:defRPr/>
            </a:lvl1pPr>
          </a:lstStyle>
          <a:p>
            <a:pPr>
              <a:defRPr/>
            </a:pPr>
            <a:fld id="{DC56F23F-9933-4EC0-B3D5-0D08573FF11B}" type="slidenum">
              <a:rPr lang="en-US"/>
              <a:pPr>
                <a:defRPr/>
              </a:pPr>
              <a:t>‹#›</a:t>
            </a:fld>
            <a:endParaRPr lang="en-US"/>
          </a:p>
        </p:txBody>
      </p:sp>
    </p:spTree>
    <p:extLst>
      <p:ext uri="{BB962C8B-B14F-4D97-AF65-F5344CB8AC3E}">
        <p14:creationId xmlns:p14="http://schemas.microsoft.com/office/powerpoint/2010/main" val="46684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00F5D7-CDC8-4FAE-881F-37475F3B7093}" type="slidenum">
              <a:rPr lang="en-US"/>
              <a:pPr>
                <a:defRPr/>
              </a:pPr>
              <a:t>‹#›</a:t>
            </a:fld>
            <a:endParaRPr lang="en-US"/>
          </a:p>
        </p:txBody>
      </p:sp>
    </p:spTree>
    <p:extLst>
      <p:ext uri="{BB962C8B-B14F-4D97-AF65-F5344CB8AC3E}">
        <p14:creationId xmlns:p14="http://schemas.microsoft.com/office/powerpoint/2010/main" val="2053091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15DEB4-7578-4600-A616-7F887C1470A1}" type="slidenum">
              <a:rPr lang="en-US"/>
              <a:pPr>
                <a:defRPr/>
              </a:pPr>
              <a:t>‹#›</a:t>
            </a:fld>
            <a:endParaRPr lang="en-US"/>
          </a:p>
        </p:txBody>
      </p:sp>
    </p:spTree>
    <p:extLst>
      <p:ext uri="{BB962C8B-B14F-4D97-AF65-F5344CB8AC3E}">
        <p14:creationId xmlns:p14="http://schemas.microsoft.com/office/powerpoint/2010/main" val="2732765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F05A5-778F-43FE-B14A-06B9FA6E62D8}" type="slidenum">
              <a:rPr lang="en-US"/>
              <a:pPr>
                <a:defRPr/>
              </a:pPr>
              <a:t>‹#›</a:t>
            </a:fld>
            <a:endParaRPr lang="en-US"/>
          </a:p>
        </p:txBody>
      </p:sp>
    </p:spTree>
    <p:extLst>
      <p:ext uri="{BB962C8B-B14F-4D97-AF65-F5344CB8AC3E}">
        <p14:creationId xmlns:p14="http://schemas.microsoft.com/office/powerpoint/2010/main" val="200884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7253A-7680-4316-85E0-8A63CDBE2049}" type="slidenum">
              <a:rPr lang="en-US"/>
              <a:pPr>
                <a:defRPr/>
              </a:pPr>
              <a:t>‹#›</a:t>
            </a:fld>
            <a:endParaRPr lang="en-US"/>
          </a:p>
        </p:txBody>
      </p:sp>
    </p:spTree>
    <p:extLst>
      <p:ext uri="{BB962C8B-B14F-4D97-AF65-F5344CB8AC3E}">
        <p14:creationId xmlns:p14="http://schemas.microsoft.com/office/powerpoint/2010/main" val="2526519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a:t>Mintacím szerkesztése</a:t>
            </a:r>
          </a:p>
        </p:txBody>
      </p:sp>
      <p:sp>
        <p:nvSpPr>
          <p:cNvPr id="3" name="Függőleges szöveg helye 2"/>
          <p:cNvSpPr>
            <a:spLocks noGrp="1"/>
          </p:cNvSpPr>
          <p:nvPr>
            <p:ph type="body" orient="vert" idx="1"/>
          </p:nvPr>
        </p:nvSpPr>
        <p:spPr>
          <a:xfrm>
            <a:off x="0" y="0"/>
            <a:ext cx="6705600" cy="61261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0FA5C-A6DE-4C4C-B68F-0E8D91760AFE}" type="slidenum">
              <a:rPr lang="en-US"/>
              <a:pPr>
                <a:defRPr/>
              </a:pPr>
              <a:t>‹#›</a:t>
            </a:fld>
            <a:endParaRPr lang="en-US"/>
          </a:p>
        </p:txBody>
      </p:sp>
    </p:spTree>
    <p:extLst>
      <p:ext uri="{BB962C8B-B14F-4D97-AF65-F5344CB8AC3E}">
        <p14:creationId xmlns:p14="http://schemas.microsoft.com/office/powerpoint/2010/main" val="2121670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a:xfrm>
            <a:off x="443060" y="1564848"/>
            <a:ext cx="8243739" cy="4561315"/>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40BE07-A114-4229-A434-81848DB190DA}" type="slidenum">
              <a:rPr kumimoji="0" lang="en-US" sz="1800" b="0" i="0" u="none" strike="noStrike" kern="1200" cap="none" spc="0" normalizeH="0" baseline="0" noProof="0">
                <a:ln>
                  <a:noFill/>
                </a:ln>
                <a:solidFill>
                  <a:srgbClr val="FFFFFF"/>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59844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41D51F-ADCE-40D0-BF27-B62BBC751D18}" type="slidenum">
              <a:rPr lang="en-US"/>
              <a:pPr>
                <a:defRPr/>
              </a:pPr>
              <a:t>‹#›</a:t>
            </a:fld>
            <a:endParaRPr lang="en-US"/>
          </a:p>
        </p:txBody>
      </p:sp>
    </p:spTree>
    <p:extLst>
      <p:ext uri="{BB962C8B-B14F-4D97-AF65-F5344CB8AC3E}">
        <p14:creationId xmlns:p14="http://schemas.microsoft.com/office/powerpoint/2010/main" val="394022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BCA839-D65F-49C3-B927-07529CBB903B}" type="slidenum">
              <a:rPr lang="en-US"/>
              <a:pPr>
                <a:defRPr/>
              </a:pPr>
              <a:t>‹#›</a:t>
            </a:fld>
            <a:endParaRPr lang="en-US"/>
          </a:p>
        </p:txBody>
      </p:sp>
    </p:spTree>
    <p:extLst>
      <p:ext uri="{BB962C8B-B14F-4D97-AF65-F5344CB8AC3E}">
        <p14:creationId xmlns:p14="http://schemas.microsoft.com/office/powerpoint/2010/main" val="45473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FEAFF025-74C9-4082-A1D8-BF8069E86C6E}" type="slidenum">
              <a:rPr lang="en-US"/>
              <a:pPr>
                <a:defRPr/>
              </a:pPr>
              <a:t>‹#›</a:t>
            </a:fld>
            <a:endParaRPr lang="en-US"/>
          </a:p>
        </p:txBody>
      </p:sp>
    </p:spTree>
    <p:extLst>
      <p:ext uri="{BB962C8B-B14F-4D97-AF65-F5344CB8AC3E}">
        <p14:creationId xmlns:p14="http://schemas.microsoft.com/office/powerpoint/2010/main" val="2360314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FE3E9-C92A-4242-92B7-350C8CB7180D}" type="slidenum">
              <a:rPr lang="en-US"/>
              <a:pPr>
                <a:defRPr/>
              </a:pPr>
              <a:t>‹#›</a:t>
            </a:fld>
            <a:endParaRPr lang="en-US"/>
          </a:p>
        </p:txBody>
      </p:sp>
    </p:spTree>
    <p:extLst>
      <p:ext uri="{BB962C8B-B14F-4D97-AF65-F5344CB8AC3E}">
        <p14:creationId xmlns:p14="http://schemas.microsoft.com/office/powerpoint/2010/main" val="4148904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319421-57B0-4F97-A410-959DF2CEE37F}" type="slidenum">
              <a:rPr lang="en-US"/>
              <a:pPr>
                <a:defRPr/>
              </a:pPr>
              <a:t>‹#›</a:t>
            </a:fld>
            <a:endParaRPr lang="en-US"/>
          </a:p>
        </p:txBody>
      </p:sp>
    </p:spTree>
    <p:extLst>
      <p:ext uri="{BB962C8B-B14F-4D97-AF65-F5344CB8AC3E}">
        <p14:creationId xmlns:p14="http://schemas.microsoft.com/office/powerpoint/2010/main" val="28522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4FFF02-553D-4335-84BF-A37B591A2B59}" type="slidenum">
              <a:rPr lang="en-US"/>
              <a:pPr>
                <a:defRPr/>
              </a:pPr>
              <a:t>‹#›</a:t>
            </a:fld>
            <a:endParaRPr lang="en-US"/>
          </a:p>
        </p:txBody>
      </p:sp>
    </p:spTree>
    <p:extLst>
      <p:ext uri="{BB962C8B-B14F-4D97-AF65-F5344CB8AC3E}">
        <p14:creationId xmlns:p14="http://schemas.microsoft.com/office/powerpoint/2010/main" val="569243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5BD3FF-4C3D-40E9-9463-C0480A7E0CDD}" type="slidenum">
              <a:rPr lang="en-US"/>
              <a:pPr>
                <a:defRPr/>
              </a:pPr>
              <a:t>‹#›</a:t>
            </a:fld>
            <a:endParaRPr lang="en-US"/>
          </a:p>
        </p:txBody>
      </p:sp>
    </p:spTree>
    <p:extLst>
      <p:ext uri="{BB962C8B-B14F-4D97-AF65-F5344CB8AC3E}">
        <p14:creationId xmlns:p14="http://schemas.microsoft.com/office/powerpoint/2010/main" val="1354627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769A7D-2158-4551-AD13-E06D85D6E8F3}" type="slidenum">
              <a:rPr lang="en-US"/>
              <a:pPr>
                <a:defRPr/>
              </a:pPr>
              <a:t>‹#›</a:t>
            </a:fld>
            <a:endParaRPr lang="en-US"/>
          </a:p>
        </p:txBody>
      </p:sp>
    </p:spTree>
    <p:extLst>
      <p:ext uri="{BB962C8B-B14F-4D97-AF65-F5344CB8AC3E}">
        <p14:creationId xmlns:p14="http://schemas.microsoft.com/office/powerpoint/2010/main" val="37185821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E673D5-793F-43D4-8703-70E88EA357A8}" type="slidenum">
              <a:rPr lang="en-US"/>
              <a:pPr>
                <a:defRPr/>
              </a:pPr>
              <a:t>‹#›</a:t>
            </a:fld>
            <a:endParaRPr lang="en-US"/>
          </a:p>
        </p:txBody>
      </p:sp>
    </p:spTree>
    <p:extLst>
      <p:ext uri="{BB962C8B-B14F-4D97-AF65-F5344CB8AC3E}">
        <p14:creationId xmlns:p14="http://schemas.microsoft.com/office/powerpoint/2010/main" val="1437347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AA6271-18CB-480A-B7E6-D52BEA90940C}" type="slidenum">
              <a:rPr lang="en-US"/>
              <a:pPr>
                <a:defRPr/>
              </a:pPr>
              <a:t>‹#›</a:t>
            </a:fld>
            <a:endParaRPr lang="en-US"/>
          </a:p>
        </p:txBody>
      </p:sp>
    </p:spTree>
    <p:extLst>
      <p:ext uri="{BB962C8B-B14F-4D97-AF65-F5344CB8AC3E}">
        <p14:creationId xmlns:p14="http://schemas.microsoft.com/office/powerpoint/2010/main" val="2941600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B70887-6531-4CA4-879B-0D93167E29F4}" type="slidenum">
              <a:rPr lang="en-US"/>
              <a:pPr>
                <a:defRPr/>
              </a:pPr>
              <a:t>‹#›</a:t>
            </a:fld>
            <a:endParaRPr lang="en-US"/>
          </a:p>
        </p:txBody>
      </p:sp>
    </p:spTree>
    <p:extLst>
      <p:ext uri="{BB962C8B-B14F-4D97-AF65-F5344CB8AC3E}">
        <p14:creationId xmlns:p14="http://schemas.microsoft.com/office/powerpoint/2010/main" val="3671285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2138E-9B43-42EF-A5F3-8A7D4C6E8F5F}" type="slidenum">
              <a:rPr lang="en-US"/>
              <a:pPr>
                <a:defRPr/>
              </a:pPr>
              <a:t>‹#›</a:t>
            </a:fld>
            <a:endParaRPr lang="en-US"/>
          </a:p>
        </p:txBody>
      </p:sp>
    </p:spTree>
    <p:extLst>
      <p:ext uri="{BB962C8B-B14F-4D97-AF65-F5344CB8AC3E}">
        <p14:creationId xmlns:p14="http://schemas.microsoft.com/office/powerpoint/2010/main" val="3604790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F7B11C3-7C78-4312-A770-E2334E1188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8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8"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C125382A-3DF0-4797-BE0F-445E10A4FB45}" type="slidenum">
              <a:rPr lang="en-US"/>
              <a:pPr>
                <a:defRPr/>
              </a:pPr>
              <a:t>‹#›</a:t>
            </a:fld>
            <a:endParaRPr lang="en-US"/>
          </a:p>
        </p:txBody>
      </p:sp>
    </p:spTree>
    <p:extLst>
      <p:ext uri="{BB962C8B-B14F-4D97-AF65-F5344CB8AC3E}">
        <p14:creationId xmlns:p14="http://schemas.microsoft.com/office/powerpoint/2010/main" val="2752972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B3F2D18-9BB3-49AA-A2D5-F6BD04AF9C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841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37321BF-3E83-417C-93F9-0C67297C2D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0348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5EF012B-4587-4302-9498-F93ADBBFD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27341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7AE6B654-A3FB-4B3D-AA96-32D239D0E7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90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D92B4165-F4F0-4859-8375-4E8F3F74AB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6336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4ACEEFCC-73C6-4E34-BA98-06816966ED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7682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21EA548-8986-4F63-9E9A-7C9AB425FD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17534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002BCDA-CD3D-459A-B5F6-7253ED4651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5337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9B4CE1C6-BAA7-44E9-A2FC-6C64E395E5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2480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50FA391-E49C-4445-B1C9-8D082153F1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2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lvl1pPr>
              <a:defRPr>
                <a:solidFill>
                  <a:srgbClr val="0880F8"/>
                </a:solidFill>
              </a:defRPr>
            </a:lvl1pPr>
          </a:lstStyle>
          <a:p>
            <a:r>
              <a:rPr lang="hu-HU" dirty="0"/>
              <a:t>Mintacím szerkesztése</a:t>
            </a: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1B349859-308B-44EF-A27B-55BF25424D66}" type="slidenum">
              <a:rPr lang="en-US"/>
              <a:pPr>
                <a:defRPr/>
              </a:pPr>
              <a:t>‹#›</a:t>
            </a:fld>
            <a:endParaRPr lang="en-US"/>
          </a:p>
        </p:txBody>
      </p:sp>
    </p:spTree>
    <p:extLst>
      <p:ext uri="{BB962C8B-B14F-4D97-AF65-F5344CB8AC3E}">
        <p14:creationId xmlns:p14="http://schemas.microsoft.com/office/powerpoint/2010/main" val="1674229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41454B-1DF7-4995-BAB1-9D8D4FBAA4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24286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49723A-2E45-4C38-89CE-36A10C7730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33574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29ED4-A99D-4E17-ADDA-7EC4DA76A5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45297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AC92BE-7D6A-4101-8426-A6D61ED95D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03562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9139C2-0B52-4ADA-A3FC-6F01CC26A1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32164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0B01DA-37FA-4FE9-B751-638C3CF0AD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5529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03A073-6AC8-430E-B890-27568C1287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2114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201025-725D-45D6-8CFF-C2C1EAC451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600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032F07-A476-436C-AD2F-FA09FA4D6D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91038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72844-1DC8-4DD9-8F80-4234FDCD7B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805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3"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68BD18B-46BE-49D5-8E30-1AECAEBD1CD7}" type="slidenum">
              <a:rPr lang="en-US"/>
              <a:pPr>
                <a:defRPr/>
              </a:pPr>
              <a:t>‹#›</a:t>
            </a:fld>
            <a:endParaRPr lang="en-US"/>
          </a:p>
        </p:txBody>
      </p:sp>
    </p:spTree>
    <p:extLst>
      <p:ext uri="{BB962C8B-B14F-4D97-AF65-F5344CB8AC3E}">
        <p14:creationId xmlns:p14="http://schemas.microsoft.com/office/powerpoint/2010/main" val="2526497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BE8714-C9BB-4AB2-BDDA-E2039D9FAF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76132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7C492-C8E2-488D-A832-BAC0754F66B8}" type="slidenum">
              <a:rPr lang="en-US"/>
              <a:pPr>
                <a:defRPr/>
              </a:pPr>
              <a:t>‹#›</a:t>
            </a:fld>
            <a:endParaRPr lang="en-US"/>
          </a:p>
        </p:txBody>
      </p:sp>
    </p:spTree>
    <p:extLst>
      <p:ext uri="{BB962C8B-B14F-4D97-AF65-F5344CB8AC3E}">
        <p14:creationId xmlns:p14="http://schemas.microsoft.com/office/powerpoint/2010/main" val="27153833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a:t>Mintacím szerkesztése</a:t>
            </a:r>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pPr>
                <a:defRPr/>
              </a:pPr>
              <a:t>‹#›</a:t>
            </a:fld>
            <a:endParaRPr lang="en-US"/>
          </a:p>
        </p:txBody>
      </p:sp>
    </p:spTree>
    <p:extLst>
      <p:ext uri="{BB962C8B-B14F-4D97-AF65-F5344CB8AC3E}">
        <p14:creationId xmlns:p14="http://schemas.microsoft.com/office/powerpoint/2010/main" val="2552294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29C1B-6D92-4B01-A3D3-A99A05064438}" type="slidenum">
              <a:rPr lang="en-US"/>
              <a:pPr>
                <a:defRPr/>
              </a:pPr>
              <a:t>‹#›</a:t>
            </a:fld>
            <a:endParaRPr lang="en-US"/>
          </a:p>
        </p:txBody>
      </p:sp>
    </p:spTree>
    <p:extLst>
      <p:ext uri="{BB962C8B-B14F-4D97-AF65-F5344CB8AC3E}">
        <p14:creationId xmlns:p14="http://schemas.microsoft.com/office/powerpoint/2010/main" val="36742429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E5642-C730-422F-9828-E4FD01076A3A}" type="slidenum">
              <a:rPr lang="en-US"/>
              <a:pPr>
                <a:defRPr/>
              </a:pPr>
              <a:t>‹#›</a:t>
            </a:fld>
            <a:endParaRPr lang="en-US"/>
          </a:p>
        </p:txBody>
      </p:sp>
    </p:spTree>
    <p:extLst>
      <p:ext uri="{BB962C8B-B14F-4D97-AF65-F5344CB8AC3E}">
        <p14:creationId xmlns:p14="http://schemas.microsoft.com/office/powerpoint/2010/main" val="25359099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3B116C-4BBE-4689-A2AC-4E6356B0C507}" type="slidenum">
              <a:rPr lang="en-US"/>
              <a:pPr>
                <a:defRPr/>
              </a:pPr>
              <a:t>‹#›</a:t>
            </a:fld>
            <a:endParaRPr lang="en-US"/>
          </a:p>
        </p:txBody>
      </p:sp>
    </p:spTree>
    <p:extLst>
      <p:ext uri="{BB962C8B-B14F-4D97-AF65-F5344CB8AC3E}">
        <p14:creationId xmlns:p14="http://schemas.microsoft.com/office/powerpoint/2010/main" val="94816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66FF"/>
          </a:solidFill>
        </p:spPr>
        <p:txBody>
          <a:bodyPr/>
          <a:lstStyle/>
          <a:p>
            <a:r>
              <a:rPr lang="hu-HU"/>
              <a:t>Mintacím szerkesztése</a:t>
            </a:r>
          </a:p>
        </p:txBody>
      </p:sp>
      <p:sp>
        <p:nvSpPr>
          <p:cNvPr id="5" name="Rectangle 6"/>
          <p:cNvSpPr>
            <a:spLocks noGrp="1" noChangeArrowheads="1"/>
          </p:cNvSpPr>
          <p:nvPr>
            <p:ph type="sldNum" sz="quarter" idx="12"/>
          </p:nvPr>
        </p:nvSpPr>
        <p:spPr>
          <a:ln/>
        </p:spPr>
        <p:txBody>
          <a:bodyPr/>
          <a:lstStyle>
            <a:lvl1pPr>
              <a:defRPr/>
            </a:lvl1pPr>
          </a:lstStyle>
          <a:p>
            <a:pPr>
              <a:defRPr/>
            </a:pPr>
            <a:fld id="{DC56F23F-9933-4EC0-B3D5-0D08573FF11B}" type="slidenum">
              <a:rPr lang="en-US"/>
              <a:pPr>
                <a:defRPr/>
              </a:pPr>
              <a:t>‹#›</a:t>
            </a:fld>
            <a:endParaRPr lang="en-US"/>
          </a:p>
        </p:txBody>
      </p:sp>
    </p:spTree>
    <p:extLst>
      <p:ext uri="{BB962C8B-B14F-4D97-AF65-F5344CB8AC3E}">
        <p14:creationId xmlns:p14="http://schemas.microsoft.com/office/powerpoint/2010/main" val="17032166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00F5D7-CDC8-4FAE-881F-37475F3B7093}" type="slidenum">
              <a:rPr lang="en-US"/>
              <a:pPr>
                <a:defRPr/>
              </a:pPr>
              <a:t>‹#›</a:t>
            </a:fld>
            <a:endParaRPr lang="en-US"/>
          </a:p>
        </p:txBody>
      </p:sp>
    </p:spTree>
    <p:extLst>
      <p:ext uri="{BB962C8B-B14F-4D97-AF65-F5344CB8AC3E}">
        <p14:creationId xmlns:p14="http://schemas.microsoft.com/office/powerpoint/2010/main" val="38108690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15DEB4-7578-4600-A616-7F887C1470A1}" type="slidenum">
              <a:rPr lang="en-US"/>
              <a:pPr>
                <a:defRPr/>
              </a:pPr>
              <a:t>‹#›</a:t>
            </a:fld>
            <a:endParaRPr lang="en-US"/>
          </a:p>
        </p:txBody>
      </p:sp>
    </p:spTree>
    <p:extLst>
      <p:ext uri="{BB962C8B-B14F-4D97-AF65-F5344CB8AC3E}">
        <p14:creationId xmlns:p14="http://schemas.microsoft.com/office/powerpoint/2010/main" val="4290004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F05A5-778F-43FE-B14A-06B9FA6E62D8}" type="slidenum">
              <a:rPr lang="en-US"/>
              <a:pPr>
                <a:defRPr/>
              </a:pPr>
              <a:t>‹#›</a:t>
            </a:fld>
            <a:endParaRPr lang="en-US"/>
          </a:p>
        </p:txBody>
      </p:sp>
    </p:spTree>
    <p:extLst>
      <p:ext uri="{BB962C8B-B14F-4D97-AF65-F5344CB8AC3E}">
        <p14:creationId xmlns:p14="http://schemas.microsoft.com/office/powerpoint/2010/main" val="203972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79B6EA3-FDDD-438E-9163-541F1F5CE217}" type="slidenum">
              <a:rPr lang="en-US"/>
              <a:pPr>
                <a:defRPr/>
              </a:pPr>
              <a:t>‹#›</a:t>
            </a:fld>
            <a:endParaRPr lang="en-US"/>
          </a:p>
        </p:txBody>
      </p:sp>
    </p:spTree>
    <p:extLst>
      <p:ext uri="{BB962C8B-B14F-4D97-AF65-F5344CB8AC3E}">
        <p14:creationId xmlns:p14="http://schemas.microsoft.com/office/powerpoint/2010/main" val="39867591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7253A-7680-4316-85E0-8A63CDBE2049}" type="slidenum">
              <a:rPr lang="en-US"/>
              <a:pPr>
                <a:defRPr/>
              </a:pPr>
              <a:t>‹#›</a:t>
            </a:fld>
            <a:endParaRPr lang="en-US"/>
          </a:p>
        </p:txBody>
      </p:sp>
    </p:spTree>
    <p:extLst>
      <p:ext uri="{BB962C8B-B14F-4D97-AF65-F5344CB8AC3E}">
        <p14:creationId xmlns:p14="http://schemas.microsoft.com/office/powerpoint/2010/main" val="27242154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a:t>Mintacím szerkesztése</a:t>
            </a:r>
          </a:p>
        </p:txBody>
      </p:sp>
      <p:sp>
        <p:nvSpPr>
          <p:cNvPr id="3" name="Függőleges szöveg helye 2"/>
          <p:cNvSpPr>
            <a:spLocks noGrp="1"/>
          </p:cNvSpPr>
          <p:nvPr>
            <p:ph type="body" orient="vert" idx="1"/>
          </p:nvPr>
        </p:nvSpPr>
        <p:spPr>
          <a:xfrm>
            <a:off x="0" y="0"/>
            <a:ext cx="6705600" cy="61261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0FA5C-A6DE-4C4C-B68F-0E8D91760AFE}" type="slidenum">
              <a:rPr lang="en-US"/>
              <a:pPr>
                <a:defRPr/>
              </a:pPr>
              <a:t>‹#›</a:t>
            </a:fld>
            <a:endParaRPr lang="en-US"/>
          </a:p>
        </p:txBody>
      </p:sp>
    </p:spTree>
    <p:extLst>
      <p:ext uri="{BB962C8B-B14F-4D97-AF65-F5344CB8AC3E}">
        <p14:creationId xmlns:p14="http://schemas.microsoft.com/office/powerpoint/2010/main" val="358411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A4A9BE35-29C3-4B97-839D-9DE43E662838}" type="slidenum">
              <a:rPr lang="en-US"/>
              <a:pPr>
                <a:defRPr/>
              </a:pPr>
              <a:t>‹#›</a:t>
            </a:fld>
            <a:endParaRPr lang="en-US"/>
          </a:p>
        </p:txBody>
      </p:sp>
    </p:spTree>
    <p:extLst>
      <p:ext uri="{BB962C8B-B14F-4D97-AF65-F5344CB8AC3E}">
        <p14:creationId xmlns:p14="http://schemas.microsoft.com/office/powerpoint/2010/main" val="120681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8280"/>
            <a:ext cx="9144000" cy="393700"/>
          </a:xfrm>
          <a:prstGeom prst="rect">
            <a:avLst/>
          </a:prstGeom>
          <a:solidFill>
            <a:srgbClr val="0066FF"/>
          </a:solid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mn-lt"/>
                <a:cs typeface="+mn-cs"/>
              </a:defRPr>
            </a:lvl1pPr>
          </a:lstStyle>
          <a:p>
            <a:pPr fontAlgn="base">
              <a:spcBef>
                <a:spcPct val="0"/>
              </a:spcBef>
              <a:spcAft>
                <a:spcPct val="0"/>
              </a:spcAft>
              <a:defRPr/>
            </a:pPr>
            <a:fld id="{086F7CB5-7D1B-420E-9AC6-03B292490CE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46660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60" r:id="rId13"/>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0"/>
            <a:ext cx="9144000" cy="393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mn-cs"/>
              </a:defRPr>
            </a:lvl1pPr>
          </a:lstStyle>
          <a:p>
            <a:pPr fontAlgn="base">
              <a:spcBef>
                <a:spcPct val="0"/>
              </a:spcBef>
              <a:spcAft>
                <a:spcPct val="0"/>
              </a:spcAft>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cs typeface="+mn-cs"/>
              </a:defRPr>
            </a:lvl1pPr>
          </a:lstStyle>
          <a:p>
            <a:pPr fontAlgn="base">
              <a:spcBef>
                <a:spcPct val="0"/>
              </a:spcBef>
              <a:spcAft>
                <a:spcPct val="0"/>
              </a:spcAft>
              <a:defRPr/>
            </a:pPr>
            <a:endParaRPr lang="en-US"/>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mn-lt"/>
                <a:cs typeface="+mn-cs"/>
              </a:defRPr>
            </a:lvl1pPr>
          </a:lstStyle>
          <a:p>
            <a:pPr fontAlgn="base">
              <a:spcBef>
                <a:spcPct val="0"/>
              </a:spcBef>
              <a:spcAft>
                <a:spcPct val="0"/>
              </a:spcAft>
              <a:defRPr/>
            </a:pPr>
            <a:fld id="{2C5ABEFA-7CE2-451C-AAD3-7A2CC969DB3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5495714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rgbClr val="000000"/>
                </a:solidFill>
                <a:latin typeface="+mn-lt"/>
              </a:defRPr>
            </a:lvl1pPr>
          </a:lstStyle>
          <a:p>
            <a:pPr fontAlgn="base">
              <a:spcBef>
                <a:spcPct val="0"/>
              </a:spcBef>
              <a:spcAft>
                <a:spcPct val="0"/>
              </a:spcAft>
              <a:defRPr/>
            </a:pPr>
            <a:endParaRPr lang="en-US" sz="140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0000"/>
                </a:solidFill>
                <a:latin typeface="+mn-lt"/>
              </a:defRPr>
            </a:lvl1pPr>
          </a:lstStyle>
          <a:p>
            <a:pPr algn="ctr" fontAlgn="base">
              <a:spcBef>
                <a:spcPct val="0"/>
              </a:spcBef>
              <a:spcAft>
                <a:spcPct val="0"/>
              </a:spcAft>
              <a:defRPr/>
            </a:pPr>
            <a:endParaRPr lang="en-US" sz="1400"/>
          </a:p>
        </p:txBody>
      </p:sp>
      <p:sp>
        <p:nvSpPr>
          <p:cNvPr id="11270"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FFFFFF"/>
                </a:solidFill>
                <a:latin typeface="+mn-lt"/>
              </a:defRPr>
            </a:lvl1pPr>
          </a:lstStyle>
          <a:p>
            <a:pPr fontAlgn="base">
              <a:spcBef>
                <a:spcPct val="0"/>
              </a:spcBef>
              <a:spcAft>
                <a:spcPct val="0"/>
              </a:spcAft>
              <a:defRPr/>
            </a:pPr>
            <a:fld id="{8FC222DB-D16D-4A8A-92BC-BB643043AAF9}" type="slidenum">
              <a:rPr lang="en-US" sz="1400"/>
              <a:pPr fontAlgn="base">
                <a:spcBef>
                  <a:spcPct val="0"/>
                </a:spcBef>
                <a:spcAft>
                  <a:spcPct val="0"/>
                </a:spcAft>
                <a:defRPr/>
              </a:pPr>
              <a:t>‹#›</a:t>
            </a:fld>
            <a:endParaRPr lang="en-US" sz="1400"/>
          </a:p>
        </p:txBody>
      </p:sp>
    </p:spTree>
    <p:extLst>
      <p:ext uri="{BB962C8B-B14F-4D97-AF65-F5344CB8AC3E}">
        <p14:creationId xmlns:p14="http://schemas.microsoft.com/office/powerpoint/2010/main" val="13455548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59" r:id="rId12"/>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4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defRPr>
            </a:lvl1pPr>
          </a:lstStyle>
          <a:p>
            <a:pPr fontAlgn="base">
              <a:spcBef>
                <a:spcPct val="0"/>
              </a:spcBef>
              <a:spcAft>
                <a:spcPct val="0"/>
              </a:spcAft>
              <a:defRPr/>
            </a:pPr>
            <a:endParaRPr lang="en-US"/>
          </a:p>
        </p:txBody>
      </p:sp>
      <p:sp>
        <p:nvSpPr>
          <p:cNvPr id="338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defRPr>
            </a:lvl1pPr>
          </a:lstStyle>
          <a:p>
            <a:pPr fontAlgn="base">
              <a:spcBef>
                <a:spcPct val="0"/>
              </a:spcBef>
              <a:spcAft>
                <a:spcPct val="0"/>
              </a:spcAft>
              <a:defRPr/>
            </a:pPr>
            <a:endParaRPr lang="en-US"/>
          </a:p>
        </p:txBody>
      </p:sp>
      <p:sp>
        <p:nvSpPr>
          <p:cNvPr id="33895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defRPr>
            </a:lvl1pPr>
          </a:lstStyle>
          <a:p>
            <a:pPr fontAlgn="base">
              <a:spcBef>
                <a:spcPct val="0"/>
              </a:spcBef>
              <a:spcAft>
                <a:spcPct val="0"/>
              </a:spcAft>
              <a:defRPr/>
            </a:pPr>
            <a:fld id="{6D314CC6-81AB-4E13-9F33-5E08E66EF55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766960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Garamond" pitchFamily="18" charset="0"/>
        </a:defRPr>
      </a:lvl2pPr>
      <a:lvl3pPr algn="l" rtl="0" eaLnBrk="0" fontAlgn="base" hangingPunct="0">
        <a:spcBef>
          <a:spcPct val="0"/>
        </a:spcBef>
        <a:spcAft>
          <a:spcPct val="0"/>
        </a:spcAft>
        <a:defRPr sz="4400">
          <a:solidFill>
            <a:schemeClr val="bg1"/>
          </a:solidFill>
          <a:latin typeface="Garamond" pitchFamily="18" charset="0"/>
        </a:defRPr>
      </a:lvl3pPr>
      <a:lvl4pPr algn="l" rtl="0" eaLnBrk="0" fontAlgn="base" hangingPunct="0">
        <a:spcBef>
          <a:spcPct val="0"/>
        </a:spcBef>
        <a:spcAft>
          <a:spcPct val="0"/>
        </a:spcAft>
        <a:defRPr sz="4400">
          <a:solidFill>
            <a:schemeClr val="bg1"/>
          </a:solidFill>
          <a:latin typeface="Garamond" pitchFamily="18" charset="0"/>
        </a:defRPr>
      </a:lvl4pPr>
      <a:lvl5pPr algn="l" rtl="0" eaLnBrk="0" fontAlgn="base" hangingPunct="0">
        <a:spcBef>
          <a:spcPct val="0"/>
        </a:spcBef>
        <a:spcAft>
          <a:spcPct val="0"/>
        </a:spcAft>
        <a:defRPr sz="4400">
          <a:solidFill>
            <a:schemeClr val="bg1"/>
          </a:solidFill>
          <a:latin typeface="Garamond" pitchFamily="18" charset="0"/>
        </a:defRPr>
      </a:lvl5pPr>
      <a:lvl6pPr marL="457200" algn="l" rtl="0" fontAlgn="base">
        <a:spcBef>
          <a:spcPct val="0"/>
        </a:spcBef>
        <a:spcAft>
          <a:spcPct val="0"/>
        </a:spcAft>
        <a:defRPr sz="4400">
          <a:solidFill>
            <a:schemeClr val="bg1"/>
          </a:solidFill>
          <a:latin typeface="Garamond" pitchFamily="18" charset="0"/>
        </a:defRPr>
      </a:lvl6pPr>
      <a:lvl7pPr marL="914400" algn="l" rtl="0" fontAlgn="base">
        <a:spcBef>
          <a:spcPct val="0"/>
        </a:spcBef>
        <a:spcAft>
          <a:spcPct val="0"/>
        </a:spcAft>
        <a:defRPr sz="4400">
          <a:solidFill>
            <a:schemeClr val="bg1"/>
          </a:solidFill>
          <a:latin typeface="Garamond" pitchFamily="18" charset="0"/>
        </a:defRPr>
      </a:lvl7pPr>
      <a:lvl8pPr marL="1371600" algn="l" rtl="0" fontAlgn="base">
        <a:spcBef>
          <a:spcPct val="0"/>
        </a:spcBef>
        <a:spcAft>
          <a:spcPct val="0"/>
        </a:spcAft>
        <a:defRPr sz="4400">
          <a:solidFill>
            <a:schemeClr val="bg1"/>
          </a:solidFill>
          <a:latin typeface="Garamond" pitchFamily="18" charset="0"/>
        </a:defRPr>
      </a:lvl8pPr>
      <a:lvl9pPr marL="1828800" algn="l" rtl="0" fontAlgn="base">
        <a:spcBef>
          <a:spcPct val="0"/>
        </a:spcBef>
        <a:spcAft>
          <a:spcPct val="0"/>
        </a:spcAft>
        <a:defRPr sz="4400">
          <a:solidFill>
            <a:schemeClr val="bg1"/>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5667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94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vl1pPr>
          </a:lstStyle>
          <a:p>
            <a:pPr fontAlgn="base">
              <a:spcBef>
                <a:spcPct val="0"/>
              </a:spcBef>
              <a:spcAft>
                <a:spcPct val="0"/>
              </a:spcAft>
              <a:defRPr/>
            </a:pPr>
            <a:endParaRPr lang="en-US">
              <a:solidFill>
                <a:srgbClr val="000000"/>
              </a:solidFill>
            </a:endParaRPr>
          </a:p>
        </p:txBody>
      </p:sp>
      <p:sp>
        <p:nvSpPr>
          <p:cNvPr id="338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endParaRPr>
          </a:p>
        </p:txBody>
      </p:sp>
      <p:sp>
        <p:nvSpPr>
          <p:cNvPr id="33895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A0F5CF37-D3AB-4160-B42C-2A6D35D2A53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4865368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Garamond" pitchFamily="18" charset="0"/>
        </a:defRPr>
      </a:lvl2pPr>
      <a:lvl3pPr algn="l" rtl="0" fontAlgn="base">
        <a:spcBef>
          <a:spcPct val="0"/>
        </a:spcBef>
        <a:spcAft>
          <a:spcPct val="0"/>
        </a:spcAft>
        <a:defRPr sz="4400">
          <a:solidFill>
            <a:schemeClr val="bg1"/>
          </a:solidFill>
          <a:latin typeface="Garamond" pitchFamily="18" charset="0"/>
        </a:defRPr>
      </a:lvl3pPr>
      <a:lvl4pPr algn="l" rtl="0" fontAlgn="base">
        <a:spcBef>
          <a:spcPct val="0"/>
        </a:spcBef>
        <a:spcAft>
          <a:spcPct val="0"/>
        </a:spcAft>
        <a:defRPr sz="4400">
          <a:solidFill>
            <a:schemeClr val="bg1"/>
          </a:solidFill>
          <a:latin typeface="Garamond" pitchFamily="18" charset="0"/>
        </a:defRPr>
      </a:lvl4pPr>
      <a:lvl5pPr algn="l" rtl="0" fontAlgn="base">
        <a:spcBef>
          <a:spcPct val="0"/>
        </a:spcBef>
        <a:spcAft>
          <a:spcPct val="0"/>
        </a:spcAft>
        <a:defRPr sz="4400">
          <a:solidFill>
            <a:schemeClr val="bg1"/>
          </a:solidFill>
          <a:latin typeface="Garamond" pitchFamily="18" charset="0"/>
        </a:defRPr>
      </a:lvl5pPr>
      <a:lvl6pPr marL="457200" algn="l" rtl="0" fontAlgn="base">
        <a:spcBef>
          <a:spcPct val="0"/>
        </a:spcBef>
        <a:spcAft>
          <a:spcPct val="0"/>
        </a:spcAft>
        <a:defRPr sz="4400">
          <a:solidFill>
            <a:schemeClr val="bg1"/>
          </a:solidFill>
          <a:latin typeface="Garamond" pitchFamily="18" charset="0"/>
        </a:defRPr>
      </a:lvl6pPr>
      <a:lvl7pPr marL="914400" algn="l" rtl="0" fontAlgn="base">
        <a:spcBef>
          <a:spcPct val="0"/>
        </a:spcBef>
        <a:spcAft>
          <a:spcPct val="0"/>
        </a:spcAft>
        <a:defRPr sz="4400">
          <a:solidFill>
            <a:schemeClr val="bg1"/>
          </a:solidFill>
          <a:latin typeface="Garamond" pitchFamily="18" charset="0"/>
        </a:defRPr>
      </a:lvl7pPr>
      <a:lvl8pPr marL="1371600" algn="l" rtl="0" fontAlgn="base">
        <a:spcBef>
          <a:spcPct val="0"/>
        </a:spcBef>
        <a:spcAft>
          <a:spcPct val="0"/>
        </a:spcAft>
        <a:defRPr sz="4400">
          <a:solidFill>
            <a:schemeClr val="bg1"/>
          </a:solidFill>
          <a:latin typeface="Garamond" pitchFamily="18" charset="0"/>
        </a:defRPr>
      </a:lvl8pPr>
      <a:lvl9pPr marL="1828800" algn="l" rtl="0" fontAlgn="base">
        <a:spcBef>
          <a:spcPct val="0"/>
        </a:spcBef>
        <a:spcAft>
          <a:spcPct val="0"/>
        </a:spcAft>
        <a:defRPr sz="4400">
          <a:solidFill>
            <a:schemeClr val="bg1"/>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0"/>
            <a:ext cx="9144000" cy="393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bg1"/>
                </a:solidFill>
                <a:latin typeface="+mn-lt"/>
                <a:cs typeface="+mn-cs"/>
              </a:defRPr>
            </a:lvl1pPr>
          </a:lstStyle>
          <a:p>
            <a:pPr fontAlgn="base">
              <a:spcBef>
                <a:spcPct val="0"/>
              </a:spcBef>
              <a:spcAft>
                <a:spcPct val="0"/>
              </a:spcAft>
              <a:defRPr/>
            </a:pPr>
            <a:fld id="{5B19A15A-9FCA-4B07-BEC3-4A718672D2E8}" type="slidenum">
              <a:rPr lang="en-US" sz="1400">
                <a:solidFill>
                  <a:srgbClr val="FFFFFF"/>
                </a:solidFill>
              </a:rPr>
              <a:pPr fontAlgn="base">
                <a:spcBef>
                  <a:spcPct val="0"/>
                </a:spcBef>
                <a:spcAft>
                  <a:spcPct val="0"/>
                </a:spcAft>
                <a:defRPr/>
              </a:pPr>
              <a:t>‹#›</a:t>
            </a:fld>
            <a:endParaRPr lang="en-US" sz="1400">
              <a:solidFill>
                <a:srgbClr val="FFFFFF"/>
              </a:solidFill>
            </a:endParaRPr>
          </a:p>
        </p:txBody>
      </p:sp>
    </p:spTree>
    <p:extLst>
      <p:ext uri="{BB962C8B-B14F-4D97-AF65-F5344CB8AC3E}">
        <p14:creationId xmlns:p14="http://schemas.microsoft.com/office/powerpoint/2010/main" val="294281921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rgbClr val="000000"/>
                </a:solidFill>
                <a:latin typeface="+mn-lt"/>
              </a:defRPr>
            </a:lvl1pPr>
          </a:lstStyle>
          <a:p>
            <a:pPr fontAlgn="base">
              <a:spcBef>
                <a:spcPct val="0"/>
              </a:spcBef>
              <a:spcAft>
                <a:spcPct val="0"/>
              </a:spcAft>
              <a:defRPr/>
            </a:pPr>
            <a:endParaRPr lang="en-US" sz="140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0000"/>
                </a:solidFill>
                <a:latin typeface="+mn-lt"/>
              </a:defRPr>
            </a:lvl1pPr>
          </a:lstStyle>
          <a:p>
            <a:pPr algn="ctr" fontAlgn="base">
              <a:spcBef>
                <a:spcPct val="0"/>
              </a:spcBef>
              <a:spcAft>
                <a:spcPct val="0"/>
              </a:spcAft>
              <a:defRPr/>
            </a:pPr>
            <a:endParaRPr lang="en-US" sz="1400"/>
          </a:p>
        </p:txBody>
      </p:sp>
      <p:sp>
        <p:nvSpPr>
          <p:cNvPr id="11270"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FFFFFF"/>
                </a:solidFill>
                <a:latin typeface="+mn-lt"/>
              </a:defRPr>
            </a:lvl1pPr>
          </a:lstStyle>
          <a:p>
            <a:pPr fontAlgn="base">
              <a:spcBef>
                <a:spcPct val="0"/>
              </a:spcBef>
              <a:spcAft>
                <a:spcPct val="0"/>
              </a:spcAft>
              <a:defRPr/>
            </a:pPr>
            <a:fld id="{8FC222DB-D16D-4A8A-92BC-BB643043AAF9}" type="slidenum">
              <a:rPr lang="en-US" sz="1400"/>
              <a:pPr fontAlgn="base">
                <a:spcBef>
                  <a:spcPct val="0"/>
                </a:spcBef>
                <a:spcAft>
                  <a:spcPct val="0"/>
                </a:spcAft>
                <a:defRPr/>
              </a:pPr>
              <a:t>‹#›</a:t>
            </a:fld>
            <a:endParaRPr lang="en-US" sz="1400"/>
          </a:p>
        </p:txBody>
      </p:sp>
    </p:spTree>
    <p:extLst>
      <p:ext uri="{BB962C8B-B14F-4D97-AF65-F5344CB8AC3E}">
        <p14:creationId xmlns:p14="http://schemas.microsoft.com/office/powerpoint/2010/main" val="6788402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1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1.xml"/></Relationships>
</file>

<file path=ppt/slides/_rels/slide1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1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1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1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1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1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1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1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1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1.xml"/></Relationships>
</file>

<file path=ppt/slides/_rels/slide1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1.xml"/></Relationships>
</file>

<file path=ppt/slides/_rels/slide1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1.xml"/></Relationships>
</file>

<file path=ppt/slides/_rels/slide18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1.xml"/></Relationships>
</file>

<file path=ppt/slides/_rels/slide18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1.xml"/></Relationships>
</file>

<file path=ppt/slides/_rels/slide18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19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31.xml"/></Relationships>
</file>

<file path=ppt/slides/_rels/slide19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2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6.xml"/></Relationships>
</file>

<file path=ppt/slides/_rels/slide2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6.xml"/></Relationships>
</file>

<file path=ppt/slides/_rels/slide21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6.xml"/></Relationships>
</file>

<file path=ppt/slides/_rels/slide21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1.xml"/></Relationships>
</file>

<file path=ppt/slides/_rels/slide22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6.xml"/></Relationships>
</file>

<file path=ppt/slides/_rels/slide2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31.xml"/></Relationships>
</file>

<file path=ppt/slides/_rels/slide2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1.xml"/></Relationships>
</file>

<file path=ppt/slides/_rels/slide2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1.xml"/></Relationships>
</file>

<file path=ppt/slides/_rels/slide236.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3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4.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9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33FF"/>
            </a:gs>
          </a:gsLst>
          <a:lin ang="0" scaled="1"/>
        </a:gradFill>
        <a:effectLst/>
      </p:bgPr>
    </p:bg>
    <p:spTree>
      <p:nvGrpSpPr>
        <p:cNvPr id="1" name=""/>
        <p:cNvGrpSpPr/>
        <p:nvPr/>
      </p:nvGrpSpPr>
      <p:grpSpPr>
        <a:xfrm>
          <a:off x="0" y="0"/>
          <a:ext cx="0" cy="0"/>
          <a:chOff x="0" y="0"/>
          <a:chExt cx="0" cy="0"/>
        </a:xfrm>
      </p:grpSpPr>
      <p:sp>
        <p:nvSpPr>
          <p:cNvPr id="157698" name="Rectangle 4"/>
          <p:cNvSpPr>
            <a:spLocks noChangeArrowheads="1"/>
          </p:cNvSpPr>
          <p:nvPr/>
        </p:nvSpPr>
        <p:spPr bwMode="auto">
          <a:xfrm>
            <a:off x="1371600" y="3486150"/>
            <a:ext cx="6400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fontAlgn="base">
              <a:spcBef>
                <a:spcPct val="20000"/>
              </a:spcBef>
              <a:spcAft>
                <a:spcPct val="0"/>
              </a:spcAft>
              <a:buClr>
                <a:srgbClr val="666600"/>
              </a:buClr>
              <a:buSzPct val="75000"/>
              <a:buFont typeface="Wingdings" pitchFamily="2" charset="2"/>
              <a:buNone/>
            </a:pPr>
            <a:r>
              <a:rPr lang="en-US" altLang="en-US" sz="3600" dirty="0">
                <a:solidFill>
                  <a:srgbClr val="FFFFFF"/>
                </a:solidFill>
              </a:rPr>
              <a:t>Dezső Sima</a:t>
            </a:r>
            <a:endParaRPr lang="en-US" altLang="en-US" sz="2800" dirty="0">
              <a:solidFill>
                <a:srgbClr val="FFFFFF"/>
              </a:solidFill>
            </a:endParaRPr>
          </a:p>
        </p:txBody>
      </p:sp>
      <p:sp>
        <p:nvSpPr>
          <p:cNvPr id="157699" name="Text Box 5"/>
          <p:cNvSpPr txBox="1">
            <a:spLocks noChangeArrowheads="1"/>
          </p:cNvSpPr>
          <p:nvPr/>
        </p:nvSpPr>
        <p:spPr bwMode="auto">
          <a:xfrm>
            <a:off x="6635750" y="6230938"/>
            <a:ext cx="2004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altLang="en-US" dirty="0">
                <a:solidFill>
                  <a:srgbClr val="FFFFFF"/>
                </a:solidFill>
              </a:rPr>
              <a:t>© Dezső Sima 2021</a:t>
            </a:r>
          </a:p>
        </p:txBody>
      </p:sp>
      <p:sp>
        <p:nvSpPr>
          <p:cNvPr id="157700" name="Text Box 7"/>
          <p:cNvSpPr txBox="1">
            <a:spLocks noChangeArrowheads="1"/>
          </p:cNvSpPr>
          <p:nvPr/>
        </p:nvSpPr>
        <p:spPr bwMode="auto">
          <a:xfrm>
            <a:off x="4229294" y="6218238"/>
            <a:ext cx="747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0" fontAlgn="base" hangingPunct="0">
              <a:spcBef>
                <a:spcPct val="0"/>
              </a:spcBef>
              <a:spcAft>
                <a:spcPct val="0"/>
              </a:spcAft>
            </a:pPr>
            <a:r>
              <a:rPr lang="en-US" altLang="en-US" dirty="0">
                <a:solidFill>
                  <a:srgbClr val="FFFFFF"/>
                </a:solidFill>
              </a:rPr>
              <a:t>(</a:t>
            </a:r>
            <a:r>
              <a:rPr lang="en-US" altLang="en-US" dirty="0" smtClean="0">
                <a:solidFill>
                  <a:srgbClr val="FFFFFF"/>
                </a:solidFill>
              </a:rPr>
              <a:t>v6.1)</a:t>
            </a:r>
            <a:endParaRPr lang="en-US" altLang="en-US" dirty="0">
              <a:solidFill>
                <a:srgbClr val="FFFFFF"/>
              </a:solidFill>
            </a:endParaRPr>
          </a:p>
        </p:txBody>
      </p:sp>
      <p:sp>
        <p:nvSpPr>
          <p:cNvPr id="157702" name="Text Box 6"/>
          <p:cNvSpPr txBox="1">
            <a:spLocks noChangeArrowheads="1"/>
          </p:cNvSpPr>
          <p:nvPr/>
        </p:nvSpPr>
        <p:spPr bwMode="auto">
          <a:xfrm>
            <a:off x="2172924" y="1654175"/>
            <a:ext cx="4804520"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3600" dirty="0">
                <a:solidFill>
                  <a:srgbClr val="FF0000"/>
                </a:solidFill>
              </a:rPr>
              <a:t>ARM CPUs - Lecture</a:t>
            </a:r>
          </a:p>
        </p:txBody>
      </p:sp>
      <p:sp>
        <p:nvSpPr>
          <p:cNvPr id="157703" name="Text Box 7"/>
          <p:cNvSpPr txBox="1">
            <a:spLocks noChangeArrowheads="1"/>
          </p:cNvSpPr>
          <p:nvPr/>
        </p:nvSpPr>
        <p:spPr bwMode="auto">
          <a:xfrm>
            <a:off x="3570947" y="5421313"/>
            <a:ext cx="2017988"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2800" dirty="0" smtClean="0">
                <a:solidFill>
                  <a:srgbClr val="FFFFFF"/>
                </a:solidFill>
              </a:rPr>
              <a:t>Nov. </a:t>
            </a:r>
            <a:r>
              <a:rPr lang="en-US" altLang="en-US" sz="2800" dirty="0">
                <a:solidFill>
                  <a:srgbClr val="FFFFFF"/>
                </a:solidFill>
              </a:rPr>
              <a:t>2021</a:t>
            </a:r>
          </a:p>
        </p:txBody>
      </p:sp>
    </p:spTree>
    <p:extLst>
      <p:ext uri="{BB962C8B-B14F-4D97-AF65-F5344CB8AC3E}">
        <p14:creationId xmlns:p14="http://schemas.microsoft.com/office/powerpoint/2010/main" val="4278685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1181" y="1088740"/>
            <a:ext cx="7416204" cy="4680520"/>
          </a:xfrm>
          <a:prstGeom prst="rect">
            <a:avLst/>
          </a:prstGeom>
        </p:spPr>
      </p:pic>
      <p:sp>
        <p:nvSpPr>
          <p:cNvPr id="5" name="TextBox 4"/>
          <p:cNvSpPr txBox="1"/>
          <p:nvPr/>
        </p:nvSpPr>
        <p:spPr>
          <a:xfrm>
            <a:off x="72634" y="416558"/>
            <a:ext cx="3483646" cy="369332"/>
          </a:xfrm>
          <a:prstGeom prst="rect">
            <a:avLst/>
          </a:prstGeom>
          <a:noFill/>
        </p:spPr>
        <p:txBody>
          <a:bodyPr wrap="none" rtlCol="0">
            <a:spAutoFit/>
          </a:bodyPr>
          <a:lstStyle/>
          <a:p>
            <a:r>
              <a:rPr lang="en-US" dirty="0" err="1">
                <a:solidFill>
                  <a:schemeClr val="accent6"/>
                </a:solidFill>
              </a:rPr>
              <a:t>ARM's</a:t>
            </a:r>
            <a:r>
              <a:rPr lang="en-US" dirty="0">
                <a:solidFill>
                  <a:schemeClr val="accent6"/>
                </a:solidFill>
              </a:rPr>
              <a:t> business model </a:t>
            </a:r>
            <a:r>
              <a:rPr lang="en-US" dirty="0"/>
              <a:t>[117]</a:t>
            </a:r>
          </a:p>
        </p:txBody>
      </p:sp>
      <p:sp>
        <p:nvSpPr>
          <p:cNvPr id="6"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GB" sz="1700" dirty="0">
                <a:solidFill>
                  <a:srgbClr val="FFFFFF"/>
                </a:solidFill>
              </a:rPr>
              <a:t>5</a:t>
            </a:r>
            <a:r>
              <a:rPr lang="hu-HU" sz="1700" dirty="0">
                <a:solidFill>
                  <a:srgbClr val="FFFFFF"/>
                </a:solidFill>
              </a:rPr>
              <a:t>)</a:t>
            </a:r>
            <a:endParaRPr lang="en-US" sz="1700" dirty="0">
              <a:solidFill>
                <a:srgbClr val="FFFFFF"/>
              </a:solidFill>
            </a:endParaRP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2" name="TextBox 1"/>
          <p:cNvSpPr txBox="1"/>
          <p:nvPr/>
        </p:nvSpPr>
        <p:spPr>
          <a:xfrm>
            <a:off x="161925" y="6399330"/>
            <a:ext cx="2331087" cy="338554"/>
          </a:xfrm>
          <a:prstGeom prst="rect">
            <a:avLst/>
          </a:prstGeom>
          <a:noFill/>
        </p:spPr>
        <p:txBody>
          <a:bodyPr wrap="none" rtlCol="0">
            <a:spAutoFit/>
          </a:bodyPr>
          <a:lstStyle/>
          <a:p>
            <a:r>
              <a:rPr lang="en-GB" sz="1600" dirty="0" smtClean="0">
                <a:solidFill>
                  <a:schemeClr val="tx1">
                    <a:lumMod val="75000"/>
                    <a:lumOff val="25000"/>
                  </a:schemeClr>
                </a:solidFill>
              </a:rPr>
              <a:t>Licence: </a:t>
            </a:r>
            <a:r>
              <a:rPr lang="en-GB" sz="1600" dirty="0" err="1" smtClean="0">
                <a:solidFill>
                  <a:schemeClr val="tx1">
                    <a:lumMod val="75000"/>
                    <a:lumOff val="25000"/>
                  </a:schemeClr>
                </a:solidFill>
              </a:rPr>
              <a:t>szabadalom</a:t>
            </a:r>
            <a:endParaRPr lang="en-GB" sz="1600" dirty="0" smtClean="0">
              <a:solidFill>
                <a:schemeClr val="tx1">
                  <a:lumMod val="75000"/>
                  <a:lumOff val="25000"/>
                </a:schemeClr>
              </a:solidFill>
            </a:endParaRPr>
          </a:p>
        </p:txBody>
      </p:sp>
    </p:spTree>
    <p:extLst>
      <p:ext uri="{BB962C8B-B14F-4D97-AF65-F5344CB8AC3E}">
        <p14:creationId xmlns:p14="http://schemas.microsoft.com/office/powerpoint/2010/main" val="36547343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fontAlgn="auto" hangingPunct="1">
              <a:spcBef>
                <a:spcPts val="0"/>
              </a:spcBef>
              <a:spcAft>
                <a:spcPts val="0"/>
              </a:spcAft>
              <a:defRPr/>
            </a:pPr>
            <a:r>
              <a:rPr lang="en-US" sz="1700" kern="1200" dirty="0">
                <a:solidFill>
                  <a:srgbClr val="FFFFFF"/>
                </a:solidFill>
              </a:rPr>
              <a:t>6.1 Introduction </a:t>
            </a:r>
            <a:r>
              <a:rPr lang="en-US" sz="1700" dirty="0">
                <a:solidFill>
                  <a:srgbClr val="FFFFFF"/>
                </a:solidFill>
              </a:rPr>
              <a:t>to the Cortex family of CPUs</a:t>
            </a:r>
            <a:r>
              <a:rPr lang="en-US" sz="1700" kern="1200" dirty="0">
                <a:solidFill>
                  <a:srgbClr val="FFFFFF"/>
                </a:solidFill>
              </a:rPr>
              <a:t> (1)</a:t>
            </a:r>
          </a:p>
        </p:txBody>
      </p:sp>
      <p:sp>
        <p:nvSpPr>
          <p:cNvPr id="3" name="TextBox 2"/>
          <p:cNvSpPr txBox="1"/>
          <p:nvPr/>
        </p:nvSpPr>
        <p:spPr>
          <a:xfrm>
            <a:off x="75050" y="413665"/>
            <a:ext cx="5448928" cy="369332"/>
          </a:xfrm>
          <a:prstGeom prst="rect">
            <a:avLst/>
          </a:prstGeom>
          <a:noFill/>
        </p:spPr>
        <p:txBody>
          <a:bodyPr wrap="none" rtlCol="0">
            <a:spAutoFit/>
          </a:bodyPr>
          <a:lstStyle/>
          <a:p>
            <a:pPr lvl="0">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6.1 Introduction </a:t>
            </a:r>
            <a:r>
              <a:rPr lang="en-GB" dirty="0">
                <a:solidFill>
                  <a:srgbClr val="333399"/>
                </a:solidFill>
              </a:rPr>
              <a:t>to the Cortex family of CPUs</a:t>
            </a:r>
            <a:endParaRPr kumimoji="0" lang="en-US" sz="1800" b="0" i="0" u="none" strike="noStrike" kern="1200" cap="none" spc="0" normalizeH="0" baseline="0" noProof="0" dirty="0">
              <a:ln>
                <a:noFill/>
              </a:ln>
              <a:solidFill>
                <a:srgbClr val="333399"/>
              </a:solidFill>
              <a:effectLst/>
              <a:uLnTx/>
              <a:uFillTx/>
              <a:latin typeface="Verdana"/>
              <a:ea typeface="+mn-ea"/>
              <a:cs typeface="+mn-cs"/>
            </a:endParaRPr>
          </a:p>
        </p:txBody>
      </p:sp>
      <p:sp>
        <p:nvSpPr>
          <p:cNvPr id="17" name="TextBox 16"/>
          <p:cNvSpPr txBox="1"/>
          <p:nvPr/>
        </p:nvSpPr>
        <p:spPr>
          <a:xfrm>
            <a:off x="231198" y="794608"/>
            <a:ext cx="8834919" cy="155427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Verdana"/>
                <a:ea typeface="+mn-ea"/>
                <a:cs typeface="+mn-cs"/>
              </a:rPr>
              <a:t>ARM’s </a:t>
            </a:r>
            <a:r>
              <a:rPr kumimoji="0" lang="en-US" sz="1600" b="0" i="0" u="none" strike="noStrike" kern="1200" cap="none" spc="0" normalizeH="0" baseline="0" noProof="0" dirty="0">
                <a:ln>
                  <a:noFill/>
                </a:ln>
                <a:solidFill>
                  <a:srgbClr val="FF0000"/>
                </a:solidFill>
                <a:effectLst/>
                <a:uLnTx/>
                <a:uFillTx/>
                <a:latin typeface="Verdana"/>
                <a:ea typeface="+mn-ea"/>
                <a:cs typeface="+mn-cs"/>
              </a:rPr>
              <a:t>mobile</a:t>
            </a:r>
            <a:r>
              <a:rPr kumimoji="0" lang="en-US" sz="1600" b="0" i="0" u="none" strike="noStrike" kern="1200" cap="none" spc="0" normalizeH="0" baseline="0" noProof="0" dirty="0">
                <a:ln>
                  <a:noFill/>
                </a:ln>
                <a:solidFill>
                  <a:srgbClr val="0070C0"/>
                </a:solidFill>
                <a:effectLst/>
                <a:uLnTx/>
                <a:uFillTx/>
                <a:latin typeface="Verdana"/>
                <a:ea typeface="+mn-ea"/>
                <a:cs typeface="+mn-cs"/>
              </a:rPr>
              <a:t> application oriented </a:t>
            </a:r>
            <a:r>
              <a:rPr kumimoji="0" lang="en-US" sz="1600" b="0" i="0" u="none" strike="noStrike" kern="1200" cap="none" spc="0" normalizeH="0" baseline="0" noProof="0" dirty="0">
                <a:ln>
                  <a:noFill/>
                </a:ln>
                <a:effectLst/>
                <a:uLnTx/>
                <a:uFillTx/>
                <a:latin typeface="Verdana"/>
                <a:ea typeface="+mn-ea"/>
                <a:cs typeface="+mn-cs"/>
              </a:rPr>
              <a:t>CPUs implementing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Armv7 or higher ISA </a:t>
            </a:r>
          </a:p>
          <a:p>
            <a:pPr marR="0" lvl="0" algn="l" defTabSz="914400" rtl="0" eaLnBrk="1" fontAlgn="auto" latinLnBrk="0" hangingPunct="1">
              <a:lnSpc>
                <a:spcPct val="100000"/>
              </a:lnSpc>
              <a:spcBef>
                <a:spcPts val="0"/>
              </a:spcBef>
              <a:spcAft>
                <a:spcPts val="600"/>
              </a:spcAft>
              <a:buClr>
                <a:srgbClr val="000000"/>
              </a:buClr>
              <a:buSzTx/>
              <a:tabLst/>
              <a:defRPr/>
            </a:pPr>
            <a:r>
              <a:rPr lang="en-US" sz="1600" dirty="0">
                <a:latin typeface="Verdana"/>
              </a:rPr>
              <a:t>    </a:t>
            </a:r>
            <a:r>
              <a:rPr kumimoji="0" lang="en-US" sz="1600" b="0" i="0" u="none" strike="noStrike" kern="1200" cap="none" spc="0" normalizeH="0" baseline="0" noProof="0" dirty="0">
                <a:ln>
                  <a:noFill/>
                </a:ln>
                <a:effectLst/>
                <a:uLnTx/>
                <a:uFillTx/>
                <a:latin typeface="Verdana"/>
                <a:ea typeface="+mn-ea"/>
                <a:cs typeface="+mn-cs"/>
              </a:rPr>
              <a:t> versions are designated as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 family </a:t>
            </a:r>
            <a:r>
              <a:rPr kumimoji="0" lang="en-US" sz="1600" b="0" i="0" u="none" strike="noStrike" kern="1200" cap="none" spc="0" normalizeH="0" baseline="0" noProof="0" dirty="0">
                <a:ln>
                  <a:noFill/>
                </a:ln>
                <a:solidFill>
                  <a:srgbClr val="0070C0"/>
                </a:solidFill>
                <a:effectLst/>
                <a:uLnTx/>
                <a:uFillTx/>
                <a:latin typeface="Verdana"/>
                <a:ea typeface="+mn-ea"/>
                <a:cs typeface="+mn-cs"/>
              </a:rPr>
              <a:t>of CPUs.</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 family </a:t>
            </a:r>
            <a:r>
              <a:rPr kumimoji="0" lang="en-US" sz="1600" b="0" i="0" u="none" strike="noStrike" kern="1200" cap="none" spc="0" normalizeH="0" baseline="0" noProof="0" dirty="0">
                <a:ln>
                  <a:noFill/>
                </a:ln>
                <a:solidFill>
                  <a:srgbClr val="000000"/>
                </a:solidFill>
                <a:effectLst/>
                <a:uLnTx/>
                <a:uFillTx/>
                <a:latin typeface="Verdana"/>
                <a:ea typeface="+mn-ea"/>
                <a:cs typeface="+mn-cs"/>
              </a:rPr>
              <a:t>was announced in </a:t>
            </a:r>
            <a:r>
              <a:rPr kumimoji="0" lang="en-US" sz="1600" b="0" i="0" u="none" strike="noStrike" kern="1200" cap="none" spc="0" normalizeH="0" baseline="0" noProof="0" dirty="0">
                <a:ln>
                  <a:noFill/>
                </a:ln>
                <a:solidFill>
                  <a:srgbClr val="0070C0"/>
                </a:solidFill>
                <a:effectLst/>
                <a:uLnTx/>
                <a:uFillTx/>
                <a:latin typeface="Verdana"/>
                <a:ea typeface="+mn-ea"/>
                <a:cs typeface="+mn-cs"/>
              </a:rPr>
              <a:t>10/2004,</a:t>
            </a: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without disclosing the </a:t>
            </a:r>
            <a:r>
              <a:rPr kumimoji="0" lang="hu-HU" sz="1600" b="0" i="0" u="none" strike="noStrike" kern="1200" cap="none" spc="0" normalizeH="0" baseline="0" noProof="0" dirty="0">
                <a:ln>
                  <a:noFill/>
                </a:ln>
                <a:solidFill>
                  <a:srgbClr val="000000"/>
                </a:solidFill>
                <a:effectLst/>
                <a:uLnTx/>
                <a:uFillTx/>
                <a:latin typeface="Verdana"/>
                <a:ea typeface="+mn-ea"/>
                <a:cs typeface="+mn-cs"/>
              </a:rPr>
              <a:t>Armv7 ISA.</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
                <a:srgbClr val="000000"/>
              </a:buClr>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Its first model became the Cortex-M3, launched at the same time.</a:t>
            </a:r>
          </a:p>
          <a:p>
            <a:pPr marL="285750" marR="0" lvl="0" indent="-285750" algn="l" defTabSz="914400" rtl="0" eaLnBrk="1" fontAlgn="auto" latinLnBrk="0" hangingPunct="1">
              <a:lnSpc>
                <a:spcPct val="100000"/>
              </a:lnSpc>
              <a:spcBef>
                <a:spcPts val="0"/>
              </a:spcBef>
              <a:spcAft>
                <a:spcPts val="40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Technical Reference Manual of the Armv7 ISA </a:t>
            </a:r>
            <a:r>
              <a:rPr kumimoji="0" lang="en-US" sz="1600" b="0" i="0" u="none" strike="noStrike" kern="1200" cap="none" spc="0" normalizeH="0" baseline="0" noProof="0" dirty="0">
                <a:ln>
                  <a:noFill/>
                </a:ln>
                <a:solidFill>
                  <a:srgbClr val="000000"/>
                </a:solidFill>
                <a:effectLst/>
                <a:uLnTx/>
                <a:uFillTx/>
                <a:latin typeface="Verdana"/>
                <a:ea typeface="+mn-ea"/>
                <a:cs typeface="+mn-cs"/>
              </a:rPr>
              <a:t>was released in </a:t>
            </a:r>
            <a:r>
              <a:rPr kumimoji="0" lang="hu-HU" sz="1600" b="0" i="0" u="none" strike="noStrike" kern="1200" cap="none" spc="0" normalizeH="0" baseline="0" noProof="0" dirty="0">
                <a:ln>
                  <a:noFill/>
                </a:ln>
                <a:solidFill>
                  <a:srgbClr val="0070C0"/>
                </a:solidFill>
                <a:effectLst/>
                <a:uLnTx/>
                <a:uFillTx/>
                <a:latin typeface="Verdana"/>
                <a:ea typeface="+mn-ea"/>
                <a:cs typeface="+mn-cs"/>
              </a:rPr>
              <a:t>3/2005</a:t>
            </a:r>
            <a:r>
              <a:rPr kumimoji="0" lang="en-US" sz="1600" b="0" i="0" u="none" strike="noStrike" kern="1200" cap="none" spc="0" normalizeH="0" baseline="0" noProof="0" dirty="0">
                <a:ln>
                  <a:noFill/>
                </a:ln>
                <a:solidFill>
                  <a:srgbClr val="0070C0"/>
                </a:solidFill>
                <a:effectLst/>
                <a:uLnTx/>
                <a:uFillTx/>
                <a:latin typeface="Verdana"/>
                <a:ea typeface="+mn-ea"/>
                <a:cs typeface="+mn-cs"/>
              </a:rPr>
              <a:t>.</a:t>
            </a:r>
            <a:endParaRPr kumimoji="0" lang="hu-HU" sz="1600" b="0" i="0" u="none" strike="noStrike" kern="1200" cap="none" spc="0" normalizeH="0" baseline="0" noProof="0" dirty="0">
              <a:ln>
                <a:noFill/>
              </a:ln>
              <a:solidFill>
                <a:srgbClr val="0070C0"/>
              </a:solidFill>
              <a:effectLst/>
              <a:uLnTx/>
              <a:uFillTx/>
              <a:latin typeface="Verdana"/>
              <a:ea typeface="+mn-ea"/>
              <a:cs typeface="+mn-cs"/>
            </a:endParaRP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1141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 calcmode="lin" valueType="num">
                                      <p:cBhvr additive="base">
                                        <p:cTn id="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anim calcmode="lin" valueType="num">
                                      <p:cBhvr additive="base">
                                        <p:cTn id="1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anim calcmode="lin" valueType="num">
                                      <p:cBhvr additive="base">
                                        <p:cTn id="15"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fontAlgn="auto" hangingPunct="1">
              <a:spcBef>
                <a:spcPts val="0"/>
              </a:spcBef>
              <a:spcAft>
                <a:spcPts val="0"/>
              </a:spcAft>
              <a:defRPr/>
            </a:pPr>
            <a:r>
              <a:rPr lang="hu-HU" sz="1700" kern="1200" dirty="0">
                <a:solidFill>
                  <a:srgbClr val="FFFFFF"/>
                </a:solidFill>
              </a:rPr>
              <a:t>6.1</a:t>
            </a:r>
            <a:r>
              <a:rPr lang="en-US" sz="1700" kern="1200" dirty="0">
                <a:solidFill>
                  <a:srgbClr val="FFFFFF"/>
                </a:solidFill>
              </a:rPr>
              <a:t> Introduction</a:t>
            </a:r>
            <a:r>
              <a:rPr lang="en-US" sz="1700" dirty="0">
                <a:solidFill>
                  <a:srgbClr val="FFFFFF"/>
                </a:solidFill>
              </a:rPr>
              <a:t> to the Cortex family of CPUs</a:t>
            </a:r>
            <a:r>
              <a:rPr lang="en-US" sz="1700" kern="1200" dirty="0">
                <a:solidFill>
                  <a:srgbClr val="FFFFFF"/>
                </a:solidFill>
              </a:rPr>
              <a:t> (2)</a:t>
            </a:r>
          </a:p>
        </p:txBody>
      </p:sp>
      <p:sp>
        <p:nvSpPr>
          <p:cNvPr id="10" name="TextBox 9"/>
          <p:cNvSpPr txBox="1"/>
          <p:nvPr/>
        </p:nvSpPr>
        <p:spPr>
          <a:xfrm>
            <a:off x="74277" y="773705"/>
            <a:ext cx="897194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 the </a:t>
            </a:r>
            <a:r>
              <a:rPr kumimoji="0" lang="hu-HU" sz="1600" b="0" i="0" u="none" strike="noStrike" kern="1200" cap="none" spc="0" normalizeH="0" baseline="0" noProof="0" dirty="0">
                <a:ln>
                  <a:noFill/>
                </a:ln>
                <a:solidFill>
                  <a:srgbClr val="000000"/>
                </a:solidFill>
                <a:effectLst/>
                <a:uLnTx/>
                <a:uFillTx/>
                <a:latin typeface="Verdana"/>
                <a:ea typeface="+mn-ea"/>
                <a:cs typeface="+mn-cs"/>
              </a:rPr>
              <a:t>technical specifications </a:t>
            </a:r>
            <a:r>
              <a:rPr kumimoji="0" lang="en-US" sz="1600" b="0" i="0" u="none" strike="noStrike" kern="1200" cap="none" spc="0" normalizeH="0" baseline="0" noProof="0" dirty="0">
                <a:ln>
                  <a:noFill/>
                </a:ln>
                <a:solidFill>
                  <a:srgbClr val="000000"/>
                </a:solidFill>
                <a:effectLst/>
                <a:uLnTx/>
                <a:uFillTx/>
                <a:latin typeface="Verdana"/>
                <a:ea typeface="+mn-ea"/>
                <a:cs typeface="+mn-cs"/>
              </a:rPr>
              <a:t>of</a:t>
            </a:r>
            <a:r>
              <a:rPr kumimoji="0" lang="hu-HU" sz="1600" b="0" i="0" u="none" strike="noStrike" kern="1200" cap="none" spc="0" normalizeH="0" baseline="0" noProof="0" dirty="0">
                <a:ln>
                  <a:noFill/>
                </a:ln>
                <a:solidFill>
                  <a:srgbClr val="000000"/>
                </a:solidFill>
                <a:effectLst/>
                <a:uLnTx/>
                <a:uFillTx/>
                <a:latin typeface="Verdana"/>
                <a:ea typeface="+mn-ea"/>
                <a:cs typeface="+mn-cs"/>
              </a:rPr>
              <a:t> the </a:t>
            </a:r>
            <a:r>
              <a:rPr kumimoji="0" lang="hu-HU" sz="1600" b="0" i="0" u="none" strike="noStrike" kern="1200" cap="none" spc="0" normalizeH="0" baseline="0" noProof="0" dirty="0">
                <a:ln>
                  <a:noFill/>
                </a:ln>
                <a:solidFill>
                  <a:srgbClr val="FF0000"/>
                </a:solidFill>
                <a:effectLst/>
                <a:uLnTx/>
                <a:uFillTx/>
                <a:latin typeface="Verdana"/>
                <a:ea typeface="+mn-ea"/>
                <a:cs typeface="+mn-cs"/>
              </a:rPr>
              <a:t>Armv7 ISA</a:t>
            </a: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ARM introduced </a:t>
            </a:r>
            <a:r>
              <a:rPr kumimoji="0" lang="en-US" sz="1600" b="0" i="0" u="none" strike="noStrike" kern="1200" cap="none" spc="0" normalizeH="0" baseline="0" noProof="0" dirty="0">
                <a:ln>
                  <a:noFill/>
                </a:ln>
                <a:solidFill>
                  <a:srgbClr val="FF0000"/>
                </a:solidFill>
                <a:effectLst/>
                <a:uLnTx/>
                <a:uFillTx/>
                <a:latin typeface="Verdana"/>
                <a:ea typeface="+mn-ea"/>
                <a:cs typeface="+mn-cs"/>
              </a:rPr>
              <a:t>three family profiles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to optimize its </a:t>
            </a:r>
            <a:r>
              <a:rPr kumimoji="0" lang="hu-HU" sz="1600" b="0" i="0" u="none" strike="noStrike" kern="1200" cap="none" spc="0" normalizeH="0" baseline="0" noProof="0" dirty="0">
                <a:ln>
                  <a:noFill/>
                </a:ln>
                <a:solidFill>
                  <a:srgbClr val="0070C0"/>
                </a:solidFill>
                <a:effectLst/>
                <a:uLnTx/>
                <a:uFillTx/>
                <a:latin typeface="Verdana"/>
                <a:ea typeface="+mn-ea"/>
                <a:cs typeface="+mn-cs"/>
              </a:rPr>
              <a:t>Cortex family </a:t>
            </a:r>
            <a:r>
              <a:rPr kumimoji="0" lang="en-US" sz="1600" b="0" i="0" u="none" strike="noStrike" kern="1200" cap="none" spc="0" normalizeH="0" baseline="0" noProof="0" dirty="0">
                <a:ln>
                  <a:noFill/>
                </a:ln>
                <a:solidFill>
                  <a:srgbClr val="0070C0"/>
                </a:solidFill>
                <a:effectLst/>
                <a:uLnTx/>
                <a:uFillTx/>
                <a:latin typeface="Verdana"/>
                <a:ea typeface="+mn-ea"/>
                <a:cs typeface="+mn-cs"/>
              </a:rPr>
              <a:t>CPUs </a:t>
            </a:r>
            <a:r>
              <a:rPr kumimoji="0" lang="hu-HU" sz="1600" b="0" i="0" u="none" strike="noStrike" kern="1200" cap="none" spc="0" normalizeH="0" baseline="0" noProof="0" dirty="0">
                <a:ln>
                  <a:noFill/>
                </a:ln>
                <a:solidFill>
                  <a:srgbClr val="0070C0"/>
                </a:solidFill>
                <a:effectLst/>
                <a:uLnTx/>
                <a:uFillTx/>
                <a:latin typeface="Verdana"/>
                <a:ea typeface="+mn-ea"/>
                <a:cs typeface="+mn-cs"/>
              </a:rPr>
              <a:t>for</a:t>
            </a:r>
            <a:r>
              <a:rPr kumimoji="0" lang="en-US" sz="1600" b="0" i="0" u="none" strike="noStrike" kern="1200" cap="none" spc="0" normalizeH="0" baseline="0" noProof="0" dirty="0">
                <a:ln>
                  <a:noFill/>
                </a:ln>
                <a:solidFill>
                  <a:srgbClr val="0070C0"/>
                </a:solidFill>
                <a:effectLst/>
                <a:uLnTx/>
                <a:uFillTx/>
                <a:latin typeface="Verdana"/>
                <a:ea typeface="+mn-ea"/>
                <a:cs typeface="+mn-cs"/>
              </a:rPr>
              <a:t> specific market </a:t>
            </a:r>
            <a:r>
              <a:rPr kumimoji="0" lang="hu-HU" sz="1600" b="0" i="0" u="none" strike="noStrike" kern="1200" cap="none" spc="0" normalizeH="0" baseline="0" noProof="0" dirty="0">
                <a:ln>
                  <a:noFill/>
                </a:ln>
                <a:solidFill>
                  <a:srgbClr val="0070C0"/>
                </a:solidFill>
                <a:effectLst/>
                <a:uLnTx/>
                <a:uFillTx/>
                <a:latin typeface="Verdana"/>
                <a:ea typeface="+mn-ea"/>
                <a:cs typeface="+mn-cs"/>
              </a:rPr>
              <a:t>segments: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TextBox 10"/>
          <p:cNvSpPr txBox="1"/>
          <p:nvPr/>
        </p:nvSpPr>
        <p:spPr>
          <a:xfrm>
            <a:off x="74357" y="413665"/>
            <a:ext cx="58449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Profiles of </a:t>
            </a:r>
            <a:r>
              <a:rPr kumimoji="0" lang="en-US" sz="1800" b="0" i="0" u="none" strike="noStrike" kern="1200" cap="none" spc="0" normalizeH="0" baseline="0" noProof="0" dirty="0">
                <a:ln>
                  <a:noFill/>
                </a:ln>
                <a:solidFill>
                  <a:srgbClr val="2D2D8A"/>
                </a:solidFill>
                <a:effectLst/>
                <a:uLnTx/>
                <a:uFillTx/>
                <a:latin typeface="Verdana"/>
                <a:ea typeface="+mn-ea"/>
                <a:cs typeface="+mn-cs"/>
              </a:rPr>
              <a:t>ARM</a:t>
            </a:r>
            <a:r>
              <a:rPr kumimoji="0" lang="hu-HU" sz="1800" b="0" i="0" u="none" strike="noStrike" kern="1200" cap="none" spc="0" normalizeH="0" baseline="0" noProof="0" dirty="0">
                <a:ln>
                  <a:noFill/>
                </a:ln>
                <a:solidFill>
                  <a:srgbClr val="2D2D8A"/>
                </a:solidFill>
                <a:effectLst/>
                <a:uLnTx/>
                <a:uFillTx/>
                <a:latin typeface="Verdana"/>
                <a:ea typeface="+mn-ea"/>
                <a:cs typeface="+mn-cs"/>
              </a:rPr>
              <a:t>’s</a:t>
            </a:r>
            <a:r>
              <a:rPr kumimoji="0" lang="en-US" sz="1800" b="0" i="0" u="none" strike="noStrike" kern="1200" cap="none" spc="0" normalizeH="0" baseline="0" noProof="0" dirty="0">
                <a:ln>
                  <a:noFill/>
                </a:ln>
                <a:solidFill>
                  <a:srgbClr val="2D2D8A"/>
                </a:solidFill>
                <a:effectLst/>
                <a:uLnTx/>
                <a:uFillTx/>
                <a:latin typeface="Verdana"/>
                <a:ea typeface="+mn-ea"/>
                <a:cs typeface="+mn-cs"/>
              </a:rPr>
              <a:t> Cortex family </a:t>
            </a:r>
            <a:r>
              <a:rPr kumimoji="0" lang="en-US" sz="1800" b="0" i="0" u="none" strike="noStrike" kern="1200" cap="none" spc="0" normalizeH="0" baseline="0" noProof="0" dirty="0">
                <a:ln>
                  <a:noFill/>
                </a:ln>
                <a:solidFill>
                  <a:srgbClr val="000000"/>
                </a:solidFill>
                <a:effectLst/>
                <a:uLnTx/>
                <a:uFillTx/>
                <a:latin typeface="Verdana"/>
                <a:ea typeface="+mn-ea"/>
                <a:cs typeface="+mn-cs"/>
              </a:rPr>
              <a:t>[6], [7], [113] </a:t>
            </a:r>
            <a:r>
              <a:rPr lang="en-US" dirty="0">
                <a:solidFill>
                  <a:srgbClr val="2D2D8A"/>
                </a:solidFill>
                <a:latin typeface="Verdana"/>
              </a:rPr>
              <a:t>-1</a:t>
            </a:r>
          </a:p>
        </p:txBody>
      </p:sp>
      <p:sp>
        <p:nvSpPr>
          <p:cNvPr id="7" name="Text Box 5"/>
          <p:cNvSpPr txBox="1">
            <a:spLocks noChangeArrowheads="1"/>
          </p:cNvSpPr>
          <p:nvPr/>
        </p:nvSpPr>
        <p:spPr bwMode="auto">
          <a:xfrm>
            <a:off x="3495523" y="2576517"/>
            <a:ext cx="194476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Cortex-R profile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(Real-time profile)</a:t>
            </a:r>
          </a:p>
        </p:txBody>
      </p:sp>
      <p:sp>
        <p:nvSpPr>
          <p:cNvPr id="8" name="Text Box 6"/>
          <p:cNvSpPr txBox="1">
            <a:spLocks noChangeArrowheads="1"/>
          </p:cNvSpPr>
          <p:nvPr/>
        </p:nvSpPr>
        <p:spPr bwMode="auto">
          <a:xfrm>
            <a:off x="6408153" y="2576517"/>
            <a:ext cx="245932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Cortex-M profile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M</a:t>
            </a:r>
            <a:r>
              <a:rPr kumimoji="0" lang="en-US" altLang="en-US" sz="1300" b="1" i="0" u="none" strike="noStrike" kern="1200" cap="none" spc="0" normalizeH="0" baseline="0" noProof="0" dirty="0" err="1">
                <a:ln>
                  <a:noFill/>
                </a:ln>
                <a:solidFill>
                  <a:srgbClr val="000000"/>
                </a:solidFill>
                <a:effectLst/>
                <a:uLnTx/>
                <a:uFillTx/>
                <a:latin typeface="Verdana" pitchFamily="34" charset="0"/>
                <a:ea typeface="+mn-ea"/>
                <a:cs typeface="+mn-cs"/>
              </a:rPr>
              <a:t>icrocontroller</a:t>
            </a: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profile)</a:t>
            </a:r>
          </a:p>
        </p:txBody>
      </p:sp>
      <p:sp>
        <p:nvSpPr>
          <p:cNvPr id="9" name="Text Box 5"/>
          <p:cNvSpPr txBox="1">
            <a:spLocks noChangeArrowheads="1"/>
          </p:cNvSpPr>
          <p:nvPr/>
        </p:nvSpPr>
        <p:spPr bwMode="auto">
          <a:xfrm>
            <a:off x="251520" y="2576517"/>
            <a:ext cx="208903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Cortex-A profile</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(Application profile)</a:t>
            </a:r>
          </a:p>
        </p:txBody>
      </p:sp>
      <p:sp>
        <p:nvSpPr>
          <p:cNvPr id="15" name="Text Box 13"/>
          <p:cNvSpPr txBox="1">
            <a:spLocks noChangeArrowheads="1"/>
          </p:cNvSpPr>
          <p:nvPr/>
        </p:nvSpPr>
        <p:spPr bwMode="auto">
          <a:xfrm>
            <a:off x="3343792" y="1692091"/>
            <a:ext cx="220765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 family profiles</a:t>
            </a:r>
            <a:endParaRPr kumimoji="0" lang="hu-HU" sz="1300" b="1" i="0" u="none" strike="noStrike" kern="1200" cap="none" spc="0" normalizeH="0" baseline="30000" noProof="0" dirty="0">
              <a:ln>
                <a:noFill/>
              </a:ln>
              <a:solidFill>
                <a:srgbClr val="000000"/>
              </a:solidFill>
              <a:effectLst/>
              <a:uLnTx/>
              <a:uFillTx/>
              <a:latin typeface="Verdana" pitchFamily="34" charset="0"/>
              <a:ea typeface="+mn-ea"/>
              <a:cs typeface="+mn-cs"/>
            </a:endParaRPr>
          </a:p>
        </p:txBody>
      </p:sp>
      <p:cxnSp>
        <p:nvCxnSpPr>
          <p:cNvPr id="17" name="Straight Connector 16"/>
          <p:cNvCxnSpPr>
            <a:endCxn id="20" idx="7"/>
          </p:cNvCxnSpPr>
          <p:nvPr/>
        </p:nvCxnSpPr>
        <p:spPr>
          <a:xfrm flipH="1">
            <a:off x="1319384" y="2195517"/>
            <a:ext cx="3117594"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1" idx="7"/>
          </p:cNvCxnSpPr>
          <p:nvPr/>
        </p:nvCxnSpPr>
        <p:spPr>
          <a:xfrm>
            <a:off x="4435825" y="2195517"/>
            <a:ext cx="3311336" cy="29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a:spLocks noChangeArrowheads="1"/>
          </p:cNvSpPr>
          <p:nvPr/>
        </p:nvSpPr>
        <p:spPr bwMode="auto">
          <a:xfrm>
            <a:off x="4401279" y="2465392"/>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0" name="Oval 13"/>
          <p:cNvSpPr>
            <a:spLocks noChangeArrowheads="1"/>
          </p:cNvSpPr>
          <p:nvPr/>
        </p:nvSpPr>
        <p:spPr bwMode="auto">
          <a:xfrm>
            <a:off x="1263828" y="246998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1" name="Oval 20"/>
          <p:cNvSpPr>
            <a:spLocks noChangeArrowheads="1"/>
          </p:cNvSpPr>
          <p:nvPr/>
        </p:nvSpPr>
        <p:spPr bwMode="auto">
          <a:xfrm>
            <a:off x="7691606" y="2479679"/>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cxnSp>
        <p:nvCxnSpPr>
          <p:cNvPr id="4" name="Straight Connector 3"/>
          <p:cNvCxnSpPr/>
          <p:nvPr/>
        </p:nvCxnSpPr>
        <p:spPr bwMode="auto">
          <a:xfrm flipH="1">
            <a:off x="4429622" y="1984479"/>
            <a:ext cx="11752" cy="48091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41764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19" grpId="0" animBg="1"/>
      <p:bldP spid="20" grpId="0" animBg="1"/>
      <p:bldP spid="2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4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a:t>
            </a:r>
            <a:r>
              <a:rPr lang="en-US" sz="1700" kern="1200" dirty="0">
                <a:solidFill>
                  <a:srgbClr val="FFFFFF"/>
                </a:solidFill>
              </a:rPr>
              <a:t> (3)</a:t>
            </a:r>
            <a:endParaRPr lang="en-US" sz="1700" dirty="0">
              <a:solidFill>
                <a:srgbClr val="FFFFFF"/>
              </a:solidFill>
            </a:endParaRPr>
          </a:p>
        </p:txBody>
      </p:sp>
      <p:sp>
        <p:nvSpPr>
          <p:cNvPr id="9" name="TextBox 8"/>
          <p:cNvSpPr txBox="1"/>
          <p:nvPr/>
        </p:nvSpPr>
        <p:spPr>
          <a:xfrm>
            <a:off x="73220" y="773705"/>
            <a:ext cx="36307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Cortex-A (application) profile</a:t>
            </a:r>
          </a:p>
        </p:txBody>
      </p:sp>
      <p:sp>
        <p:nvSpPr>
          <p:cNvPr id="11" name="TextBox 10"/>
          <p:cNvSpPr txBox="1"/>
          <p:nvPr/>
        </p:nvSpPr>
        <p:spPr>
          <a:xfrm>
            <a:off x="251520" y="1088740"/>
            <a:ext cx="8978355" cy="58477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aims at </a:t>
            </a:r>
            <a:r>
              <a:rPr kumimoji="0" lang="en-US" sz="1600" b="0" i="0" u="none" strike="noStrike" kern="1200" cap="none" spc="0" normalizeH="0" baseline="0" noProof="0" dirty="0">
                <a:ln>
                  <a:noFill/>
                </a:ln>
                <a:solidFill>
                  <a:srgbClr val="0070C0"/>
                </a:solidFill>
                <a:effectLst/>
                <a:uLnTx/>
                <a:uFillTx/>
                <a:latin typeface="Verdana"/>
                <a:ea typeface="+mn-ea"/>
                <a:cs typeface="+mn-cs"/>
              </a:rPr>
              <a:t>application processors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running mobile OSs </a:t>
            </a:r>
            <a:r>
              <a:rPr kumimoji="0" lang="en-US" sz="1600" b="0" i="0" u="none" strike="noStrike" kern="1200" cap="none" spc="0" normalizeH="0" baseline="0" noProof="0" dirty="0">
                <a:ln>
                  <a:noFill/>
                </a:ln>
                <a:solidFill>
                  <a:srgbClr val="0070C0"/>
                </a:solidFill>
                <a:effectLst/>
                <a:uLnTx/>
                <a:uFillTx/>
                <a:latin typeface="Verdana"/>
                <a:ea typeface="+mn-ea"/>
                <a:cs typeface="+mn-cs"/>
              </a:rPr>
              <a:t>and user applications</a:t>
            </a:r>
            <a:r>
              <a:rPr kumimoji="0" lang="en-US" sz="1600" b="0" i="0" u="none" strike="noStrike" kern="1200" cap="none" spc="0" normalizeH="0" baseline="0" noProof="0" dirty="0">
                <a:ln>
                  <a:noFill/>
                </a:ln>
                <a:solidFill>
                  <a:srgbClr val="000000"/>
                </a:solidFill>
                <a:effectLst/>
                <a:uLnTx/>
                <a:uFillTx/>
                <a:latin typeface="Verdana"/>
                <a:ea typeface="+mn-ea"/>
                <a:cs typeface="+mn-cs"/>
              </a:rPr>
              <a:t>, like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processors in smartphones, tablets, netbooks, eBook readers etc.</a:t>
            </a:r>
          </a:p>
        </p:txBody>
      </p:sp>
      <p:sp>
        <p:nvSpPr>
          <p:cNvPr id="13" name="TextBox 12"/>
          <p:cNvSpPr txBox="1"/>
          <p:nvPr/>
        </p:nvSpPr>
        <p:spPr>
          <a:xfrm>
            <a:off x="791580" y="1988840"/>
            <a:ext cx="5900974" cy="62324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A32</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and</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T32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(subset </a:t>
            </a:r>
            <a:r>
              <a:rPr kumimoji="0" lang="en-US" sz="1600" b="0" i="0" u="none" strike="noStrike" kern="1200" cap="none" spc="0" normalizeH="0" baseline="0" noProof="0" dirty="0">
                <a:ln>
                  <a:noFill/>
                </a:ln>
                <a:solidFill>
                  <a:srgbClr val="000000"/>
                </a:solidFill>
                <a:effectLst/>
                <a:uLnTx/>
                <a:uFillTx/>
                <a:latin typeface="Verdana"/>
                <a:ea typeface="+mn-ea"/>
                <a:cs typeface="+mn-cs"/>
              </a:rPr>
              <a:t>of the A32 with 16-bit instructions)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TextBox 13"/>
          <p:cNvSpPr txBox="1"/>
          <p:nvPr/>
        </p:nvSpPr>
        <p:spPr>
          <a:xfrm>
            <a:off x="521550" y="2550386"/>
            <a:ext cx="18758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instruction set.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5" name="TextBox 14"/>
          <p:cNvSpPr txBox="1"/>
          <p:nvPr/>
        </p:nvSpPr>
        <p:spPr>
          <a:xfrm>
            <a:off x="251520" y="1673805"/>
            <a:ext cx="5579989"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introduction it </a:t>
            </a:r>
            <a:r>
              <a:rPr kumimoji="0" lang="en-US" sz="1600" b="0" i="0" u="none" strike="noStrike" kern="1200" cap="none" spc="0" normalizeH="0" baseline="0" noProof="0" dirty="0">
                <a:ln>
                  <a:noFill/>
                </a:ln>
                <a:solidFill>
                  <a:srgbClr val="000000"/>
                </a:solidFill>
                <a:effectLst/>
                <a:uLnTx/>
                <a:uFillTx/>
                <a:latin typeface="Verdana"/>
                <a:ea typeface="+mn-ea"/>
                <a:cs typeface="+mn-cs"/>
              </a:rPr>
              <a:t>supported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two</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instruction sets: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73577" y="413665"/>
            <a:ext cx="58449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Profiles of ARM’s Cortex family </a:t>
            </a:r>
            <a:r>
              <a:rPr kumimoji="0" lang="en-US" sz="1800" b="0" i="0" u="none" strike="noStrike" kern="1200" cap="none" spc="0" normalizeH="0" baseline="0" noProof="0" dirty="0">
                <a:ln>
                  <a:noFill/>
                </a:ln>
                <a:effectLst/>
                <a:uLnTx/>
                <a:uFillTx/>
                <a:latin typeface="Verdana"/>
                <a:ea typeface="+mn-ea"/>
                <a:cs typeface="+mn-cs"/>
              </a:rPr>
              <a:t>[6], [7], [113]</a:t>
            </a:r>
            <a:r>
              <a:rPr kumimoji="0" lang="en-US" sz="1800" b="0" i="0" u="none" strike="noStrike" kern="1200" cap="none" spc="0" normalizeH="0" baseline="0" noProof="0" dirty="0">
                <a:ln>
                  <a:noFill/>
                </a:ln>
                <a:solidFill>
                  <a:srgbClr val="2D2D8A"/>
                </a:solidFill>
                <a:effectLst/>
                <a:uLnTx/>
                <a:uFillTx/>
                <a:latin typeface="Verdana"/>
                <a:ea typeface="+mn-ea"/>
                <a:cs typeface="+mn-cs"/>
              </a:rPr>
              <a:t> -2</a:t>
            </a:r>
          </a:p>
        </p:txBody>
      </p:sp>
      <p:sp>
        <p:nvSpPr>
          <p:cNvPr id="17" name="TextBox 16"/>
          <p:cNvSpPr txBox="1"/>
          <p:nvPr/>
        </p:nvSpPr>
        <p:spPr>
          <a:xfrm>
            <a:off x="262583" y="2888940"/>
            <a:ext cx="8259697"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Subsequently, 	</a:t>
            </a:r>
          </a:p>
        </p:txBody>
      </p:sp>
      <p:sp>
        <p:nvSpPr>
          <p:cNvPr id="18" name="TextBox 17"/>
          <p:cNvSpPr txBox="1"/>
          <p:nvPr/>
        </p:nvSpPr>
        <p:spPr>
          <a:xfrm>
            <a:off x="611559" y="3158970"/>
            <a:ext cx="8865986"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the </a:t>
            </a:r>
            <a:r>
              <a:rPr lang="en-GB" sz="1600" dirty="0">
                <a:solidFill>
                  <a:srgbClr val="0070C0"/>
                </a:solidFill>
              </a:rPr>
              <a:t>Armv8.0-A </a:t>
            </a:r>
            <a:r>
              <a:rPr lang="en-GB" sz="1600" dirty="0" smtClean="0">
                <a:solidFill>
                  <a:srgbClr val="0070C0"/>
                </a:solidFill>
              </a:rPr>
              <a:t>ISA </a:t>
            </a:r>
            <a:r>
              <a:rPr lang="en-GB" sz="1600" dirty="0" smtClean="0"/>
              <a:t>introduced </a:t>
            </a:r>
            <a:r>
              <a:rPr lang="en-GB" sz="1600" dirty="0" smtClean="0">
                <a:solidFill>
                  <a:srgbClr val="0070C0"/>
                </a:solidFill>
              </a:rPr>
              <a:t>64-bit operation </a:t>
            </a:r>
            <a:r>
              <a:rPr lang="en-GB" sz="1600" dirty="0" smtClean="0"/>
              <a:t>as well while introducing</a:t>
            </a:r>
          </a:p>
          <a:p>
            <a:r>
              <a:rPr lang="en-GB" sz="1600" dirty="0">
                <a:solidFill>
                  <a:srgbClr val="0070C0"/>
                </a:solidFill>
              </a:rPr>
              <a:t> </a:t>
            </a:r>
            <a:r>
              <a:rPr lang="en-GB" sz="1600" dirty="0" smtClean="0">
                <a:solidFill>
                  <a:srgbClr val="0070C0"/>
                </a:solidFill>
              </a:rPr>
              <a:t>     </a:t>
            </a:r>
            <a:r>
              <a:rPr lang="en-GB" sz="1600" dirty="0" smtClean="0">
                <a:solidFill>
                  <a:srgbClr val="FF0000"/>
                </a:solidFill>
              </a:rPr>
              <a:t>two execution modes:</a:t>
            </a:r>
            <a:endParaRPr lang="en-GB" sz="1600" dirty="0">
              <a:solidFill>
                <a:srgbClr val="FF0000"/>
              </a:solidFill>
            </a:endParaRPr>
          </a:p>
        </p:txBody>
      </p:sp>
      <p:sp>
        <p:nvSpPr>
          <p:cNvPr id="22" name="TextBox 21"/>
          <p:cNvSpPr txBox="1"/>
          <p:nvPr/>
        </p:nvSpPr>
        <p:spPr>
          <a:xfrm>
            <a:off x="610784" y="5409220"/>
            <a:ext cx="3826201"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in the </a:t>
            </a:r>
            <a:r>
              <a:rPr lang="en-GB" sz="1600" dirty="0">
                <a:solidFill>
                  <a:srgbClr val="0070C0"/>
                </a:solidFill>
              </a:rPr>
              <a:t>Armv9.0-A ISA</a:t>
            </a:r>
          </a:p>
        </p:txBody>
      </p:sp>
      <p:sp>
        <p:nvSpPr>
          <p:cNvPr id="23" name="TextBox 22"/>
          <p:cNvSpPr txBox="1"/>
          <p:nvPr/>
        </p:nvSpPr>
        <p:spPr>
          <a:xfrm>
            <a:off x="971600" y="5679250"/>
            <a:ext cx="8092074" cy="584775"/>
          </a:xfrm>
          <a:prstGeom prst="rect">
            <a:avLst/>
          </a:prstGeom>
          <a:noFill/>
        </p:spPr>
        <p:txBody>
          <a:bodyPr wrap="square" rtlCol="0">
            <a:spAutoFit/>
          </a:bodyPr>
          <a:lstStyle/>
          <a:p>
            <a:r>
              <a:rPr lang="en-GB" sz="1600" dirty="0"/>
              <a:t>ARM terminated the availability of the AArch32 execution mode</a:t>
            </a:r>
            <a:r>
              <a:rPr lang="en-GB" sz="1600" dirty="0" smtClean="0"/>
              <a:t>, as indicated</a:t>
            </a:r>
          </a:p>
          <a:p>
            <a:r>
              <a:rPr lang="en-GB" sz="1600" dirty="0"/>
              <a:t> </a:t>
            </a:r>
            <a:r>
              <a:rPr lang="en-GB" sz="1600" dirty="0" smtClean="0"/>
              <a:t> in the next Figure.</a:t>
            </a:r>
            <a:endParaRPr lang="en-GB" sz="1600" dirty="0"/>
          </a:p>
        </p:txBody>
      </p:sp>
      <p:sp>
        <p:nvSpPr>
          <p:cNvPr id="19" name="TextBox 6"/>
          <p:cNvSpPr txBox="1"/>
          <p:nvPr/>
        </p:nvSpPr>
        <p:spPr>
          <a:xfrm>
            <a:off x="8740365" y="6354325"/>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4" name="TextBox 3"/>
          <p:cNvSpPr txBox="1"/>
          <p:nvPr/>
        </p:nvSpPr>
        <p:spPr>
          <a:xfrm>
            <a:off x="1151620" y="3699030"/>
            <a:ext cx="7515835" cy="1723549"/>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a:t>
            </a:r>
            <a:r>
              <a:rPr lang="en-GB" sz="1600" dirty="0" smtClean="0">
                <a:solidFill>
                  <a:srgbClr val="FF0000"/>
                </a:solidFill>
              </a:rPr>
              <a:t>AArch32 </a:t>
            </a:r>
            <a:r>
              <a:rPr lang="en-GB" sz="1600" dirty="0" smtClean="0">
                <a:solidFill>
                  <a:srgbClr val="0070C0"/>
                </a:solidFill>
              </a:rPr>
              <a:t>execution mode </a:t>
            </a:r>
            <a:r>
              <a:rPr lang="en-GB" sz="1600" dirty="0"/>
              <a:t>to maintain </a:t>
            </a:r>
            <a:r>
              <a:rPr lang="en-GB" sz="1600" dirty="0" smtClean="0">
                <a:solidFill>
                  <a:srgbClr val="0070C0"/>
                </a:solidFill>
              </a:rPr>
              <a:t>compatibility</a:t>
            </a:r>
            <a:r>
              <a:rPr lang="en-GB" sz="1600" dirty="0" smtClean="0"/>
              <a:t> with the </a:t>
            </a:r>
            <a:r>
              <a:rPr lang="en-GB" sz="1600" dirty="0" smtClean="0">
                <a:solidFill>
                  <a:srgbClr val="FF0000"/>
                </a:solidFill>
              </a:rPr>
              <a:t>A32</a:t>
            </a:r>
          </a:p>
          <a:p>
            <a:pPr>
              <a:spcAft>
                <a:spcPts val="600"/>
              </a:spcAft>
            </a:pPr>
            <a:r>
              <a:rPr lang="en-GB" sz="1600" dirty="0"/>
              <a:t> </a:t>
            </a:r>
            <a:r>
              <a:rPr lang="en-GB" sz="1600" dirty="0" smtClean="0"/>
              <a:t>     </a:t>
            </a:r>
            <a:r>
              <a:rPr lang="en-GB" sz="1600" dirty="0"/>
              <a:t>instruction set </a:t>
            </a:r>
            <a:r>
              <a:rPr lang="en-GB" sz="1600" dirty="0" smtClean="0"/>
              <a:t>and</a:t>
            </a:r>
          </a:p>
          <a:p>
            <a:pPr marL="285750" indent="-285750">
              <a:buFont typeface="Arial" panose="020B0604020202020204" pitchFamily="34" charset="0"/>
              <a:buChar char="•"/>
            </a:pPr>
            <a:r>
              <a:rPr lang="en-GB" sz="1600" dirty="0" smtClean="0"/>
              <a:t>the </a:t>
            </a:r>
            <a:r>
              <a:rPr lang="en-GB" sz="1600" dirty="0" smtClean="0">
                <a:solidFill>
                  <a:srgbClr val="FF0000"/>
                </a:solidFill>
              </a:rPr>
              <a:t>AArch64</a:t>
            </a:r>
            <a:r>
              <a:rPr lang="en-GB" sz="1600" dirty="0" smtClean="0"/>
              <a:t> </a:t>
            </a:r>
            <a:r>
              <a:rPr lang="en-GB" sz="1600" dirty="0">
                <a:solidFill>
                  <a:srgbClr val="0070C0"/>
                </a:solidFill>
              </a:rPr>
              <a:t>execution modes</a:t>
            </a:r>
            <a:r>
              <a:rPr lang="en-GB" sz="1600" dirty="0"/>
              <a:t>, </a:t>
            </a:r>
            <a:r>
              <a:rPr lang="en-GB" sz="1600" dirty="0" smtClean="0"/>
              <a:t>to allow using the new, 64-bit </a:t>
            </a:r>
            <a:r>
              <a:rPr lang="en-GB" sz="1600" dirty="0" smtClean="0">
                <a:solidFill>
                  <a:srgbClr val="FF0000"/>
                </a:solidFill>
              </a:rPr>
              <a:t>A64</a:t>
            </a:r>
          </a:p>
          <a:p>
            <a:pPr>
              <a:spcAft>
                <a:spcPts val="600"/>
              </a:spcAft>
            </a:pPr>
            <a:r>
              <a:rPr lang="en-GB" sz="1600" dirty="0"/>
              <a:t> </a:t>
            </a:r>
            <a:r>
              <a:rPr lang="en-GB" sz="1600" dirty="0" smtClean="0"/>
              <a:t>     instruction set.</a:t>
            </a:r>
          </a:p>
          <a:p>
            <a:r>
              <a:rPr lang="en-GB" sz="1600" dirty="0" smtClean="0"/>
              <a:t>    At the same time in the AArch64 mode ARM </a:t>
            </a:r>
            <a:r>
              <a:rPr lang="en-GB" sz="1600" dirty="0">
                <a:solidFill>
                  <a:srgbClr val="0070C0"/>
                </a:solidFill>
              </a:rPr>
              <a:t>stopped supporting </a:t>
            </a:r>
            <a:r>
              <a:rPr lang="en-GB" sz="1600" dirty="0" smtClean="0">
                <a:solidFill>
                  <a:srgbClr val="0070C0"/>
                </a:solidFill>
              </a:rPr>
              <a:t>the</a:t>
            </a:r>
          </a:p>
          <a:p>
            <a:r>
              <a:rPr lang="en-GB" sz="1600" dirty="0">
                <a:solidFill>
                  <a:srgbClr val="0070C0"/>
                </a:solidFill>
              </a:rPr>
              <a:t> </a:t>
            </a:r>
            <a:r>
              <a:rPr lang="en-GB" sz="1600" dirty="0" smtClean="0">
                <a:solidFill>
                  <a:srgbClr val="0070C0"/>
                </a:solidFill>
              </a:rPr>
              <a:t>     </a:t>
            </a:r>
            <a:r>
              <a:rPr lang="en-GB" sz="1600" dirty="0">
                <a:solidFill>
                  <a:srgbClr val="0070C0"/>
                </a:solidFill>
              </a:rPr>
              <a:t>Thumb set</a:t>
            </a:r>
            <a:r>
              <a:rPr lang="en-GB" sz="1600" dirty="0"/>
              <a:t>, finally    </a:t>
            </a:r>
          </a:p>
        </p:txBody>
      </p:sp>
    </p:spTree>
    <p:extLst>
      <p:ext uri="{BB962C8B-B14F-4D97-AF65-F5344CB8AC3E}">
        <p14:creationId xmlns:p14="http://schemas.microsoft.com/office/powerpoint/2010/main" val="140634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additive="base">
                                        <p:cTn id="3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 calcmode="lin" valueType="num">
                                      <p:cBhvr additive="base">
                                        <p:cTn id="4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 calcmode="lin" valueType="num">
                                      <p:cBhvr additive="base">
                                        <p:cTn id="5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additive="base">
                                        <p:cTn id="6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 calcmode="lin" valueType="num">
                                      <p:cBhvr additive="base">
                                        <p:cTn id="6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4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 </a:t>
            </a:r>
            <a:r>
              <a:rPr lang="en-US" sz="1700" kern="1200" dirty="0" smtClean="0">
                <a:solidFill>
                  <a:srgbClr val="FFFFFF"/>
                </a:solidFill>
              </a:rPr>
              <a:t>(4)</a:t>
            </a:r>
            <a:endParaRPr lang="en-US" sz="1700" dirty="0">
              <a:solidFill>
                <a:srgbClr val="FFFFFF"/>
              </a:solidFill>
            </a:endParaRPr>
          </a:p>
        </p:txBody>
      </p:sp>
      <p:sp>
        <p:nvSpPr>
          <p:cNvPr id="4" name="TextBox 3"/>
          <p:cNvSpPr txBox="1"/>
          <p:nvPr/>
        </p:nvSpPr>
        <p:spPr>
          <a:xfrm>
            <a:off x="73577" y="818710"/>
            <a:ext cx="41613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Cortex-R (Real-time) profile </a:t>
            </a:r>
            <a:r>
              <a:rPr kumimoji="0" lang="en-US" sz="1600" b="0" i="0" u="none" strike="noStrike" kern="1200" cap="none" spc="0" normalizeH="0" baseline="0" noProof="0" dirty="0">
                <a:ln>
                  <a:noFill/>
                </a:ln>
                <a:solidFill>
                  <a:srgbClr val="000000"/>
                </a:solidFill>
                <a:effectLst/>
                <a:uLnTx/>
                <a:uFillTx/>
                <a:latin typeface="Verdana"/>
                <a:ea typeface="+mn-ea"/>
                <a:cs typeface="+mn-cs"/>
              </a:rPr>
              <a:t>[113]</a:t>
            </a:r>
          </a:p>
        </p:txBody>
      </p:sp>
      <p:sp>
        <p:nvSpPr>
          <p:cNvPr id="5" name="TextBox 4"/>
          <p:cNvSpPr txBox="1"/>
          <p:nvPr/>
        </p:nvSpPr>
        <p:spPr>
          <a:xfrm>
            <a:off x="233483" y="1136003"/>
            <a:ext cx="9067159"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aims at </a:t>
            </a:r>
            <a:r>
              <a:rPr kumimoji="0" lang="en-US" sz="1600" b="0" i="0" u="none" strike="noStrike" kern="1200" cap="none" spc="0" normalizeH="0" baseline="0" noProof="0" dirty="0">
                <a:ln>
                  <a:noFill/>
                </a:ln>
                <a:solidFill>
                  <a:srgbClr val="0070C0"/>
                </a:solidFill>
                <a:effectLst/>
                <a:uLnTx/>
                <a:uFillTx/>
                <a:latin typeface="Verdana"/>
                <a:ea typeface="+mn-ea"/>
                <a:cs typeface="+mn-cs"/>
              </a:rPr>
              <a:t>embedded CPUs for real time applications</a:t>
            </a:r>
            <a:r>
              <a:rPr kumimoji="0" lang="en-US" sz="1600" b="0" i="0" u="none" strike="noStrike" kern="1200" cap="none" spc="0" normalizeH="0" baseline="0" noProof="0" dirty="0">
                <a:ln>
                  <a:noFill/>
                </a:ln>
                <a:solidFill>
                  <a:srgbClr val="2D2D8A"/>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like mass storage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printer controllers.</a:t>
            </a:r>
          </a:p>
        </p:txBody>
      </p:sp>
      <p:sp>
        <p:nvSpPr>
          <p:cNvPr id="6" name="TextBox 5"/>
          <p:cNvSpPr txBox="1"/>
          <p:nvPr/>
        </p:nvSpPr>
        <p:spPr>
          <a:xfrm>
            <a:off x="109590" y="2122002"/>
            <a:ext cx="47289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Cortex-M (Microcontroller) profile </a:t>
            </a:r>
            <a:r>
              <a:rPr kumimoji="0" lang="en-US" sz="1600" b="0" i="0" u="none" strike="noStrike" kern="1200" cap="none" spc="0" normalizeH="0" baseline="0" noProof="0" dirty="0">
                <a:ln>
                  <a:noFill/>
                </a:ln>
                <a:solidFill>
                  <a:srgbClr val="000000"/>
                </a:solidFill>
                <a:effectLst/>
                <a:uLnTx/>
                <a:uFillTx/>
                <a:latin typeface="Verdana"/>
                <a:ea typeface="+mn-ea"/>
                <a:cs typeface="+mn-cs"/>
              </a:rPr>
              <a:t>[113]</a:t>
            </a:r>
          </a:p>
        </p:txBody>
      </p:sp>
      <p:sp>
        <p:nvSpPr>
          <p:cNvPr id="7" name="TextBox 6"/>
          <p:cNvSpPr txBox="1"/>
          <p:nvPr/>
        </p:nvSpPr>
        <p:spPr>
          <a:xfrm>
            <a:off x="453786" y="2437037"/>
            <a:ext cx="8831648" cy="83099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CPUs of the M profile are optimized </a:t>
            </a:r>
            <a:r>
              <a:rPr kumimoji="0" lang="en-US" sz="1600" b="0" i="0" u="none" strike="noStrike" kern="1200" cap="none" spc="0" normalizeH="0" baseline="0" noProof="0" dirty="0">
                <a:ln>
                  <a:noFill/>
                </a:ln>
                <a:solidFill>
                  <a:srgbClr val="0070C0"/>
                </a:solidFill>
                <a:effectLst/>
                <a:uLnTx/>
                <a:uFillTx/>
                <a:latin typeface="Verdana"/>
                <a:ea typeface="+mn-ea"/>
                <a:cs typeface="+mn-cs"/>
              </a:rPr>
              <a:t>for deeply embedded CPUs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aimed at microcontroller and cost sensitive applications</a:t>
            </a:r>
            <a:r>
              <a:rPr kumimoji="0" lang="en-US" sz="1600" b="0" i="0" u="none" strike="noStrike" kern="1200" cap="none" spc="0" normalizeH="0" baseline="0" noProof="0" dirty="0">
                <a:ln>
                  <a:noFill/>
                </a:ln>
                <a:solidFill>
                  <a:srgbClr val="000000"/>
                </a:solidFill>
                <a:effectLst/>
                <a:uLnTx/>
                <a:uFillTx/>
                <a:latin typeface="Verdana"/>
                <a:ea typeface="+mn-ea"/>
                <a:cs typeface="+mn-cs"/>
              </a:rPr>
              <a:t>, like automotive body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electronics, </a:t>
            </a:r>
            <a:r>
              <a:rPr kumimoji="0" lang="hu-HU" sz="1600" b="0" i="0" u="none" strike="noStrike" kern="1200" cap="none" spc="0" normalizeH="0" baseline="0" noProof="0" dirty="0">
                <a:ln>
                  <a:noFill/>
                </a:ln>
                <a:solidFill>
                  <a:srgbClr val="000000"/>
                </a:solidFill>
                <a:effectLst/>
                <a:uLnTx/>
                <a:uFillTx/>
                <a:latin typeface="Verdana"/>
                <a:ea typeface="+mn-ea"/>
                <a:cs typeface="+mn-cs"/>
              </a:rPr>
              <a:t>or </a:t>
            </a:r>
            <a:r>
              <a:rPr kumimoji="0" lang="en-US" sz="1600" b="0" i="0" u="none" strike="noStrike" kern="1200" cap="none" spc="0" normalizeH="0" baseline="0" noProof="0" dirty="0">
                <a:ln>
                  <a:noFill/>
                </a:ln>
                <a:solidFill>
                  <a:srgbClr val="000000"/>
                </a:solidFill>
                <a:effectLst/>
                <a:uLnTx/>
                <a:uFillTx/>
                <a:latin typeface="Verdana"/>
                <a:ea typeface="+mn-ea"/>
                <a:cs typeface="+mn-cs"/>
              </a:rPr>
              <a:t>smart sensors.</a:t>
            </a:r>
          </a:p>
        </p:txBody>
      </p:sp>
      <p:sp>
        <p:nvSpPr>
          <p:cNvPr id="10" name="TextBox 9"/>
          <p:cNvSpPr txBox="1"/>
          <p:nvPr/>
        </p:nvSpPr>
        <p:spPr>
          <a:xfrm>
            <a:off x="232553" y="1716667"/>
            <a:ext cx="4916731"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Supports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A32 and T32 </a:t>
            </a:r>
            <a:r>
              <a:rPr kumimoji="0" lang="en-US" sz="1600" b="0" i="0" u="none" strike="noStrike" kern="1200" cap="none" spc="0" normalizeH="0" baseline="0" noProof="0" dirty="0">
                <a:ln>
                  <a:noFill/>
                </a:ln>
                <a:solidFill>
                  <a:srgbClr val="000000"/>
                </a:solidFill>
                <a:effectLst/>
                <a:uLnTx/>
                <a:uFillTx/>
                <a:latin typeface="Verdana"/>
                <a:ea typeface="+mn-ea"/>
                <a:cs typeface="+mn-cs"/>
              </a:rPr>
              <a:t>instruction sets.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TextBox 11"/>
          <p:cNvSpPr txBox="1"/>
          <p:nvPr/>
        </p:nvSpPr>
        <p:spPr>
          <a:xfrm>
            <a:off x="445332" y="3299973"/>
            <a:ext cx="6723123" cy="66172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Supports </a:t>
            </a:r>
            <a:r>
              <a:rPr kumimoji="0" lang="en-US" sz="1600" b="0" i="0" u="none" strike="noStrike" kern="1200" cap="none" spc="0" normalizeH="0" baseline="0" noProof="0" dirty="0">
                <a:ln>
                  <a:noFill/>
                </a:ln>
                <a:solidFill>
                  <a:srgbClr val="0070C0"/>
                </a:solidFill>
                <a:effectLst/>
                <a:uLnTx/>
                <a:uFillTx/>
                <a:latin typeface="Verdana"/>
                <a:ea typeface="+mn-ea"/>
                <a:cs typeface="+mn-cs"/>
              </a:rPr>
              <a:t>writing interrupt handlers in high-level languages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supports a variant of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T32 </a:t>
            </a:r>
            <a:r>
              <a:rPr kumimoji="0" lang="en-US" sz="1600" b="0" i="0" u="none" strike="noStrike" kern="1200" cap="none" spc="0" normalizeH="0" baseline="0" noProof="0" dirty="0">
                <a:ln>
                  <a:noFill/>
                </a:ln>
                <a:solidFill>
                  <a:srgbClr val="000000"/>
                </a:solidFill>
                <a:effectLst/>
                <a:uLnTx/>
                <a:uFillTx/>
                <a:latin typeface="Verdana"/>
                <a:ea typeface="+mn-ea"/>
                <a:cs typeface="+mn-cs"/>
              </a:rPr>
              <a:t>instruction set.</a:t>
            </a:r>
          </a:p>
        </p:txBody>
      </p:sp>
      <p:sp>
        <p:nvSpPr>
          <p:cNvPr id="8" name="TextBox 7"/>
          <p:cNvSpPr txBox="1"/>
          <p:nvPr/>
        </p:nvSpPr>
        <p:spPr>
          <a:xfrm>
            <a:off x="73577" y="413665"/>
            <a:ext cx="59924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Profiles of ARM’s Cortex family </a:t>
            </a:r>
            <a:r>
              <a:rPr kumimoji="0" lang="en-US" sz="1800" b="0" i="0" u="none" strike="noStrike" kern="1200" cap="none" spc="0" normalizeH="0" baseline="0" noProof="0" dirty="0">
                <a:ln>
                  <a:noFill/>
                </a:ln>
                <a:effectLst/>
                <a:uLnTx/>
                <a:uFillTx/>
                <a:latin typeface="Verdana"/>
                <a:ea typeface="+mn-ea"/>
                <a:cs typeface="+mn-cs"/>
              </a:rPr>
              <a:t>[6], [7], [113]</a:t>
            </a:r>
            <a:r>
              <a:rPr kumimoji="0" lang="en-US" sz="1800" b="0" i="0" u="none" strike="noStrike" kern="1200" cap="none" spc="0" normalizeH="0" baseline="0" noProof="0" dirty="0">
                <a:ln>
                  <a:noFill/>
                </a:ln>
                <a:solidFill>
                  <a:srgbClr val="2D2D8A"/>
                </a:solidFill>
                <a:effectLst/>
                <a:uLnTx/>
                <a:uFillTx/>
                <a:latin typeface="Verdana"/>
                <a:ea typeface="+mn-ea"/>
                <a:cs typeface="+mn-cs"/>
              </a:rPr>
              <a:t> -3</a:t>
            </a:r>
          </a:p>
        </p:txBody>
      </p:sp>
      <p:sp>
        <p:nvSpPr>
          <p:cNvPr id="11"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25158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18" y="413665"/>
            <a:ext cx="88104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D2D8A"/>
                </a:solidFill>
                <a:effectLst/>
                <a:uLnTx/>
                <a:uFillTx/>
                <a:latin typeface="Verdana"/>
                <a:ea typeface="+mn-ea"/>
                <a:cs typeface="+mn-cs"/>
              </a:rPr>
              <a:t>Exten</a:t>
            </a:r>
            <a:r>
              <a:rPr kumimoji="0" lang="hu-HU" sz="1800" b="0" i="0" u="none" strike="noStrike" kern="1200" cap="none" spc="0" normalizeH="0" baseline="0" noProof="0" dirty="0">
                <a:ln>
                  <a:noFill/>
                </a:ln>
                <a:solidFill>
                  <a:srgbClr val="2D2D8A"/>
                </a:solidFill>
                <a:effectLst/>
                <a:uLnTx/>
                <a:uFillTx/>
                <a:latin typeface="Verdana"/>
                <a:ea typeface="+mn-ea"/>
                <a:cs typeface="+mn-cs"/>
              </a:rPr>
              <a:t>ding</a:t>
            </a:r>
            <a:r>
              <a:rPr kumimoji="0" lang="en-US" sz="1800" b="0" i="0" u="none" strike="noStrike" kern="1200" cap="none" spc="0" normalizeH="0" baseline="0" noProof="0" dirty="0">
                <a:ln>
                  <a:noFill/>
                </a:ln>
                <a:solidFill>
                  <a:srgbClr val="2D2D8A"/>
                </a:solidFill>
                <a:effectLst/>
                <a:uLnTx/>
                <a:uFillTx/>
                <a:latin typeface="Verdana"/>
                <a:ea typeface="+mn-ea"/>
                <a:cs typeface="+mn-cs"/>
              </a:rPr>
              <a:t> the ARM Cortex family with the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SecurCore</a:t>
            </a:r>
            <a:r>
              <a:rPr kumimoji="0" lang="en-US" sz="1800" b="0" i="0" u="none" strike="noStrike" kern="1200" cap="none" spc="0" normalizeH="0" baseline="0" noProof="0" dirty="0">
                <a:ln>
                  <a:noFill/>
                </a:ln>
                <a:solidFill>
                  <a:srgbClr val="2D2D8A"/>
                </a:solidFill>
                <a:effectLst/>
                <a:uLnTx/>
                <a:uFillTx/>
                <a:latin typeface="Verdana"/>
                <a:ea typeface="+mn-ea"/>
                <a:cs typeface="+mn-cs"/>
              </a:rPr>
              <a:t> profile in 10/2007</a:t>
            </a:r>
          </a:p>
        </p:txBody>
      </p:sp>
      <p:sp>
        <p:nvSpPr>
          <p:cNvPr id="6" name="TextBox 5"/>
          <p:cNvSpPr txBox="1"/>
          <p:nvPr/>
        </p:nvSpPr>
        <p:spPr>
          <a:xfrm>
            <a:off x="235659" y="799460"/>
            <a:ext cx="6141810" cy="62324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 10/2007 ARM introduced the </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SecurCore</a:t>
            </a:r>
            <a:r>
              <a:rPr kumimoji="0" lang="en-US" sz="1600" b="0" i="0" u="none" strike="noStrike" kern="1200" cap="none" spc="0" normalizeH="0" baseline="0" noProof="0" dirty="0">
                <a:ln>
                  <a:noFill/>
                </a:ln>
                <a:solidFill>
                  <a:srgbClr val="FF0000"/>
                </a:solidFill>
                <a:effectLst/>
                <a:uLnTx/>
                <a:uFillTx/>
                <a:latin typeface="Verdana"/>
                <a:ea typeface="+mn-ea"/>
                <a:cs typeface="+mn-cs"/>
              </a:rPr>
              <a:t> profile</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optimized </a:t>
            </a:r>
            <a:r>
              <a:rPr kumimoji="0" lang="en-US" sz="1600" b="0" i="0" u="none" strike="noStrike" kern="1200" cap="none" spc="0" normalizeH="0" baseline="0" noProof="0" dirty="0">
                <a:ln>
                  <a:noFill/>
                </a:ln>
                <a:solidFill>
                  <a:srgbClr val="0070C0"/>
                </a:solidFill>
                <a:effectLst/>
                <a:uLnTx/>
                <a:uFillTx/>
                <a:latin typeface="Verdana"/>
                <a:ea typeface="+mn-ea"/>
                <a:cs typeface="+mn-cs"/>
              </a:rPr>
              <a:t>for smart card and secure applications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 </a:t>
            </a:r>
            <a:r>
              <a:rPr lang="en-US" sz="1700" kern="1200" dirty="0" smtClean="0">
                <a:solidFill>
                  <a:srgbClr val="FFFFFF"/>
                </a:solidFill>
              </a:rPr>
              <a:t>(5)</a:t>
            </a:r>
            <a:endParaRPr lang="en-US" sz="1700" dirty="0">
              <a:solidFill>
                <a:srgbClr val="FFFFFF"/>
              </a:solidFill>
            </a:endParaRPr>
          </a:p>
        </p:txBody>
      </p:sp>
    </p:spTree>
    <p:extLst>
      <p:ext uri="{BB962C8B-B14F-4D97-AF65-F5344CB8AC3E}">
        <p14:creationId xmlns:p14="http://schemas.microsoft.com/office/powerpoint/2010/main" val="108667337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8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 </a:t>
            </a:r>
            <a:r>
              <a:rPr lang="en-US" sz="1700" kern="1200" dirty="0" smtClean="0">
                <a:solidFill>
                  <a:srgbClr val="FFFFFF"/>
                </a:solidFill>
              </a:rPr>
              <a:t>(6)</a:t>
            </a:r>
            <a:endParaRPr lang="en-US" sz="1700" dirty="0">
              <a:solidFill>
                <a:srgbClr val="FFFFFF"/>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875" t="13200" r="9625" b="6600"/>
          <a:stretch/>
        </p:blipFill>
        <p:spPr bwMode="auto">
          <a:xfrm>
            <a:off x="2726795" y="693135"/>
            <a:ext cx="6278880" cy="611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4706" y="642054"/>
            <a:ext cx="2063386"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Overview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Cortex profiles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 and CPUs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(as of 2015</a:t>
            </a:r>
            <a:r>
              <a:rPr kumimoji="0" lang="hu-HU" sz="1800" b="0" i="0" u="none" strike="noStrike" kern="1200" cap="none" spc="0" normalizeH="0" baseline="0" noProof="0" dirty="0">
                <a:ln>
                  <a:noFill/>
                </a:ln>
                <a:solidFill>
                  <a:srgbClr val="333399"/>
                </a:solidFill>
                <a:effectLst/>
                <a:uLnTx/>
                <a:uFillTx/>
                <a:latin typeface="Verdana"/>
                <a:ea typeface="+mn-ea"/>
                <a:cs typeface="+mn-cs"/>
              </a:rPr>
              <a:t>)</a:t>
            </a:r>
            <a:r>
              <a:rPr kumimoji="0" lang="en-US" sz="1800" b="0" i="0" u="none" strike="noStrike" kern="1200" cap="none" spc="0" normalizeH="0" baseline="0" noProof="0" dirty="0">
                <a:ln>
                  <a:noFill/>
                </a:ln>
                <a:solidFill>
                  <a:srgbClr val="333399"/>
                </a:solidFill>
                <a:effectLst/>
                <a:uLnTx/>
                <a:uFillTx/>
                <a:latin typeface="Verdana"/>
                <a:ea typeface="+mn-ea"/>
                <a:cs typeface="+mn-cs"/>
              </a:rPr>
              <a:t> </a:t>
            </a:r>
            <a:r>
              <a:rPr kumimoji="0" lang="en-US" sz="1800" b="0" i="0" u="none" strike="noStrike" kern="1200" cap="none" spc="0" normalizeH="0" baseline="0" noProof="0" dirty="0">
                <a:ln>
                  <a:noFill/>
                </a:ln>
                <a:solidFill>
                  <a:srgbClr val="000000"/>
                </a:solidFill>
                <a:effectLst/>
                <a:uLnTx/>
                <a:uFillTx/>
                <a:latin typeface="Verdana"/>
                <a:ea typeface="+mn-ea"/>
                <a:cs typeface="+mn-cs"/>
              </a:rPr>
              <a:t>[6]</a:t>
            </a:r>
          </a:p>
        </p:txBody>
      </p:sp>
    </p:spTree>
    <p:extLst>
      <p:ext uri="{BB962C8B-B14F-4D97-AF65-F5344CB8AC3E}">
        <p14:creationId xmlns:p14="http://schemas.microsoft.com/office/powerpoint/2010/main" val="203623067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a:t>
            </a:r>
            <a:r>
              <a:rPr lang="en-US" sz="1700" dirty="0">
                <a:solidFill>
                  <a:srgbClr val="FFFFFF"/>
                </a:solidFill>
              </a:rPr>
              <a:t> to the Cortex family of CPUs</a:t>
            </a:r>
            <a:r>
              <a:rPr lang="en-US" sz="1700" kern="1200" dirty="0">
                <a:solidFill>
                  <a:srgbClr val="FFFFFF"/>
                </a:solidFill>
              </a:rPr>
              <a:t> </a:t>
            </a:r>
            <a:r>
              <a:rPr lang="en-US" sz="1700" kern="1200" dirty="0" smtClean="0">
                <a:solidFill>
                  <a:srgbClr val="FFFFFF"/>
                </a:solidFill>
              </a:rPr>
              <a:t>(7)</a:t>
            </a:r>
            <a:endParaRPr lang="en-US" sz="1700" dirty="0">
              <a:solidFill>
                <a:srgbClr val="FFFFFF"/>
              </a:solidFill>
            </a:endParaRPr>
          </a:p>
        </p:txBody>
      </p:sp>
      <p:sp>
        <p:nvSpPr>
          <p:cNvPr id="7" name="TextBox 6"/>
          <p:cNvSpPr txBox="1"/>
          <p:nvPr/>
        </p:nvSpPr>
        <p:spPr>
          <a:xfrm>
            <a:off x="73766" y="704017"/>
            <a:ext cx="83131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According to the general scope of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th</a:t>
            </a:r>
            <a:r>
              <a:rPr kumimoji="0" lang="hu-HU" sz="1600" b="0" i="0" u="none" strike="noStrike" kern="1200" cap="none" spc="0" normalizeH="0" baseline="0" noProof="0" dirty="0">
                <a:ln>
                  <a:noFill/>
                </a:ln>
                <a:solidFill>
                  <a:srgbClr val="000000"/>
                </a:solidFill>
                <a:effectLst/>
                <a:uLnTx/>
                <a:uFillTx/>
                <a:latin typeface="Verdana"/>
                <a:ea typeface="+mn-ea"/>
                <a:cs typeface="+mn-cs"/>
              </a:rPr>
              <a:t>is</a:t>
            </a:r>
            <a:r>
              <a:rPr kumimoji="0" lang="en-US" sz="1600" b="0" i="0" u="none" strike="noStrike" kern="1200" cap="none" spc="0" normalizeH="0" baseline="0" noProof="0" dirty="0">
                <a:ln>
                  <a:noFill/>
                </a:ln>
                <a:solidFill>
                  <a:srgbClr val="000000"/>
                </a:solidFill>
                <a:effectLst/>
                <a:uLnTx/>
                <a:uFillTx/>
                <a:latin typeface="Verdana"/>
                <a:ea typeface="+mn-ea"/>
                <a:cs typeface="+mn-cs"/>
              </a:rPr>
              <a:t> Lecture Notes, subsequently, </a:t>
            </a:r>
            <a:r>
              <a:rPr kumimoji="0" lang="en-US" sz="1600" b="0" i="0" u="none" strike="noStrike" kern="1200" cap="none" spc="0" normalizeH="0" baseline="0" noProof="0" dirty="0">
                <a:ln>
                  <a:noFill/>
                </a:ln>
                <a:solidFill>
                  <a:srgbClr val="0070C0"/>
                </a:solidFill>
                <a:effectLst/>
                <a:uLnTx/>
                <a:uFillTx/>
                <a:latin typeface="Verdana"/>
                <a:ea typeface="+mn-ea"/>
                <a:cs typeface="+mn-cs"/>
              </a:rPr>
              <a:t>we will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concerned only with </a:t>
            </a: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Cortex-A series CPUs</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2" name="TextBox 1"/>
          <p:cNvSpPr txBox="1"/>
          <p:nvPr/>
        </p:nvSpPr>
        <p:spPr>
          <a:xfrm>
            <a:off x="72431" y="413665"/>
            <a:ext cx="9779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Remark</a:t>
            </a:r>
          </a:p>
        </p:txBody>
      </p:sp>
    </p:spTree>
    <p:extLst>
      <p:ext uri="{BB962C8B-B14F-4D97-AF65-F5344CB8AC3E}">
        <p14:creationId xmlns:p14="http://schemas.microsoft.com/office/powerpoint/2010/main" val="26152196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 </a:t>
            </a:r>
            <a:r>
              <a:rPr lang="en-US" sz="1700" kern="1200" dirty="0" smtClean="0">
                <a:solidFill>
                  <a:srgbClr val="FFFFFF"/>
                </a:solidFill>
              </a:rPr>
              <a:t>(8)</a:t>
            </a:r>
            <a:endParaRPr lang="en-GB" sz="1700" dirty="0"/>
          </a:p>
        </p:txBody>
      </p:sp>
      <p:sp>
        <p:nvSpPr>
          <p:cNvPr id="3" name="Text Box 7"/>
          <p:cNvSpPr txBox="1">
            <a:spLocks noChangeArrowheads="1"/>
          </p:cNvSpPr>
          <p:nvPr/>
        </p:nvSpPr>
        <p:spPr bwMode="auto">
          <a:xfrm>
            <a:off x="312390" y="1928956"/>
            <a:ext cx="187434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Armv7-A ISA</a:t>
            </a:r>
          </a:p>
        </p:txBody>
      </p:sp>
      <p:sp>
        <p:nvSpPr>
          <p:cNvPr id="4" name="Text Box 16"/>
          <p:cNvSpPr txBox="1">
            <a:spLocks noChangeArrowheads="1"/>
          </p:cNvSpPr>
          <p:nvPr/>
        </p:nvSpPr>
        <p:spPr bwMode="auto">
          <a:xfrm>
            <a:off x="3838078" y="1133745"/>
            <a:ext cx="15440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a:t>
            </a:r>
          </a:p>
        </p:txBody>
      </p:sp>
      <p:sp>
        <p:nvSpPr>
          <p:cNvPr id="5" name="Line 17"/>
          <p:cNvSpPr>
            <a:spLocks noChangeShapeType="1"/>
          </p:cNvSpPr>
          <p:nvPr/>
        </p:nvSpPr>
        <p:spPr bwMode="auto">
          <a:xfrm flipV="1">
            <a:off x="1241629" y="1672339"/>
            <a:ext cx="680400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22"/>
          <p:cNvSpPr>
            <a:spLocks noChangeShapeType="1"/>
          </p:cNvSpPr>
          <p:nvPr/>
        </p:nvSpPr>
        <p:spPr bwMode="auto">
          <a:xfrm>
            <a:off x="4608356" y="1489926"/>
            <a:ext cx="1" cy="1828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Line 25"/>
          <p:cNvSpPr>
            <a:spLocks noChangeShapeType="1"/>
          </p:cNvSpPr>
          <p:nvPr/>
        </p:nvSpPr>
        <p:spPr bwMode="auto">
          <a:xfrm>
            <a:off x="1241573" y="16695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Line 29"/>
          <p:cNvSpPr>
            <a:spLocks noChangeShapeType="1"/>
          </p:cNvSpPr>
          <p:nvPr/>
        </p:nvSpPr>
        <p:spPr bwMode="auto">
          <a:xfrm flipH="1">
            <a:off x="3438908" y="1669556"/>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Text Box 7"/>
          <p:cNvSpPr txBox="1">
            <a:spLocks noChangeArrowheads="1"/>
          </p:cNvSpPr>
          <p:nvPr/>
        </p:nvSpPr>
        <p:spPr bwMode="auto">
          <a:xfrm>
            <a:off x="2276745" y="1927420"/>
            <a:ext cx="233216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Armv8.0-A ISA</a:t>
            </a:r>
          </a:p>
        </p:txBody>
      </p:sp>
      <p:sp>
        <p:nvSpPr>
          <p:cNvPr id="10" name="Oval 13"/>
          <p:cNvSpPr>
            <a:spLocks noChangeArrowheads="1"/>
          </p:cNvSpPr>
          <p:nvPr/>
        </p:nvSpPr>
        <p:spPr bwMode="auto">
          <a:xfrm>
            <a:off x="1200745" y="182191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Oval 13"/>
          <p:cNvSpPr>
            <a:spLocks noChangeArrowheads="1"/>
          </p:cNvSpPr>
          <p:nvPr/>
        </p:nvSpPr>
        <p:spPr bwMode="auto">
          <a:xfrm>
            <a:off x="3406204" y="181939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 name="TextBox 11"/>
          <p:cNvSpPr txBox="1"/>
          <p:nvPr/>
        </p:nvSpPr>
        <p:spPr>
          <a:xfrm>
            <a:off x="94134" y="2691953"/>
            <a:ext cx="2048959" cy="13696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32-bit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2004</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big.LITTLE</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a:t>
            </a:r>
            <a:r>
              <a:rPr kumimoji="0" lang="en-US" sz="1300" b="0" i="1" u="none" strike="noStrike" kern="1200" cap="none" spc="0" normalizeH="0" baseline="0" noProof="0" dirty="0">
                <a:ln>
                  <a:noFill/>
                </a:ln>
                <a:solidFill>
                  <a:srgbClr val="0070C0"/>
                </a:solidFill>
                <a:effectLst/>
                <a:uLnTx/>
                <a:uFillTx/>
                <a:latin typeface="Verdana"/>
                <a:ea typeface="+mn-ea"/>
                <a:cs typeface="+mn-cs"/>
              </a:rPr>
              <a:t>since </a:t>
            </a:r>
            <a:r>
              <a:rPr kumimoji="0" lang="en-US" sz="1300" b="0" i="1" u="none" strike="noStrike" kern="1200" cap="none" spc="0" normalizeH="0" baseline="0" noProof="0" dirty="0" smtClean="0">
                <a:ln>
                  <a:noFill/>
                </a:ln>
                <a:solidFill>
                  <a:srgbClr val="0070C0"/>
                </a:solidFill>
                <a:effectLst/>
                <a:uLnTx/>
                <a:uFillTx/>
                <a:latin typeface="Verdana"/>
                <a:ea typeface="+mn-ea"/>
                <a:cs typeface="+mn-cs"/>
              </a:rPr>
              <a:t>2011, </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by specific models)</a:t>
            </a:r>
          </a:p>
        </p:txBody>
      </p:sp>
      <p:sp>
        <p:nvSpPr>
          <p:cNvPr id="13" name="TextBox 12"/>
          <p:cNvSpPr txBox="1"/>
          <p:nvPr/>
        </p:nvSpPr>
        <p:spPr>
          <a:xfrm>
            <a:off x="2365629" y="2706262"/>
            <a:ext cx="2108269"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 </a:t>
            </a:r>
            <a:r>
              <a:rPr kumimoji="0" lang="en-US" sz="1300" b="0" i="1" u="none" strike="noStrike" kern="1200" cap="none" spc="0" normalizeH="0" baseline="0" noProof="0" dirty="0">
                <a:ln>
                  <a:noFill/>
                </a:ln>
                <a:solidFill>
                  <a:srgbClr val="000000"/>
                </a:solidFill>
                <a:effectLst/>
                <a:uLnTx/>
                <a:uFillTx/>
                <a:latin typeface="Verdana"/>
                <a:ea typeface="+mn-ea"/>
                <a:cs typeface="+mn-cs"/>
              </a:rPr>
              <a:t>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2012</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big.LITTLE</a:t>
            </a:r>
            <a:r>
              <a:rPr kumimoji="0" lang="en-US" sz="1300" b="0" i="1" u="none" strike="noStrike" kern="1200" cap="none" spc="0" normalizeH="0" baseline="0" noProof="0" dirty="0">
                <a:ln>
                  <a:noFill/>
                </a:ln>
                <a:solidFill>
                  <a:srgbClr val="0070C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a:t>
            </a:r>
          </a:p>
        </p:txBody>
      </p:sp>
      <p:sp>
        <p:nvSpPr>
          <p:cNvPr id="14" name="Line 29"/>
          <p:cNvSpPr>
            <a:spLocks noChangeShapeType="1"/>
          </p:cNvSpPr>
          <p:nvPr/>
        </p:nvSpPr>
        <p:spPr bwMode="auto">
          <a:xfrm flipH="1">
            <a:off x="5605857" y="166543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5" name="Oval 13"/>
          <p:cNvSpPr>
            <a:spLocks noChangeArrowheads="1"/>
          </p:cNvSpPr>
          <p:nvPr/>
        </p:nvSpPr>
        <p:spPr bwMode="auto">
          <a:xfrm>
            <a:off x="5579080" y="181939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TextBox 15"/>
          <p:cNvSpPr txBox="1"/>
          <p:nvPr/>
        </p:nvSpPr>
        <p:spPr>
          <a:xfrm>
            <a:off x="4653384" y="2711334"/>
            <a:ext cx="1960793"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2017</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DynamIQ</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 </a:t>
            </a:r>
          </a:p>
        </p:txBody>
      </p:sp>
      <p:sp>
        <p:nvSpPr>
          <p:cNvPr id="17" name="Text Box 7"/>
          <p:cNvSpPr txBox="1">
            <a:spLocks noChangeArrowheads="1"/>
          </p:cNvSpPr>
          <p:nvPr/>
        </p:nvSpPr>
        <p:spPr bwMode="auto">
          <a:xfrm>
            <a:off x="4572000" y="1927145"/>
            <a:ext cx="211523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Armv8.2-A ISA</a:t>
            </a:r>
          </a:p>
        </p:txBody>
      </p:sp>
      <p:sp>
        <p:nvSpPr>
          <p:cNvPr id="18" name="Right Arrow 17"/>
          <p:cNvSpPr/>
          <p:nvPr/>
        </p:nvSpPr>
        <p:spPr bwMode="auto">
          <a:xfrm>
            <a:off x="2186735" y="201585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Right Brace 19"/>
          <p:cNvSpPr/>
          <p:nvPr/>
        </p:nvSpPr>
        <p:spPr bwMode="auto">
          <a:xfrm rot="5400000">
            <a:off x="2133765" y="2640038"/>
            <a:ext cx="196390" cy="396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1" name="TextBox 20"/>
          <p:cNvSpPr txBox="1"/>
          <p:nvPr/>
        </p:nvSpPr>
        <p:spPr>
          <a:xfrm>
            <a:off x="1601670" y="4759281"/>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6.2</a:t>
            </a:r>
          </a:p>
        </p:txBody>
      </p:sp>
      <p:sp>
        <p:nvSpPr>
          <p:cNvPr id="22" name="Right Brace 21"/>
          <p:cNvSpPr/>
          <p:nvPr/>
        </p:nvSpPr>
        <p:spPr bwMode="auto">
          <a:xfrm rot="5400000">
            <a:off x="5527020" y="3715679"/>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Box 22"/>
          <p:cNvSpPr txBox="1"/>
          <p:nvPr/>
        </p:nvSpPr>
        <p:spPr>
          <a:xfrm>
            <a:off x="5067055" y="4736923"/>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7.2</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6" name="Text Box 7"/>
          <p:cNvSpPr txBox="1">
            <a:spLocks noChangeArrowheads="1"/>
          </p:cNvSpPr>
          <p:nvPr/>
        </p:nvSpPr>
        <p:spPr bwMode="auto">
          <a:xfrm>
            <a:off x="6731559" y="1928956"/>
            <a:ext cx="243095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Armv9-A ISA</a:t>
            </a:r>
          </a:p>
        </p:txBody>
      </p:sp>
      <p:sp>
        <p:nvSpPr>
          <p:cNvPr id="29" name="Line 25"/>
          <p:cNvSpPr>
            <a:spLocks noChangeShapeType="1"/>
          </p:cNvSpPr>
          <p:nvPr/>
        </p:nvSpPr>
        <p:spPr bwMode="auto">
          <a:xfrm>
            <a:off x="8036647" y="16695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30" name="Oval 13"/>
          <p:cNvSpPr>
            <a:spLocks noChangeArrowheads="1"/>
          </p:cNvSpPr>
          <p:nvPr/>
        </p:nvSpPr>
        <p:spPr bwMode="auto">
          <a:xfrm>
            <a:off x="7995819" y="182191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1" name="TextBox 30"/>
          <p:cNvSpPr txBox="1"/>
          <p:nvPr/>
        </p:nvSpPr>
        <p:spPr>
          <a:xfrm>
            <a:off x="6771386" y="2691953"/>
            <a:ext cx="2284600"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2021</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Supporting Armv9-based</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err="1">
                <a:ln>
                  <a:noFill/>
                </a:ln>
                <a:solidFill>
                  <a:srgbClr val="000000"/>
                </a:solidFill>
                <a:effectLst/>
                <a:uLnTx/>
                <a:uFillTx/>
                <a:latin typeface="Verdana"/>
                <a:ea typeface="+mn-ea"/>
                <a:cs typeface="+mn-cs"/>
              </a:rPr>
              <a:t>DynamIQ</a:t>
            </a:r>
            <a:r>
              <a:rPr kumimoji="0" lang="en-US" sz="1300" b="0" i="1" u="none" strike="noStrike" kern="1200" cap="none" spc="0" normalizeH="0" baseline="0" noProof="0" dirty="0">
                <a:ln>
                  <a:noFill/>
                </a:ln>
                <a:solidFill>
                  <a:srgbClr val="000000"/>
                </a:solidFill>
                <a:effectLst/>
                <a:uLnTx/>
                <a:uFillTx/>
                <a:latin typeface="Verdana"/>
                <a:ea typeface="+mn-ea"/>
                <a:cs typeface="+mn-cs"/>
              </a:rPr>
              <a:t> core clusters</a:t>
            </a:r>
          </a:p>
        </p:txBody>
      </p:sp>
      <p:sp>
        <p:nvSpPr>
          <p:cNvPr id="33" name="Right Brace 32"/>
          <p:cNvSpPr/>
          <p:nvPr/>
        </p:nvSpPr>
        <p:spPr bwMode="auto">
          <a:xfrm rot="5400000">
            <a:off x="7912035" y="3625679"/>
            <a:ext cx="196390" cy="194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4" name="TextBox 33"/>
          <p:cNvSpPr txBox="1"/>
          <p:nvPr/>
        </p:nvSpPr>
        <p:spPr>
          <a:xfrm>
            <a:off x="7452320" y="4736923"/>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8.2</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6" name="Right Arrow 35"/>
          <p:cNvSpPr/>
          <p:nvPr/>
        </p:nvSpPr>
        <p:spPr bwMode="auto">
          <a:xfrm>
            <a:off x="4410010" y="203384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7" name="Right Arrow 36"/>
          <p:cNvSpPr/>
          <p:nvPr/>
        </p:nvSpPr>
        <p:spPr bwMode="auto">
          <a:xfrm>
            <a:off x="6660260" y="203384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8" name="TextBox 37"/>
          <p:cNvSpPr txBox="1"/>
          <p:nvPr/>
        </p:nvSpPr>
        <p:spPr>
          <a:xfrm>
            <a:off x="667104" y="4241579"/>
            <a:ext cx="1024576" cy="292388"/>
          </a:xfrm>
          <a:prstGeom prst="rect">
            <a:avLst/>
          </a:prstGeom>
          <a:noFill/>
        </p:spPr>
        <p:txBody>
          <a:bodyPr wrap="none" rtlCol="0">
            <a:spAutoFit/>
          </a:bodyPr>
          <a:lstStyle/>
          <a:p>
            <a:r>
              <a:rPr lang="en-GB" sz="1300" dirty="0"/>
              <a:t>Cortex-A8</a:t>
            </a:r>
          </a:p>
        </p:txBody>
      </p:sp>
      <p:sp>
        <p:nvSpPr>
          <p:cNvPr id="39" name="TextBox 38"/>
          <p:cNvSpPr txBox="1"/>
          <p:nvPr/>
        </p:nvSpPr>
        <p:spPr>
          <a:xfrm>
            <a:off x="2681790" y="4241579"/>
            <a:ext cx="1531125" cy="292388"/>
          </a:xfrm>
          <a:prstGeom prst="rect">
            <a:avLst/>
          </a:prstGeom>
          <a:noFill/>
        </p:spPr>
        <p:txBody>
          <a:bodyPr wrap="none" rtlCol="0">
            <a:spAutoFit/>
          </a:bodyPr>
          <a:lstStyle/>
          <a:p>
            <a:r>
              <a:rPr lang="en-GB" sz="1300" dirty="0"/>
              <a:t>Cortex-A57/A53</a:t>
            </a:r>
          </a:p>
        </p:txBody>
      </p:sp>
      <p:sp>
        <p:nvSpPr>
          <p:cNvPr id="40" name="TextBox 39"/>
          <p:cNvSpPr txBox="1"/>
          <p:nvPr/>
        </p:nvSpPr>
        <p:spPr>
          <a:xfrm>
            <a:off x="4842030" y="4241579"/>
            <a:ext cx="1531125" cy="292388"/>
          </a:xfrm>
          <a:prstGeom prst="rect">
            <a:avLst/>
          </a:prstGeom>
          <a:noFill/>
        </p:spPr>
        <p:txBody>
          <a:bodyPr wrap="none" rtlCol="0">
            <a:spAutoFit/>
          </a:bodyPr>
          <a:lstStyle/>
          <a:p>
            <a:r>
              <a:rPr lang="en-GB" sz="1300" dirty="0"/>
              <a:t>Cortex-A75/A55</a:t>
            </a:r>
          </a:p>
        </p:txBody>
      </p:sp>
      <p:sp>
        <p:nvSpPr>
          <p:cNvPr id="41" name="TextBox 40"/>
          <p:cNvSpPr txBox="1"/>
          <p:nvPr/>
        </p:nvSpPr>
        <p:spPr>
          <a:xfrm>
            <a:off x="6957265" y="4241579"/>
            <a:ext cx="2180277" cy="307777"/>
          </a:xfrm>
          <a:prstGeom prst="rect">
            <a:avLst/>
          </a:prstGeom>
          <a:noFill/>
        </p:spPr>
        <p:txBody>
          <a:bodyPr wrap="none" rtlCol="0">
            <a:spAutoFit/>
          </a:bodyPr>
          <a:lstStyle/>
          <a:p>
            <a:r>
              <a:rPr lang="en-GB" sz="1400" dirty="0">
                <a:solidFill>
                  <a:srgbClr val="000000"/>
                </a:solidFill>
              </a:rPr>
              <a:t>Cortex-X2/A710/A510</a:t>
            </a:r>
            <a:endParaRPr lang="en-GB" sz="1300" dirty="0"/>
          </a:p>
        </p:txBody>
      </p:sp>
      <p:sp>
        <p:nvSpPr>
          <p:cNvPr id="42" name="TextBox 41"/>
          <p:cNvSpPr txBox="1"/>
          <p:nvPr/>
        </p:nvSpPr>
        <p:spPr>
          <a:xfrm>
            <a:off x="123009" y="4039201"/>
            <a:ext cx="1035861" cy="292388"/>
          </a:xfrm>
          <a:prstGeom prst="rect">
            <a:avLst/>
          </a:prstGeom>
          <a:noFill/>
        </p:spPr>
        <p:txBody>
          <a:bodyPr wrap="none" rtlCol="0">
            <a:spAutoFit/>
          </a:bodyPr>
          <a:lstStyle/>
          <a:p>
            <a:r>
              <a:rPr lang="en-GB" sz="1300" dirty="0"/>
              <a:t>First CPUs</a:t>
            </a:r>
          </a:p>
        </p:txBody>
      </p:sp>
      <p:sp>
        <p:nvSpPr>
          <p:cNvPr id="43" name="TextBox 42"/>
          <p:cNvSpPr txBox="1"/>
          <p:nvPr/>
        </p:nvSpPr>
        <p:spPr>
          <a:xfrm>
            <a:off x="75052" y="449378"/>
            <a:ext cx="64546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Overview of the evolution of the Cortex-A series CPUs</a:t>
            </a:r>
          </a:p>
        </p:txBody>
      </p:sp>
    </p:spTree>
    <p:extLst>
      <p:ext uri="{BB962C8B-B14F-4D97-AF65-F5344CB8AC3E}">
        <p14:creationId xmlns:p14="http://schemas.microsoft.com/office/powerpoint/2010/main" val="4149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ppt_x"/>
                                          </p:val>
                                        </p:tav>
                                        <p:tav tm="100000">
                                          <p:val>
                                            <p:strVal val="#ppt_x"/>
                                          </p:val>
                                        </p:tav>
                                      </p:tavLst>
                                    </p:anim>
                                    <p:anim calcmode="lin" valueType="num">
                                      <p:cBhvr additive="base">
                                        <p:cTn id="96" dur="500" fill="hold"/>
                                        <p:tgtEl>
                                          <p:spTgt spid="1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500" fill="hold"/>
                                        <p:tgtEl>
                                          <p:spTgt spid="22"/>
                                        </p:tgtEl>
                                        <p:attrNameLst>
                                          <p:attrName>ppt_x</p:attrName>
                                        </p:attrNameLst>
                                      </p:cBhvr>
                                      <p:tavLst>
                                        <p:tav tm="0">
                                          <p:val>
                                            <p:strVal val="#ppt_x"/>
                                          </p:val>
                                        </p:tav>
                                        <p:tav tm="100000">
                                          <p:val>
                                            <p:strVal val="#ppt_x"/>
                                          </p:val>
                                        </p:tav>
                                      </p:tavLst>
                                    </p:anim>
                                    <p:anim calcmode="lin" valueType="num">
                                      <p:cBhvr additive="base">
                                        <p:cTn id="100" dur="500" fill="hold"/>
                                        <p:tgtEl>
                                          <p:spTgt spid="2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500" fill="hold"/>
                                        <p:tgtEl>
                                          <p:spTgt spid="36"/>
                                        </p:tgtEl>
                                        <p:attrNameLst>
                                          <p:attrName>ppt_x</p:attrName>
                                        </p:attrNameLst>
                                      </p:cBhvr>
                                      <p:tavLst>
                                        <p:tav tm="0">
                                          <p:val>
                                            <p:strVal val="#ppt_x"/>
                                          </p:val>
                                        </p:tav>
                                        <p:tav tm="100000">
                                          <p:val>
                                            <p:strVal val="#ppt_x"/>
                                          </p:val>
                                        </p:tav>
                                      </p:tavLst>
                                    </p:anim>
                                    <p:anim calcmode="lin" valueType="num">
                                      <p:cBhvr additive="base">
                                        <p:cTn id="108" dur="5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500" fill="hold"/>
                                        <p:tgtEl>
                                          <p:spTgt spid="40"/>
                                        </p:tgtEl>
                                        <p:attrNameLst>
                                          <p:attrName>ppt_x</p:attrName>
                                        </p:attrNameLst>
                                      </p:cBhvr>
                                      <p:tavLst>
                                        <p:tav tm="0">
                                          <p:val>
                                            <p:strVal val="#ppt_x"/>
                                          </p:val>
                                        </p:tav>
                                        <p:tav tm="100000">
                                          <p:val>
                                            <p:strVal val="#ppt_x"/>
                                          </p:val>
                                        </p:tav>
                                      </p:tavLst>
                                    </p:anim>
                                    <p:anim calcmode="lin" valueType="num">
                                      <p:cBhvr additive="base">
                                        <p:cTn id="1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additive="base">
                                        <p:cTn id="117" dur="500" fill="hold"/>
                                        <p:tgtEl>
                                          <p:spTgt spid="26"/>
                                        </p:tgtEl>
                                        <p:attrNameLst>
                                          <p:attrName>ppt_x</p:attrName>
                                        </p:attrNameLst>
                                      </p:cBhvr>
                                      <p:tavLst>
                                        <p:tav tm="0">
                                          <p:val>
                                            <p:strVal val="#ppt_x"/>
                                          </p:val>
                                        </p:tav>
                                        <p:tav tm="100000">
                                          <p:val>
                                            <p:strVal val="#ppt_x"/>
                                          </p:val>
                                        </p:tav>
                                      </p:tavLst>
                                    </p:anim>
                                    <p:anim calcmode="lin" valueType="num">
                                      <p:cBhvr additive="base">
                                        <p:cTn id="118" dur="500" fill="hold"/>
                                        <p:tgtEl>
                                          <p:spTgt spid="26"/>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additive="base">
                                        <p:cTn id="121" dur="500" fill="hold"/>
                                        <p:tgtEl>
                                          <p:spTgt spid="29"/>
                                        </p:tgtEl>
                                        <p:attrNameLst>
                                          <p:attrName>ppt_x</p:attrName>
                                        </p:attrNameLst>
                                      </p:cBhvr>
                                      <p:tavLst>
                                        <p:tav tm="0">
                                          <p:val>
                                            <p:strVal val="#ppt_x"/>
                                          </p:val>
                                        </p:tav>
                                        <p:tav tm="100000">
                                          <p:val>
                                            <p:strVal val="#ppt_x"/>
                                          </p:val>
                                        </p:tav>
                                      </p:tavLst>
                                    </p:anim>
                                    <p:anim calcmode="lin" valueType="num">
                                      <p:cBhvr additive="base">
                                        <p:cTn id="122" dur="500" fill="hold"/>
                                        <p:tgtEl>
                                          <p:spTgt spid="29"/>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0"/>
                                        </p:tgtEl>
                                        <p:attrNameLst>
                                          <p:attrName>style.visibility</p:attrName>
                                        </p:attrNameLst>
                                      </p:cBhvr>
                                      <p:to>
                                        <p:strVal val="visible"/>
                                      </p:to>
                                    </p:set>
                                    <p:anim calcmode="lin" valueType="num">
                                      <p:cBhvr additive="base">
                                        <p:cTn id="125" dur="500" fill="hold"/>
                                        <p:tgtEl>
                                          <p:spTgt spid="30"/>
                                        </p:tgtEl>
                                        <p:attrNameLst>
                                          <p:attrName>ppt_x</p:attrName>
                                        </p:attrNameLst>
                                      </p:cBhvr>
                                      <p:tavLst>
                                        <p:tav tm="0">
                                          <p:val>
                                            <p:strVal val="#ppt_x"/>
                                          </p:val>
                                        </p:tav>
                                        <p:tav tm="100000">
                                          <p:val>
                                            <p:strVal val="#ppt_x"/>
                                          </p:val>
                                        </p:tav>
                                      </p:tavLst>
                                    </p:anim>
                                    <p:anim calcmode="lin" valueType="num">
                                      <p:cBhvr additive="base">
                                        <p:cTn id="126" dur="500" fill="hold"/>
                                        <p:tgtEl>
                                          <p:spTgt spid="30"/>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additive="base">
                                        <p:cTn id="129" dur="500" fill="hold"/>
                                        <p:tgtEl>
                                          <p:spTgt spid="31"/>
                                        </p:tgtEl>
                                        <p:attrNameLst>
                                          <p:attrName>ppt_x</p:attrName>
                                        </p:attrNameLst>
                                      </p:cBhvr>
                                      <p:tavLst>
                                        <p:tav tm="0">
                                          <p:val>
                                            <p:strVal val="#ppt_x"/>
                                          </p:val>
                                        </p:tav>
                                        <p:tav tm="100000">
                                          <p:val>
                                            <p:strVal val="#ppt_x"/>
                                          </p:val>
                                        </p:tav>
                                      </p:tavLst>
                                    </p:anim>
                                    <p:anim calcmode="lin" valueType="num">
                                      <p:cBhvr additive="base">
                                        <p:cTn id="130" dur="500" fill="hold"/>
                                        <p:tgtEl>
                                          <p:spTgt spid="31"/>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ppt_x"/>
                                          </p:val>
                                        </p:tav>
                                        <p:tav tm="100000">
                                          <p:val>
                                            <p:strVal val="#ppt_x"/>
                                          </p:val>
                                        </p:tav>
                                      </p:tavLst>
                                    </p:anim>
                                    <p:anim calcmode="lin" valueType="num">
                                      <p:cBhvr additive="base">
                                        <p:cTn id="134" dur="500" fill="hold"/>
                                        <p:tgtEl>
                                          <p:spTgt spid="33"/>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additive="base">
                                        <p:cTn id="137" dur="500" fill="hold"/>
                                        <p:tgtEl>
                                          <p:spTgt spid="34"/>
                                        </p:tgtEl>
                                        <p:attrNameLst>
                                          <p:attrName>ppt_x</p:attrName>
                                        </p:attrNameLst>
                                      </p:cBhvr>
                                      <p:tavLst>
                                        <p:tav tm="0">
                                          <p:val>
                                            <p:strVal val="#ppt_x"/>
                                          </p:val>
                                        </p:tav>
                                        <p:tav tm="100000">
                                          <p:val>
                                            <p:strVal val="#ppt_x"/>
                                          </p:val>
                                        </p:tav>
                                      </p:tavLst>
                                    </p:anim>
                                    <p:anim calcmode="lin" valueType="num">
                                      <p:cBhvr additive="base">
                                        <p:cTn id="138" dur="500" fill="hold"/>
                                        <p:tgtEl>
                                          <p:spTgt spid="34"/>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 calcmode="lin" valueType="num">
                                      <p:cBhvr additive="base">
                                        <p:cTn id="141" dur="500" fill="hold"/>
                                        <p:tgtEl>
                                          <p:spTgt spid="37"/>
                                        </p:tgtEl>
                                        <p:attrNameLst>
                                          <p:attrName>ppt_x</p:attrName>
                                        </p:attrNameLst>
                                      </p:cBhvr>
                                      <p:tavLst>
                                        <p:tav tm="0">
                                          <p:val>
                                            <p:strVal val="#ppt_x"/>
                                          </p:val>
                                        </p:tav>
                                        <p:tav tm="100000">
                                          <p:val>
                                            <p:strVal val="#ppt_x"/>
                                          </p:val>
                                        </p:tav>
                                      </p:tavLst>
                                    </p:anim>
                                    <p:anim calcmode="lin" valueType="num">
                                      <p:cBhvr additive="base">
                                        <p:cTn id="142" dur="500" fill="hold"/>
                                        <p:tgtEl>
                                          <p:spTgt spid="37"/>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additive="base">
                                        <p:cTn id="145" dur="500" fill="hold"/>
                                        <p:tgtEl>
                                          <p:spTgt spid="41"/>
                                        </p:tgtEl>
                                        <p:attrNameLst>
                                          <p:attrName>ppt_x</p:attrName>
                                        </p:attrNameLst>
                                      </p:cBhvr>
                                      <p:tavLst>
                                        <p:tav tm="0">
                                          <p:val>
                                            <p:strVal val="#ppt_x"/>
                                          </p:val>
                                        </p:tav>
                                        <p:tav tm="100000">
                                          <p:val>
                                            <p:strVal val="#ppt_x"/>
                                          </p:val>
                                        </p:tav>
                                      </p:tavLst>
                                    </p:anim>
                                    <p:anim calcmode="lin" valueType="num">
                                      <p:cBhvr additive="base">
                                        <p:cTn id="14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p:bldP spid="10" grpId="0" animBg="1"/>
      <p:bldP spid="11" grpId="0" animBg="1"/>
      <p:bldP spid="12" grpId="0"/>
      <p:bldP spid="13" grpId="0"/>
      <p:bldP spid="14" grpId="0" animBg="1"/>
      <p:bldP spid="15" grpId="0" animBg="1"/>
      <p:bldP spid="16" grpId="0"/>
      <p:bldP spid="17" grpId="0"/>
      <p:bldP spid="18" grpId="0" animBg="1"/>
      <p:bldP spid="20" grpId="0" animBg="1"/>
      <p:bldP spid="21" grpId="0"/>
      <p:bldP spid="22" grpId="0" animBg="1"/>
      <p:bldP spid="23" grpId="0"/>
      <p:bldP spid="26" grpId="0"/>
      <p:bldP spid="29" grpId="0" animBg="1"/>
      <p:bldP spid="30" grpId="0" animBg="1"/>
      <p:bldP spid="31" grpId="0"/>
      <p:bldP spid="33" grpId="0" animBg="1"/>
      <p:bldP spid="34" grpId="0"/>
      <p:bldP spid="36" grpId="0" animBg="1"/>
      <p:bldP spid="37" grpId="0" animBg="1"/>
      <p:bldP spid="38" grpId="0"/>
      <p:bldP spid="39" grpId="0"/>
      <p:bldP spid="40" grpId="0"/>
      <p:bldP spid="41" grpId="0"/>
      <p:bldP spid="42" grpId="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41620" y="1944258"/>
            <a:ext cx="865086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sz="1900" dirty="0">
                <a:solidFill>
                  <a:srgbClr val="FFFFFF"/>
                </a:solidFill>
              </a:rPr>
              <a:t>6.2 Overview of Cortex-A CPUs implementing the Armv7-v8.0-A ISA</a:t>
            </a:r>
          </a:p>
        </p:txBody>
      </p:sp>
    </p:spTree>
    <p:extLst>
      <p:ext uri="{BB962C8B-B14F-4D97-AF65-F5344CB8AC3E}">
        <p14:creationId xmlns:p14="http://schemas.microsoft.com/office/powerpoint/2010/main" val="10012900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3655539" y="2416532"/>
            <a:ext cx="181972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Mainstream CPUs</a:t>
            </a:r>
          </a:p>
        </p:txBody>
      </p:sp>
      <p:sp>
        <p:nvSpPr>
          <p:cNvPr id="17" name="Text Box 6"/>
          <p:cNvSpPr txBox="1">
            <a:spLocks noChangeArrowheads="1"/>
          </p:cNvSpPr>
          <p:nvPr/>
        </p:nvSpPr>
        <p:spPr bwMode="auto">
          <a:xfrm>
            <a:off x="6214100" y="2416532"/>
            <a:ext cx="177003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Low-power CPUs</a:t>
            </a:r>
          </a:p>
        </p:txBody>
      </p:sp>
      <p:sp>
        <p:nvSpPr>
          <p:cNvPr id="18" name="Line 9"/>
          <p:cNvSpPr>
            <a:spLocks noChangeShapeType="1"/>
          </p:cNvSpPr>
          <p:nvPr/>
        </p:nvSpPr>
        <p:spPr bwMode="auto">
          <a:xfrm flipH="1">
            <a:off x="4582266" y="1824494"/>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9" name="Line 10"/>
          <p:cNvSpPr>
            <a:spLocks noChangeShapeType="1"/>
          </p:cNvSpPr>
          <p:nvPr/>
        </p:nvSpPr>
        <p:spPr bwMode="auto">
          <a:xfrm flipH="1">
            <a:off x="4581113" y="2035532"/>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0" name="Text Box 13"/>
          <p:cNvSpPr txBox="1">
            <a:spLocks noChangeArrowheads="1"/>
          </p:cNvSpPr>
          <p:nvPr/>
        </p:nvSpPr>
        <p:spPr bwMode="auto">
          <a:xfrm>
            <a:off x="808248" y="1532106"/>
            <a:ext cx="737894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Performance classes of Cortex-A CPUs implementing</a:t>
            </a:r>
            <a:r>
              <a:rPr kumimoji="0" lang="en-US" sz="1300" b="1" i="0" u="none" strike="noStrike" kern="1200" cap="none" spc="0" normalizeH="0" noProof="0" dirty="0">
                <a:ln>
                  <a:noFill/>
                </a:ln>
                <a:solidFill>
                  <a:srgbClr val="000000"/>
                </a:solidFill>
                <a:effectLst/>
                <a:uLnTx/>
                <a:uFillTx/>
                <a:latin typeface="Verdana" pitchFamily="34" charset="0"/>
                <a:ea typeface="+mn-ea"/>
                <a:cs typeface="+mn-cs"/>
              </a:rPr>
              <a:t> the </a:t>
            </a: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Armv7-v8.0-A ISA </a:t>
            </a:r>
          </a:p>
        </p:txBody>
      </p:sp>
      <p:sp>
        <p:nvSpPr>
          <p:cNvPr id="21" name="Text Box 5"/>
          <p:cNvSpPr txBox="1">
            <a:spLocks noChangeArrowheads="1"/>
          </p:cNvSpPr>
          <p:nvPr/>
        </p:nvSpPr>
        <p:spPr bwMode="auto">
          <a:xfrm>
            <a:off x="800956" y="2416532"/>
            <a:ext cx="242406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High-performance CPUs</a:t>
            </a:r>
          </a:p>
        </p:txBody>
      </p:sp>
      <p:cxnSp>
        <p:nvCxnSpPr>
          <p:cNvPr id="22" name="Straight Connector 21"/>
          <p:cNvCxnSpPr>
            <a:stCxn id="18" idx="1"/>
            <a:endCxn id="25" idx="7"/>
          </p:cNvCxnSpPr>
          <p:nvPr/>
        </p:nvCxnSpPr>
        <p:spPr>
          <a:xfrm flipH="1">
            <a:off x="2087694" y="2035532"/>
            <a:ext cx="2494572"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9" idx="0"/>
            <a:endCxn id="26" idx="7"/>
          </p:cNvCxnSpPr>
          <p:nvPr/>
        </p:nvCxnSpPr>
        <p:spPr>
          <a:xfrm>
            <a:off x="4581113" y="2035532"/>
            <a:ext cx="2559335" cy="27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13"/>
          <p:cNvSpPr>
            <a:spLocks noChangeArrowheads="1"/>
          </p:cNvSpPr>
          <p:nvPr/>
        </p:nvSpPr>
        <p:spPr bwMode="auto">
          <a:xfrm>
            <a:off x="4548202" y="230540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5" name="Oval 13"/>
          <p:cNvSpPr>
            <a:spLocks noChangeArrowheads="1"/>
          </p:cNvSpPr>
          <p:nvPr/>
        </p:nvSpPr>
        <p:spPr bwMode="auto">
          <a:xfrm>
            <a:off x="2032138" y="2310002"/>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6" name="Oval 25"/>
          <p:cNvSpPr>
            <a:spLocks noChangeArrowheads="1"/>
          </p:cNvSpPr>
          <p:nvPr/>
        </p:nvSpPr>
        <p:spPr bwMode="auto">
          <a:xfrm>
            <a:off x="7084893" y="2300644"/>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7" name="TextBox 26"/>
          <p:cNvSpPr txBox="1"/>
          <p:nvPr/>
        </p:nvSpPr>
        <p:spPr>
          <a:xfrm>
            <a:off x="83912" y="403937"/>
            <a:ext cx="9190016" cy="684803"/>
          </a:xfrm>
          <a:prstGeom prst="rect">
            <a:avLst/>
          </a:prstGeom>
          <a:noFill/>
        </p:spPr>
        <p:txBody>
          <a:bodyPr wrap="none" rtlCol="0">
            <a:spAutoFit/>
          </a:bodyPr>
          <a:lstStyle/>
          <a:p>
            <a:pPr fontAlgn="base">
              <a:spcBef>
                <a:spcPct val="0"/>
              </a:spcBef>
              <a:spcAft>
                <a:spcPts val="300"/>
              </a:spcAft>
              <a:defRPr/>
            </a:pPr>
            <a:r>
              <a:rPr lang="en-US" dirty="0">
                <a:solidFill>
                  <a:srgbClr val="2D2D8A"/>
                </a:solidFill>
              </a:rPr>
              <a:t>6.2 Overview of Cortex-A CPUs implementing the Armv7-v8.0-A </a:t>
            </a:r>
            <a:r>
              <a:rPr lang="en-US" dirty="0" smtClean="0">
                <a:solidFill>
                  <a:srgbClr val="2D2D8A"/>
                </a:solidFill>
              </a:rPr>
              <a:t>ISA</a:t>
            </a:r>
            <a:endParaRPr kumimoji="0" lang="en-US" sz="1800" b="0" i="0" u="none" strike="noStrike" kern="1200" cap="none" spc="0" normalizeH="0" baseline="0" noProof="0" dirty="0" smtClean="0">
              <a:ln>
                <a:noFill/>
              </a:ln>
              <a:solidFill>
                <a:srgbClr val="2D2D8A"/>
              </a:solidFill>
              <a:effectLst/>
              <a:uLnTx/>
              <a:uFillTx/>
              <a:latin typeface="Verdan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Performance </a:t>
            </a:r>
            <a:r>
              <a:rPr kumimoji="0" lang="en-US" sz="1800" b="0" i="0" u="none" strike="noStrike" kern="1200" cap="none" spc="0" normalizeH="0" baseline="0" noProof="0" dirty="0">
                <a:ln>
                  <a:noFill/>
                </a:ln>
                <a:solidFill>
                  <a:srgbClr val="2D2D8A"/>
                </a:solidFill>
                <a:effectLst/>
                <a:uLnTx/>
                <a:uFillTx/>
                <a:latin typeface="Verdana"/>
                <a:ea typeface="+mn-ea"/>
                <a:cs typeface="+mn-cs"/>
              </a:rPr>
              <a:t>classes of Cortex-A</a:t>
            </a:r>
            <a:r>
              <a:rPr kumimoji="0" lang="en-US" sz="1800" b="0" i="0" u="none" strike="noStrike" kern="1200" cap="none" spc="0" normalizeH="0" noProof="0" dirty="0">
                <a:ln>
                  <a:noFill/>
                </a:ln>
                <a:solidFill>
                  <a:srgbClr val="2D2D8A"/>
                </a:solidFill>
                <a:effectLst/>
                <a:uLnTx/>
                <a:uFillTx/>
                <a:latin typeface="Verdana"/>
                <a:ea typeface="+mn-ea"/>
                <a:cs typeface="+mn-cs"/>
              </a:rPr>
              <a:t> CPUs implementing the Armv7-v8.0-A ISA-1</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29"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defRPr/>
            </a:pPr>
            <a:r>
              <a:rPr lang="hu-HU" sz="1700" kern="1200" dirty="0">
                <a:solidFill>
                  <a:srgbClr val="FFFFFF"/>
                </a:solidFill>
              </a:rPr>
              <a:t>6.2</a:t>
            </a:r>
            <a:r>
              <a:rPr lang="en-US" sz="1700" kern="1200" dirty="0">
                <a:solidFill>
                  <a:srgbClr val="FFFFFF"/>
                </a:solidFill>
              </a:rPr>
              <a:t> Overview of Cortex-A CPUs implementing the Armv7-v8.0-A ISA </a:t>
            </a:r>
            <a:r>
              <a:rPr lang="en-US" sz="1700" kern="1200" dirty="0" smtClean="0">
                <a:solidFill>
                  <a:srgbClr val="FFFFFF"/>
                </a:solidFill>
              </a:rPr>
              <a:t>(1)</a:t>
            </a:r>
            <a:endParaRPr lang="en-US" sz="1700" kern="1200" dirty="0">
              <a:solidFill>
                <a:srgbClr val="FFFFFF"/>
              </a:solidFill>
            </a:endParaRPr>
          </a:p>
        </p:txBody>
      </p:sp>
      <p:sp>
        <p:nvSpPr>
          <p:cNvPr id="2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469941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anandtech.com/doci/9769/config.PNG?_ga=1.260819533.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6337" t="16069" r="3642" b="17193"/>
          <a:stretch/>
        </p:blipFill>
        <p:spPr bwMode="auto">
          <a:xfrm>
            <a:off x="251520" y="1493785"/>
            <a:ext cx="8839778" cy="4084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161" y="413665"/>
            <a:ext cx="7102009" cy="369332"/>
          </a:xfrm>
          <a:prstGeom prst="rect">
            <a:avLst/>
          </a:prstGeom>
          <a:noFill/>
        </p:spPr>
        <p:txBody>
          <a:bodyPr wrap="none" rtlCol="0">
            <a:spAutoFit/>
          </a:bodyPr>
          <a:lstStyle/>
          <a:p>
            <a:r>
              <a:rPr lang="hu-HU" dirty="0">
                <a:solidFill>
                  <a:schemeClr val="accent6"/>
                </a:solidFill>
              </a:rPr>
              <a:t>Example for the range of configurability of a processor </a:t>
            </a:r>
            <a:r>
              <a:rPr lang="hu-HU" dirty="0"/>
              <a:t>[90]</a:t>
            </a:r>
            <a:endParaRPr lang="en-US" dirty="0"/>
          </a:p>
        </p:txBody>
      </p:sp>
      <p:sp>
        <p:nvSpPr>
          <p:cNvPr id="5" name="TextBox 4"/>
          <p:cNvSpPr txBox="1"/>
          <p:nvPr/>
        </p:nvSpPr>
        <p:spPr>
          <a:xfrm>
            <a:off x="75431" y="818710"/>
            <a:ext cx="8831713" cy="338554"/>
          </a:xfrm>
          <a:prstGeom prst="rect">
            <a:avLst/>
          </a:prstGeom>
          <a:noFill/>
        </p:spPr>
        <p:txBody>
          <a:bodyPr wrap="none" rtlCol="0">
            <a:spAutoFit/>
          </a:bodyPr>
          <a:lstStyle/>
          <a:p>
            <a:r>
              <a:rPr lang="hu-HU" sz="1600" dirty="0"/>
              <a:t>Configuration options of the Cortex-A35 ranging from mobile to deeply embedded</a:t>
            </a:r>
            <a:endParaRPr lang="en-US" sz="1600" dirty="0"/>
          </a:p>
        </p:txBody>
      </p:sp>
      <p:sp>
        <p:nvSpPr>
          <p:cNvPr id="9"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GB" sz="1700" dirty="0">
                <a:solidFill>
                  <a:srgbClr val="FFFFFF"/>
                </a:solidFill>
              </a:rPr>
              <a:t>6</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6711082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p:cNvSpPr>
            <a:spLocks noGrp="1"/>
          </p:cNvSpPr>
          <p:nvPr>
            <p:ph type="title"/>
          </p:nvPr>
        </p:nvSpPr>
        <p:spPr>
          <a:xfrm>
            <a:off x="0" y="-26467"/>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6.2</a:t>
            </a:r>
            <a:r>
              <a:rPr lang="en-US" sz="1700" kern="1200" dirty="0">
                <a:solidFill>
                  <a:srgbClr val="FFFFFF"/>
                </a:solidFill>
              </a:rPr>
              <a:t> Overview of Cortex-A CPUs implementing the Armv7-v8.0-A ISA </a:t>
            </a:r>
            <a:r>
              <a:rPr lang="en-US" sz="1700" kern="1200" dirty="0" smtClean="0">
                <a:solidFill>
                  <a:srgbClr val="FFFFFF"/>
                </a:solidFill>
              </a:rPr>
              <a:t>(2)</a:t>
            </a:r>
            <a:endParaRPr lang="en-US" sz="1700" kern="1200" dirty="0">
              <a:solidFill>
                <a:srgbClr val="FFFFFF"/>
              </a:solidFill>
            </a:endParaRPr>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2013</a:t>
                    </a:r>
                  </a:p>
                </p:txBody>
              </p:sp>
              <p:sp>
                <p:nvSpPr>
                  <p:cNvPr id="2063" name="Szövegdoboz 36"/>
                  <p:cNvSpPr txBox="1">
                    <a:spLocks noChangeArrowheads="1"/>
                  </p:cNvSpPr>
                  <p:nvPr/>
                </p:nvSpPr>
                <p:spPr bwMode="auto">
                  <a:xfrm rot="21260574">
                    <a:off x="3562977" y="4956643"/>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Cortex-A5</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40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DAB99E"/>
                        </a:solidFill>
                        <a:effectLst/>
                        <a:uLnTx/>
                        <a:uFillTx/>
                        <a:latin typeface="Calibri" pitchFamily="34" charset="0"/>
                        <a:ea typeface="+mn-ea"/>
                        <a:cs typeface="+mn-cs"/>
                      </a:rPr>
                      <a:t>High Performance</a:t>
                    </a: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C1BFC1"/>
                        </a:solidFill>
                        <a:effectLst/>
                        <a:uLnTx/>
                        <a:uFillTx/>
                        <a:latin typeface="Calibri" pitchFamily="34" charset="0"/>
                        <a:ea typeface="+mn-ea"/>
                        <a:cs typeface="+mn-cs"/>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9AB5E4"/>
                        </a:solidFill>
                        <a:effectLst/>
                        <a:uLnTx/>
                        <a:uFillTx/>
                        <a:latin typeface="Calibri" pitchFamily="34" charset="0"/>
                        <a:ea typeface="+mn-ea"/>
                        <a:cs typeface="+mn-cs"/>
                      </a:rPr>
                      <a:t>Low power</a:t>
                    </a:r>
                    <a:endParaRPr kumimoji="0" lang="hu-HU" altLang="en-US" sz="2000" b="1" i="0" u="none" strike="noStrike" kern="1200" cap="none" spc="0" normalizeH="0" baseline="0" noProof="0" dirty="0">
                      <a:ln>
                        <a:noFill/>
                      </a:ln>
                      <a:solidFill>
                        <a:srgbClr val="9AB5E4"/>
                      </a:solidFill>
                      <a:effectLst/>
                      <a:uLnTx/>
                      <a:uFillTx/>
                      <a:latin typeface="Calibri" pitchFamily="34" charset="0"/>
                      <a:ea typeface="+mn-ea"/>
                      <a:cs typeface="+mn-cs"/>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534550" y="716914"/>
                    <a:ext cx="1698625"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Verdana"/>
                      <a:ea typeface="+mn-ea"/>
                      <a:cs typeface="+mn-cs"/>
                    </a:endParaRPr>
                  </a:p>
                </p:txBody>
              </p:sp>
              <p:sp>
                <p:nvSpPr>
                  <p:cNvPr id="38" name="Lekerekített téglalap 37"/>
                  <p:cNvSpPr/>
                  <p:nvPr/>
                </p:nvSpPr>
                <p:spPr>
                  <a:xfrm>
                    <a:off x="743557"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109" name="Szövegdoboz 40"/>
                  <p:cNvSpPr txBox="1">
                    <a:spLocks noChangeArrowheads="1"/>
                  </p:cNvSpPr>
                  <p:nvPr/>
                </p:nvSpPr>
                <p:spPr bwMode="auto">
                  <a:xfrm>
                    <a:off x="954802" y="77460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hu-HU" sz="1200" b="0" i="0" u="none" strike="noStrike" kern="1200" cap="none" spc="0" normalizeH="0" baseline="0" noProof="0" dirty="0">
                        <a:ln>
                          <a:noFill/>
                        </a:ln>
                        <a:solidFill>
                          <a:srgbClr val="000000"/>
                        </a:solidFill>
                        <a:effectLst/>
                        <a:uLnTx/>
                        <a:uFillTx/>
                        <a:latin typeface="Verdana" pitchFamily="34" charset="0"/>
                        <a:ea typeface="+mn-ea"/>
                        <a:cs typeface="+mn-cs"/>
                      </a:rPr>
                      <a:t>Announced</a:t>
                    </a:r>
                    <a:endParaRPr kumimoji="0" lang="hu-HU" alt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prstClr val="black"/>
                        </a:solidFill>
                        <a:effectLst/>
                        <a:uLnTx/>
                        <a:uFillTx/>
                        <a:latin typeface="Verdana"/>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2011</a:t>
                    </a:r>
                  </a:p>
                </p:txBody>
              </p:sp>
              <p:sp>
                <p:nvSpPr>
                  <p:cNvPr id="73" name="Szövegdoboz 36"/>
                  <p:cNvSpPr txBox="1">
                    <a:spLocks noChangeArrowheads="1"/>
                  </p:cNvSpPr>
                  <p:nvPr/>
                </p:nvSpPr>
                <p:spPr bwMode="auto">
                  <a:xfrm rot="21346355">
                    <a:off x="5355295" y="4769382"/>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Szövegdoboz 36"/>
                  <p:cNvSpPr txBox="1">
                    <a:spLocks noChangeArrowheads="1"/>
                  </p:cNvSpPr>
                  <p:nvPr/>
                </p:nvSpPr>
                <p:spPr bwMode="auto">
                  <a:xfrm rot="21309605">
                    <a:off x="6338747" y="4349363"/>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53</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5" name="Szövegdoboz 36"/>
                  <p:cNvSpPr txBox="1">
                    <a:spLocks noChangeArrowheads="1"/>
                  </p:cNvSpPr>
                  <p:nvPr/>
                </p:nvSpPr>
                <p:spPr bwMode="auto">
                  <a:xfrm rot="20700000">
                    <a:off x="343912" y="4652732"/>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65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7" name="Szövegdoboz 36"/>
                  <p:cNvSpPr txBox="1">
                    <a:spLocks noChangeArrowheads="1"/>
                  </p:cNvSpPr>
                  <p:nvPr/>
                </p:nvSpPr>
                <p:spPr bwMode="auto">
                  <a:xfrm rot="20700000">
                    <a:off x="1983067" y="4191197"/>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10/2007</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9</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40</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8" name="Szövegdoboz 36"/>
                  <p:cNvSpPr txBox="1">
                    <a:spLocks noChangeArrowheads="1"/>
                  </p:cNvSpPr>
                  <p:nvPr/>
                </p:nvSpPr>
                <p:spPr bwMode="auto">
                  <a:xfrm rot="20025295">
                    <a:off x="3951106" y="1930932"/>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9/2010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1</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5</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32/28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9" name="Szövegdoboz 36"/>
                  <p:cNvSpPr txBox="1">
                    <a:spLocks noChangeArrowheads="1"/>
                  </p:cNvSpPr>
                  <p:nvPr/>
                </p:nvSpPr>
                <p:spPr bwMode="auto">
                  <a:xfrm rot="19980000">
                    <a:off x="5754174" y="1124779"/>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Cortex-A5</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4</a:t>
                    </a:r>
                    <a:endPar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0" name="Szövegdoboz 36"/>
                  <p:cNvSpPr txBox="1">
                    <a:spLocks noChangeArrowheads="1"/>
                  </p:cNvSpPr>
                  <p:nvPr/>
                </p:nvSpPr>
                <p:spPr bwMode="auto">
                  <a:xfrm rot="20700000">
                    <a:off x="7084768" y="2252731"/>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4</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Cortex-A17</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6</a:t>
                    </a:r>
                  </a:p>
                </p:txBody>
              </p:sp>
              <p:sp>
                <p:nvSpPr>
                  <p:cNvPr id="83" name="Szövegdoboz 82"/>
                  <p:cNvSpPr txBox="1"/>
                  <p:nvPr/>
                </p:nvSpPr>
                <p:spPr>
                  <a:xfrm>
                    <a:off x="-36860" y="170420"/>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DMIPS/MHz</a:t>
                    </a: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2015</a:t>
                    </a: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6" name="Szövegdoboz 36"/>
                  <p:cNvSpPr txBox="1">
                    <a:spLocks noChangeArrowheads="1"/>
                  </p:cNvSpPr>
                  <p:nvPr/>
                </p:nvSpPr>
                <p:spPr bwMode="auto">
                  <a:xfrm rot="19980000">
                    <a:off x="7221839" y="490169"/>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2</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11</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Cortex-A35</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16/14</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8</a:t>
              </a: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a:t>
              </a: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9" name="Szövegdoboz 36"/>
            <p:cNvSpPr txBox="1">
              <a:spLocks noChangeArrowheads="1"/>
            </p:cNvSpPr>
            <p:nvPr/>
          </p:nvSpPr>
          <p:spPr bwMode="auto">
            <a:xfrm rot="19980000">
              <a:off x="8123054" y="829896"/>
              <a:ext cx="1084688" cy="76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6</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3</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1</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0</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6</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3</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Cortex-A12</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TextBox 91"/>
          <p:cNvSpPr txBox="1"/>
          <p:nvPr/>
        </p:nvSpPr>
        <p:spPr>
          <a:xfrm>
            <a:off x="71499" y="413665"/>
            <a:ext cx="9226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Cortex-A CPUs implementing the Armv7-v8.0-A ISA -2 (based on [12])</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cxnSp>
        <p:nvCxnSpPr>
          <p:cNvPr id="13" name="Straight Connector 12"/>
          <p:cNvCxnSpPr/>
          <p:nvPr/>
        </p:nvCxnSpPr>
        <p:spPr bwMode="auto">
          <a:xfrm>
            <a:off x="4343395" y="1800273"/>
            <a:ext cx="1674868" cy="4513606"/>
          </a:xfrm>
          <a:prstGeom prst="line">
            <a:avLst/>
          </a:prstGeom>
          <a:noFill/>
          <a:ln w="19050" cap="flat" cmpd="sng" algn="ctr">
            <a:solidFill>
              <a:srgbClr val="FF0000"/>
            </a:solidFill>
            <a:prstDash val="solid"/>
            <a:round/>
            <a:headEnd type="none" w="med" len="med"/>
            <a:tailEnd type="none" w="med" len="med"/>
          </a:ln>
          <a:effectLst/>
        </p:spPr>
      </p:cxnSp>
      <p:sp>
        <p:nvSpPr>
          <p:cNvPr id="19" name="TextBox 18"/>
          <p:cNvSpPr txBox="1"/>
          <p:nvPr/>
        </p:nvSpPr>
        <p:spPr>
          <a:xfrm>
            <a:off x="3442475" y="2033845"/>
            <a:ext cx="8894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Verdana"/>
                <a:ea typeface="+mn-ea"/>
                <a:cs typeface="+mn-cs"/>
              </a:rPr>
              <a:t>Armv7-A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Verdana"/>
                <a:ea typeface="+mn-ea"/>
                <a:cs typeface="+mn-cs"/>
              </a:rPr>
              <a:t>(32-bit)</a:t>
            </a:r>
          </a:p>
        </p:txBody>
      </p:sp>
      <p:sp>
        <p:nvSpPr>
          <p:cNvPr id="93" name="TextBox 92"/>
          <p:cNvSpPr txBox="1"/>
          <p:nvPr/>
        </p:nvSpPr>
        <p:spPr>
          <a:xfrm>
            <a:off x="4642543" y="1583795"/>
            <a:ext cx="10432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Verdana"/>
                <a:ea typeface="+mn-ea"/>
                <a:cs typeface="+mn-cs"/>
              </a:rPr>
              <a:t>Armv8.0-A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Verdana"/>
                <a:ea typeface="+mn-ea"/>
                <a:cs typeface="+mn-cs"/>
              </a:rPr>
              <a:t>(64-bit)</a:t>
            </a:r>
          </a:p>
        </p:txBody>
      </p:sp>
      <p:sp>
        <p:nvSpPr>
          <p:cNvPr id="2" name="TextBox 1"/>
          <p:cNvSpPr txBox="1"/>
          <p:nvPr/>
        </p:nvSpPr>
        <p:spPr>
          <a:xfrm>
            <a:off x="386535" y="1268760"/>
            <a:ext cx="3773841" cy="600164"/>
          </a:xfrm>
          <a:prstGeom prst="rect">
            <a:avLst/>
          </a:prstGeom>
          <a:noFill/>
        </p:spPr>
        <p:txBody>
          <a:bodyPr wrap="square" rtlCol="0">
            <a:spAutoFit/>
          </a:bodyPr>
          <a:lstStyle/>
          <a:p>
            <a:r>
              <a:rPr lang="en-GB" sz="1100" dirty="0" smtClean="0"/>
              <a:t>(Dhrystone MIPS: relative </a:t>
            </a:r>
            <a:r>
              <a:rPr lang="en-GB" sz="1100" dirty="0"/>
              <a:t>performance </a:t>
            </a:r>
            <a:r>
              <a:rPr lang="en-GB" sz="1100" dirty="0" smtClean="0"/>
              <a:t>of the</a:t>
            </a:r>
          </a:p>
          <a:p>
            <a:r>
              <a:rPr lang="en-GB" sz="1100" dirty="0"/>
              <a:t> </a:t>
            </a:r>
            <a:r>
              <a:rPr lang="en-GB" sz="1100" dirty="0" smtClean="0"/>
              <a:t> </a:t>
            </a:r>
            <a:r>
              <a:rPr lang="en-GB" sz="1100" dirty="0"/>
              <a:t>DEC VAX 11/780 </a:t>
            </a:r>
            <a:r>
              <a:rPr lang="en-GB" sz="1100" dirty="0" smtClean="0"/>
              <a:t>minicomputer)</a:t>
            </a:r>
            <a:r>
              <a:rPr lang="en-GB" sz="1100" dirty="0"/>
              <a:t> </a:t>
            </a:r>
            <a:endParaRPr lang="en-GB" sz="1100" dirty="0" smtClean="0"/>
          </a:p>
          <a:p>
            <a:r>
              <a:rPr lang="en-GB" sz="1100" dirty="0" smtClean="0"/>
              <a:t>(Dhrystone: synthetic benchmark for syst. </a:t>
            </a:r>
            <a:r>
              <a:rPr lang="en-GB" sz="1100" dirty="0" err="1" smtClean="0"/>
              <a:t>progr</a:t>
            </a:r>
            <a:r>
              <a:rPr lang="en-GB" sz="1100" dirty="0" smtClean="0"/>
              <a:t>.)</a:t>
            </a:r>
          </a:p>
        </p:txBody>
      </p:sp>
    </p:spTree>
    <p:extLst>
      <p:ext uri="{BB962C8B-B14F-4D97-AF65-F5344CB8AC3E}">
        <p14:creationId xmlns:p14="http://schemas.microsoft.com/office/powerpoint/2010/main" val="380547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23234484"/>
              </p:ext>
            </p:extLst>
          </p:nvPr>
        </p:nvGraphicFramePr>
        <p:xfrm>
          <a:off x="386535" y="1328089"/>
          <a:ext cx="8338673" cy="3361051"/>
        </p:xfrm>
        <a:graphic>
          <a:graphicData uri="http://schemas.openxmlformats.org/drawingml/2006/table">
            <a:tbl>
              <a:tblPr/>
              <a:tblGrid>
                <a:gridCol w="1407903">
                  <a:extLst>
                    <a:ext uri="{9D8B030D-6E8A-4147-A177-3AD203B41FA5}">
                      <a16:colId xmlns:a16="http://schemas.microsoft.com/office/drawing/2014/main" val="20000"/>
                    </a:ext>
                  </a:extLst>
                </a:gridCol>
                <a:gridCol w="1260140">
                  <a:extLst>
                    <a:ext uri="{9D8B030D-6E8A-4147-A177-3AD203B41FA5}">
                      <a16:colId xmlns:a16="http://schemas.microsoft.com/office/drawing/2014/main" val="1140450964"/>
                    </a:ext>
                  </a:extLst>
                </a:gridCol>
                <a:gridCol w="1215135">
                  <a:extLst>
                    <a:ext uri="{9D8B030D-6E8A-4147-A177-3AD203B41FA5}">
                      <a16:colId xmlns:a16="http://schemas.microsoft.com/office/drawing/2014/main" val="1532198706"/>
                    </a:ext>
                  </a:extLst>
                </a:gridCol>
                <a:gridCol w="1350150">
                  <a:extLst>
                    <a:ext uri="{9D8B030D-6E8A-4147-A177-3AD203B41FA5}">
                      <a16:colId xmlns:a16="http://schemas.microsoft.com/office/drawing/2014/main" val="20003"/>
                    </a:ext>
                  </a:extLst>
                </a:gridCol>
                <a:gridCol w="1485165">
                  <a:extLst>
                    <a:ext uri="{9D8B030D-6E8A-4147-A177-3AD203B41FA5}">
                      <a16:colId xmlns:a16="http://schemas.microsoft.com/office/drawing/2014/main" val="20006"/>
                    </a:ext>
                  </a:extLst>
                </a:gridCol>
                <a:gridCol w="1620180">
                  <a:extLst>
                    <a:ext uri="{9D8B030D-6E8A-4147-A177-3AD203B41FA5}">
                      <a16:colId xmlns:a16="http://schemas.microsoft.com/office/drawing/2014/main" val="3205092982"/>
                    </a:ext>
                  </a:extLst>
                </a:gridCol>
              </a:tblGrid>
              <a:tr h="505506">
                <a:tc>
                  <a:txBody>
                    <a:bodyPr/>
                    <a:lstStyle/>
                    <a:p>
                      <a:pPr algn="ctr"/>
                      <a:r>
                        <a:rPr lang="en-US" sz="1200" b="1" dirty="0">
                          <a:solidFill>
                            <a:schemeClr val="bg1"/>
                          </a:solidFill>
                        </a:rPr>
                        <a:t>CPU Core</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Announced</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Available</a:t>
                      </a:r>
                      <a:br>
                        <a:rPr lang="en-US" sz="1200" b="1" dirty="0">
                          <a:solidFill>
                            <a:schemeClr val="bg1"/>
                          </a:solidFill>
                        </a:rPr>
                      </a:br>
                      <a:r>
                        <a:rPr lang="en-US" sz="1200" b="1" dirty="0">
                          <a:solidFill>
                            <a:schemeClr val="bg1"/>
                          </a:solidFill>
                        </a:rPr>
                        <a:t>in devices</a:t>
                      </a:r>
                    </a:p>
                  </a:txBody>
                  <a:tcPr marL="49736" marR="49736" marT="24868" marB="24868" anchor="ctr">
                    <a:lnL>
                      <a:noFill/>
                    </a:lnL>
                    <a:lnR>
                      <a:noFill/>
                    </a:lnR>
                    <a:lnT>
                      <a:noFill/>
                    </a:lnT>
                    <a:lnB>
                      <a:noFill/>
                    </a:lnB>
                    <a:solidFill>
                      <a:srgbClr val="0070C0"/>
                    </a:solidFill>
                  </a:tcPr>
                </a:tc>
                <a:tc>
                  <a:txBody>
                    <a:bodyPr/>
                    <a:lstStyle/>
                    <a:p>
                      <a:pPr algn="ctr"/>
                      <a:r>
                        <a:rPr lang="en-US" sz="1200" b="1" dirty="0" err="1">
                          <a:solidFill>
                            <a:schemeClr val="bg1"/>
                          </a:solidFill>
                        </a:rPr>
                        <a:t>big.LITTLE</a:t>
                      </a:r>
                      <a:endParaRPr lang="en-US" sz="1200" b="1" dirty="0">
                        <a:solidFill>
                          <a:schemeClr val="bg1"/>
                        </a:solidFill>
                      </a:endParaRPr>
                    </a:p>
                    <a:p>
                      <a:pPr algn="ctr"/>
                      <a:r>
                        <a:rPr lang="en-US" sz="1200" b="1" dirty="0">
                          <a:solidFill>
                            <a:schemeClr val="bg1"/>
                          </a:solidFill>
                        </a:rPr>
                        <a:t>support</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Target</a:t>
                      </a:r>
                    </a:p>
                    <a:p>
                      <a:pPr algn="ctr"/>
                      <a:r>
                        <a:rPr lang="en-US" sz="1200" b="1" dirty="0">
                          <a:solidFill>
                            <a:schemeClr val="bg1"/>
                          </a:solidFill>
                        </a:rPr>
                        <a:t>category</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Efficiency</a:t>
                      </a:r>
                    </a:p>
                  </a:txBody>
                  <a:tcPr marL="49736" marR="49736" marT="24868" marB="24868" anchor="ctr">
                    <a:lnL>
                      <a:noFill/>
                    </a:lnL>
                    <a:lnR>
                      <a:noFill/>
                    </a:lnR>
                    <a:lnT>
                      <a:noFill/>
                    </a:lnT>
                    <a:lnB>
                      <a:noFill/>
                    </a:lnB>
                    <a:solidFill>
                      <a:srgbClr val="0070C0"/>
                    </a:solidFill>
                  </a:tcPr>
                </a:tc>
                <a:extLst>
                  <a:ext uri="{0D108BD9-81ED-4DB2-BD59-A6C34878D82A}">
                    <a16:rowId xmlns:a16="http://schemas.microsoft.com/office/drawing/2014/main" val="10000"/>
                  </a:ext>
                </a:extLst>
              </a:tr>
              <a:tr h="407935">
                <a:tc>
                  <a:txBody>
                    <a:bodyPr/>
                    <a:lstStyle/>
                    <a:p>
                      <a:pPr algn="ctr"/>
                      <a:r>
                        <a:rPr lang="en-US" sz="1200" b="1" dirty="0"/>
                        <a:t>Cortex-A8</a:t>
                      </a:r>
                    </a:p>
                  </a:txBody>
                  <a:tcPr marL="49736" marR="49736" marT="24868" marB="24868" anchor="ctr">
                    <a:lnL>
                      <a:noFill/>
                    </a:lnL>
                    <a:lnR>
                      <a:noFill/>
                    </a:lnR>
                    <a:lnT>
                      <a:noFill/>
                    </a:lnT>
                    <a:lnB>
                      <a:noFill/>
                    </a:lnB>
                    <a:solidFill>
                      <a:srgbClr val="D1F3FF"/>
                    </a:solidFill>
                  </a:tcPr>
                </a:tc>
                <a:tc>
                  <a:txBody>
                    <a:bodyPr/>
                    <a:lstStyle/>
                    <a:p>
                      <a:pPr algn="ctr"/>
                      <a:r>
                        <a:rPr lang="en-US" sz="1200" dirty="0"/>
                        <a:t>2005</a:t>
                      </a:r>
                    </a:p>
                  </a:txBody>
                  <a:tcPr marL="49736" marR="49736" marT="24868" marB="24868" anchor="ctr">
                    <a:lnL>
                      <a:noFill/>
                    </a:lnL>
                    <a:lnR>
                      <a:noFill/>
                    </a:lnR>
                    <a:lnT>
                      <a:noFill/>
                    </a:lnT>
                    <a:lnB>
                      <a:noFill/>
                    </a:lnB>
                    <a:solidFill>
                      <a:srgbClr val="D1F3FF"/>
                    </a:solidFill>
                  </a:tcPr>
                </a:tc>
                <a:tc>
                  <a:txBody>
                    <a:bodyPr/>
                    <a:lstStyle/>
                    <a:p>
                      <a:pPr algn="ctr"/>
                      <a:r>
                        <a:rPr lang="en-US" sz="1200" dirty="0"/>
                        <a:t>2009</a:t>
                      </a:r>
                    </a:p>
                  </a:txBody>
                  <a:tcPr marL="49736" marR="49736" marT="24868" marB="24868" anchor="ctr">
                    <a:lnL>
                      <a:noFill/>
                    </a:lnL>
                    <a:lnR>
                      <a:noFill/>
                    </a:lnR>
                    <a:lnT>
                      <a:noFill/>
                    </a:lnT>
                    <a:lnB>
                      <a:noFill/>
                    </a:lnB>
                    <a:solidFill>
                      <a:srgbClr val="D1F3FF"/>
                    </a:solidFill>
                  </a:tcPr>
                </a:tc>
                <a:tc>
                  <a:txBody>
                    <a:bodyPr/>
                    <a:lstStyle/>
                    <a:p>
                      <a:pPr algn="ctr"/>
                      <a:r>
                        <a:rPr lang="en-US" sz="1200" dirty="0"/>
                        <a:t>--</a:t>
                      </a:r>
                    </a:p>
                  </a:txBody>
                  <a:tcPr marL="49736" marR="49736" marT="24868" marB="24868" anchor="ctr">
                    <a:lnL>
                      <a:noFill/>
                    </a:lnL>
                    <a:lnR>
                      <a:noFill/>
                    </a:lnR>
                    <a:lnT>
                      <a:noFill/>
                    </a:lnT>
                    <a:lnB>
                      <a:noFill/>
                    </a:lnB>
                    <a:solidFill>
                      <a:srgbClr val="D1F3FF"/>
                    </a:solidFill>
                  </a:tcPr>
                </a:tc>
                <a:tc>
                  <a:txBody>
                    <a:bodyPr/>
                    <a:lstStyle/>
                    <a:p>
                      <a:pPr algn="ctr"/>
                      <a:r>
                        <a:rPr lang="en-US" sz="1200" dirty="0"/>
                        <a:t>Mainstream</a:t>
                      </a:r>
                    </a:p>
                  </a:txBody>
                  <a:tcPr marL="49736" marR="49736" marT="24868" marB="24868" anchor="ctr">
                    <a:lnL>
                      <a:noFill/>
                    </a:lnL>
                    <a:lnR>
                      <a:noFill/>
                    </a:lnR>
                    <a:lnT>
                      <a:noFill/>
                    </a:lnT>
                    <a:lnB>
                      <a:noFill/>
                    </a:lnB>
                    <a:solidFill>
                      <a:srgbClr val="D1F3FF"/>
                    </a:solidFill>
                  </a:tcPr>
                </a:tc>
                <a:tc>
                  <a:txBody>
                    <a:bodyPr/>
                    <a:lstStyle/>
                    <a:p>
                      <a:pPr algn="ctr"/>
                      <a:r>
                        <a:rPr lang="en-US" sz="1200" dirty="0"/>
                        <a:t>2,0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815698234"/>
                  </a:ext>
                </a:extLst>
              </a:tr>
              <a:tr h="407935">
                <a:tc>
                  <a:txBody>
                    <a:bodyPr/>
                    <a:lstStyle/>
                    <a:p>
                      <a:pPr algn="ctr"/>
                      <a:r>
                        <a:rPr lang="en-US" sz="1200" b="1" dirty="0"/>
                        <a:t>Cortex-A9</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2007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2010</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Mainstream</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2,5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3920510765"/>
                  </a:ext>
                </a:extLst>
              </a:tr>
              <a:tr h="407935">
                <a:tc>
                  <a:txBody>
                    <a:bodyPr/>
                    <a:lstStyle/>
                    <a:p>
                      <a:pPr algn="ctr"/>
                      <a:r>
                        <a:rPr lang="en-US" sz="1200" b="1" dirty="0"/>
                        <a:t>Cortex-A5</a:t>
                      </a:r>
                    </a:p>
                  </a:txBody>
                  <a:tcPr marL="49736" marR="49736" marT="24868" marB="24868" anchor="ctr">
                    <a:lnL>
                      <a:noFill/>
                    </a:lnL>
                    <a:lnR>
                      <a:noFill/>
                    </a:lnR>
                    <a:lnT>
                      <a:noFill/>
                    </a:lnT>
                    <a:lnB>
                      <a:noFill/>
                    </a:lnB>
                    <a:solidFill>
                      <a:srgbClr val="D1F3FF"/>
                    </a:solidFill>
                  </a:tcPr>
                </a:tc>
                <a:tc>
                  <a:txBody>
                    <a:bodyPr/>
                    <a:lstStyle/>
                    <a:p>
                      <a:pPr algn="ctr"/>
                      <a:r>
                        <a:rPr lang="en-US" sz="1200" dirty="0"/>
                        <a:t>2009</a:t>
                      </a:r>
                    </a:p>
                  </a:txBody>
                  <a:tcPr marL="49736" marR="49736" marT="24868" marB="24868" anchor="ctr">
                    <a:lnL>
                      <a:noFill/>
                    </a:lnL>
                    <a:lnR>
                      <a:noFill/>
                    </a:lnR>
                    <a:lnT>
                      <a:noFill/>
                    </a:lnT>
                    <a:lnB>
                      <a:noFill/>
                    </a:lnB>
                    <a:solidFill>
                      <a:srgbClr val="D1F3FF"/>
                    </a:solidFill>
                  </a:tcPr>
                </a:tc>
                <a:tc>
                  <a:txBody>
                    <a:bodyPr/>
                    <a:lstStyle/>
                    <a:p>
                      <a:pPr algn="ctr"/>
                      <a:r>
                        <a:rPr lang="en-US" sz="1200" dirty="0"/>
                        <a:t>2011</a:t>
                      </a:r>
                    </a:p>
                  </a:txBody>
                  <a:tcPr marL="49736" marR="49736" marT="24868" marB="24868" anchor="ctr">
                    <a:lnL>
                      <a:noFill/>
                    </a:lnL>
                    <a:lnR>
                      <a:noFill/>
                    </a:lnR>
                    <a:lnT>
                      <a:noFill/>
                    </a:lnT>
                    <a:lnB>
                      <a:noFill/>
                    </a:lnB>
                    <a:solidFill>
                      <a:srgbClr val="D1F3FF"/>
                    </a:solidFill>
                  </a:tcPr>
                </a:tc>
                <a:tc>
                  <a:txBody>
                    <a:bodyPr/>
                    <a:lstStyle/>
                    <a:p>
                      <a:pPr algn="ctr"/>
                      <a:r>
                        <a:rPr lang="en-US" sz="1200" dirty="0"/>
                        <a:t>--</a:t>
                      </a:r>
                    </a:p>
                  </a:txBody>
                  <a:tcPr marL="49736" marR="49736" marT="24868" marB="24868" anchor="ctr">
                    <a:lnL>
                      <a:noFill/>
                    </a:lnL>
                    <a:lnR>
                      <a:noFill/>
                    </a:lnR>
                    <a:lnT>
                      <a:noFill/>
                    </a:lnT>
                    <a:lnB>
                      <a:noFill/>
                    </a:lnB>
                    <a:solidFill>
                      <a:srgbClr val="D1F3FF"/>
                    </a:solidFill>
                  </a:tcPr>
                </a:tc>
                <a:tc>
                  <a:txBody>
                    <a:bodyPr/>
                    <a:lstStyle/>
                    <a:p>
                      <a:pPr algn="ctr"/>
                      <a:r>
                        <a:rPr lang="hu-HU" sz="1200" dirty="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1,6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607698758"/>
                  </a:ext>
                </a:extLst>
              </a:tr>
              <a:tr h="407935">
                <a:tc>
                  <a:txBody>
                    <a:bodyPr/>
                    <a:lstStyle/>
                    <a:p>
                      <a:pPr algn="ctr"/>
                      <a:r>
                        <a:rPr lang="en-US" sz="1200" b="1" dirty="0"/>
                        <a:t>Cortex-A15</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2010</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Q2/2013</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Yes (with A7)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4,0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2516150077"/>
                  </a:ext>
                </a:extLst>
              </a:tr>
              <a:tr h="407935">
                <a:tc>
                  <a:txBody>
                    <a:bodyPr/>
                    <a:lstStyle/>
                    <a:p>
                      <a:pPr algn="ctr"/>
                      <a:r>
                        <a:rPr lang="en-US" sz="1200" b="1" dirty="0"/>
                        <a:t>Cortex-A7</a:t>
                      </a:r>
                    </a:p>
                  </a:txBody>
                  <a:tcPr marL="49736" marR="49736" marT="24868" marB="24868" anchor="ctr">
                    <a:lnL>
                      <a:noFill/>
                    </a:lnL>
                    <a:lnR>
                      <a:noFill/>
                    </a:lnR>
                    <a:lnT>
                      <a:noFill/>
                    </a:lnT>
                    <a:lnB>
                      <a:noFill/>
                    </a:lnB>
                    <a:solidFill>
                      <a:srgbClr val="D1F3FF"/>
                    </a:solidFill>
                  </a:tcPr>
                </a:tc>
                <a:tc>
                  <a:txBody>
                    <a:bodyPr/>
                    <a:lstStyle/>
                    <a:p>
                      <a:pPr algn="ctr"/>
                      <a:r>
                        <a:rPr lang="en-US" sz="1200" dirty="0"/>
                        <a:t>2011</a:t>
                      </a:r>
                    </a:p>
                  </a:txBody>
                  <a:tcPr marL="49736" marR="49736" marT="24868" marB="24868" anchor="ctr">
                    <a:lnL>
                      <a:noFill/>
                    </a:lnL>
                    <a:lnR>
                      <a:noFill/>
                    </a:lnR>
                    <a:lnT>
                      <a:noFill/>
                    </a:lnT>
                    <a:lnB>
                      <a:noFill/>
                    </a:lnB>
                    <a:solidFill>
                      <a:srgbClr val="D1F3FF"/>
                    </a:solidFill>
                  </a:tcPr>
                </a:tc>
                <a:tc>
                  <a:txBody>
                    <a:bodyPr/>
                    <a:lstStyle/>
                    <a:p>
                      <a:pPr algn="ctr"/>
                      <a:r>
                        <a:rPr lang="en-US" sz="1200" dirty="0"/>
                        <a:t>2012</a:t>
                      </a:r>
                    </a:p>
                  </a:txBody>
                  <a:tcPr marL="49736" marR="49736" marT="24868" marB="24868" anchor="ctr">
                    <a:lnL>
                      <a:noFill/>
                    </a:lnL>
                    <a:lnR>
                      <a:noFill/>
                    </a:lnR>
                    <a:lnT>
                      <a:noFill/>
                    </a:lnT>
                    <a:lnB>
                      <a:noFill/>
                    </a:lnB>
                    <a:solidFill>
                      <a:srgbClr val="D1F3FF"/>
                    </a:solidFill>
                  </a:tcPr>
                </a:tc>
                <a:tc>
                  <a:txBody>
                    <a:bodyPr/>
                    <a:lstStyle/>
                    <a:p>
                      <a:pPr algn="ctr"/>
                      <a:r>
                        <a:rPr lang="en-US" sz="1200" dirty="0"/>
                        <a:t>Yes (A15/A17)</a:t>
                      </a:r>
                    </a:p>
                  </a:txBody>
                  <a:tcPr marL="49736" marR="49736" marT="24868" marB="24868" anchor="ctr">
                    <a:lnL>
                      <a:noFill/>
                    </a:lnL>
                    <a:lnR>
                      <a:noFill/>
                    </a:lnR>
                    <a:lnT>
                      <a:noFill/>
                    </a:lnT>
                    <a:lnB>
                      <a:noFill/>
                    </a:lnB>
                    <a:solidFill>
                      <a:srgbClr val="D1F3FF"/>
                    </a:solidFill>
                  </a:tcPr>
                </a:tc>
                <a:tc>
                  <a:txBody>
                    <a:bodyPr/>
                    <a:lstStyle/>
                    <a:p>
                      <a:pPr algn="ctr"/>
                      <a:r>
                        <a:rPr lang="hu-HU" sz="1200" dirty="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1,9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57605559"/>
                  </a:ext>
                </a:extLst>
              </a:tr>
              <a:tr h="407935">
                <a:tc>
                  <a:txBody>
                    <a:bodyPr/>
                    <a:lstStyle/>
                    <a:p>
                      <a:pPr algn="ctr"/>
                      <a:r>
                        <a:rPr lang="hu-HU" sz="1200" b="1" dirty="0"/>
                        <a:t>(</a:t>
                      </a:r>
                      <a:r>
                        <a:rPr lang="en-US" sz="1200" b="1" dirty="0"/>
                        <a:t>Cortex-A12)</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2013</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withdrawn</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Mainstream)</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3,0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1901304860"/>
                  </a:ext>
                </a:extLst>
              </a:tr>
              <a:tr h="407935">
                <a:tc>
                  <a:txBody>
                    <a:bodyPr/>
                    <a:lstStyle/>
                    <a:p>
                      <a:pPr algn="ctr"/>
                      <a:r>
                        <a:rPr lang="en-US" sz="1200" b="1" dirty="0"/>
                        <a:t>Cortex-A17</a:t>
                      </a:r>
                    </a:p>
                  </a:txBody>
                  <a:tcPr marL="49736" marR="49736" marT="24868" marB="24868" anchor="ctr">
                    <a:lnL>
                      <a:noFill/>
                    </a:lnL>
                    <a:lnR>
                      <a:noFill/>
                    </a:lnR>
                    <a:lnT>
                      <a:noFill/>
                    </a:lnT>
                    <a:lnB>
                      <a:noFill/>
                    </a:lnB>
                    <a:solidFill>
                      <a:srgbClr val="D1F3FF"/>
                    </a:solidFill>
                  </a:tcPr>
                </a:tc>
                <a:tc>
                  <a:txBody>
                    <a:bodyPr/>
                    <a:lstStyle/>
                    <a:p>
                      <a:pPr algn="ctr"/>
                      <a:r>
                        <a:rPr lang="en-US" sz="1200" dirty="0"/>
                        <a:t>2014</a:t>
                      </a:r>
                    </a:p>
                  </a:txBody>
                  <a:tcPr marL="49736" marR="49736" marT="24868" marB="24868" anchor="ctr">
                    <a:lnL>
                      <a:noFill/>
                    </a:lnL>
                    <a:lnR>
                      <a:noFill/>
                    </a:lnR>
                    <a:lnT>
                      <a:noFill/>
                    </a:lnT>
                    <a:lnB>
                      <a:noFill/>
                    </a:lnB>
                    <a:solidFill>
                      <a:srgbClr val="D1F3FF"/>
                    </a:solidFill>
                  </a:tcPr>
                </a:tc>
                <a:tc>
                  <a:txBody>
                    <a:bodyPr/>
                    <a:lstStyle/>
                    <a:p>
                      <a:pPr algn="ctr"/>
                      <a:r>
                        <a:rPr lang="en-US" sz="1200" dirty="0"/>
                        <a:t>2015</a:t>
                      </a:r>
                    </a:p>
                  </a:txBody>
                  <a:tcPr marL="49736" marR="49736" marT="24868" marB="24868" anchor="ctr">
                    <a:lnL>
                      <a:noFill/>
                    </a:lnL>
                    <a:lnR>
                      <a:noFill/>
                    </a:lnR>
                    <a:lnT>
                      <a:noFill/>
                    </a:lnT>
                    <a:lnB>
                      <a:noFill/>
                    </a:lnB>
                    <a:solidFill>
                      <a:srgbClr val="D1F3FF"/>
                    </a:solidFill>
                  </a:tcPr>
                </a:tc>
                <a:tc>
                  <a:txBody>
                    <a:bodyPr/>
                    <a:lstStyle/>
                    <a:p>
                      <a:pPr algn="ctr"/>
                      <a:r>
                        <a:rPr lang="en-US" sz="1200" dirty="0"/>
                        <a:t>Yes (with A7)</a:t>
                      </a:r>
                    </a:p>
                  </a:txBody>
                  <a:tcPr marL="49736" marR="49736" marT="24868" marB="24868" anchor="ctr">
                    <a:lnL>
                      <a:noFill/>
                    </a:lnL>
                    <a:lnR>
                      <a:noFill/>
                    </a:lnR>
                    <a:lnT>
                      <a:noFill/>
                    </a:lnT>
                    <a:lnB>
                      <a:noFill/>
                    </a:lnB>
                    <a:solidFill>
                      <a:srgbClr val="D1F3FF"/>
                    </a:solidFill>
                  </a:tcPr>
                </a:tc>
                <a:tc>
                  <a:txBody>
                    <a:bodyPr/>
                    <a:lstStyle/>
                    <a:p>
                      <a:pPr algn="ctr"/>
                      <a:r>
                        <a:rPr lang="hu-HU" sz="1200" dirty="0"/>
                        <a:t>Mainstream</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4,0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421751561"/>
                  </a:ext>
                </a:extLst>
              </a:tr>
            </a:tbl>
          </a:graphicData>
        </a:graphic>
      </p:graphicFrame>
      <p:sp>
        <p:nvSpPr>
          <p:cNvPr id="3" name="TextBox 2"/>
          <p:cNvSpPr txBox="1"/>
          <p:nvPr/>
        </p:nvSpPr>
        <p:spPr>
          <a:xfrm>
            <a:off x="300890" y="458670"/>
            <a:ext cx="9311670" cy="369332"/>
          </a:xfrm>
          <a:prstGeom prst="rect">
            <a:avLst/>
          </a:prstGeom>
          <a:noFill/>
        </p:spPr>
        <p:txBody>
          <a:bodyPr wrap="square" rtlCol="0">
            <a:spAutoFit/>
          </a:bodyPr>
          <a:lstStyle/>
          <a:p>
            <a:pPr marL="342900" lvl="0" indent="-342900">
              <a:buAutoNum type="alphaLcParenR"/>
            </a:pPr>
            <a:r>
              <a:rPr lang="en-US" spc="-50" dirty="0" smtClean="0">
                <a:solidFill>
                  <a:srgbClr val="2D2D8A"/>
                </a:solidFill>
              </a:rPr>
              <a:t>Cortex-A </a:t>
            </a:r>
            <a:r>
              <a:rPr lang="en-US" spc="-50" dirty="0">
                <a:solidFill>
                  <a:srgbClr val="2D2D8A"/>
                </a:solidFill>
              </a:rPr>
              <a:t>CPUs implementing the Armv7-A ISA and </a:t>
            </a:r>
            <a:r>
              <a:rPr kumimoji="0" lang="en-US" sz="1800" b="0" i="0" u="none" strike="noStrike" kern="1200" cap="none" spc="-50" normalizeH="0" baseline="0" noProof="0" dirty="0">
                <a:ln>
                  <a:noFill/>
                </a:ln>
                <a:solidFill>
                  <a:srgbClr val="2D2D8A"/>
                </a:solidFill>
                <a:effectLst/>
                <a:uLnTx/>
                <a:uFillTx/>
                <a:latin typeface="Verdana"/>
              </a:rPr>
              <a:t>their main features </a:t>
            </a:r>
            <a:r>
              <a:rPr kumimoji="0" lang="en-US" sz="1800" b="0" i="0" u="none" strike="noStrike" kern="1200" cap="none" spc="-50" normalizeH="0" baseline="0" noProof="0" dirty="0">
                <a:ln>
                  <a:noFill/>
                </a:ln>
                <a:solidFill>
                  <a:srgbClr val="000000"/>
                </a:solidFill>
                <a:effectLst/>
                <a:uLnTx/>
                <a:uFillTx/>
                <a:latin typeface="Verdana"/>
              </a:rPr>
              <a:t>[</a:t>
            </a:r>
            <a:r>
              <a:rPr kumimoji="0" lang="hu-HU" sz="1800" b="0" i="0" u="none" strike="noStrike" kern="1200" cap="none" spc="-50" normalizeH="0" baseline="0" noProof="0" dirty="0">
                <a:ln>
                  <a:noFill/>
                </a:ln>
                <a:solidFill>
                  <a:srgbClr val="000000"/>
                </a:solidFill>
                <a:effectLst/>
                <a:uLnTx/>
                <a:uFillTx/>
                <a:latin typeface="Verdana"/>
              </a:rPr>
              <a:t>51</a:t>
            </a:r>
            <a:r>
              <a:rPr kumimoji="0" lang="en-US" sz="1800" b="0" i="0" u="none" strike="noStrike" kern="1200" cap="none" spc="-50" normalizeH="0" baseline="0" noProof="0" dirty="0">
                <a:ln>
                  <a:noFill/>
                </a:ln>
                <a:solidFill>
                  <a:srgbClr val="000000"/>
                </a:solidFill>
                <a:effectLst/>
                <a:uLnTx/>
                <a:uFillTx/>
                <a:latin typeface="Verdana"/>
              </a:rPr>
              <a:t>]</a:t>
            </a:r>
          </a:p>
        </p:txBody>
      </p:sp>
      <p:sp>
        <p:nvSpPr>
          <p:cNvPr id="7" name="Title 1"/>
          <p:cNvSpPr>
            <a:spLocks noGrp="1"/>
          </p:cNvSpPr>
          <p:nvPr>
            <p:ph type="title"/>
          </p:nvPr>
        </p:nvSpPr>
        <p:spPr>
          <a:xfrm>
            <a:off x="0" y="8620"/>
            <a:ext cx="9144000" cy="393700"/>
          </a:xfrm>
        </p:spPr>
        <p:txBody>
          <a:bodyPr/>
          <a:lstStyle/>
          <a:p>
            <a:r>
              <a:rPr lang="hu-HU" dirty="0">
                <a:solidFill>
                  <a:srgbClr val="FFFFFF"/>
                </a:solidFill>
              </a:rPr>
              <a:t>4. </a:t>
            </a:r>
            <a:r>
              <a:rPr lang="en-US" dirty="0">
                <a:solidFill>
                  <a:srgbClr val="FFFFFF"/>
                </a:solidFill>
              </a:rPr>
              <a:t>Evolution of the Cortex-A series Armv7/v8.0 ISA-based models (16)</a:t>
            </a:r>
            <a:endParaRPr lang="en-US" dirty="0"/>
          </a:p>
        </p:txBody>
      </p:sp>
      <p:sp>
        <p:nvSpPr>
          <p:cNvPr id="5" name="Title 1"/>
          <p:cNvSpPr txBox="1">
            <a:spLocks/>
          </p:cNvSpPr>
          <p:nvPr/>
        </p:nvSpPr>
        <p:spPr bwMode="auto">
          <a:xfrm>
            <a:off x="0" y="8620"/>
            <a:ext cx="9144000" cy="393700"/>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a:ea typeface="+mj-ea"/>
                <a:cs typeface="+mj-cs"/>
              </a:rPr>
              <a:t>6.2</a:t>
            </a:r>
            <a:r>
              <a:rPr kumimoji="0" lang="en-US" sz="1700" b="0" i="0" u="none" strike="noStrike" kern="1200" cap="none" spc="0" normalizeH="0" baseline="0" noProof="0" dirty="0">
                <a:ln>
                  <a:noFill/>
                </a:ln>
                <a:solidFill>
                  <a:srgbClr val="FFFFFF"/>
                </a:solidFill>
                <a:effectLst/>
                <a:uLnTx/>
                <a:uFillTx/>
                <a:latin typeface="Verdana"/>
                <a:ea typeface="+mj-ea"/>
                <a:cs typeface="+mj-cs"/>
              </a:rPr>
              <a:t> Overview of Cortex-A CPUs implementing the Armv7-v8.0-A ISA</a:t>
            </a:r>
            <a:r>
              <a:rPr kumimoji="0" lang="en-US" sz="1700" b="0" i="0" u="none" strike="noStrike" kern="1200" cap="none" spc="0" normalizeH="0" noProof="0" dirty="0">
                <a:ln>
                  <a:noFill/>
                </a:ln>
                <a:solidFill>
                  <a:srgbClr val="FFFFFF"/>
                </a:solidFill>
                <a:effectLst/>
                <a:uLnTx/>
                <a:uFillTx/>
                <a:latin typeface="Verdana"/>
                <a:ea typeface="+mj-ea"/>
                <a:cs typeface="+mj-cs"/>
              </a:rPr>
              <a:t> </a:t>
            </a:r>
            <a:r>
              <a:rPr kumimoji="0" lang="en-US" sz="1700" b="0" i="0" u="none" strike="noStrike" kern="1200" cap="none" spc="0" normalizeH="0" noProof="0" dirty="0" smtClean="0">
                <a:ln>
                  <a:noFill/>
                </a:ln>
                <a:solidFill>
                  <a:srgbClr val="FFFFFF"/>
                </a:solidFill>
                <a:effectLst/>
                <a:uLnTx/>
                <a:uFillTx/>
                <a:latin typeface="Verdana"/>
                <a:ea typeface="+mj-ea"/>
                <a:cs typeface="+mj-cs"/>
              </a:rPr>
              <a:t>(3)</a:t>
            </a:r>
            <a:endParaRPr kumimoji="0" lang="en-US" sz="1700" b="0" i="0" u="none" strike="noStrike" kern="1200" cap="none" spc="0" normalizeH="0" baseline="0" noProof="0" dirty="0">
              <a:ln>
                <a:noFill/>
              </a:ln>
              <a:solidFill>
                <a:srgbClr val="FFFFFF"/>
              </a:solidFill>
              <a:effectLst/>
              <a:uLnTx/>
              <a:uFillTx/>
              <a:latin typeface="Verdana"/>
              <a:ea typeface="+mj-ea"/>
              <a:cs typeface="+mj-cs"/>
            </a:endParaRPr>
          </a:p>
        </p:txBody>
      </p:sp>
    </p:spTree>
    <p:extLst>
      <p:ext uri="{BB962C8B-B14F-4D97-AF65-F5344CB8AC3E}">
        <p14:creationId xmlns:p14="http://schemas.microsoft.com/office/powerpoint/2010/main" val="253964668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09167" y="1355650"/>
          <a:ext cx="8338673" cy="2459047"/>
        </p:xfrm>
        <a:graphic>
          <a:graphicData uri="http://schemas.openxmlformats.org/drawingml/2006/table">
            <a:tbl>
              <a:tblPr/>
              <a:tblGrid>
                <a:gridCol w="1407903">
                  <a:extLst>
                    <a:ext uri="{9D8B030D-6E8A-4147-A177-3AD203B41FA5}">
                      <a16:colId xmlns:a16="http://schemas.microsoft.com/office/drawing/2014/main" val="20000"/>
                    </a:ext>
                  </a:extLst>
                </a:gridCol>
                <a:gridCol w="1260140">
                  <a:extLst>
                    <a:ext uri="{9D8B030D-6E8A-4147-A177-3AD203B41FA5}">
                      <a16:colId xmlns:a16="http://schemas.microsoft.com/office/drawing/2014/main" val="1140450964"/>
                    </a:ext>
                  </a:extLst>
                </a:gridCol>
                <a:gridCol w="1215135">
                  <a:extLst>
                    <a:ext uri="{9D8B030D-6E8A-4147-A177-3AD203B41FA5}">
                      <a16:colId xmlns:a16="http://schemas.microsoft.com/office/drawing/2014/main" val="1532198706"/>
                    </a:ext>
                  </a:extLst>
                </a:gridCol>
                <a:gridCol w="1350150">
                  <a:extLst>
                    <a:ext uri="{9D8B030D-6E8A-4147-A177-3AD203B41FA5}">
                      <a16:colId xmlns:a16="http://schemas.microsoft.com/office/drawing/2014/main" val="20003"/>
                    </a:ext>
                  </a:extLst>
                </a:gridCol>
                <a:gridCol w="1485165">
                  <a:extLst>
                    <a:ext uri="{9D8B030D-6E8A-4147-A177-3AD203B41FA5}">
                      <a16:colId xmlns:a16="http://schemas.microsoft.com/office/drawing/2014/main" val="20006"/>
                    </a:ext>
                  </a:extLst>
                </a:gridCol>
                <a:gridCol w="1620180">
                  <a:extLst>
                    <a:ext uri="{9D8B030D-6E8A-4147-A177-3AD203B41FA5}">
                      <a16:colId xmlns:a16="http://schemas.microsoft.com/office/drawing/2014/main" val="3205092982"/>
                    </a:ext>
                  </a:extLst>
                </a:gridCol>
              </a:tblGrid>
              <a:tr h="460501">
                <a:tc>
                  <a:txBody>
                    <a:bodyPr/>
                    <a:lstStyle/>
                    <a:p>
                      <a:pPr algn="ctr"/>
                      <a:r>
                        <a:rPr lang="en-US" sz="1200" b="1" dirty="0">
                          <a:solidFill>
                            <a:schemeClr val="bg1"/>
                          </a:solidFill>
                        </a:rPr>
                        <a:t>CPU Core</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Announced</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Available</a:t>
                      </a:r>
                      <a:br>
                        <a:rPr lang="en-US" sz="1200" b="1" dirty="0">
                          <a:solidFill>
                            <a:schemeClr val="bg1"/>
                          </a:solidFill>
                        </a:rPr>
                      </a:br>
                      <a:r>
                        <a:rPr lang="en-US" sz="1200" b="1" dirty="0">
                          <a:solidFill>
                            <a:schemeClr val="bg1"/>
                          </a:solidFill>
                        </a:rPr>
                        <a:t>in devices</a:t>
                      </a:r>
                    </a:p>
                  </a:txBody>
                  <a:tcPr marL="49736" marR="49736" marT="24868" marB="24868" anchor="ctr">
                    <a:lnL>
                      <a:noFill/>
                    </a:lnL>
                    <a:lnR>
                      <a:noFill/>
                    </a:lnR>
                    <a:lnT>
                      <a:noFill/>
                    </a:lnT>
                    <a:lnB>
                      <a:noFill/>
                    </a:lnB>
                    <a:solidFill>
                      <a:srgbClr val="0070C0"/>
                    </a:solidFill>
                  </a:tcPr>
                </a:tc>
                <a:tc>
                  <a:txBody>
                    <a:bodyPr/>
                    <a:lstStyle/>
                    <a:p>
                      <a:pPr algn="ctr"/>
                      <a:r>
                        <a:rPr lang="en-GB" sz="1200" b="1" dirty="0" err="1" smtClean="0">
                          <a:solidFill>
                            <a:schemeClr val="bg1"/>
                          </a:solidFill>
                        </a:rPr>
                        <a:t>Big.LITTLE</a:t>
                      </a:r>
                      <a:r>
                        <a:rPr lang="en-GB" sz="1200" b="1" dirty="0" smtClean="0">
                          <a:solidFill>
                            <a:schemeClr val="bg1"/>
                          </a:solidFill>
                        </a:rPr>
                        <a:t> </a:t>
                      </a:r>
                      <a:r>
                        <a:rPr lang="en-GB" sz="1200" b="1" dirty="0" err="1" smtClean="0">
                          <a:solidFill>
                            <a:schemeClr val="bg1"/>
                          </a:solidFill>
                        </a:rPr>
                        <a:t>suppor</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Target</a:t>
                      </a:r>
                    </a:p>
                    <a:p>
                      <a:pPr algn="ctr"/>
                      <a:r>
                        <a:rPr lang="en-US" sz="1200" b="1" dirty="0">
                          <a:solidFill>
                            <a:schemeClr val="bg1"/>
                          </a:solidFill>
                        </a:rPr>
                        <a:t>category</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Efficiency</a:t>
                      </a:r>
                    </a:p>
                  </a:txBody>
                  <a:tcPr marL="49736" marR="49736" marT="24868" marB="24868" anchor="ctr">
                    <a:lnL>
                      <a:noFill/>
                    </a:lnL>
                    <a:lnR>
                      <a:noFill/>
                    </a:lnR>
                    <a:lnT>
                      <a:noFill/>
                    </a:lnT>
                    <a:lnB>
                      <a:noFill/>
                    </a:lnB>
                    <a:solidFill>
                      <a:srgbClr val="0070C0"/>
                    </a:solidFill>
                  </a:tcPr>
                </a:tc>
                <a:extLst>
                  <a:ext uri="{0D108BD9-81ED-4DB2-BD59-A6C34878D82A}">
                    <a16:rowId xmlns:a16="http://schemas.microsoft.com/office/drawing/2014/main" val="10000"/>
                  </a:ext>
                </a:extLst>
              </a:tr>
              <a:tr h="336562">
                <a:tc>
                  <a:txBody>
                    <a:bodyPr/>
                    <a:lstStyle/>
                    <a:p>
                      <a:pPr algn="ctr"/>
                      <a:r>
                        <a:rPr lang="en-US" sz="1200" b="1" dirty="0"/>
                        <a:t>Cortex-A53</a:t>
                      </a:r>
                    </a:p>
                  </a:txBody>
                  <a:tcPr marL="49736" marR="49736" marT="24868" marB="24868" anchor="ctr">
                    <a:lnL>
                      <a:noFill/>
                    </a:lnL>
                    <a:lnR>
                      <a:noFill/>
                    </a:lnR>
                    <a:lnT>
                      <a:noFill/>
                    </a:lnT>
                    <a:lnB>
                      <a:noFill/>
                    </a:lnB>
                    <a:solidFill>
                      <a:srgbClr val="D1F3FF"/>
                    </a:solidFill>
                  </a:tcPr>
                </a:tc>
                <a:tc>
                  <a:txBody>
                    <a:bodyPr/>
                    <a:lstStyle/>
                    <a:p>
                      <a:pPr algn="ctr"/>
                      <a:r>
                        <a:rPr lang="en-US" sz="1200" dirty="0"/>
                        <a:t>2012</a:t>
                      </a:r>
                    </a:p>
                  </a:txBody>
                  <a:tcPr marL="49736" marR="49736" marT="24868" marB="24868" anchor="ctr">
                    <a:lnL>
                      <a:noFill/>
                    </a:lnL>
                    <a:lnR>
                      <a:noFill/>
                    </a:lnR>
                    <a:lnT>
                      <a:noFill/>
                    </a:lnT>
                    <a:lnB>
                      <a:noFill/>
                    </a:lnB>
                    <a:solidFill>
                      <a:srgbClr val="D1F3FF"/>
                    </a:solidFill>
                  </a:tcPr>
                </a:tc>
                <a:tc>
                  <a:txBody>
                    <a:bodyPr/>
                    <a:lstStyle/>
                    <a:p>
                      <a:pPr algn="ctr"/>
                      <a:r>
                        <a:rPr lang="en-US" sz="1200" dirty="0"/>
                        <a:t>H2/2014</a:t>
                      </a:r>
                    </a:p>
                  </a:txBody>
                  <a:tcPr marL="49736" marR="49736" marT="24868" marB="24868" anchor="ctr">
                    <a:lnL>
                      <a:noFill/>
                    </a:lnL>
                    <a:lnR>
                      <a:noFill/>
                    </a:lnR>
                    <a:lnT>
                      <a:noFill/>
                    </a:lnT>
                    <a:lnB>
                      <a:noFill/>
                    </a:lnB>
                    <a:solidFill>
                      <a:srgbClr val="D1F3FF"/>
                    </a:solidFill>
                  </a:tcPr>
                </a:tc>
                <a:tc>
                  <a:txBody>
                    <a:bodyPr/>
                    <a:lstStyle/>
                    <a:p>
                      <a:pPr algn="ctr"/>
                      <a:r>
                        <a:rPr lang="en-US" sz="1200" dirty="0"/>
                        <a:t>Yes (with A57</a:t>
                      </a:r>
                      <a:r>
                        <a:rPr lang="hu-HU" sz="1200" dirty="0"/>
                        <a:t>/A72</a:t>
                      </a:r>
                      <a:r>
                        <a:rPr lang="en-US" sz="1200" dirty="0"/>
                        <a:t>)</a:t>
                      </a:r>
                    </a:p>
                  </a:txBody>
                  <a:tcPr marL="49736" marR="49736" marT="24868" marB="24868" anchor="ctr">
                    <a:lnL>
                      <a:noFill/>
                    </a:lnL>
                    <a:lnR>
                      <a:noFill/>
                    </a:lnR>
                    <a:lnT>
                      <a:noFill/>
                    </a:lnT>
                    <a:lnB>
                      <a:noFill/>
                    </a:lnB>
                    <a:solidFill>
                      <a:srgbClr val="D1F3FF"/>
                    </a:solidFill>
                  </a:tcPr>
                </a:tc>
                <a:tc>
                  <a:txBody>
                    <a:bodyPr/>
                    <a:lstStyle/>
                    <a:p>
                      <a:pPr algn="ctr"/>
                      <a:r>
                        <a:rPr lang="hu-HU" sz="1200" dirty="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2,3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274866737"/>
                  </a:ext>
                </a:extLst>
              </a:tr>
              <a:tr h="336562">
                <a:tc>
                  <a:txBody>
                    <a:bodyPr/>
                    <a:lstStyle/>
                    <a:p>
                      <a:pPr algn="ctr"/>
                      <a:r>
                        <a:rPr lang="en-US" sz="1200" b="1" dirty="0"/>
                        <a:t>Cortex-A57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2012</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2015</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Yes (with A57)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4,8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1378621522"/>
                  </a:ext>
                </a:extLst>
              </a:tr>
              <a:tr h="336562">
                <a:tc>
                  <a:txBody>
                    <a:bodyPr/>
                    <a:lstStyle/>
                    <a:p>
                      <a:pPr algn="ctr"/>
                      <a:r>
                        <a:rPr lang="en-US" sz="1200" b="1" dirty="0"/>
                        <a:t>Cortex-A53</a:t>
                      </a:r>
                    </a:p>
                  </a:txBody>
                  <a:tcPr marL="49736" marR="49736" marT="24868" marB="24868" anchor="ctr">
                    <a:lnL>
                      <a:noFill/>
                    </a:lnL>
                    <a:lnR>
                      <a:noFill/>
                    </a:lnR>
                    <a:lnT>
                      <a:noFill/>
                    </a:lnT>
                    <a:lnB>
                      <a:noFill/>
                    </a:lnB>
                    <a:solidFill>
                      <a:srgbClr val="D1F3FF"/>
                    </a:solidFill>
                  </a:tcPr>
                </a:tc>
                <a:tc>
                  <a:txBody>
                    <a:bodyPr/>
                    <a:lstStyle/>
                    <a:p>
                      <a:pPr algn="ctr"/>
                      <a:r>
                        <a:rPr lang="en-US" sz="1200" dirty="0"/>
                        <a:t>2012</a:t>
                      </a:r>
                    </a:p>
                  </a:txBody>
                  <a:tcPr marL="49736" marR="49736" marT="24868" marB="24868" anchor="ctr">
                    <a:lnL>
                      <a:noFill/>
                    </a:lnL>
                    <a:lnR>
                      <a:noFill/>
                    </a:lnR>
                    <a:lnT>
                      <a:noFill/>
                    </a:lnT>
                    <a:lnB>
                      <a:noFill/>
                    </a:lnB>
                    <a:solidFill>
                      <a:srgbClr val="D1F3FF"/>
                    </a:solidFill>
                  </a:tcPr>
                </a:tc>
                <a:tc>
                  <a:txBody>
                    <a:bodyPr/>
                    <a:lstStyle/>
                    <a:p>
                      <a:pPr algn="ctr"/>
                      <a:r>
                        <a:rPr lang="en-US" sz="1200" dirty="0"/>
                        <a:t>H2/2014</a:t>
                      </a:r>
                    </a:p>
                  </a:txBody>
                  <a:tcPr marL="49736" marR="49736" marT="24868" marB="24868" anchor="ctr">
                    <a:lnL>
                      <a:noFill/>
                    </a:lnL>
                    <a:lnR>
                      <a:noFill/>
                    </a:lnR>
                    <a:lnT>
                      <a:noFill/>
                    </a:lnT>
                    <a:lnB>
                      <a:noFill/>
                    </a:lnB>
                    <a:solidFill>
                      <a:srgbClr val="D1F3FF"/>
                    </a:solidFill>
                  </a:tcPr>
                </a:tc>
                <a:tc>
                  <a:txBody>
                    <a:bodyPr/>
                    <a:lstStyle/>
                    <a:p>
                      <a:pPr algn="ctr"/>
                      <a:r>
                        <a:rPr lang="en-US" sz="1200" dirty="0"/>
                        <a:t>Yes (with A57</a:t>
                      </a:r>
                      <a:r>
                        <a:rPr lang="hu-HU" sz="1200" dirty="0"/>
                        <a:t>/A72</a:t>
                      </a:r>
                      <a:r>
                        <a:rPr lang="en-US" sz="1200" dirty="0"/>
                        <a:t>)</a:t>
                      </a:r>
                    </a:p>
                  </a:txBody>
                  <a:tcPr marL="49736" marR="49736" marT="24868" marB="24868" anchor="ctr">
                    <a:lnL>
                      <a:noFill/>
                    </a:lnL>
                    <a:lnR>
                      <a:noFill/>
                    </a:lnR>
                    <a:lnT>
                      <a:noFill/>
                    </a:lnT>
                    <a:lnB>
                      <a:noFill/>
                    </a:lnB>
                    <a:solidFill>
                      <a:srgbClr val="D1F3FF"/>
                    </a:solidFill>
                  </a:tcPr>
                </a:tc>
                <a:tc>
                  <a:txBody>
                    <a:bodyPr/>
                    <a:lstStyle/>
                    <a:p>
                      <a:pPr algn="ctr"/>
                      <a:r>
                        <a:rPr lang="hu-HU" sz="1200" dirty="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2,3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798988715"/>
                  </a:ext>
                </a:extLst>
              </a:tr>
              <a:tr h="336562">
                <a:tc>
                  <a:txBody>
                    <a:bodyPr/>
                    <a:lstStyle/>
                    <a:p>
                      <a:pPr algn="ctr"/>
                      <a:r>
                        <a:rPr lang="hu-HU" sz="1200" b="1" dirty="0"/>
                        <a:t>Cortex-A72</a:t>
                      </a:r>
                      <a:endParaRPr lang="en-US" sz="1200" b="1"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2015</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2016</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Yes</a:t>
                      </a:r>
                      <a:endParaRPr lang="hu-HU" sz="1200" dirty="0"/>
                    </a:p>
                    <a:p>
                      <a:pPr algn="ctr"/>
                      <a:r>
                        <a:rPr lang="en-US" sz="1200" dirty="0"/>
                        <a:t>(with A53)</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High-end</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6.3-7.3 DMIPS/MHz</a:t>
                      </a:r>
                      <a:endParaRPr lang="en-US" sz="1200" dirty="0"/>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975639936"/>
                  </a:ext>
                </a:extLst>
              </a:tr>
              <a:tr h="336562">
                <a:tc>
                  <a:txBody>
                    <a:bodyPr/>
                    <a:lstStyle/>
                    <a:p>
                      <a:pPr algn="ctr"/>
                      <a:r>
                        <a:rPr lang="hu-HU" sz="1200" b="1" dirty="0"/>
                        <a:t>Cortex-A73</a:t>
                      </a:r>
                      <a:endParaRPr lang="en-US" sz="1200" b="1" dirty="0"/>
                    </a:p>
                  </a:txBody>
                  <a:tcPr marL="49736" marR="49736" marT="24868" marB="24868" anchor="ctr">
                    <a:lnL>
                      <a:noFill/>
                    </a:lnL>
                    <a:lnR>
                      <a:noFill/>
                    </a:lnR>
                    <a:lnT>
                      <a:noFill/>
                    </a:lnT>
                    <a:lnB>
                      <a:noFill/>
                    </a:lnB>
                    <a:solidFill>
                      <a:srgbClr val="D1F3FF"/>
                    </a:solidFill>
                  </a:tcPr>
                </a:tc>
                <a:tc>
                  <a:txBody>
                    <a:bodyPr/>
                    <a:lstStyle/>
                    <a:p>
                      <a:pPr algn="ctr"/>
                      <a:r>
                        <a:rPr lang="hu-HU" sz="1200" dirty="0"/>
                        <a:t>2016</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a:t>2017</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a:t>Yes </a:t>
                      </a:r>
                    </a:p>
                    <a:p>
                      <a:pPr algn="ctr"/>
                      <a:r>
                        <a:rPr lang="hu-HU" sz="1200" dirty="0"/>
                        <a:t>(with A53/A35)</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a:t>High-end</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a:t>7.4-8.5 DMIPS/MHz</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748908514"/>
                  </a:ext>
                </a:extLst>
              </a:tr>
            </a:tbl>
          </a:graphicData>
        </a:graphic>
      </p:graphicFrame>
      <p:sp>
        <p:nvSpPr>
          <p:cNvPr id="5" name="TextBox 4"/>
          <p:cNvSpPr txBox="1"/>
          <p:nvPr/>
        </p:nvSpPr>
        <p:spPr>
          <a:xfrm>
            <a:off x="73620" y="449378"/>
            <a:ext cx="9268910" cy="369332"/>
          </a:xfrm>
          <a:prstGeom prst="rect">
            <a:avLst/>
          </a:prstGeom>
          <a:noFill/>
        </p:spPr>
        <p:txBody>
          <a:bodyPr wrap="square" rtlCol="0">
            <a:spAutoFit/>
          </a:bodyPr>
          <a:lstStyle/>
          <a:p>
            <a:pPr lvl="0"/>
            <a:r>
              <a:rPr lang="en-US" dirty="0">
                <a:solidFill>
                  <a:srgbClr val="2D2D8A"/>
                </a:solidFill>
              </a:rPr>
              <a:t>b) </a:t>
            </a:r>
            <a:r>
              <a:rPr lang="en-US" spc="-50" dirty="0">
                <a:solidFill>
                  <a:srgbClr val="2D2D8A"/>
                </a:solidFill>
              </a:rPr>
              <a:t>Cortex-A CPUs implementing the Armv8.0-A ISA and their main features </a:t>
            </a:r>
            <a:r>
              <a:rPr lang="en-US" spc="-50" dirty="0">
                <a:solidFill>
                  <a:srgbClr val="000000"/>
                </a:solidFill>
              </a:rPr>
              <a:t>[</a:t>
            </a:r>
            <a:r>
              <a:rPr lang="hu-HU" spc="-50" dirty="0">
                <a:solidFill>
                  <a:srgbClr val="000000"/>
                </a:solidFill>
              </a:rPr>
              <a:t>51</a:t>
            </a:r>
            <a:r>
              <a:rPr lang="en-US" spc="-50" dirty="0">
                <a:solidFill>
                  <a:srgbClr val="000000"/>
                </a:solidFill>
              </a:rPr>
              <a:t>]</a:t>
            </a:r>
          </a:p>
        </p:txBody>
      </p:sp>
      <p:sp>
        <p:nvSpPr>
          <p:cNvPr id="6"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defRPr/>
            </a:pPr>
            <a:r>
              <a:rPr lang="hu-HU" sz="1700" kern="1200" dirty="0">
                <a:solidFill>
                  <a:srgbClr val="FFFFFF"/>
                </a:solidFill>
              </a:rPr>
              <a:t>6.2</a:t>
            </a:r>
            <a:r>
              <a:rPr lang="en-US" sz="1700" kern="1200" dirty="0">
                <a:solidFill>
                  <a:srgbClr val="FFFFFF"/>
                </a:solidFill>
              </a:rPr>
              <a:t> Overview of Cortex-A CPUs implementing the Armv7-v8.0-A ISA </a:t>
            </a:r>
            <a:r>
              <a:rPr lang="en-US" sz="1700" kern="1200" dirty="0" smtClean="0">
                <a:solidFill>
                  <a:srgbClr val="FFFFFF"/>
                </a:solidFill>
              </a:rPr>
              <a:t>(4)</a:t>
            </a:r>
            <a:endParaRPr lang="en-US" sz="1700" kern="1200" dirty="0">
              <a:solidFill>
                <a:srgbClr val="FFFFFF"/>
              </a:solidFill>
            </a:endParaRPr>
          </a:p>
        </p:txBody>
      </p:sp>
    </p:spTree>
    <p:extLst>
      <p:ext uri="{BB962C8B-B14F-4D97-AF65-F5344CB8AC3E}">
        <p14:creationId xmlns:p14="http://schemas.microsoft.com/office/powerpoint/2010/main" val="113789669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205" y="413665"/>
            <a:ext cx="89566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Yearly shipment of ARM Cortex-A chips in different performance </a:t>
            </a:r>
            <a:r>
              <a:rPr kumimoji="0" lang="hu-HU" sz="1800" b="0" i="0" u="none" strike="noStrike" kern="1200" cap="none" spc="0" normalizeH="0" baseline="0" noProof="0" dirty="0">
                <a:ln>
                  <a:noFill/>
                </a:ln>
                <a:solidFill>
                  <a:srgbClr val="2D2D8A"/>
                </a:solidFill>
                <a:effectLst/>
                <a:uLnTx/>
                <a:uFillTx/>
                <a:latin typeface="Verdana"/>
                <a:ea typeface="+mn-ea"/>
                <a:cs typeface="+mn-cs"/>
              </a:rPr>
              <a:t>classes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  (data from 2013) </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13</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p>
        </p:txBody>
      </p:sp>
      <p:grpSp>
        <p:nvGrpSpPr>
          <p:cNvPr id="7" name="Group 6"/>
          <p:cNvGrpSpPr/>
          <p:nvPr/>
        </p:nvGrpSpPr>
        <p:grpSpPr>
          <a:xfrm>
            <a:off x="1" y="1351929"/>
            <a:ext cx="9143999" cy="4462336"/>
            <a:chOff x="1" y="1666964"/>
            <a:chExt cx="9143999" cy="4462336"/>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66964"/>
              <a:ext cx="9072499" cy="434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8307415" y="5859270"/>
              <a:ext cx="836585" cy="27003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grpSp>
      <p:sp>
        <p:nvSpPr>
          <p:cNvPr id="8" name="Title 1"/>
          <p:cNvSpPr>
            <a:spLocks noGrp="1"/>
          </p:cNvSpPr>
          <p:nvPr>
            <p:ph type="title"/>
          </p:nvPr>
        </p:nvSpPr>
        <p:spPr>
          <a:xfrm>
            <a:off x="0" y="-26467"/>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6.2</a:t>
            </a:r>
            <a:r>
              <a:rPr lang="en-US" sz="1700" kern="1200" dirty="0">
                <a:solidFill>
                  <a:srgbClr val="FFFFFF"/>
                </a:solidFill>
              </a:rPr>
              <a:t> Overview of Cortex-A CPUs implementing the Armv7-v8.0-A ISA (</a:t>
            </a:r>
            <a:r>
              <a:rPr lang="hu-HU" sz="1700" kern="1200" dirty="0">
                <a:solidFill>
                  <a:srgbClr val="FFFFFF"/>
                </a:solidFill>
              </a:rPr>
              <a:t>5</a:t>
            </a:r>
            <a:r>
              <a:rPr lang="en-US" sz="1700" kern="1200" dirty="0">
                <a:solidFill>
                  <a:srgbClr val="FFFFFF"/>
                </a:solidFill>
              </a:rPr>
              <a:t>)</a:t>
            </a:r>
          </a:p>
        </p:txBody>
      </p:sp>
    </p:spTree>
    <p:extLst>
      <p:ext uri="{BB962C8B-B14F-4D97-AF65-F5344CB8AC3E}">
        <p14:creationId xmlns:p14="http://schemas.microsoft.com/office/powerpoint/2010/main" val="13764711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4" name="AutoShape 3"/>
          <p:cNvSpPr>
            <a:spLocks noChangeArrowheads="1"/>
          </p:cNvSpPr>
          <p:nvPr/>
        </p:nvSpPr>
        <p:spPr bwMode="auto">
          <a:xfrm>
            <a:off x="286900" y="1953881"/>
            <a:ext cx="8595955"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6.3 Evolution of Cortex-A CPUs implementing the Armv7-v8.0-A ISA</a:t>
            </a:r>
          </a:p>
        </p:txBody>
      </p:sp>
      <p:sp>
        <p:nvSpPr>
          <p:cNvPr id="2" name="TextBox 1"/>
          <p:cNvSpPr txBox="1"/>
          <p:nvPr/>
        </p:nvSpPr>
        <p:spPr>
          <a:xfrm>
            <a:off x="2861810" y="2978950"/>
            <a:ext cx="5805645" cy="338554"/>
          </a:xfrm>
          <a:prstGeom prst="rect">
            <a:avLst/>
          </a:prstGeom>
          <a:noFill/>
        </p:spPr>
        <p:txBody>
          <a:bodyPr wrap="square" rtlCol="0">
            <a:spAutoFit/>
          </a:bodyPr>
          <a:lstStyle/>
          <a:p>
            <a:r>
              <a:rPr lang="en-GB" sz="1600" dirty="0" smtClean="0">
                <a:solidFill>
                  <a:schemeClr val="bg1"/>
                </a:solidFill>
              </a:rPr>
              <a:t>Not discussed in the Lecture. </a:t>
            </a:r>
            <a:endParaRPr lang="en-GB" sz="1600" dirty="0" smtClean="0">
              <a:solidFill>
                <a:schemeClr val="bg1"/>
              </a:solidFill>
            </a:endParaRPr>
          </a:p>
        </p:txBody>
      </p:sp>
    </p:spTree>
    <p:extLst>
      <p:ext uri="{BB962C8B-B14F-4D97-AF65-F5344CB8AC3E}">
        <p14:creationId xmlns:p14="http://schemas.microsoft.com/office/powerpoint/2010/main" val="341052418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a:t>
            </a:r>
          </a:p>
        </p:txBody>
      </p:sp>
      <p:sp>
        <p:nvSpPr>
          <p:cNvPr id="3" name="Text Box 5"/>
          <p:cNvSpPr txBox="1">
            <a:spLocks noChangeArrowheads="1"/>
          </p:cNvSpPr>
          <p:nvPr/>
        </p:nvSpPr>
        <p:spPr bwMode="auto">
          <a:xfrm>
            <a:off x="6526693" y="2022355"/>
            <a:ext cx="236635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Support for </a:t>
            </a:r>
            <a:r>
              <a:rPr kumimoji="0" lang="en-US" sz="1300" b="1" i="0" u="none" strike="noStrike" kern="1200" cap="none" spc="0" normalizeH="0" baseline="0" noProof="0" dirty="0" err="1">
                <a:ln>
                  <a:noFill/>
                </a:ln>
                <a:solidFill>
                  <a:srgbClr val="000000"/>
                </a:solidFill>
                <a:effectLst/>
                <a:uLnTx/>
                <a:uFillTx/>
                <a:latin typeface="Verdana" pitchFamily="34" charset="0"/>
                <a:ea typeface="+mn-ea"/>
                <a:cs typeface="+mn-cs"/>
              </a:rPr>
              <a:t>big.LITTLE</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configurations</a:t>
            </a:r>
          </a:p>
        </p:txBody>
      </p:sp>
      <p:sp>
        <p:nvSpPr>
          <p:cNvPr id="4" name="Text Box 6"/>
          <p:cNvSpPr txBox="1">
            <a:spLocks noChangeArrowheads="1"/>
          </p:cNvSpPr>
          <p:nvPr/>
        </p:nvSpPr>
        <p:spPr bwMode="auto">
          <a:xfrm>
            <a:off x="640663" y="2013810"/>
            <a:ext cx="134203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Word length</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of the CPUs</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5" name="Line 9"/>
          <p:cNvSpPr>
            <a:spLocks noChangeShapeType="1"/>
          </p:cNvSpPr>
          <p:nvPr/>
        </p:nvSpPr>
        <p:spPr bwMode="auto">
          <a:xfrm flipH="1">
            <a:off x="4214190" y="1447410"/>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10"/>
          <p:cNvSpPr>
            <a:spLocks noChangeShapeType="1"/>
          </p:cNvSpPr>
          <p:nvPr/>
        </p:nvSpPr>
        <p:spPr bwMode="auto">
          <a:xfrm flipH="1">
            <a:off x="3086100" y="1679015"/>
            <a:ext cx="1125538" cy="2470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Text Box 13"/>
          <p:cNvSpPr txBox="1">
            <a:spLocks noChangeArrowheads="1"/>
          </p:cNvSpPr>
          <p:nvPr/>
        </p:nvSpPr>
        <p:spPr bwMode="auto">
          <a:xfrm>
            <a:off x="701570" y="1178750"/>
            <a:ext cx="663835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Key features of </a:t>
            </a: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Armv7 - v8.0-A ISA based </a:t>
            </a: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Cortex-A </a:t>
            </a: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CPUs considered</a:t>
            </a:r>
            <a:endParaRPr kumimoji="0" lang="hu-HU" sz="1300" b="1" i="0" u="none" strike="noStrike" kern="1200" cap="none" spc="0" normalizeH="0" baseline="30000" noProof="0" dirty="0">
              <a:ln>
                <a:noFill/>
              </a:ln>
              <a:solidFill>
                <a:srgbClr val="000000"/>
              </a:solidFill>
              <a:effectLst/>
              <a:uLnTx/>
              <a:uFillTx/>
              <a:latin typeface="Verdana" pitchFamily="34" charset="0"/>
              <a:ea typeface="+mn-ea"/>
              <a:cs typeface="+mn-cs"/>
            </a:endParaRPr>
          </a:p>
        </p:txBody>
      </p:sp>
      <p:sp>
        <p:nvSpPr>
          <p:cNvPr id="8" name="Text Box 5"/>
          <p:cNvSpPr txBox="1">
            <a:spLocks noChangeArrowheads="1"/>
          </p:cNvSpPr>
          <p:nvPr/>
        </p:nvSpPr>
        <p:spPr bwMode="auto">
          <a:xfrm>
            <a:off x="4863867" y="2018660"/>
            <a:ext cx="113524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Multi</a:t>
            </a:r>
            <a:r>
              <a:rPr kumimoji="0" lang="en-GB" sz="1300" b="1" i="0" u="none" strike="noStrike" kern="1200" cap="none" spc="0" normalizeH="0" baseline="0" noProof="0" dirty="0">
                <a:ln>
                  <a:noFill/>
                </a:ln>
                <a:solidFill>
                  <a:srgbClr val="000000"/>
                </a:solidFill>
                <a:effectLst/>
                <a:uLnTx/>
                <a:uFillTx/>
                <a:latin typeface="Verdana" pitchFamily="34" charset="0"/>
                <a:ea typeface="+mn-ea"/>
                <a:cs typeface="+mn-cs"/>
              </a:rPr>
              <a:t>core</a:t>
            </a: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design</a:t>
            </a:r>
            <a:r>
              <a:rPr kumimoji="0" lang="hu-HU" sz="1300" b="1" i="0" u="none" strike="noStrike" kern="1200" cap="none" spc="0" normalizeH="0" baseline="0" noProof="0" dirty="0" smtClean="0">
                <a:ln>
                  <a:noFill/>
                </a:ln>
                <a:solidFill>
                  <a:srgbClr val="000000"/>
                </a:solidFill>
                <a:effectLst/>
                <a:uLnTx/>
                <a:uFillTx/>
                <a:latin typeface="Verdana" pitchFamily="34" charset="0"/>
                <a:ea typeface="+mn-ea"/>
                <a:cs typeface="+mn-cs"/>
              </a:rPr>
              <a:t> </a:t>
            </a:r>
            <a:endPar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9" name="Straight Connector 8"/>
          <p:cNvCxnSpPr>
            <a:endCxn id="12" idx="7"/>
          </p:cNvCxnSpPr>
          <p:nvPr/>
        </p:nvCxnSpPr>
        <p:spPr>
          <a:xfrm flipH="1">
            <a:off x="1349096" y="1679015"/>
            <a:ext cx="2862542" cy="237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p:cNvCxnSpPr>
          <p:nvPr/>
        </p:nvCxnSpPr>
        <p:spPr>
          <a:xfrm>
            <a:off x="4211638" y="1679015"/>
            <a:ext cx="3509962" cy="24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p:nvSpPr>
        <p:spPr bwMode="auto">
          <a:xfrm>
            <a:off x="3063427" y="1902685"/>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2" name="Oval 13"/>
          <p:cNvSpPr>
            <a:spLocks noChangeArrowheads="1"/>
          </p:cNvSpPr>
          <p:nvPr/>
        </p:nvSpPr>
        <p:spPr bwMode="auto">
          <a:xfrm>
            <a:off x="1293540" y="1907280"/>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3" name="Oval 12"/>
          <p:cNvSpPr>
            <a:spLocks noChangeArrowheads="1"/>
          </p:cNvSpPr>
          <p:nvPr/>
        </p:nvSpPr>
        <p:spPr bwMode="auto">
          <a:xfrm>
            <a:off x="7720595" y="1916972"/>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5" name="TextBox 14"/>
          <p:cNvSpPr txBox="1"/>
          <p:nvPr/>
        </p:nvSpPr>
        <p:spPr>
          <a:xfrm>
            <a:off x="74118" y="413665"/>
            <a:ext cx="8237768" cy="369332"/>
          </a:xfrm>
          <a:prstGeom prst="rect">
            <a:avLst/>
          </a:prstGeom>
          <a:noFill/>
        </p:spPr>
        <p:txBody>
          <a:bodyPr wrap="none" rtlCol="0">
            <a:spAutoFit/>
          </a:bodyPr>
          <a:lstStyle/>
          <a:p>
            <a:pPr lvl="0"/>
            <a:r>
              <a:rPr kumimoji="0" lang="en-US" sz="1800" b="0" i="0" u="none" strike="noStrike" kern="1200" cap="none" spc="0" normalizeH="0" baseline="0" noProof="0" dirty="0">
                <a:ln>
                  <a:noFill/>
                </a:ln>
                <a:solidFill>
                  <a:srgbClr val="2D2D8A"/>
                </a:solidFill>
                <a:effectLst/>
                <a:uLnTx/>
                <a:uFillTx/>
                <a:latin typeface="Verdana"/>
                <a:ea typeface="+mn-ea"/>
                <a:cs typeface="+mn-cs"/>
              </a:rPr>
              <a:t>6.3 Evolution of </a:t>
            </a:r>
            <a:r>
              <a:rPr lang="en-US" dirty="0">
                <a:solidFill>
                  <a:srgbClr val="2D2D8A"/>
                </a:solidFill>
              </a:rPr>
              <a:t>Cortex-A CPUs implementing the Armv7-v8.0-A ISA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17" name="Text Box 6"/>
          <p:cNvSpPr txBox="1">
            <a:spLocks noChangeArrowheads="1"/>
          </p:cNvSpPr>
          <p:nvPr/>
        </p:nvSpPr>
        <p:spPr bwMode="auto">
          <a:xfrm>
            <a:off x="2456765" y="2019744"/>
            <a:ext cx="130035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Inclusion 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L2 cache</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21" name="Straight Connector 20"/>
          <p:cNvCxnSpPr>
            <a:stCxn id="6" idx="0"/>
          </p:cNvCxnSpPr>
          <p:nvPr/>
        </p:nvCxnSpPr>
        <p:spPr bwMode="auto">
          <a:xfrm>
            <a:off x="4211638" y="1679015"/>
            <a:ext cx="1216025" cy="24702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p:cNvSpPr>
            <a:spLocks noChangeArrowheads="1"/>
          </p:cNvSpPr>
          <p:nvPr/>
        </p:nvSpPr>
        <p:spPr bwMode="auto">
          <a:xfrm>
            <a:off x="5382857" y="1896948"/>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4" name="TextBox 13"/>
          <p:cNvSpPr txBox="1"/>
          <p:nvPr/>
        </p:nvSpPr>
        <p:spPr>
          <a:xfrm>
            <a:off x="1059781" y="2483895"/>
            <a:ext cx="43473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a:t>
            </a:r>
          </a:p>
        </p:txBody>
      </p:sp>
      <p:sp>
        <p:nvSpPr>
          <p:cNvPr id="19" name="TextBox 18"/>
          <p:cNvSpPr txBox="1"/>
          <p:nvPr/>
        </p:nvSpPr>
        <p:spPr>
          <a:xfrm>
            <a:off x="2877126" y="2488014"/>
            <a:ext cx="43954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(b)</a:t>
            </a:r>
          </a:p>
        </p:txBody>
      </p:sp>
      <p:sp>
        <p:nvSpPr>
          <p:cNvPr id="20" name="TextBox 19"/>
          <p:cNvSpPr txBox="1"/>
          <p:nvPr/>
        </p:nvSpPr>
        <p:spPr>
          <a:xfrm>
            <a:off x="5217386" y="2501305"/>
            <a:ext cx="42191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a:t>
            </a:r>
          </a:p>
        </p:txBody>
      </p:sp>
      <p:sp>
        <p:nvSpPr>
          <p:cNvPr id="22" name="TextBox 21"/>
          <p:cNvSpPr txBox="1"/>
          <p:nvPr/>
        </p:nvSpPr>
        <p:spPr>
          <a:xfrm>
            <a:off x="7615475" y="2513387"/>
            <a:ext cx="43954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(d)</a:t>
            </a:r>
          </a:p>
        </p:txBody>
      </p:sp>
      <p:sp>
        <p:nvSpPr>
          <p:cNvPr id="2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09913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P spid="11" grpId="0" animBg="1"/>
      <p:bldP spid="12" grpId="0" animBg="1"/>
      <p:bldP spid="13" grpId="0" animBg="1"/>
      <p:bldP spid="17" grpId="0"/>
      <p:bldP spid="23" grpId="0" animBg="1"/>
      <p:bldP spid="14" grpId="0"/>
      <p:bldP spid="19" grpId="0"/>
      <p:bldP spid="20" grpId="0"/>
      <p:bldP spid="2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21" y="413665"/>
            <a:ext cx="52336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the word length of </a:t>
            </a:r>
            <a:r>
              <a:rPr kumimoji="0" lang="hu-HU" sz="1800" b="0" i="0" u="none" strike="noStrike" kern="1200" cap="none" spc="0" normalizeH="0" baseline="0" noProof="0" dirty="0">
                <a:ln>
                  <a:noFill/>
                </a:ln>
                <a:solidFill>
                  <a:srgbClr val="2D2D8A"/>
                </a:solidFill>
                <a:effectLst/>
                <a:uLnTx/>
                <a:uFillTx/>
                <a:latin typeface="Verdana"/>
                <a:ea typeface="+mn-ea"/>
                <a:cs typeface="+mn-cs"/>
              </a:rPr>
              <a:t>the</a:t>
            </a:r>
            <a:r>
              <a:rPr kumimoji="0" lang="en-US" sz="1800" b="0" i="0" u="none" strike="noStrike" kern="1200" cap="none" spc="0" normalizeH="0" baseline="0" noProof="0" dirty="0">
                <a:ln>
                  <a:noFill/>
                </a:ln>
                <a:solidFill>
                  <a:srgbClr val="2D2D8A"/>
                </a:solidFill>
                <a:effectLst/>
                <a:uLnTx/>
                <a:uFillTx/>
                <a:latin typeface="Verdana"/>
                <a:ea typeface="+mn-ea"/>
                <a:cs typeface="+mn-cs"/>
              </a:rPr>
              <a:t> CPUs</a:t>
            </a:r>
          </a:p>
        </p:txBody>
      </p:sp>
      <p:sp>
        <p:nvSpPr>
          <p:cNvPr id="5" name="Text Box 7"/>
          <p:cNvSpPr txBox="1">
            <a:spLocks noChangeArrowheads="1"/>
          </p:cNvSpPr>
          <p:nvPr/>
        </p:nvSpPr>
        <p:spPr bwMode="auto">
          <a:xfrm>
            <a:off x="1511660" y="1966525"/>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32-bit Cortex-A CPUs</a:t>
            </a:r>
          </a:p>
        </p:txBody>
      </p:sp>
      <p:sp>
        <p:nvSpPr>
          <p:cNvPr id="6" name="Text Box 16"/>
          <p:cNvSpPr txBox="1">
            <a:spLocks noChangeArrowheads="1"/>
          </p:cNvSpPr>
          <p:nvPr/>
        </p:nvSpPr>
        <p:spPr bwMode="auto">
          <a:xfrm>
            <a:off x="3130378" y="1168875"/>
            <a:ext cx="24801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Word length of the </a:t>
            </a: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a:t>
            </a:r>
          </a:p>
        </p:txBody>
      </p:sp>
      <p:sp>
        <p:nvSpPr>
          <p:cNvPr id="7" name="Line 17"/>
          <p:cNvSpPr>
            <a:spLocks noChangeShapeType="1"/>
          </p:cNvSpPr>
          <p:nvPr/>
        </p:nvSpPr>
        <p:spPr bwMode="auto">
          <a:xfrm flipV="1">
            <a:off x="2753719" y="1744147"/>
            <a:ext cx="35135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Line 22"/>
          <p:cNvSpPr>
            <a:spLocks noChangeShapeType="1"/>
          </p:cNvSpPr>
          <p:nvPr/>
        </p:nvSpPr>
        <p:spPr bwMode="auto">
          <a:xfrm>
            <a:off x="4515286" y="149156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Line 25"/>
          <p:cNvSpPr>
            <a:spLocks noChangeShapeType="1"/>
          </p:cNvSpPr>
          <p:nvPr/>
        </p:nvSpPr>
        <p:spPr bwMode="auto">
          <a:xfrm>
            <a:off x="2723240" y="173359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0" name="Line 29"/>
          <p:cNvSpPr>
            <a:spLocks noChangeShapeType="1"/>
          </p:cNvSpPr>
          <p:nvPr/>
        </p:nvSpPr>
        <p:spPr bwMode="auto">
          <a:xfrm flipH="1">
            <a:off x="6266037" y="1727224"/>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6" name="Text Box 7"/>
          <p:cNvSpPr txBox="1">
            <a:spLocks noChangeArrowheads="1"/>
          </p:cNvSpPr>
          <p:nvPr/>
        </p:nvSpPr>
        <p:spPr bwMode="auto">
          <a:xfrm>
            <a:off x="5070261" y="1997357"/>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64-bit Cortex-A CPUs</a:t>
            </a:r>
          </a:p>
        </p:txBody>
      </p:sp>
      <p:sp>
        <p:nvSpPr>
          <p:cNvPr id="18" name="Oval 13"/>
          <p:cNvSpPr>
            <a:spLocks noChangeArrowheads="1"/>
          </p:cNvSpPr>
          <p:nvPr/>
        </p:nvSpPr>
        <p:spPr bwMode="auto">
          <a:xfrm>
            <a:off x="2688632" y="188595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9" name="Oval 13"/>
          <p:cNvSpPr>
            <a:spLocks noChangeArrowheads="1"/>
          </p:cNvSpPr>
          <p:nvPr/>
        </p:nvSpPr>
        <p:spPr bwMode="auto">
          <a:xfrm>
            <a:off x="6234772" y="1881187"/>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 name="TextBox 2"/>
          <p:cNvSpPr txBox="1"/>
          <p:nvPr/>
        </p:nvSpPr>
        <p:spPr>
          <a:xfrm>
            <a:off x="1284087" y="2534478"/>
            <a:ext cx="2838406"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 CPUs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implementing the </a:t>
            </a:r>
            <a:r>
              <a:rPr kumimoji="0" lang="en-US" sz="1300" b="0" i="0" u="none" strike="noStrike" kern="1200" cap="none" spc="0" normalizeH="0" baseline="0" noProof="0" dirty="0">
                <a:ln>
                  <a:noFill/>
                </a:ln>
                <a:solidFill>
                  <a:srgbClr val="0070C0"/>
                </a:solidFill>
                <a:effectLst/>
                <a:uLnTx/>
                <a:uFillTx/>
                <a:latin typeface="Verdana"/>
                <a:ea typeface="+mn-ea"/>
                <a:cs typeface="+mn-cs"/>
              </a:rPr>
              <a:t>Armv7-A ISA</a:t>
            </a:r>
          </a:p>
        </p:txBody>
      </p:sp>
      <p:sp>
        <p:nvSpPr>
          <p:cNvPr id="14" name="TextBox 13"/>
          <p:cNvSpPr txBox="1"/>
          <p:nvPr/>
        </p:nvSpPr>
        <p:spPr>
          <a:xfrm>
            <a:off x="5250722" y="3171453"/>
            <a:ext cx="2063385" cy="8925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A53</a:t>
            </a:r>
            <a:r>
              <a:rPr kumimoji="0" lang="en-US" sz="1300" b="0" i="1" u="none" strike="noStrike" kern="1200" cap="none" spc="0" normalizeH="0" baseline="0" noProof="0" dirty="0">
                <a:ln>
                  <a:noFill/>
                </a:ln>
                <a:solidFill>
                  <a:srgbClr val="000000"/>
                </a:solidFill>
                <a:effectLst/>
                <a:uLnTx/>
                <a:uFillTx/>
                <a:latin typeface="Verdana"/>
                <a:ea typeface="+mn-ea"/>
                <a:cs typeface="+mn-cs"/>
              </a:rPr>
              <a:t> (2012)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A57</a:t>
            </a:r>
            <a:r>
              <a:rPr kumimoji="0" lang="en-US" sz="1300" b="0" i="1" u="none" strike="noStrike" kern="1200" cap="none" spc="0" normalizeH="0" baseline="0" noProof="0" dirty="0">
                <a:ln>
                  <a:noFill/>
                </a:ln>
                <a:solidFill>
                  <a:srgbClr val="000000"/>
                </a:solidFill>
                <a:effectLst/>
                <a:uLnTx/>
                <a:uFillTx/>
                <a:latin typeface="Verdana"/>
                <a:ea typeface="+mn-ea"/>
                <a:cs typeface="+mn-cs"/>
              </a:rPr>
              <a:t> (2012)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A35</a:t>
            </a:r>
            <a:r>
              <a:rPr kumimoji="0" lang="en-US" sz="1300" b="0" i="1" u="none" strike="noStrike" kern="1200" cap="none" spc="0" normalizeH="0" baseline="0" noProof="0" dirty="0">
                <a:ln>
                  <a:noFill/>
                </a:ln>
                <a:solidFill>
                  <a:srgbClr val="000000"/>
                </a:solidFill>
                <a:effectLst/>
                <a:uLnTx/>
                <a:uFillTx/>
                <a:latin typeface="Verdana"/>
                <a:ea typeface="+mn-ea"/>
                <a:cs typeface="+mn-cs"/>
              </a:rPr>
              <a:t> (2015)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and subsequent CPUs.</a:t>
            </a:r>
          </a:p>
        </p:txBody>
      </p:sp>
      <p:sp>
        <p:nvSpPr>
          <p:cNvPr id="1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(2)</a:t>
            </a:r>
          </a:p>
        </p:txBody>
      </p:sp>
      <p:sp>
        <p:nvSpPr>
          <p:cNvPr id="17" name="Right Arrow 16"/>
          <p:cNvSpPr/>
          <p:nvPr/>
        </p:nvSpPr>
        <p:spPr bwMode="auto">
          <a:xfrm>
            <a:off x="4301970" y="2048801"/>
            <a:ext cx="422920" cy="145989"/>
          </a:xfrm>
          <a:prstGeom prst="rightArrow">
            <a:avLst/>
          </a:prstGeom>
          <a:solidFill>
            <a:srgbClr val="FF8F75"/>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 name="TextBox 1"/>
          <p:cNvSpPr txBox="1"/>
          <p:nvPr/>
        </p:nvSpPr>
        <p:spPr>
          <a:xfrm>
            <a:off x="1855256" y="3171453"/>
            <a:ext cx="1771639" cy="129266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A8</a:t>
            </a:r>
            <a:r>
              <a:rPr kumimoji="0" lang="en-US" sz="1300" b="0" i="1" u="none" strike="noStrike" kern="1200" cap="none" spc="0" normalizeH="0" baseline="0" noProof="0" dirty="0">
                <a:ln>
                  <a:noFill/>
                </a:ln>
                <a:solidFill>
                  <a:srgbClr val="000000"/>
                </a:solidFill>
                <a:effectLst/>
                <a:uLnTx/>
                <a:uFillTx/>
                <a:latin typeface="Verdana"/>
                <a:ea typeface="+mn-ea"/>
                <a:cs typeface="+mn-cs"/>
              </a:rPr>
              <a:t> (2005)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A9</a:t>
            </a:r>
            <a:r>
              <a:rPr kumimoji="0" lang="en-US" sz="1300" b="0" i="1" u="none" strike="noStrike" kern="1200" cap="none" spc="0" normalizeH="0" baseline="0" noProof="0" dirty="0">
                <a:ln>
                  <a:noFill/>
                </a:ln>
                <a:solidFill>
                  <a:srgbClr val="000000"/>
                </a:solidFill>
                <a:effectLst/>
                <a:uLnTx/>
                <a:uFillTx/>
                <a:latin typeface="Verdana"/>
                <a:ea typeface="+mn-ea"/>
                <a:cs typeface="+mn-cs"/>
              </a:rPr>
              <a:t> (2007)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A5</a:t>
            </a:r>
            <a:r>
              <a:rPr kumimoji="0" lang="en-US" sz="1300" b="0" i="1" u="none" strike="noStrike" kern="1200" cap="none" spc="0" normalizeH="0" baseline="0" noProof="0" dirty="0">
                <a:ln>
                  <a:noFill/>
                </a:ln>
                <a:solidFill>
                  <a:srgbClr val="000000"/>
                </a:solidFill>
                <a:effectLst/>
                <a:uLnTx/>
                <a:uFillTx/>
                <a:latin typeface="Verdana"/>
                <a:ea typeface="+mn-ea"/>
                <a:cs typeface="+mn-cs"/>
              </a:rPr>
              <a:t> (2009)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A15</a:t>
            </a:r>
            <a:r>
              <a:rPr kumimoji="0" lang="en-US" sz="1300" b="0" i="1" u="none" strike="noStrike" kern="1200" cap="none" spc="0" normalizeH="0" baseline="0" noProof="0" dirty="0">
                <a:ln>
                  <a:noFill/>
                </a:ln>
                <a:solidFill>
                  <a:srgbClr val="000000"/>
                </a:solidFill>
                <a:effectLst/>
                <a:uLnTx/>
                <a:uFillTx/>
                <a:latin typeface="Verdana"/>
                <a:ea typeface="+mn-ea"/>
                <a:cs typeface="+mn-cs"/>
              </a:rPr>
              <a:t> (2010)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A7</a:t>
            </a:r>
            <a:r>
              <a:rPr kumimoji="0" lang="en-US" sz="1300" b="0" i="1" u="none" strike="noStrike" kern="1200" cap="none" spc="0" normalizeH="0" baseline="0" noProof="0" dirty="0">
                <a:ln>
                  <a:noFill/>
                </a:ln>
                <a:solidFill>
                  <a:srgbClr val="000000"/>
                </a:solidFill>
                <a:effectLst/>
                <a:uLnTx/>
                <a:uFillTx/>
                <a:latin typeface="Verdana"/>
                <a:ea typeface="+mn-ea"/>
                <a:cs typeface="+mn-cs"/>
              </a:rPr>
              <a:t>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A17</a:t>
            </a:r>
            <a:r>
              <a:rPr kumimoji="0" lang="en-US" sz="1300" b="0" i="1" u="none" strike="noStrike" kern="1200" cap="none" spc="0" normalizeH="0" baseline="0" noProof="0" dirty="0">
                <a:ln>
                  <a:noFill/>
                </a:ln>
                <a:solidFill>
                  <a:srgbClr val="000000"/>
                </a:solidFill>
                <a:effectLst/>
                <a:uLnTx/>
                <a:uFillTx/>
                <a:latin typeface="Verdana"/>
                <a:ea typeface="+mn-ea"/>
                <a:cs typeface="+mn-cs"/>
              </a:rPr>
              <a:t> (2014)</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0" name="TextBox 19"/>
          <p:cNvSpPr txBox="1"/>
          <p:nvPr/>
        </p:nvSpPr>
        <p:spPr>
          <a:xfrm>
            <a:off x="4758131" y="2543995"/>
            <a:ext cx="3005118"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 CPUs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implementing the </a:t>
            </a:r>
            <a:r>
              <a:rPr kumimoji="0" lang="en-US" sz="1300" b="0" i="0" u="none" strike="noStrike" kern="1200" cap="none" spc="0" normalizeH="0" baseline="0" noProof="0" dirty="0">
                <a:ln>
                  <a:noFill/>
                </a:ln>
                <a:solidFill>
                  <a:srgbClr val="0070C0"/>
                </a:solidFill>
                <a:effectLst/>
                <a:uLnTx/>
                <a:uFillTx/>
                <a:latin typeface="Verdana"/>
                <a:ea typeface="+mn-ea"/>
                <a:cs typeface="+mn-cs"/>
              </a:rPr>
              <a:t>Armv8.0-A ISA</a:t>
            </a:r>
          </a:p>
        </p:txBody>
      </p:sp>
      <p:sp>
        <p:nvSpPr>
          <p:cNvPr id="22"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81194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6" grpId="0"/>
      <p:bldP spid="18" grpId="0" animBg="1"/>
      <p:bldP spid="19" grpId="0" animBg="1"/>
      <p:bldP spid="3" grpId="0"/>
      <p:bldP spid="14" grpId="0"/>
      <p:bldP spid="17" grpId="0" animBg="1"/>
      <p:bldP spid="2" grpId="0"/>
      <p:bldP spid="2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(3)</a:t>
            </a:r>
          </a:p>
        </p:txBody>
      </p:sp>
      <p:sp>
        <p:nvSpPr>
          <p:cNvPr id="3" name="Text Box 5"/>
          <p:cNvSpPr txBox="1">
            <a:spLocks noChangeArrowheads="1"/>
          </p:cNvSpPr>
          <p:nvPr/>
        </p:nvSpPr>
        <p:spPr bwMode="auto">
          <a:xfrm>
            <a:off x="3597676" y="2065820"/>
            <a:ext cx="185178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Optional L2 cache</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 name="Text Box 6"/>
          <p:cNvSpPr txBox="1">
            <a:spLocks noChangeArrowheads="1"/>
          </p:cNvSpPr>
          <p:nvPr/>
        </p:nvSpPr>
        <p:spPr bwMode="auto">
          <a:xfrm>
            <a:off x="6664994" y="2065820"/>
            <a:ext cx="205697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Mandatory L2 cache</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 name="Text Box 5"/>
          <p:cNvSpPr txBox="1">
            <a:spLocks noChangeArrowheads="1"/>
          </p:cNvSpPr>
          <p:nvPr/>
        </p:nvSpPr>
        <p:spPr bwMode="auto">
          <a:xfrm>
            <a:off x="694309" y="2065820"/>
            <a:ext cx="131478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No L2 cache</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nvGrpSpPr>
          <p:cNvPr id="15" name="Group 14"/>
          <p:cNvGrpSpPr/>
          <p:nvPr/>
        </p:nvGrpSpPr>
        <p:grpSpPr>
          <a:xfrm>
            <a:off x="1293540" y="1181394"/>
            <a:ext cx="6492865" cy="849501"/>
            <a:chOff x="1293540" y="1181394"/>
            <a:chExt cx="6492865" cy="849501"/>
          </a:xfrm>
        </p:grpSpPr>
        <p:sp>
          <p:nvSpPr>
            <p:cNvPr id="5" name="Line 9"/>
            <p:cNvSpPr>
              <a:spLocks noChangeShapeType="1"/>
            </p:cNvSpPr>
            <p:nvPr/>
          </p:nvSpPr>
          <p:spPr bwMode="auto">
            <a:xfrm flipH="1">
              <a:off x="4466690" y="1473782"/>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10"/>
            <p:cNvSpPr>
              <a:spLocks noChangeShapeType="1"/>
            </p:cNvSpPr>
            <p:nvPr/>
          </p:nvSpPr>
          <p:spPr bwMode="auto">
            <a:xfrm flipH="1">
              <a:off x="4465537" y="1684820"/>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Text Box 13"/>
            <p:cNvSpPr txBox="1">
              <a:spLocks noChangeArrowheads="1"/>
            </p:cNvSpPr>
            <p:nvPr/>
          </p:nvSpPr>
          <p:spPr bwMode="auto">
            <a:xfrm>
              <a:off x="3234591" y="1181394"/>
              <a:ext cx="246253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Inclusion of an L2 cache</a:t>
              </a:r>
              <a:endParaRPr kumimoji="0" lang="hu-HU" sz="1300" b="1" i="0" u="none" strike="noStrike" kern="1200" cap="none" spc="0" normalizeH="0" baseline="30000" noProof="0" dirty="0">
                <a:ln>
                  <a:noFill/>
                </a:ln>
                <a:solidFill>
                  <a:srgbClr val="000000"/>
                </a:solidFill>
                <a:effectLst/>
                <a:uLnTx/>
                <a:uFillTx/>
                <a:latin typeface="Verdana" pitchFamily="34" charset="0"/>
                <a:ea typeface="+mn-ea"/>
                <a:cs typeface="+mn-cs"/>
              </a:endParaRPr>
            </a:p>
          </p:txBody>
        </p:sp>
        <p:cxnSp>
          <p:nvCxnSpPr>
            <p:cNvPr id="9" name="Straight Connector 8"/>
            <p:cNvCxnSpPr>
              <a:stCxn id="5" idx="1"/>
              <a:endCxn id="12" idx="7"/>
            </p:cNvCxnSpPr>
            <p:nvPr/>
          </p:nvCxnSpPr>
          <p:spPr>
            <a:xfrm flipH="1">
              <a:off x="1349096" y="1684820"/>
              <a:ext cx="3117594"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a:endCxn id="13" idx="7"/>
            </p:cNvCxnSpPr>
            <p:nvPr/>
          </p:nvCxnSpPr>
          <p:spPr>
            <a:xfrm>
              <a:off x="4465537" y="1684820"/>
              <a:ext cx="3311336" cy="29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p:nvSpPr>
          <p:spPr bwMode="auto">
            <a:xfrm>
              <a:off x="4445505" y="1954695"/>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2" name="Oval 13"/>
            <p:cNvSpPr>
              <a:spLocks noChangeArrowheads="1"/>
            </p:cNvSpPr>
            <p:nvPr/>
          </p:nvSpPr>
          <p:spPr bwMode="auto">
            <a:xfrm>
              <a:off x="1293540" y="1959290"/>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3" name="Oval 12"/>
            <p:cNvSpPr>
              <a:spLocks noChangeArrowheads="1"/>
            </p:cNvSpPr>
            <p:nvPr/>
          </p:nvSpPr>
          <p:spPr bwMode="auto">
            <a:xfrm>
              <a:off x="7721318" y="1968982"/>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grpSp>
      <p:sp>
        <p:nvSpPr>
          <p:cNvPr id="14" name="TextBox 13"/>
          <p:cNvSpPr txBox="1"/>
          <p:nvPr/>
        </p:nvSpPr>
        <p:spPr>
          <a:xfrm>
            <a:off x="74687" y="413665"/>
            <a:ext cx="45572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b</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including </a:t>
            </a:r>
            <a:r>
              <a:rPr kumimoji="0" lang="hu-HU" sz="1800" b="0" i="0" u="none" strike="noStrike" kern="1200" cap="none" spc="0" normalizeH="0" baseline="0" noProof="0" dirty="0">
                <a:ln>
                  <a:noFill/>
                </a:ln>
                <a:solidFill>
                  <a:srgbClr val="2D2D8A"/>
                </a:solidFill>
                <a:effectLst/>
                <a:uLnTx/>
                <a:uFillTx/>
                <a:latin typeface="Verdana"/>
                <a:ea typeface="+mn-ea"/>
                <a:cs typeface="+mn-cs"/>
              </a:rPr>
              <a:t>an L2 cache</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17" name="TextBox 16"/>
          <p:cNvSpPr txBox="1"/>
          <p:nvPr/>
        </p:nvSpPr>
        <p:spPr>
          <a:xfrm>
            <a:off x="457200" y="2538693"/>
            <a:ext cx="194470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Cortex-A5 (10/2009)</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8" name="TextBox 17"/>
          <p:cNvSpPr txBox="1"/>
          <p:nvPr/>
        </p:nvSpPr>
        <p:spPr>
          <a:xfrm>
            <a:off x="3527400" y="2538228"/>
            <a:ext cx="1944700" cy="7437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Cortex-A8 (10/2005)</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Cortex-A9 (10/2007)</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Cortex-A7 (10/2011)</a:t>
            </a:r>
          </a:p>
        </p:txBody>
      </p:sp>
      <p:sp>
        <p:nvSpPr>
          <p:cNvPr id="19" name="TextBox 18"/>
          <p:cNvSpPr txBox="1"/>
          <p:nvPr/>
        </p:nvSpPr>
        <p:spPr>
          <a:xfrm>
            <a:off x="6812765" y="2538228"/>
            <a:ext cx="1944700" cy="7566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Cortex-A15 (9/2010)</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Cortex-A17 (2/2014)</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All 64-bit CPUs</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0" name="Right Arrow 19"/>
          <p:cNvSpPr/>
          <p:nvPr/>
        </p:nvSpPr>
        <p:spPr bwMode="auto">
          <a:xfrm>
            <a:off x="2636785" y="2122209"/>
            <a:ext cx="422920" cy="145989"/>
          </a:xfrm>
          <a:prstGeom prst="rightArrow">
            <a:avLst/>
          </a:prstGeom>
          <a:solidFill>
            <a:srgbClr val="FF8F75"/>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1" name="Right Arrow 20"/>
          <p:cNvSpPr/>
          <p:nvPr/>
        </p:nvSpPr>
        <p:spPr bwMode="auto">
          <a:xfrm>
            <a:off x="5814265" y="2133183"/>
            <a:ext cx="422920" cy="145989"/>
          </a:xfrm>
          <a:prstGeom prst="rightArrow">
            <a:avLst/>
          </a:prstGeom>
          <a:solidFill>
            <a:srgbClr val="FF8F75"/>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3"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42485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7" grpId="0"/>
      <p:bldP spid="18" grpId="0"/>
      <p:bldP spid="19" grpId="0"/>
      <p:bldP spid="20" grpId="0" animBg="1"/>
      <p:bldP spid="21"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a:t>
            </a:r>
            <a:r>
              <a:rPr lang="en-US" sz="1700" kern="1200" dirty="0">
                <a:solidFill>
                  <a:srgbClr val="FFFFFF"/>
                </a:solidFill>
              </a:rPr>
              <a:t>Cortex-A CPUs implementing </a:t>
            </a:r>
            <a:r>
              <a:rPr lang="en-US" sz="1700" kern="1200">
                <a:solidFill>
                  <a:srgbClr val="FFFFFF"/>
                </a:solidFill>
              </a:rPr>
              <a:t>the Armv7-v8.0-A </a:t>
            </a:r>
            <a:r>
              <a:rPr lang="en-US" sz="1700" kern="1200" dirty="0">
                <a:solidFill>
                  <a:srgbClr val="FFFFFF"/>
                </a:solidFill>
              </a:rPr>
              <a:t>ISA (</a:t>
            </a:r>
            <a:r>
              <a:rPr lang="en-US" sz="1700" kern="1200">
                <a:solidFill>
                  <a:srgbClr val="FFFFFF"/>
                </a:solidFill>
              </a:rPr>
              <a:t>4)</a:t>
            </a:r>
            <a:endParaRPr lang="en-GB" sz="1700" kern="1200" dirty="0">
              <a:solidFill>
                <a:srgbClr val="FFFFFF"/>
              </a:solidFill>
            </a:endParaRPr>
          </a:p>
        </p:txBody>
      </p:sp>
      <p:sp>
        <p:nvSpPr>
          <p:cNvPr id="16" name="Text Box 4"/>
          <p:cNvSpPr txBox="1">
            <a:spLocks noChangeArrowheads="1"/>
          </p:cNvSpPr>
          <p:nvPr/>
        </p:nvSpPr>
        <p:spPr bwMode="auto">
          <a:xfrm>
            <a:off x="733100" y="1607262"/>
            <a:ext cx="29075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Single core designs</a:t>
            </a:r>
          </a:p>
        </p:txBody>
      </p:sp>
      <p:sp>
        <p:nvSpPr>
          <p:cNvPr id="17" name="Text Box 4"/>
          <p:cNvSpPr txBox="1">
            <a:spLocks noChangeArrowheads="1"/>
          </p:cNvSpPr>
          <p:nvPr/>
        </p:nvSpPr>
        <p:spPr bwMode="auto">
          <a:xfrm>
            <a:off x="4243490" y="1603822"/>
            <a:ext cx="401892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Multicore designs (up to 4 cores)</a:t>
            </a:r>
          </a:p>
          <a:p>
            <a:pPr lvl="0" algn="ctr">
              <a:spcBef>
                <a:spcPts val="0"/>
              </a:spcBef>
              <a:buClrTx/>
              <a:buSzTx/>
              <a:buNone/>
              <a:defRPr/>
            </a:pPr>
            <a:r>
              <a:rPr lang="en-GB" altLang="en-US" sz="1300" b="1" dirty="0">
                <a:solidFill>
                  <a:srgbClr val="000000"/>
                </a:solidFill>
                <a:latin typeface="Verdana"/>
              </a:rPr>
              <a:t>with hardware cache coherency provided</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18" name="Straight Connector 17"/>
          <p:cNvCxnSpPr>
            <a:endCxn id="21" idx="6"/>
          </p:cNvCxnSpPr>
          <p:nvPr/>
        </p:nvCxnSpPr>
        <p:spPr bwMode="auto">
          <a:xfrm flipH="1">
            <a:off x="2246472" y="1403775"/>
            <a:ext cx="2100104" cy="13580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4338852" y="1403775"/>
            <a:ext cx="1902234" cy="13428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13"/>
          <p:cNvSpPr>
            <a:spLocks noChangeArrowheads="1"/>
          </p:cNvSpPr>
          <p:nvPr/>
        </p:nvSpPr>
        <p:spPr bwMode="auto">
          <a:xfrm>
            <a:off x="6227366" y="1496067"/>
            <a:ext cx="108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1" name="Oval 13"/>
          <p:cNvSpPr>
            <a:spLocks noChangeArrowheads="1"/>
          </p:cNvSpPr>
          <p:nvPr/>
        </p:nvSpPr>
        <p:spPr bwMode="auto">
          <a:xfrm>
            <a:off x="2174472" y="1503583"/>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2" name="Text Box 9"/>
          <p:cNvSpPr txBox="1">
            <a:spLocks noChangeArrowheads="1"/>
          </p:cNvSpPr>
          <p:nvPr/>
        </p:nvSpPr>
        <p:spPr bwMode="auto">
          <a:xfrm>
            <a:off x="598085" y="1088740"/>
            <a:ext cx="748153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300" b="1" dirty="0">
                <a:solidFill>
                  <a:srgbClr val="000000"/>
                </a:solidFill>
                <a:latin typeface="Verdana" pitchFamily="34" charset="0"/>
              </a:rPr>
              <a:t>Multicore capability of the Cortex-A </a:t>
            </a:r>
            <a:r>
              <a:rPr lang="hu-HU" sz="1300" b="1" dirty="0">
                <a:solidFill>
                  <a:srgbClr val="000000"/>
                </a:solidFill>
                <a:latin typeface="Verdana" pitchFamily="34" charset="0"/>
              </a:rPr>
              <a:t>series</a:t>
            </a:r>
            <a:r>
              <a:rPr lang="en-US" sz="1300" b="1" dirty="0">
                <a:solidFill>
                  <a:srgbClr val="000000"/>
                </a:solidFill>
                <a:latin typeface="Verdana" pitchFamily="34" charset="0"/>
              </a:rPr>
              <a:t> CPUs implementing the Armv7 ISA</a:t>
            </a:r>
          </a:p>
        </p:txBody>
      </p:sp>
      <p:sp>
        <p:nvSpPr>
          <p:cNvPr id="23" name="Right Arrow 22"/>
          <p:cNvSpPr/>
          <p:nvPr/>
        </p:nvSpPr>
        <p:spPr bwMode="auto">
          <a:xfrm>
            <a:off x="3658425" y="1769301"/>
            <a:ext cx="360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dirty="0">
                <a:ln>
                  <a:noFill/>
                </a:ln>
                <a:solidFill>
                  <a:srgbClr val="000000"/>
                </a:solidFill>
                <a:effectLst/>
                <a:uLnTx/>
                <a:uFillTx/>
                <a:latin typeface="Verdana"/>
                <a:ea typeface="+mn-ea"/>
                <a:cs typeface="+mn-cs"/>
              </a:rPr>
              <a:t> </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2" name="TextBox 31"/>
          <p:cNvSpPr txBox="1"/>
          <p:nvPr/>
        </p:nvSpPr>
        <p:spPr>
          <a:xfrm>
            <a:off x="1110181" y="1962007"/>
            <a:ext cx="2160460" cy="7437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Cortex-A8 (2005)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FF0000"/>
                </a:solidFill>
                <a:effectLst/>
                <a:uLnTx/>
                <a:uFillTx/>
                <a:latin typeface="Verdana"/>
                <a:ea typeface="+mn-ea"/>
                <a:cs typeface="+mn-cs"/>
              </a:rPr>
              <a:t>Cortex-A9 (2007</a:t>
            </a:r>
            <a:r>
              <a:rPr kumimoji="0" lang="en-GB" sz="1300" b="0" i="1" u="none" strike="noStrike" kern="1200" cap="none" spc="0" normalizeH="0" baseline="0" noProof="0" dirty="0">
                <a:ln>
                  <a:noFill/>
                </a:ln>
                <a:solidFill>
                  <a:srgbClr val="FF0000"/>
                </a:solidFill>
                <a:effectLst/>
                <a:uLnTx/>
                <a:uFillTx/>
                <a:latin typeface="Verdana"/>
              </a:rPr>
              <a:t>)</a:t>
            </a:r>
            <a:endParaRPr lang="en-GB" sz="1300" i="1" dirty="0">
              <a:solidFill>
                <a:srgbClr val="FF0000"/>
              </a:solidFill>
              <a:latin typeface="Verdana"/>
            </a:endParaRPr>
          </a:p>
          <a:p>
            <a:pPr lvl="0">
              <a:defRPr/>
            </a:pPr>
            <a:r>
              <a:rPr lang="en-GB" sz="1300" i="1" dirty="0">
                <a:solidFill>
                  <a:srgbClr val="000000"/>
                </a:solidFill>
              </a:rPr>
              <a:t>Cortex-A5 (2009)</a:t>
            </a:r>
            <a:endParaRPr kumimoji="0" lang="en-GB" sz="1300" b="0" i="1" u="none" strike="noStrike" kern="1200" cap="none" spc="0" normalizeH="0" baseline="0" noProof="0" dirty="0">
              <a:ln>
                <a:noFill/>
              </a:ln>
              <a:solidFill>
                <a:srgbClr val="000000"/>
              </a:solidFill>
              <a:effectLst/>
              <a:uLnTx/>
              <a:uFillTx/>
              <a:latin typeface="Verdana"/>
              <a:ea typeface="+mn-ea"/>
              <a:cs typeface="+mn-cs"/>
            </a:endParaRPr>
          </a:p>
        </p:txBody>
      </p:sp>
      <p:sp>
        <p:nvSpPr>
          <p:cNvPr id="35" name="TextBox 34"/>
          <p:cNvSpPr txBox="1"/>
          <p:nvPr/>
        </p:nvSpPr>
        <p:spPr>
          <a:xfrm>
            <a:off x="4918565" y="2210745"/>
            <a:ext cx="2705230" cy="1492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FF0000"/>
                </a:solidFill>
                <a:effectLst/>
                <a:uLnTx/>
                <a:uFillTx/>
                <a:latin typeface="Verdana"/>
                <a:ea typeface="+mn-ea"/>
                <a:cs typeface="+mn-cs"/>
              </a:rPr>
              <a:t>Cortex-A9 </a:t>
            </a:r>
            <a:r>
              <a:rPr kumimoji="0" lang="en-GB" sz="1300" b="0" i="1" u="none" strike="noStrike" kern="1200" cap="none" spc="0" normalizeH="0" baseline="0" noProof="0" dirty="0" err="1">
                <a:ln>
                  <a:noFill/>
                </a:ln>
                <a:solidFill>
                  <a:srgbClr val="FF0000"/>
                </a:solidFill>
                <a:effectLst/>
                <a:uLnTx/>
                <a:uFillTx/>
                <a:latin typeface="Verdana"/>
                <a:ea typeface="+mn-ea"/>
                <a:cs typeface="+mn-cs"/>
              </a:rPr>
              <a:t>MPCore</a:t>
            </a:r>
            <a:r>
              <a:rPr kumimoji="0" lang="en-GB" sz="1300" b="0" i="1" u="none" strike="noStrike" kern="1200" cap="none" spc="0" normalizeH="0" baseline="0" noProof="0" dirty="0">
                <a:ln>
                  <a:noFill/>
                </a:ln>
                <a:solidFill>
                  <a:srgbClr val="FF0000"/>
                </a:solidFill>
                <a:effectLst/>
                <a:uLnTx/>
                <a:uFillTx/>
                <a:latin typeface="Verdana"/>
                <a:ea typeface="+mn-ea"/>
                <a:cs typeface="+mn-cs"/>
              </a:rPr>
              <a:t> (2007)</a:t>
            </a:r>
          </a:p>
          <a:p>
            <a:pPr>
              <a:defRPr/>
            </a:pPr>
            <a:r>
              <a:rPr lang="en-GB" sz="1300" i="1" dirty="0">
                <a:solidFill>
                  <a:srgbClr val="000000"/>
                </a:solidFill>
              </a:rPr>
              <a:t>Cortex-A5 </a:t>
            </a:r>
            <a:r>
              <a:rPr lang="en-GB" sz="1300" i="1" dirty="0" err="1">
                <a:solidFill>
                  <a:srgbClr val="000000"/>
                </a:solidFill>
              </a:rPr>
              <a:t>MPCore</a:t>
            </a:r>
            <a:r>
              <a:rPr lang="en-GB" sz="1300" i="1" dirty="0">
                <a:solidFill>
                  <a:srgbClr val="000000"/>
                </a:solidFill>
              </a:rPr>
              <a:t> (2010)</a:t>
            </a:r>
            <a:endParaRPr kumimoji="0" lang="en-GB" sz="1300" b="0" i="1"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Cortex-A7 </a:t>
            </a:r>
            <a:r>
              <a:rPr kumimoji="0" lang="en-GB" sz="1300" b="0" i="1" u="none" strike="noStrike" kern="1200" cap="none" spc="0" normalizeH="0" baseline="0" noProof="0" dirty="0" err="1">
                <a:ln>
                  <a:noFill/>
                </a:ln>
                <a:solidFill>
                  <a:srgbClr val="000000"/>
                </a:solidFill>
                <a:effectLst/>
                <a:uLnTx/>
                <a:uFillTx/>
                <a:latin typeface="Verdana"/>
                <a:ea typeface="+mn-ea"/>
                <a:cs typeface="+mn-cs"/>
              </a:rPr>
              <a:t>MPCore</a:t>
            </a:r>
            <a:r>
              <a:rPr kumimoji="0" lang="en-GB" sz="1300" b="0" i="1" u="none" strike="noStrike" kern="1200" cap="none" spc="0" normalizeH="0" baseline="0" noProof="0" dirty="0">
                <a:ln>
                  <a:noFill/>
                </a:ln>
                <a:solidFill>
                  <a:srgbClr val="000000"/>
                </a:solidFill>
                <a:effectLst/>
                <a:uLnTx/>
                <a:uFillTx/>
                <a:latin typeface="Verdana"/>
                <a:ea typeface="+mn-ea"/>
                <a:cs typeface="+mn-cs"/>
              </a:rPr>
              <a:t>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(Cortex-A12 </a:t>
            </a:r>
            <a:r>
              <a:rPr kumimoji="0" lang="en-GB" sz="1300" b="0" i="1" u="none" strike="noStrike" kern="1200" cap="none" spc="0" normalizeH="0" baseline="0" noProof="0" dirty="0" err="1">
                <a:ln>
                  <a:noFill/>
                </a:ln>
                <a:solidFill>
                  <a:srgbClr val="000000"/>
                </a:solidFill>
                <a:effectLst/>
                <a:uLnTx/>
                <a:uFillTx/>
                <a:latin typeface="Verdana"/>
                <a:ea typeface="+mn-ea"/>
                <a:cs typeface="+mn-cs"/>
              </a:rPr>
              <a:t>MPCore</a:t>
            </a:r>
            <a:r>
              <a:rPr kumimoji="0" lang="en-GB" sz="1300" b="0" i="1" u="none" strike="noStrike" kern="1200" cap="none" spc="0" normalizeH="0" baseline="0" noProof="0" dirty="0">
                <a:ln>
                  <a:noFill/>
                </a:ln>
                <a:solidFill>
                  <a:srgbClr val="000000"/>
                </a:solidFill>
                <a:effectLst/>
                <a:uLnTx/>
                <a:uFillTx/>
                <a:latin typeface="Verdana"/>
                <a:ea typeface="+mn-ea"/>
                <a:cs typeface="+mn-cs"/>
              </a:rPr>
              <a:t>) (2013)</a:t>
            </a:r>
            <a:r>
              <a:rPr kumimoji="0" lang="en-GB" sz="1300" b="0" i="1" u="none" strike="noStrike" kern="1200" cap="none" spc="0" normalizeH="0" baseline="30000" noProof="0" dirty="0">
                <a:ln>
                  <a:noFill/>
                </a:ln>
                <a:solidFill>
                  <a:srgbClr val="000000"/>
                </a:solidFill>
                <a:effectLst/>
                <a:uLnTx/>
                <a:uFillTx/>
                <a:latin typeface="Verdana"/>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Cortex-A15 (2011)</a:t>
            </a:r>
            <a:r>
              <a:rPr kumimoji="0" lang="en-GB" sz="1300" b="0" i="1" u="none" strike="noStrike" kern="1200" cap="none" spc="0" normalizeH="0" baseline="30000" noProof="0" dirty="0">
                <a:ln>
                  <a:noFill/>
                </a:ln>
                <a:solidFill>
                  <a:srgbClr val="000000"/>
                </a:solidFill>
                <a:effectLst/>
                <a:uLnTx/>
                <a:uFillTx/>
                <a:latin typeface="Verdana"/>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Cortex-A15 </a:t>
            </a:r>
            <a:r>
              <a:rPr kumimoji="0" lang="en-GB" sz="1300" b="0" i="1" u="none" strike="noStrike" kern="1200" cap="none" spc="0" normalizeH="0" baseline="0" noProof="0" dirty="0" err="1">
                <a:ln>
                  <a:noFill/>
                </a:ln>
                <a:solidFill>
                  <a:srgbClr val="000000"/>
                </a:solidFill>
                <a:effectLst/>
                <a:uLnTx/>
                <a:uFillTx/>
                <a:latin typeface="Verdana"/>
                <a:ea typeface="+mn-ea"/>
                <a:cs typeface="+mn-cs"/>
              </a:rPr>
              <a:t>MPCore</a:t>
            </a:r>
            <a:r>
              <a:rPr kumimoji="0" lang="en-GB" sz="1300" b="0" i="1" u="none" strike="noStrike" kern="1200" cap="none" spc="0" normalizeH="0" baseline="0" noProof="0" dirty="0">
                <a:ln>
                  <a:noFill/>
                </a:ln>
                <a:solidFill>
                  <a:srgbClr val="000000"/>
                </a:solidFill>
                <a:effectLst/>
                <a:uLnTx/>
                <a:uFillTx/>
                <a:latin typeface="Verdana"/>
                <a:ea typeface="+mn-ea"/>
                <a:cs typeface="+mn-cs"/>
              </a:rPr>
              <a:t>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Cortex-A17 </a:t>
            </a:r>
            <a:r>
              <a:rPr kumimoji="0" lang="en-GB" sz="1300" b="0" i="1" u="none" strike="noStrike" kern="1200" cap="none" spc="0" normalizeH="0" baseline="0" noProof="0" dirty="0" err="1">
                <a:ln>
                  <a:noFill/>
                </a:ln>
                <a:solidFill>
                  <a:srgbClr val="000000"/>
                </a:solidFill>
                <a:effectLst/>
                <a:uLnTx/>
                <a:uFillTx/>
                <a:latin typeface="Verdana"/>
                <a:ea typeface="+mn-ea"/>
                <a:cs typeface="+mn-cs"/>
              </a:rPr>
              <a:t>MPCore</a:t>
            </a:r>
            <a:r>
              <a:rPr kumimoji="0" lang="en-GB" sz="1300" b="0" i="1" u="none" strike="noStrike" kern="1200" cap="none" spc="0" normalizeH="0" baseline="0" noProof="0" dirty="0">
                <a:ln>
                  <a:noFill/>
                </a:ln>
                <a:solidFill>
                  <a:srgbClr val="000000"/>
                </a:solidFill>
                <a:effectLst/>
                <a:uLnTx/>
                <a:uFillTx/>
                <a:latin typeface="Verdana"/>
                <a:ea typeface="+mn-ea"/>
                <a:cs typeface="+mn-cs"/>
              </a:rPr>
              <a:t> (2014)</a:t>
            </a:r>
          </a:p>
        </p:txBody>
      </p:sp>
      <p:sp>
        <p:nvSpPr>
          <p:cNvPr id="36" name="TextBox 35"/>
          <p:cNvSpPr txBox="1"/>
          <p:nvPr/>
        </p:nvSpPr>
        <p:spPr>
          <a:xfrm>
            <a:off x="4333500" y="3699030"/>
            <a:ext cx="3703885"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All subsequent, Armv8/v9-based</a:t>
            </a:r>
          </a:p>
          <a:p>
            <a:pPr marL="0" marR="0" lvl="0" indent="0" algn="ctr" defTabSz="914400" rtl="0" eaLnBrk="1" fontAlgn="auto" latinLnBrk="0" hangingPunct="1">
              <a:lnSpc>
                <a:spcPct val="100000"/>
              </a:lnSpc>
              <a:spcBef>
                <a:spcPts val="0"/>
              </a:spcBef>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(64-bit)  models are multicores </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1300" dirty="0">
                <a:solidFill>
                  <a:srgbClr val="000000"/>
                </a:solidFill>
                <a:latin typeface="Verdana"/>
              </a:rPr>
              <a:t>without indicating it by the </a:t>
            </a:r>
            <a:r>
              <a:rPr lang="en-US" sz="1300" dirty="0" err="1">
                <a:solidFill>
                  <a:srgbClr val="000000"/>
                </a:solidFill>
                <a:latin typeface="Verdana"/>
              </a:rPr>
              <a:t>MPCore</a:t>
            </a:r>
            <a:r>
              <a:rPr lang="en-US" sz="1300" dirty="0">
                <a:solidFill>
                  <a:srgbClr val="000000"/>
                </a:solidFill>
                <a:latin typeface="Verdana"/>
              </a:rPr>
              <a:t> tag.</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5" name="TextBox 44"/>
          <p:cNvSpPr txBox="1"/>
          <p:nvPr/>
        </p:nvSpPr>
        <p:spPr>
          <a:xfrm>
            <a:off x="116504" y="4565736"/>
            <a:ext cx="9027495" cy="19236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30000" noProof="0" dirty="0">
                <a:ln>
                  <a:noFill/>
                </a:ln>
                <a:solidFill>
                  <a:srgbClr val="000000"/>
                </a:solidFill>
                <a:effectLst/>
                <a:uLnTx/>
                <a:uFillTx/>
                <a:latin typeface="Verdana"/>
                <a:ea typeface="+mn-ea"/>
                <a:cs typeface="+mn-cs"/>
              </a:rPr>
              <a:t>1</a:t>
            </a:r>
            <a:r>
              <a:rPr kumimoji="0" lang="hu-HU" sz="1300" b="0" i="0" u="none" strike="noStrike" kern="1200" cap="none" spc="0" normalizeH="0" baseline="0" noProof="0" dirty="0">
                <a:ln>
                  <a:noFill/>
                </a:ln>
                <a:solidFill>
                  <a:srgbClr val="000000"/>
                </a:solidFill>
                <a:effectLst/>
                <a:uLnTx/>
                <a:uFillTx/>
                <a:latin typeface="Verdana"/>
                <a:ea typeface="+mn-ea"/>
                <a:cs typeface="+mn-cs"/>
              </a:rPr>
              <a:t>The model </a:t>
            </a:r>
            <a:r>
              <a:rPr kumimoji="0" lang="hu-HU" sz="1300" b="0" i="0" u="none" strike="noStrike" kern="1200" cap="none" spc="0" normalizeH="0" baseline="0" noProof="0" dirty="0">
                <a:ln>
                  <a:noFill/>
                </a:ln>
                <a:solidFill>
                  <a:srgbClr val="0070C0"/>
                </a:solidFill>
                <a:effectLst/>
                <a:uLnTx/>
                <a:uFillTx/>
                <a:latin typeface="Verdana"/>
                <a:ea typeface="+mn-ea"/>
                <a:cs typeface="+mn-cs"/>
              </a:rPr>
              <a:t>Cortex-A12</a:t>
            </a:r>
            <a:r>
              <a:rPr kumimoji="0" lang="hu-HU" sz="1300" b="0" i="0" u="none" strike="noStrike" kern="1200" cap="none" spc="0" normalizeH="0" baseline="0" noProof="0" dirty="0">
                <a:ln>
                  <a:noFill/>
                </a:ln>
                <a:solidFill>
                  <a:srgbClr val="000000"/>
                </a:solidFill>
                <a:effectLst/>
                <a:uLnTx/>
                <a:uFillTx/>
                <a:latin typeface="Verdana"/>
                <a:ea typeface="+mn-ea"/>
                <a:cs typeface="+mn-cs"/>
              </a:rPr>
              <a:t> was introduced in 6/2013</a:t>
            </a:r>
            <a:r>
              <a:rPr kumimoji="0" lang="en-GB" sz="1300" b="0" i="0" u="none" strike="noStrike" kern="1200" cap="none" spc="0" normalizeH="0" baseline="0" noProof="0" dirty="0">
                <a:ln>
                  <a:noFill/>
                </a:ln>
                <a:solidFill>
                  <a:srgbClr val="000000"/>
                </a:solidFill>
                <a:effectLst/>
                <a:uLnTx/>
                <a:uFillTx/>
                <a:latin typeface="Verdana"/>
                <a:ea typeface="+mn-ea"/>
                <a:cs typeface="+mn-cs"/>
              </a:rPr>
              <a:t>,</a:t>
            </a:r>
            <a:r>
              <a:rPr kumimoji="0" lang="hu-HU" sz="1300" b="0" i="0" u="none" strike="noStrike" kern="1200" cap="none" spc="0" normalizeH="0" baseline="0" noProof="0" dirty="0">
                <a:ln>
                  <a:noFill/>
                </a:ln>
                <a:solidFill>
                  <a:srgbClr val="000000"/>
                </a:solidFill>
                <a:effectLst/>
                <a:uLnTx/>
                <a:uFillTx/>
                <a:latin typeface="Verdana"/>
                <a:ea typeface="+mn-ea"/>
                <a:cs typeface="+mn-cs"/>
              </a:rPr>
              <a:t> but </a:t>
            </a:r>
            <a:r>
              <a:rPr kumimoji="0" lang="en-GB" sz="1300" b="0" i="0" u="none" strike="noStrike" kern="1200" cap="none" spc="0" normalizeH="0" baseline="0" noProof="0" dirty="0">
                <a:ln>
                  <a:noFill/>
                </a:ln>
                <a:solidFill>
                  <a:srgbClr val="000000"/>
                </a:solidFill>
                <a:effectLst/>
                <a:uLnTx/>
                <a:uFillTx/>
                <a:latin typeface="Verdana"/>
                <a:ea typeface="+mn-ea"/>
                <a:cs typeface="+mn-cs"/>
              </a:rPr>
              <a:t>in </a:t>
            </a:r>
            <a:r>
              <a:rPr lang="en-GB" sz="1300" noProof="0" dirty="0">
                <a:solidFill>
                  <a:srgbClr val="000000"/>
                </a:solidFill>
                <a:latin typeface="Verdana"/>
              </a:rPr>
              <a:t>subsequent releases ARM enhanced it by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300" dirty="0">
                <a:solidFill>
                  <a:srgbClr val="000000"/>
                </a:solidFill>
                <a:latin typeface="Verdana"/>
              </a:rPr>
              <a:t>    </a:t>
            </a:r>
            <a:r>
              <a:rPr lang="en-GB" sz="1300" noProof="0" dirty="0">
                <a:solidFill>
                  <a:srgbClr val="000000"/>
                </a:solidFill>
                <a:latin typeface="Verdana"/>
              </a:rPr>
              <a:t>features of the </a:t>
            </a:r>
            <a:r>
              <a:rPr lang="en-GB" sz="1300" dirty="0">
                <a:solidFill>
                  <a:srgbClr val="000000"/>
                </a:solidFill>
                <a:latin typeface="Verdana"/>
              </a:rPr>
              <a:t>Cortex-A17MPCore (like </a:t>
            </a:r>
            <a:r>
              <a:rPr lang="en-GB" sz="1300" dirty="0" err="1">
                <a:solidFill>
                  <a:srgbClr val="000000"/>
                </a:solidFill>
                <a:latin typeface="Verdana"/>
              </a:rPr>
              <a:t>big.LITTLE</a:t>
            </a:r>
            <a:r>
              <a:rPr lang="en-GB" sz="1300" dirty="0">
                <a:solidFill>
                  <a:srgbClr val="000000"/>
                </a:solidFill>
                <a:latin typeface="Verdana"/>
              </a:rPr>
              <a:t> support).</a:t>
            </a:r>
          </a:p>
          <a:p>
            <a:pPr lvl="0">
              <a:defRPr/>
            </a:pPr>
            <a:r>
              <a:rPr lang="en-GB" sz="1300" noProof="0" dirty="0">
                <a:solidFill>
                  <a:srgbClr val="000000"/>
                </a:solidFill>
                <a:latin typeface="Verdana"/>
              </a:rPr>
              <a:t> As a result </a:t>
            </a:r>
            <a:r>
              <a:rPr lang="hu-HU" sz="1300" dirty="0">
                <a:solidFill>
                  <a:srgbClr val="000000"/>
                </a:solidFill>
              </a:rPr>
              <a:t>its parameters</a:t>
            </a:r>
            <a:r>
              <a:rPr lang="en-GB" sz="1300" dirty="0">
                <a:solidFill>
                  <a:srgbClr val="000000"/>
                </a:solidFill>
              </a:rPr>
              <a:t> became </a:t>
            </a:r>
            <a:r>
              <a:rPr lang="hu-HU" sz="1300" dirty="0">
                <a:solidFill>
                  <a:srgbClr val="000000"/>
                </a:solidFill>
              </a:rPr>
              <a:t>too close to that of the Cortex-A17, </a:t>
            </a:r>
            <a:r>
              <a:rPr lang="en-GB" sz="1300" dirty="0">
                <a:solidFill>
                  <a:srgbClr val="000000"/>
                </a:solidFill>
              </a:rPr>
              <a:t>so ARM cancelled the </a:t>
            </a:r>
          </a:p>
          <a:p>
            <a:pPr lvl="0">
              <a:spcAft>
                <a:spcPts val="600"/>
              </a:spcAft>
              <a:defRPr/>
            </a:pPr>
            <a:r>
              <a:rPr lang="en-GB" sz="1300" dirty="0">
                <a:solidFill>
                  <a:srgbClr val="000000"/>
                </a:solidFill>
              </a:rPr>
              <a:t>   A12 </a:t>
            </a:r>
            <a:r>
              <a:rPr lang="en-GB" sz="1300" dirty="0" err="1">
                <a:solidFill>
                  <a:srgbClr val="000000"/>
                </a:solidFill>
              </a:rPr>
              <a:t>MPCore</a:t>
            </a:r>
            <a:r>
              <a:rPr lang="en-GB" sz="1300" dirty="0">
                <a:solidFill>
                  <a:srgbClr val="000000"/>
                </a:solidFill>
              </a:rPr>
              <a:t> designation and removed all related references from its web site </a:t>
            </a:r>
            <a:r>
              <a:rPr kumimoji="0" lang="hu-HU" sz="1300" b="0" i="0" u="none" strike="noStrike" kern="1200" cap="none" spc="0" normalizeH="0" baseline="0" noProof="0" dirty="0">
                <a:ln>
                  <a:noFill/>
                </a:ln>
                <a:solidFill>
                  <a:srgbClr val="000000"/>
                </a:solidFill>
                <a:effectLst/>
                <a:uLnTx/>
                <a:uFillTx/>
                <a:latin typeface="Verdana"/>
                <a:ea typeface="+mn-ea"/>
                <a:cs typeface="+mn-cs"/>
              </a:rPr>
              <a:t>in 10/2014</a:t>
            </a:r>
            <a:r>
              <a:rPr kumimoji="0" lang="en-GB" sz="1300" b="0" i="0" u="none" strike="noStrike" kern="1200" cap="none" spc="0" normalizeH="0" baseline="0" noProof="0" dirty="0">
                <a:ln>
                  <a:noFill/>
                </a:ln>
                <a:solidFill>
                  <a:srgbClr val="000000"/>
                </a:solidFill>
                <a:effectLst/>
                <a:uLnTx/>
                <a:uFillTx/>
                <a:latin typeface="Verdana"/>
                <a:ea typeface="+mn-ea"/>
                <a:cs typeface="+mn-cs"/>
              </a:rPr>
              <a:t>.</a:t>
            </a:r>
            <a:r>
              <a:rPr kumimoji="0" lang="hu-HU" sz="1300" b="0" i="0" u="none" strike="noStrike" kern="1200" cap="none" spc="0" normalizeH="0" baseline="0" noProof="0" dirty="0">
                <a:ln>
                  <a:noFill/>
                </a:ln>
                <a:solidFill>
                  <a:srgbClr val="000000"/>
                </a:solidFill>
                <a:effectLst/>
                <a:uLnTx/>
                <a:uFillTx/>
                <a:latin typeface="Verdana"/>
                <a:ea typeface="+mn-ea"/>
                <a:cs typeface="+mn-cs"/>
              </a:rPr>
              <a:t> </a:t>
            </a:r>
            <a:endParaRPr kumimoji="0" lang="en-GB" sz="1300" b="0" i="0" u="none" strike="noStrike" kern="1200" cap="none" spc="0" normalizeH="0" baseline="0" noProof="0" dirty="0">
              <a:ln>
                <a:noFill/>
              </a:ln>
              <a:solidFill>
                <a:srgbClr val="000000"/>
              </a:solidFill>
              <a:effectLst/>
              <a:uLnTx/>
              <a:uFillTx/>
              <a:latin typeface="Verdana"/>
              <a:ea typeface="+mn-ea"/>
              <a:cs typeface="+mn-cs"/>
            </a:endParaRPr>
          </a:p>
          <a:p>
            <a:pPr lvl="0">
              <a:spcAft>
                <a:spcPts val="600"/>
              </a:spcAft>
              <a:defRPr/>
            </a:pPr>
            <a:r>
              <a:rPr lang="en-GB" sz="1300" dirty="0">
                <a:solidFill>
                  <a:srgbClr val="000000"/>
                </a:solidFill>
                <a:latin typeface="Verdana"/>
              </a:rPr>
              <a:t> This is the reason why subsequently we </a:t>
            </a:r>
            <a:r>
              <a:rPr kumimoji="0" lang="hu-HU" sz="1300" b="0" i="0" u="none" strike="noStrike" kern="1200" cap="none" spc="0" normalizeH="0" baseline="0" noProof="0" dirty="0">
                <a:ln>
                  <a:noFill/>
                </a:ln>
                <a:solidFill>
                  <a:srgbClr val="000000"/>
                </a:solidFill>
                <a:effectLst/>
                <a:uLnTx/>
                <a:uFillTx/>
                <a:latin typeface="Verdana"/>
                <a:ea typeface="+mn-ea"/>
                <a:cs typeface="+mn-cs"/>
              </a:rPr>
              <a:t>leave </a:t>
            </a:r>
            <a:r>
              <a:rPr kumimoji="0" lang="en-GB" sz="1300" b="0" i="0" u="none" strike="noStrike" kern="1200" cap="none" spc="0" normalizeH="0" baseline="0" noProof="0" dirty="0">
                <a:ln>
                  <a:noFill/>
                </a:ln>
                <a:solidFill>
                  <a:srgbClr val="000000"/>
                </a:solidFill>
                <a:effectLst/>
                <a:uLnTx/>
                <a:uFillTx/>
                <a:latin typeface="Verdana"/>
                <a:ea typeface="+mn-ea"/>
                <a:cs typeface="+mn-cs"/>
              </a:rPr>
              <a:t>this CPU</a:t>
            </a:r>
            <a:r>
              <a:rPr kumimoji="0" lang="hu-HU" sz="1300" b="0" i="0" u="none" strike="noStrike" kern="1200" cap="none" spc="0" normalizeH="0" baseline="0" noProof="0" dirty="0">
                <a:ln>
                  <a:noFill/>
                </a:ln>
                <a:solidFill>
                  <a:srgbClr val="000000"/>
                </a:solidFill>
                <a:effectLst/>
                <a:uLnTx/>
                <a:uFillTx/>
                <a:latin typeface="Verdana"/>
                <a:ea typeface="+mn-ea"/>
                <a:cs typeface="+mn-cs"/>
              </a:rPr>
              <a:t> out </a:t>
            </a:r>
            <a:r>
              <a:rPr kumimoji="0" lang="en-GB" sz="1300" b="0" i="0" u="none" strike="noStrike" kern="1200" cap="none" spc="0" normalizeH="0" baseline="0" noProof="0" dirty="0">
                <a:ln>
                  <a:noFill/>
                </a:ln>
                <a:solidFill>
                  <a:srgbClr val="000000"/>
                </a:solidFill>
                <a:effectLst/>
                <a:uLnTx/>
                <a:uFillTx/>
                <a:latin typeface="Verdana"/>
                <a:ea typeface="+mn-ea"/>
                <a:cs typeface="+mn-cs"/>
              </a:rPr>
              <a:t>from the </a:t>
            </a:r>
            <a:r>
              <a:rPr kumimoji="0" lang="hu-HU" sz="1300" b="0" i="0" u="none" strike="noStrike" kern="1200" cap="none" spc="0" normalizeH="0" baseline="0" noProof="0" dirty="0">
                <a:ln>
                  <a:noFill/>
                </a:ln>
                <a:solidFill>
                  <a:srgbClr val="000000"/>
                </a:solidFill>
                <a:effectLst/>
                <a:uLnTx/>
                <a:uFillTx/>
                <a:latin typeface="Verdana"/>
                <a:ea typeface="+mn-ea"/>
                <a:cs typeface="+mn-cs"/>
              </a:rPr>
              <a:t>most parts </a:t>
            </a:r>
            <a:r>
              <a:rPr kumimoji="0" lang="en-GB" sz="1300" b="0" i="0" u="none" strike="noStrike" kern="1200" cap="none" spc="0" normalizeH="0" baseline="0" noProof="0" dirty="0">
                <a:ln>
                  <a:noFill/>
                </a:ln>
                <a:solidFill>
                  <a:srgbClr val="000000"/>
                </a:solidFill>
                <a:effectLst/>
                <a:uLnTx/>
                <a:uFillTx/>
                <a:latin typeface="Verdana"/>
                <a:ea typeface="+mn-ea"/>
                <a:cs typeface="+mn-cs"/>
              </a:rPr>
              <a:t>of </a:t>
            </a:r>
            <a:r>
              <a:rPr kumimoji="0" lang="hu-HU" sz="1300" b="0" i="0" u="none" strike="noStrike" kern="1200" cap="none" spc="0" normalizeH="0" baseline="0" noProof="0" dirty="0">
                <a:ln>
                  <a:noFill/>
                </a:ln>
                <a:solidFill>
                  <a:srgbClr val="000000"/>
                </a:solidFill>
                <a:effectLst/>
                <a:uLnTx/>
                <a:uFillTx/>
                <a:latin typeface="Verdana"/>
                <a:ea typeface="+mn-ea"/>
                <a:cs typeface="+mn-cs"/>
              </a:rPr>
              <a:t>our discussion. </a:t>
            </a:r>
            <a:endParaRPr kumimoji="0" lang="en-GB" sz="1300" b="0" i="0" u="none" strike="noStrike" kern="1200" cap="none" spc="0" normalizeH="0" baseline="0" noProof="0" dirty="0">
              <a:ln>
                <a:noFill/>
              </a:ln>
              <a:solidFill>
                <a:srgbClr val="000000"/>
              </a:solidFill>
              <a:effectLst/>
              <a:uLnTx/>
              <a:uFillTx/>
              <a:latin typeface="Verdana"/>
              <a:ea typeface="+mn-ea"/>
              <a:cs typeface="+mn-cs"/>
            </a:endParaRPr>
          </a:p>
          <a:p>
            <a:pPr lvl="0">
              <a:defRPr/>
            </a:pPr>
            <a:r>
              <a:rPr lang="en-GB" sz="1300" baseline="30000" dirty="0">
                <a:solidFill>
                  <a:srgbClr val="000000"/>
                </a:solidFill>
                <a:latin typeface="Verdana"/>
              </a:rPr>
              <a:t>2</a:t>
            </a:r>
            <a:r>
              <a:rPr lang="en-GB" sz="1300" dirty="0">
                <a:solidFill>
                  <a:srgbClr val="000000"/>
                </a:solidFill>
                <a:latin typeface="Verdana"/>
              </a:rPr>
              <a:t> ARM released the Technical Reference </a:t>
            </a:r>
            <a:r>
              <a:rPr lang="en-GB" sz="1300" dirty="0" err="1" smtClean="0">
                <a:solidFill>
                  <a:srgbClr val="000000"/>
                </a:solidFill>
                <a:latin typeface="Verdana"/>
              </a:rPr>
              <a:t>Manals</a:t>
            </a:r>
            <a:r>
              <a:rPr lang="en-GB" sz="1300" dirty="0" smtClean="0">
                <a:solidFill>
                  <a:srgbClr val="000000"/>
                </a:solidFill>
                <a:latin typeface="Verdana"/>
              </a:rPr>
              <a:t> </a:t>
            </a:r>
            <a:r>
              <a:rPr lang="en-GB" sz="1300" dirty="0">
                <a:solidFill>
                  <a:srgbClr val="000000"/>
                </a:solidFill>
                <a:latin typeface="Verdana"/>
              </a:rPr>
              <a:t>for both the </a:t>
            </a:r>
            <a:r>
              <a:rPr lang="en-GB" sz="1300" dirty="0">
                <a:solidFill>
                  <a:srgbClr val="0070C0"/>
                </a:solidFill>
                <a:latin typeface="Verdana"/>
              </a:rPr>
              <a:t>Cortex/A15 and Cortex/A15 </a:t>
            </a:r>
            <a:r>
              <a:rPr lang="en-GB" sz="1300" dirty="0" err="1">
                <a:solidFill>
                  <a:srgbClr val="0070C0"/>
                </a:solidFill>
                <a:latin typeface="Verdana"/>
              </a:rPr>
              <a:t>MPCore</a:t>
            </a:r>
            <a:r>
              <a:rPr lang="en-GB" sz="1300" dirty="0">
                <a:solidFill>
                  <a:srgbClr val="0070C0"/>
                </a:solidFill>
                <a:latin typeface="Verdana"/>
              </a:rPr>
              <a:t> </a:t>
            </a:r>
            <a:r>
              <a:rPr lang="en-GB" sz="1300" dirty="0">
                <a:solidFill>
                  <a:srgbClr val="000000"/>
                </a:solidFill>
                <a:latin typeface="Verdana"/>
              </a:rPr>
              <a:t>in the</a:t>
            </a:r>
          </a:p>
          <a:p>
            <a:pPr lvl="0">
              <a:defRPr/>
            </a:pPr>
            <a:r>
              <a:rPr kumimoji="0" lang="en-GB" sz="1300" b="0" i="0" u="none" strike="noStrike" kern="1200" cap="none" spc="0" normalizeH="0" baseline="0" noProof="0" dirty="0">
                <a:ln>
                  <a:noFill/>
                </a:ln>
                <a:solidFill>
                  <a:srgbClr val="000000"/>
                </a:solidFill>
                <a:effectLst/>
                <a:uLnTx/>
                <a:uFillTx/>
                <a:latin typeface="Verdana"/>
                <a:ea typeface="+mn-ea"/>
                <a:cs typeface="+mn-cs"/>
              </a:rPr>
              <a:t>   same time in 2011,</a:t>
            </a:r>
            <a:r>
              <a:rPr kumimoji="0" lang="en-GB" sz="1300" b="0" i="0" u="none" strike="noStrike" kern="1200" cap="none" spc="0" normalizeH="0" noProof="0" dirty="0">
                <a:ln>
                  <a:noFill/>
                </a:ln>
                <a:solidFill>
                  <a:srgbClr val="000000"/>
                </a:solidFill>
                <a:effectLst/>
                <a:uLnTx/>
                <a:uFillTx/>
                <a:latin typeface="Verdana"/>
                <a:ea typeface="+mn-ea"/>
                <a:cs typeface="+mn-cs"/>
              </a:rPr>
              <a:t> nevertheless, no differences can be found between them, e.g. the Cortex A</a:t>
            </a:r>
            <a:r>
              <a:rPr lang="en-GB" sz="1300" i="1" dirty="0">
                <a:solidFill>
                  <a:srgbClr val="000000"/>
                </a:solidFill>
              </a:rPr>
              <a:t>-15</a:t>
            </a:r>
          </a:p>
          <a:p>
            <a:pPr lvl="0">
              <a:defRPr/>
            </a:pPr>
            <a:r>
              <a:rPr kumimoji="0" lang="en-GB" sz="1300" b="0" u="none" strike="noStrike" kern="1200" cap="none" spc="0" normalizeH="0" baseline="0" noProof="0" dirty="0">
                <a:ln>
                  <a:noFill/>
                </a:ln>
                <a:solidFill>
                  <a:srgbClr val="000000"/>
                </a:solidFill>
                <a:effectLst/>
                <a:uLnTx/>
                <a:uFillTx/>
                <a:latin typeface="Verdana"/>
              </a:rPr>
              <a:t>   supports cache coherency as well</a:t>
            </a:r>
            <a:r>
              <a:rPr lang="en-GB" sz="1300" dirty="0">
                <a:solidFill>
                  <a:srgbClr val="000000"/>
                </a:solidFill>
                <a:latin typeface="Verdana"/>
              </a:rPr>
              <a:t>.</a:t>
            </a:r>
          </a:p>
        </p:txBody>
      </p:sp>
      <p:sp>
        <p:nvSpPr>
          <p:cNvPr id="25" name="Rectangle 24"/>
          <p:cNvSpPr/>
          <p:nvPr/>
        </p:nvSpPr>
        <p:spPr>
          <a:xfrm>
            <a:off x="73569" y="413665"/>
            <a:ext cx="8294844"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multicore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designs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24"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4987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5">
                                            <p:txEl>
                                              <p:pRg st="0" end="0"/>
                                            </p:txEl>
                                          </p:spTgt>
                                        </p:tgtEl>
                                        <p:attrNameLst>
                                          <p:attrName>style.visibility</p:attrName>
                                        </p:attrNameLst>
                                      </p:cBhvr>
                                      <p:to>
                                        <p:strVal val="visible"/>
                                      </p:to>
                                    </p:set>
                                    <p:anim calcmode="lin" valueType="num">
                                      <p:cBhvr additive="base">
                                        <p:cTn id="57"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5">
                                            <p:txEl>
                                              <p:pRg st="1" end="1"/>
                                            </p:txEl>
                                          </p:spTgt>
                                        </p:tgtEl>
                                        <p:attrNameLst>
                                          <p:attrName>style.visibility</p:attrName>
                                        </p:attrNameLst>
                                      </p:cBhvr>
                                      <p:to>
                                        <p:strVal val="visible"/>
                                      </p:to>
                                    </p:set>
                                    <p:anim calcmode="lin" valueType="num">
                                      <p:cBhvr additive="base">
                                        <p:cTn id="61" dur="500" fill="hold"/>
                                        <p:tgtEl>
                                          <p:spTgt spid="4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5">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5">
                                            <p:txEl>
                                              <p:pRg st="2" end="2"/>
                                            </p:txEl>
                                          </p:spTgt>
                                        </p:tgtEl>
                                        <p:attrNameLst>
                                          <p:attrName>style.visibility</p:attrName>
                                        </p:attrNameLst>
                                      </p:cBhvr>
                                      <p:to>
                                        <p:strVal val="visible"/>
                                      </p:to>
                                    </p:set>
                                    <p:anim calcmode="lin" valueType="num">
                                      <p:cBhvr additive="base">
                                        <p:cTn id="65"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5">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5">
                                            <p:txEl>
                                              <p:pRg st="3" end="3"/>
                                            </p:txEl>
                                          </p:spTgt>
                                        </p:tgtEl>
                                        <p:attrNameLst>
                                          <p:attrName>style.visibility</p:attrName>
                                        </p:attrNameLst>
                                      </p:cBhvr>
                                      <p:to>
                                        <p:strVal val="visible"/>
                                      </p:to>
                                    </p:set>
                                    <p:anim calcmode="lin" valueType="num">
                                      <p:cBhvr additive="base">
                                        <p:cTn id="69"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5">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5">
                                            <p:txEl>
                                              <p:pRg st="4" end="4"/>
                                            </p:txEl>
                                          </p:spTgt>
                                        </p:tgtEl>
                                        <p:attrNameLst>
                                          <p:attrName>style.visibility</p:attrName>
                                        </p:attrNameLst>
                                      </p:cBhvr>
                                      <p:to>
                                        <p:strVal val="visible"/>
                                      </p:to>
                                    </p:set>
                                    <p:anim calcmode="lin" valueType="num">
                                      <p:cBhvr additive="base">
                                        <p:cTn id="73" dur="500" fill="hold"/>
                                        <p:tgtEl>
                                          <p:spTgt spid="45">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5">
                                            <p:txEl>
                                              <p:pRg st="5" end="5"/>
                                            </p:txEl>
                                          </p:spTgt>
                                        </p:tgtEl>
                                        <p:attrNameLst>
                                          <p:attrName>style.visibility</p:attrName>
                                        </p:attrNameLst>
                                      </p:cBhvr>
                                      <p:to>
                                        <p:strVal val="visible"/>
                                      </p:to>
                                    </p:set>
                                    <p:anim calcmode="lin" valueType="num">
                                      <p:cBhvr additive="base">
                                        <p:cTn id="79"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5">
                                            <p:txEl>
                                              <p:pRg st="5" end="5"/>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xEl>
                                              <p:pRg st="6" end="6"/>
                                            </p:txEl>
                                          </p:spTgt>
                                        </p:tgtEl>
                                        <p:attrNameLst>
                                          <p:attrName>style.visibility</p:attrName>
                                        </p:attrNameLst>
                                      </p:cBhvr>
                                      <p:to>
                                        <p:strVal val="visible"/>
                                      </p:to>
                                    </p:set>
                                    <p:anim calcmode="lin" valueType="num">
                                      <p:cBhvr additive="base">
                                        <p:cTn id="83" dur="500" fill="hold"/>
                                        <p:tgtEl>
                                          <p:spTgt spid="45">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5">
                                            <p:txEl>
                                              <p:pRg st="6" end="6"/>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5">
                                            <p:txEl>
                                              <p:pRg st="7" end="7"/>
                                            </p:txEl>
                                          </p:spTgt>
                                        </p:tgtEl>
                                        <p:attrNameLst>
                                          <p:attrName>style.visibility</p:attrName>
                                        </p:attrNameLst>
                                      </p:cBhvr>
                                      <p:to>
                                        <p:strVal val="visible"/>
                                      </p:to>
                                    </p:set>
                                    <p:anim calcmode="lin" valueType="num">
                                      <p:cBhvr additive="base">
                                        <p:cTn id="87"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animBg="1"/>
      <p:bldP spid="21" grpId="0" animBg="1"/>
      <p:bldP spid="22" grpId="0"/>
      <p:bldP spid="23" grpId="0" animBg="1"/>
      <p:bldP spid="32" grpId="0"/>
      <p:bldP spid="35" grpId="0"/>
      <p:bldP spid="3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(5)</a:t>
            </a:r>
          </a:p>
        </p:txBody>
      </p:sp>
      <p:sp>
        <p:nvSpPr>
          <p:cNvPr id="4" name="TextBox 3"/>
          <p:cNvSpPr txBox="1"/>
          <p:nvPr/>
        </p:nvSpPr>
        <p:spPr>
          <a:xfrm>
            <a:off x="73966" y="413665"/>
            <a:ext cx="8915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R</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emarks</a:t>
            </a:r>
            <a:r>
              <a:rPr kumimoji="0" lang="en-US" sz="1600" b="0" i="0" u="none" strike="noStrike" kern="1200" cap="none" spc="0" normalizeH="0" baseline="0" noProof="0" dirty="0">
                <a:ln>
                  <a:noFill/>
                </a:ln>
                <a:solidFill>
                  <a:srgbClr val="FF0000"/>
                </a:solidFill>
                <a:effectLst/>
                <a:uLnTx/>
                <a:uFillTx/>
                <a:latin typeface="Verdana"/>
                <a:ea typeface="+mn-ea"/>
                <a:cs typeface="+mn-cs"/>
              </a:rPr>
              <a:t> on the use</a:t>
            </a:r>
            <a:r>
              <a:rPr kumimoji="0" lang="hu-HU" sz="1600" b="0" i="0" u="none" strike="noStrike" kern="1200" cap="none" spc="0" normalizeH="0" baseline="0" noProof="0" dirty="0">
                <a:ln>
                  <a:noFill/>
                </a:ln>
                <a:solidFill>
                  <a:srgbClr val="FF0000"/>
                </a:solidFill>
                <a:effectLst/>
                <a:uLnTx/>
                <a:uFillTx/>
                <a:latin typeface="Verdana"/>
                <a:ea typeface="+mn-ea"/>
                <a:cs typeface="+mn-cs"/>
              </a:rPr>
              <a:t> of the term MPCore by ARM</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 name="TextBox 2"/>
          <p:cNvSpPr txBox="1"/>
          <p:nvPr/>
        </p:nvSpPr>
        <p:spPr>
          <a:xfrm>
            <a:off x="228575" y="738861"/>
            <a:ext cx="8866530" cy="107721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ARM introduced the term </a:t>
            </a:r>
            <a:r>
              <a:rPr kumimoji="0" lang="hu-HU" sz="1600" b="0" i="0" u="none" strike="noStrike" kern="1200" cap="none" spc="0" normalizeH="0" baseline="0" noProof="0" dirty="0">
                <a:ln>
                  <a:noFill/>
                </a:ln>
                <a:solidFill>
                  <a:srgbClr val="FF0000"/>
                </a:solidFill>
                <a:effectLst/>
                <a:uLnTx/>
                <a:uFillTx/>
                <a:latin typeface="Verdana"/>
                <a:ea typeface="+mn-ea"/>
                <a:cs typeface="+mn-cs"/>
              </a:rPr>
              <a:t>MPCore</a:t>
            </a:r>
            <a:r>
              <a:rPr kumimoji="0" lang="hu-HU" sz="1600" b="0" i="0" u="none" strike="noStrike" kern="1200" cap="none" spc="0" normalizeH="0" baseline="0" noProof="0" dirty="0">
                <a:ln>
                  <a:noFill/>
                </a:ln>
                <a:solidFill>
                  <a:srgbClr val="000000"/>
                </a:solidFill>
                <a:effectLst/>
                <a:uLnTx/>
                <a:uFillTx/>
                <a:latin typeface="Verdana"/>
                <a:ea typeface="+mn-ea"/>
                <a:cs typeface="+mn-cs"/>
              </a:rPr>
              <a:t> in connection with the announcement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ARM11 MPCore in 2004 </a:t>
            </a:r>
            <a:r>
              <a:rPr kumimoji="0" lang="en-GB" sz="1600" b="0" i="0" u="none" strike="noStrike" kern="1200" cap="none" spc="0" normalizeH="0" baseline="0" noProof="0" dirty="0">
                <a:ln>
                  <a:noFill/>
                </a:ln>
                <a:solidFill>
                  <a:srgbClr val="0070C0"/>
                </a:solidFill>
                <a:effectLst/>
                <a:uLnTx/>
                <a:uFillTx/>
                <a:latin typeface="Verdana"/>
                <a:ea typeface="+mn-ea"/>
                <a:cs typeface="+mn-cs"/>
              </a:rPr>
              <a:t>and designated it as a multiprocessor design, </a:t>
            </a:r>
            <a:r>
              <a:rPr kumimoji="0" lang="en-US" sz="1600" b="0" i="0" u="none" strike="noStrike" kern="1200" cap="none" spc="0" normalizeH="0" baseline="0" noProof="0" dirty="0">
                <a:ln>
                  <a:noFill/>
                </a:ln>
                <a:solidFill>
                  <a:srgbClr val="000000"/>
                </a:solidFill>
                <a:effectLst/>
                <a:uLnTx/>
                <a:uFillTx/>
                <a:latin typeface="Verdana"/>
                <a:ea typeface="+mn-ea"/>
                <a:cs typeface="+mn-cs"/>
              </a:rPr>
              <a:t>despite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the fact that the ARM11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MPCore</a:t>
            </a:r>
            <a:r>
              <a:rPr kumimoji="0" lang="en-US" sz="1600" b="0" i="0" u="none" strike="noStrike" kern="1200" cap="none" spc="0" normalizeH="0" baseline="0" noProof="0" dirty="0">
                <a:ln>
                  <a:noFill/>
                </a:ln>
                <a:solidFill>
                  <a:srgbClr val="000000"/>
                </a:solidFill>
                <a:effectLst/>
                <a:uLnTx/>
                <a:uFillTx/>
                <a:latin typeface="Verdana"/>
                <a:ea typeface="+mn-ea"/>
                <a:cs typeface="+mn-cs"/>
              </a:rPr>
              <a:t> was actually </a:t>
            </a:r>
            <a:r>
              <a:rPr kumimoji="0" lang="hu-HU" sz="1600" b="0" i="0" u="none" strike="noStrike" kern="1200" cap="none" spc="0" normalizeH="0" baseline="0" noProof="0" dirty="0">
                <a:ln>
                  <a:noFill/>
                </a:ln>
                <a:solidFill>
                  <a:srgbClr val="000000"/>
                </a:solidFill>
                <a:effectLst/>
                <a:uLnTx/>
                <a:uFillTx/>
                <a:latin typeface="Verdana"/>
                <a:ea typeface="+mn-ea"/>
                <a:cs typeface="+mn-cs"/>
              </a:rPr>
              <a:t>a </a:t>
            </a:r>
            <a:r>
              <a:rPr kumimoji="0" lang="hu-HU" sz="1600" b="0" i="0" u="none" strike="noStrike" kern="1200" cap="none" spc="0" normalizeH="0" baseline="0" noProof="0" dirty="0">
                <a:ln>
                  <a:noFill/>
                </a:ln>
                <a:solidFill>
                  <a:srgbClr val="FF0000"/>
                </a:solidFill>
                <a:effectLst/>
                <a:uLnTx/>
                <a:uFillTx/>
                <a:latin typeface="Verdana"/>
                <a:ea typeface="+mn-ea"/>
                <a:cs typeface="+mn-cs"/>
              </a:rPr>
              <a:t>multicore </a:t>
            </a:r>
            <a:r>
              <a:rPr kumimoji="0" lang="en-US" sz="1600" b="0" i="0" u="none" strike="noStrike" kern="1200" cap="none" spc="0" normalizeH="0" baseline="0" noProof="0" dirty="0">
                <a:ln>
                  <a:noFill/>
                </a:ln>
                <a:solidFill>
                  <a:srgbClr val="FF0000"/>
                </a:solidFill>
                <a:effectLst/>
                <a:uLnTx/>
                <a:uFillTx/>
                <a:latin typeface="Verdana"/>
                <a:ea typeface="+mn-ea"/>
                <a:cs typeface="+mn-cs"/>
              </a:rPr>
              <a:t>processor </a:t>
            </a:r>
            <a:r>
              <a:rPr kumimoji="0" lang="hu-HU" sz="1600" b="0" i="0" u="none" strike="noStrike" kern="1200" cap="none" spc="0" normalizeH="0" baseline="0" noProof="0" dirty="0">
                <a:ln>
                  <a:noFill/>
                </a:ln>
                <a:solidFill>
                  <a:srgbClr val="000000"/>
                </a:solidFill>
                <a:effectLst/>
                <a:uLnTx/>
                <a:uFillTx/>
                <a:latin typeface="Verdana"/>
                <a:ea typeface="+mn-ea"/>
                <a:cs typeface="+mn-cs"/>
              </a:rPr>
              <a:t>including</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0000"/>
                </a:solidFill>
                <a:latin typeface="Verdana"/>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 up to 4 cores</a:t>
            </a:r>
            <a:r>
              <a:rPr kumimoji="0" lang="en-US" sz="1600" b="0" i="0" u="none" strike="noStrike" kern="1200" cap="none" spc="0" normalizeH="0" baseline="0" noProof="0" dirty="0">
                <a:ln>
                  <a:noFill/>
                </a:ln>
                <a:solidFill>
                  <a:srgbClr val="FF0000"/>
                </a:solidFill>
                <a:effectLst/>
                <a:uLnTx/>
                <a:uFillTx/>
                <a:latin typeface="Verdana"/>
                <a:ea typeface="+mn-ea"/>
                <a:cs typeface="+mn-cs"/>
              </a:rPr>
              <a:t> rather than a multiprocessor.</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701570" y="2393885"/>
            <a:ext cx="8207311" cy="86946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Verdana"/>
                <a:ea typeface="+mn-ea"/>
                <a:cs typeface="+mn-cs"/>
              </a:rPr>
              <a:t>the </a:t>
            </a:r>
            <a:r>
              <a:rPr kumimoji="0" lang="hu-HU" sz="1600" b="0" i="0" u="none" strike="noStrike" kern="1200" cap="none" spc="0" normalizeH="0" baseline="0" noProof="0" dirty="0">
                <a:ln>
                  <a:noFill/>
                </a:ln>
                <a:solidFill>
                  <a:srgbClr val="FF0000"/>
                </a:solidFill>
                <a:effectLst/>
                <a:uLnTx/>
                <a:uFillTx/>
                <a:latin typeface="Verdana"/>
                <a:ea typeface="+mn-ea"/>
                <a:cs typeface="+mn-cs"/>
              </a:rPr>
              <a:t>ARM Cortex-A9 </a:t>
            </a:r>
            <a:r>
              <a:rPr kumimoji="0" lang="en-GB" sz="1600" b="0" i="0" u="none" strike="noStrike" kern="1200" cap="none" spc="0" normalizeH="0" baseline="0" noProof="0" dirty="0">
                <a:ln>
                  <a:noFill/>
                </a:ln>
                <a:effectLst/>
                <a:uLnTx/>
                <a:uFillTx/>
                <a:latin typeface="Verdana"/>
                <a:ea typeface="+mn-ea"/>
                <a:cs typeface="+mn-cs"/>
              </a:rPr>
              <a:t>which is a</a:t>
            </a:r>
            <a:r>
              <a:rPr kumimoji="0" lang="en-GB" sz="1600" b="0" i="0" u="none" strike="noStrike" kern="1200" cap="none" spc="0" normalizeH="0" baseline="0" noProof="0" dirty="0">
                <a:ln>
                  <a:noFill/>
                </a:ln>
                <a:solidFill>
                  <a:srgbClr val="FF0000"/>
                </a:solidFill>
                <a:effectLst/>
                <a:uLnTx/>
                <a:uFillTx/>
                <a:latin typeface="Verdana"/>
                <a:ea typeface="+mn-ea"/>
                <a:cs typeface="+mn-cs"/>
              </a:rPr>
              <a:t> single core design</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and</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Verdana"/>
                <a:ea typeface="+mn-ea"/>
                <a:cs typeface="+mn-cs"/>
              </a:rPr>
              <a:t>the</a:t>
            </a:r>
            <a:r>
              <a:rPr kumimoji="0" lang="en-GB"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a:ln>
                  <a:noFill/>
                </a:ln>
                <a:solidFill>
                  <a:srgbClr val="FF0000"/>
                </a:solidFill>
                <a:effectLst/>
                <a:uLnTx/>
                <a:uFillTx/>
                <a:latin typeface="Verdana"/>
                <a:ea typeface="+mn-ea"/>
                <a:cs typeface="+mn-cs"/>
              </a:rPr>
              <a:t>ARM Cortex-A9 MPCore</a:t>
            </a: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en-US" sz="1600" b="0" i="0" u="none" strike="noStrike" kern="1200" cap="none" spc="0" normalizeH="0" baseline="0" noProof="0" dirty="0">
                <a:ln>
                  <a:noFill/>
                </a:ln>
                <a:effectLst/>
                <a:uLnTx/>
                <a:uFillTx/>
                <a:latin typeface="Verdana"/>
                <a:ea typeface="+mn-ea"/>
                <a:cs typeface="+mn-cs"/>
              </a:rPr>
              <a:t>which is a </a:t>
            </a:r>
            <a:r>
              <a:rPr kumimoji="0" lang="en-US" sz="1600" b="0" i="0" u="none" strike="noStrike" kern="1200" cap="none" spc="0" normalizeH="0" baseline="0" noProof="0" dirty="0">
                <a:ln>
                  <a:noFill/>
                </a:ln>
                <a:solidFill>
                  <a:srgbClr val="FF0000"/>
                </a:solidFill>
                <a:effectLst/>
                <a:uLnTx/>
                <a:uFillTx/>
                <a:latin typeface="Verdana"/>
                <a:ea typeface="+mn-ea"/>
                <a:cs typeface="+mn-cs"/>
              </a:rPr>
              <a:t>multicore designs </a:t>
            </a:r>
            <a:r>
              <a:rPr kumimoji="0" lang="en-US" sz="1600" b="0" i="0" u="none" strike="noStrike" kern="1200" cap="none" spc="0" normalizeH="0" baseline="0" noProof="0" dirty="0">
                <a:ln>
                  <a:noFill/>
                </a:ln>
                <a:effectLst/>
                <a:uLnTx/>
                <a:uFillTx/>
                <a:latin typeface="Verdana"/>
                <a:ea typeface="+mn-ea"/>
                <a:cs typeface="+mn-cs"/>
              </a:rPr>
              <a:t>with up to 4 cores</a:t>
            </a:r>
          </a:p>
          <a:p>
            <a:pPr marR="0" lvl="0" algn="l" defTabSz="914400" rtl="0" eaLnBrk="1" fontAlgn="auto" latinLnBrk="0" hangingPunct="1">
              <a:lnSpc>
                <a:spcPct val="100000"/>
              </a:lnSpc>
              <a:spcBef>
                <a:spcPts val="0"/>
              </a:spcBef>
              <a:spcAft>
                <a:spcPts val="300"/>
              </a:spcAft>
              <a:buClrTx/>
              <a:buSzTx/>
              <a:tabLst/>
              <a:defRPr/>
            </a:pPr>
            <a:r>
              <a:rPr lang="en-US" sz="1600" dirty="0">
                <a:solidFill>
                  <a:srgbClr val="FF0000"/>
                </a:solidFill>
                <a:latin typeface="Verdana"/>
              </a:rPr>
              <a:t>      </a:t>
            </a:r>
            <a:r>
              <a:rPr lang="en-US" sz="1600" dirty="0">
                <a:latin typeface="Verdana"/>
              </a:rPr>
              <a:t>and</a:t>
            </a:r>
            <a:r>
              <a:rPr lang="en-US" sz="1600" dirty="0">
                <a:solidFill>
                  <a:srgbClr val="FF0000"/>
                </a:solidFill>
                <a:latin typeface="Verdana"/>
              </a:rPr>
              <a:t> </a:t>
            </a:r>
            <a:r>
              <a:rPr lang="en-US" sz="1600" dirty="0">
                <a:solidFill>
                  <a:srgbClr val="0070C0"/>
                </a:solidFill>
                <a:latin typeface="Verdana"/>
              </a:rPr>
              <a:t>hardware cache coherency</a:t>
            </a:r>
            <a:r>
              <a:rPr lang="en-US" sz="1600" dirty="0">
                <a:solidFill>
                  <a:srgbClr val="FF0000"/>
                </a:solidFill>
                <a:latin typeface="Verdana"/>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232883" y="1763815"/>
            <a:ext cx="7078604" cy="66172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70C0"/>
                </a:solidFill>
                <a:effectLst/>
                <a:uLnTx/>
                <a:uFillTx/>
                <a:latin typeface="Verdana"/>
                <a:ea typeface="+mn-ea"/>
                <a:cs typeface="+mn-cs"/>
              </a:rPr>
              <a:t>Along with the ARM Cortex-A9 </a:t>
            </a:r>
            <a:r>
              <a:rPr kumimoji="0" lang="en-US" sz="1600" b="0" i="0" u="none" strike="noStrike" kern="1200" cap="none" spc="0" normalizeH="0" baseline="0" noProof="0" dirty="0">
                <a:ln>
                  <a:noFill/>
                </a:ln>
                <a:solidFill>
                  <a:srgbClr val="000000"/>
                </a:solidFill>
                <a:effectLst/>
                <a:uLnTx/>
                <a:uFillTx/>
                <a:latin typeface="Verdana"/>
                <a:ea typeface="+mn-ea"/>
                <a:cs typeface="+mn-cs"/>
              </a:rPr>
              <a:t>(2007) </a:t>
            </a:r>
            <a:r>
              <a:rPr kumimoji="0" lang="hu-HU" sz="1600" b="0" i="0" u="none" strike="noStrike" kern="1200" cap="none" spc="0" normalizeH="0" baseline="0" noProof="0" dirty="0">
                <a:ln>
                  <a:noFill/>
                </a:ln>
                <a:solidFill>
                  <a:srgbClr val="000000"/>
                </a:solidFill>
                <a:effectLst/>
                <a:uLnTx/>
                <a:uFillTx/>
                <a:latin typeface="Verdana"/>
                <a:ea typeface="+mn-ea"/>
                <a:cs typeface="+mn-cs"/>
              </a:rPr>
              <a:t>ARM </a:t>
            </a:r>
            <a:r>
              <a:rPr kumimoji="0" lang="hu-HU" sz="1600" b="0" i="0" u="none" strike="noStrike" kern="1200" cap="none" spc="0" normalizeH="0" baseline="0" noProof="0" dirty="0">
                <a:ln>
                  <a:noFill/>
                </a:ln>
                <a:solidFill>
                  <a:srgbClr val="FF0000"/>
                </a:solidFill>
                <a:effectLst/>
                <a:uLnTx/>
                <a:uFillTx/>
                <a:latin typeface="Verdana"/>
                <a:ea typeface="+mn-ea"/>
                <a:cs typeface="+mn-cs"/>
              </a:rPr>
              <a:t>re-</a:t>
            </a:r>
            <a:r>
              <a:rPr kumimoji="0" lang="en-GB" sz="1600" b="0" i="0" u="none" strike="noStrike" kern="1200" cap="none" spc="0" normalizeH="0" baseline="0" noProof="0" dirty="0">
                <a:ln>
                  <a:noFill/>
                </a:ln>
                <a:solidFill>
                  <a:srgbClr val="FF0000"/>
                </a:solidFill>
                <a:effectLst/>
                <a:uLnTx/>
                <a:uFillTx/>
                <a:latin typeface="Verdana"/>
                <a:ea typeface="+mn-ea"/>
                <a:cs typeface="+mn-cs"/>
              </a:rPr>
              <a:t>used</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this term</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The ARM Cortex-A9 model had </a:t>
            </a:r>
            <a:r>
              <a:rPr kumimoji="0" lang="en-US" sz="1600" b="0" i="0" u="none" strike="noStrike" kern="1200" cap="none" spc="0" normalizeH="0" baseline="0" noProof="0" dirty="0">
                <a:ln>
                  <a:noFill/>
                </a:ln>
                <a:solidFill>
                  <a:srgbClr val="0070C0"/>
                </a:solidFill>
                <a:effectLst/>
                <a:uLnTx/>
                <a:uFillTx/>
                <a:latin typeface="Verdana"/>
                <a:ea typeface="+mn-ea"/>
                <a:cs typeface="+mn-cs"/>
              </a:rPr>
              <a:t>two alternatives</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675075" y="3248980"/>
            <a:ext cx="8442430" cy="1400383"/>
          </a:xfrm>
          <a:prstGeom prst="rect">
            <a:avLst/>
          </a:prstGeom>
          <a:noFill/>
        </p:spPr>
        <p:txBody>
          <a:bodyPr wrap="square" rtlCol="0">
            <a:spAutoFit/>
          </a:bodyPr>
          <a:lstStyle/>
          <a:p>
            <a:pPr marL="285750" indent="-285750">
              <a:buFont typeface="Arial" panose="020B0604020202020204" pitchFamily="34" charset="0"/>
              <a:buChar char="•"/>
            </a:pPr>
            <a:r>
              <a:rPr lang="en-GB" sz="1600" dirty="0"/>
              <a:t>Similarly, the subsequent </a:t>
            </a:r>
            <a:r>
              <a:rPr lang="en-GB" sz="1600" dirty="0">
                <a:solidFill>
                  <a:srgbClr val="FF0000"/>
                </a:solidFill>
              </a:rPr>
              <a:t>Cortex-A5</a:t>
            </a:r>
            <a:r>
              <a:rPr lang="en-GB" sz="1600" dirty="0"/>
              <a:t> model (2009) had </a:t>
            </a:r>
            <a:r>
              <a:rPr lang="en-GB" sz="1600" dirty="0">
                <a:solidFill>
                  <a:srgbClr val="0070C0"/>
                </a:solidFill>
              </a:rPr>
              <a:t>two alternatives,</a:t>
            </a:r>
          </a:p>
          <a:p>
            <a:r>
              <a:rPr lang="en-GB" sz="1600" dirty="0"/>
              <a:t>      but </a:t>
            </a:r>
            <a:r>
              <a:rPr lang="en-GB" sz="1600" dirty="0">
                <a:solidFill>
                  <a:srgbClr val="0070C0"/>
                </a:solidFill>
              </a:rPr>
              <a:t>beginning with the A7/A15 </a:t>
            </a:r>
            <a:r>
              <a:rPr lang="en-GB" sz="1600" dirty="0"/>
              <a:t>models, which targeted </a:t>
            </a:r>
            <a:r>
              <a:rPr lang="en-GB" sz="1600" dirty="0" err="1"/>
              <a:t>big.LITTLE</a:t>
            </a:r>
            <a:endParaRPr lang="en-GB" sz="1600" dirty="0"/>
          </a:p>
          <a:p>
            <a:r>
              <a:rPr lang="en-GB" sz="1600" dirty="0"/>
              <a:t>      configurations (2011), </a:t>
            </a:r>
            <a:r>
              <a:rPr lang="en-GB" sz="1600" dirty="0">
                <a:solidFill>
                  <a:srgbClr val="FF0000"/>
                </a:solidFill>
              </a:rPr>
              <a:t>all subsequent Cortex-A model were multicores </a:t>
            </a:r>
          </a:p>
          <a:p>
            <a:pPr>
              <a:spcAft>
                <a:spcPts val="600"/>
              </a:spcAft>
            </a:pPr>
            <a:r>
              <a:rPr lang="en-GB" sz="1600" dirty="0">
                <a:solidFill>
                  <a:srgbClr val="FF0000"/>
                </a:solidFill>
              </a:rPr>
              <a:t>      </a:t>
            </a:r>
            <a:r>
              <a:rPr lang="en-GB" sz="1600" dirty="0"/>
              <a:t>with hardware cache coherency. </a:t>
            </a:r>
          </a:p>
          <a:p>
            <a:pPr marL="285750" indent="-285750">
              <a:buFont typeface="Arial" panose="020B0604020202020204" pitchFamily="34" charset="0"/>
              <a:buChar char="•"/>
            </a:pPr>
            <a:r>
              <a:rPr lang="en-GB" sz="1600" dirty="0"/>
              <a:t>Finally, along with the </a:t>
            </a:r>
            <a:r>
              <a:rPr lang="en-GB" sz="1600" dirty="0">
                <a:solidFill>
                  <a:srgbClr val="0070C0"/>
                </a:solidFill>
              </a:rPr>
              <a:t>Armv8-A based designs ARM dropped the </a:t>
            </a:r>
            <a:r>
              <a:rPr lang="en-GB" sz="1600" dirty="0" err="1">
                <a:solidFill>
                  <a:srgbClr val="0070C0"/>
                </a:solidFill>
              </a:rPr>
              <a:t>MPCore</a:t>
            </a:r>
            <a:r>
              <a:rPr lang="en-GB" sz="1600" dirty="0">
                <a:solidFill>
                  <a:srgbClr val="0070C0"/>
                </a:solidFill>
              </a:rPr>
              <a:t> tag</a:t>
            </a:r>
            <a:r>
              <a:rPr lang="en-GB" sz="1600" dirty="0"/>
              <a:t>.</a:t>
            </a:r>
          </a:p>
        </p:txBody>
      </p:sp>
    </p:spTree>
    <p:extLst>
      <p:ext uri="{BB962C8B-B14F-4D97-AF65-F5344CB8AC3E}">
        <p14:creationId xmlns:p14="http://schemas.microsoft.com/office/powerpoint/2010/main" val="394576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 calcmode="lin" valueType="num">
                                      <p:cBhvr additive="base">
                                        <p:cTn id="3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 calcmode="lin" valueType="num">
                                      <p:cBhvr additive="base">
                                        <p:cTn id="4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 calcmode="lin" valueType="num">
                                      <p:cBhvr additive="base">
                                        <p:cTn id="5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GB" sz="1700" dirty="0">
                <a:solidFill>
                  <a:srgbClr val="FFFFFF"/>
                </a:solidFill>
              </a:rPr>
              <a:t>7</a:t>
            </a:r>
            <a:r>
              <a:rPr lang="hu-HU" sz="1700" dirty="0">
                <a:solidFill>
                  <a:srgbClr val="FFFFFF"/>
                </a:solidFill>
              </a:rPr>
              <a:t>)</a:t>
            </a:r>
            <a:endParaRPr lang="en-US" sz="1700" dirty="0">
              <a:solidFill>
                <a:srgbClr val="FFFFFF"/>
              </a:solidFill>
            </a:endParaRPr>
          </a:p>
        </p:txBody>
      </p:sp>
      <p:sp>
        <p:nvSpPr>
          <p:cNvPr id="3" name="Text Box 5"/>
          <p:cNvSpPr txBox="1">
            <a:spLocks noChangeArrowheads="1"/>
          </p:cNvSpPr>
          <p:nvPr/>
        </p:nvSpPr>
        <p:spPr bwMode="auto">
          <a:xfrm>
            <a:off x="3329503" y="2018171"/>
            <a:ext cx="206498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a:solidFill>
                  <a:srgbClr val="000000"/>
                </a:solidFill>
              </a:rPr>
              <a:t>Semi custom design</a:t>
            </a:r>
          </a:p>
        </p:txBody>
      </p:sp>
      <p:sp>
        <p:nvSpPr>
          <p:cNvPr id="4" name="Text Box 6"/>
          <p:cNvSpPr txBox="1">
            <a:spLocks noChangeArrowheads="1"/>
          </p:cNvSpPr>
          <p:nvPr/>
        </p:nvSpPr>
        <p:spPr bwMode="auto">
          <a:xfrm>
            <a:off x="6299256" y="2018171"/>
            <a:ext cx="254749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a:solidFill>
                  <a:srgbClr val="000000"/>
                </a:solidFill>
              </a:rPr>
              <a:t>Full synthesizable design</a:t>
            </a:r>
          </a:p>
        </p:txBody>
      </p:sp>
      <p:sp>
        <p:nvSpPr>
          <p:cNvPr id="5" name="Line 9"/>
          <p:cNvSpPr>
            <a:spLocks noChangeShapeType="1"/>
          </p:cNvSpPr>
          <p:nvPr/>
        </p:nvSpPr>
        <p:spPr bwMode="auto">
          <a:xfrm>
            <a:off x="4363867" y="1391108"/>
            <a:ext cx="0" cy="246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6" name="Line 10"/>
          <p:cNvSpPr>
            <a:spLocks noChangeShapeType="1"/>
          </p:cNvSpPr>
          <p:nvPr/>
        </p:nvSpPr>
        <p:spPr bwMode="auto">
          <a:xfrm flipH="1">
            <a:off x="4362714" y="1637171"/>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7" name="Text Box 13"/>
          <p:cNvSpPr txBox="1">
            <a:spLocks noChangeArrowheads="1"/>
          </p:cNvSpPr>
          <p:nvPr/>
        </p:nvSpPr>
        <p:spPr bwMode="auto">
          <a:xfrm>
            <a:off x="2910273" y="1133745"/>
            <a:ext cx="295305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en-US" sz="1300" b="1" dirty="0">
                <a:solidFill>
                  <a:srgbClr val="000000"/>
                </a:solidFill>
              </a:rPr>
              <a:t>Approaches to circuit design</a:t>
            </a:r>
          </a:p>
        </p:txBody>
      </p:sp>
      <p:sp>
        <p:nvSpPr>
          <p:cNvPr id="8" name="Text Box 5"/>
          <p:cNvSpPr txBox="1">
            <a:spLocks noChangeArrowheads="1"/>
          </p:cNvSpPr>
          <p:nvPr/>
        </p:nvSpPr>
        <p:spPr bwMode="auto">
          <a:xfrm>
            <a:off x="206515" y="2018171"/>
            <a:ext cx="19447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a:solidFill>
                  <a:srgbClr val="000000"/>
                </a:solidFill>
              </a:rPr>
              <a:t>Full custom design</a:t>
            </a:r>
          </a:p>
        </p:txBody>
      </p:sp>
      <p:cxnSp>
        <p:nvCxnSpPr>
          <p:cNvPr id="9" name="Straight Connector 9"/>
          <p:cNvCxnSpPr>
            <a:stCxn id="5" idx="1"/>
            <a:endCxn id="12" idx="7"/>
          </p:cNvCxnSpPr>
          <p:nvPr/>
        </p:nvCxnSpPr>
        <p:spPr>
          <a:xfrm flipH="1">
            <a:off x="1224812" y="1637171"/>
            <a:ext cx="3139056"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0"/>
          <p:cNvCxnSpPr>
            <a:stCxn id="6" idx="0"/>
            <a:endCxn id="13" idx="7"/>
          </p:cNvCxnSpPr>
          <p:nvPr/>
        </p:nvCxnSpPr>
        <p:spPr>
          <a:xfrm>
            <a:off x="4362714" y="1637171"/>
            <a:ext cx="3235345" cy="27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3"/>
          <p:cNvSpPr>
            <a:spLocks noChangeArrowheads="1"/>
          </p:cNvSpPr>
          <p:nvPr/>
        </p:nvSpPr>
        <p:spPr bwMode="auto">
          <a:xfrm>
            <a:off x="4329803" y="1907046"/>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2" name="Oval 13"/>
          <p:cNvSpPr>
            <a:spLocks noChangeArrowheads="1"/>
          </p:cNvSpPr>
          <p:nvPr/>
        </p:nvSpPr>
        <p:spPr bwMode="auto">
          <a:xfrm>
            <a:off x="1169256" y="1911641"/>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3" name="Oval 13"/>
          <p:cNvSpPr>
            <a:spLocks noChangeArrowheads="1"/>
          </p:cNvSpPr>
          <p:nvPr/>
        </p:nvSpPr>
        <p:spPr bwMode="auto">
          <a:xfrm>
            <a:off x="7542504" y="1902283"/>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4" name="TextBox 14"/>
          <p:cNvSpPr txBox="1"/>
          <p:nvPr/>
        </p:nvSpPr>
        <p:spPr>
          <a:xfrm>
            <a:off x="290826" y="2467051"/>
            <a:ext cx="1743234" cy="492443"/>
          </a:xfrm>
          <a:prstGeom prst="rect">
            <a:avLst/>
          </a:prstGeom>
          <a:noFill/>
        </p:spPr>
        <p:txBody>
          <a:bodyPr wrap="none" rtlCol="0">
            <a:spAutoFit/>
          </a:bodyPr>
          <a:lstStyle/>
          <a:p>
            <a:pPr algn="ctr"/>
            <a:r>
              <a:rPr lang="en-US" sz="1300">
                <a:solidFill>
                  <a:srgbClr val="000000"/>
                </a:solidFill>
              </a:rPr>
              <a:t>Hand layout of the</a:t>
            </a:r>
          </a:p>
          <a:p>
            <a:pPr algn="ctr"/>
            <a:r>
              <a:rPr lang="en-US" sz="1300">
                <a:solidFill>
                  <a:srgbClr val="000000"/>
                </a:solidFill>
              </a:rPr>
              <a:t>entire circuit</a:t>
            </a:r>
          </a:p>
        </p:txBody>
      </p:sp>
      <p:sp>
        <p:nvSpPr>
          <p:cNvPr id="15" name="TextBox 15"/>
          <p:cNvSpPr txBox="1"/>
          <p:nvPr/>
        </p:nvSpPr>
        <p:spPr>
          <a:xfrm>
            <a:off x="6757587" y="2467051"/>
            <a:ext cx="2224903" cy="892552"/>
          </a:xfrm>
          <a:prstGeom prst="rect">
            <a:avLst/>
          </a:prstGeom>
          <a:noFill/>
        </p:spPr>
        <p:txBody>
          <a:bodyPr wrap="none" rtlCol="0">
            <a:spAutoFit/>
          </a:bodyPr>
          <a:lstStyle/>
          <a:p>
            <a:pPr algn="ctr"/>
            <a:r>
              <a:rPr lang="en-US" sz="1300" dirty="0">
                <a:solidFill>
                  <a:srgbClr val="000000"/>
                </a:solidFill>
              </a:rPr>
              <a:t>Automated layout of the</a:t>
            </a:r>
          </a:p>
          <a:p>
            <a:pPr algn="ctr"/>
            <a:r>
              <a:rPr lang="en-US" sz="1300" dirty="0">
                <a:solidFill>
                  <a:srgbClr val="000000"/>
                </a:solidFill>
              </a:rPr>
              <a:t>entire circuit</a:t>
            </a:r>
            <a:endParaRPr lang="hu-HU" sz="1300" dirty="0">
              <a:solidFill>
                <a:srgbClr val="000000"/>
              </a:solidFill>
            </a:endParaRPr>
          </a:p>
          <a:p>
            <a:pPr algn="ctr"/>
            <a:r>
              <a:rPr lang="hu-HU" sz="1300" dirty="0">
                <a:solidFill>
                  <a:srgbClr val="000000"/>
                </a:solidFill>
              </a:rPr>
              <a:t>Simple scaling, e.g.</a:t>
            </a:r>
          </a:p>
          <a:p>
            <a:pPr algn="ctr"/>
            <a:r>
              <a:rPr lang="hu-HU" sz="1300" dirty="0">
                <a:solidFill>
                  <a:srgbClr val="000000"/>
                </a:solidFill>
              </a:rPr>
              <a:t>from 28 nm to 16 nm </a:t>
            </a:r>
            <a:endParaRPr lang="en-US" sz="1300" dirty="0">
              <a:solidFill>
                <a:srgbClr val="000000"/>
              </a:solidFill>
            </a:endParaRPr>
          </a:p>
        </p:txBody>
      </p:sp>
      <p:sp>
        <p:nvSpPr>
          <p:cNvPr id="16" name="TextBox 16"/>
          <p:cNvSpPr txBox="1"/>
          <p:nvPr/>
        </p:nvSpPr>
        <p:spPr>
          <a:xfrm>
            <a:off x="1839218" y="2467051"/>
            <a:ext cx="4983032" cy="1369606"/>
          </a:xfrm>
          <a:prstGeom prst="rect">
            <a:avLst/>
          </a:prstGeom>
          <a:noFill/>
        </p:spPr>
        <p:txBody>
          <a:bodyPr wrap="none" rtlCol="0">
            <a:spAutoFit/>
          </a:bodyPr>
          <a:lstStyle/>
          <a:p>
            <a:pPr algn="ctr"/>
            <a:r>
              <a:rPr lang="en-US" sz="1400" dirty="0">
                <a:solidFill>
                  <a:srgbClr val="000000"/>
                </a:solidFill>
              </a:rPr>
              <a:t>The design will be subdivided into</a:t>
            </a:r>
          </a:p>
          <a:p>
            <a:pPr algn="ctr"/>
            <a:r>
              <a:rPr lang="en-US" sz="1400" dirty="0">
                <a:solidFill>
                  <a:srgbClr val="000000"/>
                </a:solidFill>
              </a:rPr>
              <a:t> functional units and further on into blocks</a:t>
            </a:r>
          </a:p>
          <a:p>
            <a:pPr algn="ctr"/>
            <a:r>
              <a:rPr lang="en-US" sz="1400" dirty="0">
                <a:solidFill>
                  <a:srgbClr val="000000"/>
                </a:solidFill>
              </a:rPr>
              <a:t>and the appropriate implementation technique </a:t>
            </a:r>
          </a:p>
          <a:p>
            <a:pPr algn="ctr"/>
            <a:r>
              <a:rPr lang="en-US" sz="1400" dirty="0">
                <a:solidFill>
                  <a:srgbClr val="000000"/>
                </a:solidFill>
              </a:rPr>
              <a:t>(hand layout, structured layout or automated layout)</a:t>
            </a:r>
          </a:p>
          <a:p>
            <a:pPr algn="ctr"/>
            <a:r>
              <a:rPr lang="en-US" sz="1400" dirty="0">
                <a:solidFill>
                  <a:srgbClr val="000000"/>
                </a:solidFill>
              </a:rPr>
              <a:t> is chosen for each.  </a:t>
            </a:r>
          </a:p>
          <a:p>
            <a:pPr algn="ctr"/>
            <a:endParaRPr lang="en-US" sz="1300" dirty="0">
              <a:solidFill>
                <a:srgbClr val="000000"/>
              </a:solidFill>
            </a:endParaRPr>
          </a:p>
        </p:txBody>
      </p:sp>
      <p:sp>
        <p:nvSpPr>
          <p:cNvPr id="17" name="TextBox 17"/>
          <p:cNvSpPr txBox="1"/>
          <p:nvPr/>
        </p:nvSpPr>
        <p:spPr>
          <a:xfrm>
            <a:off x="273441" y="3655195"/>
            <a:ext cx="1822102" cy="492443"/>
          </a:xfrm>
          <a:prstGeom prst="rect">
            <a:avLst/>
          </a:prstGeom>
          <a:noFill/>
        </p:spPr>
        <p:txBody>
          <a:bodyPr wrap="none" rtlCol="0">
            <a:spAutoFit/>
          </a:bodyPr>
          <a:lstStyle/>
          <a:p>
            <a:pPr algn="ctr"/>
            <a:r>
              <a:rPr lang="en-US" sz="1300">
                <a:solidFill>
                  <a:srgbClr val="000000"/>
                </a:solidFill>
              </a:rPr>
              <a:t>Power/performance</a:t>
            </a:r>
          </a:p>
          <a:p>
            <a:pPr algn="ctr"/>
            <a:r>
              <a:rPr lang="en-US" sz="1300">
                <a:solidFill>
                  <a:srgbClr val="000000"/>
                </a:solidFill>
              </a:rPr>
              <a:t>optimized</a:t>
            </a:r>
          </a:p>
        </p:txBody>
      </p:sp>
      <p:sp>
        <p:nvSpPr>
          <p:cNvPr id="18" name="TextBox 18"/>
          <p:cNvSpPr txBox="1"/>
          <p:nvPr/>
        </p:nvSpPr>
        <p:spPr>
          <a:xfrm>
            <a:off x="6602004" y="3666725"/>
            <a:ext cx="1951175" cy="492443"/>
          </a:xfrm>
          <a:prstGeom prst="rect">
            <a:avLst/>
          </a:prstGeom>
          <a:noFill/>
        </p:spPr>
        <p:txBody>
          <a:bodyPr wrap="none" rtlCol="0">
            <a:spAutoFit/>
          </a:bodyPr>
          <a:lstStyle/>
          <a:p>
            <a:pPr algn="ctr"/>
            <a:r>
              <a:rPr lang="en-US" sz="1300">
                <a:solidFill>
                  <a:srgbClr val="000000"/>
                </a:solidFill>
              </a:rPr>
              <a:t>Implementation time</a:t>
            </a:r>
          </a:p>
          <a:p>
            <a:pPr algn="ctr"/>
            <a:r>
              <a:rPr lang="en-US" sz="1300">
                <a:solidFill>
                  <a:srgbClr val="000000"/>
                </a:solidFill>
              </a:rPr>
              <a:t>optimized</a:t>
            </a:r>
          </a:p>
        </p:txBody>
      </p:sp>
      <p:sp>
        <p:nvSpPr>
          <p:cNvPr id="19" name="Left-Right Arrow 19"/>
          <p:cNvSpPr/>
          <p:nvPr/>
        </p:nvSpPr>
        <p:spPr bwMode="auto">
          <a:xfrm>
            <a:off x="2277952" y="3744036"/>
            <a:ext cx="4021304" cy="405044"/>
          </a:xfrm>
          <a:prstGeom prst="leftRightArrow">
            <a:avLst/>
          </a:prstGeom>
          <a:solidFill>
            <a:schemeClr val="accent2">
              <a:lumMod val="60000"/>
              <a:lumOff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300" b="1">
              <a:solidFill>
                <a:srgbClr val="000000"/>
              </a:solidFill>
            </a:endParaRPr>
          </a:p>
        </p:txBody>
      </p:sp>
      <p:sp>
        <p:nvSpPr>
          <p:cNvPr id="20" name="Right Arrow 20"/>
          <p:cNvSpPr/>
          <p:nvPr/>
        </p:nvSpPr>
        <p:spPr bwMode="auto">
          <a:xfrm>
            <a:off x="340835" y="4474203"/>
            <a:ext cx="8101595" cy="225025"/>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endParaRPr>
          </a:p>
        </p:txBody>
      </p:sp>
      <p:sp>
        <p:nvSpPr>
          <p:cNvPr id="21" name="TextBox 21"/>
          <p:cNvSpPr txBox="1"/>
          <p:nvPr/>
        </p:nvSpPr>
        <p:spPr>
          <a:xfrm>
            <a:off x="72389" y="413665"/>
            <a:ext cx="6759736" cy="369332"/>
          </a:xfrm>
          <a:prstGeom prst="rect">
            <a:avLst/>
          </a:prstGeom>
          <a:noFill/>
        </p:spPr>
        <p:txBody>
          <a:bodyPr wrap="none" rtlCol="0">
            <a:spAutoFit/>
          </a:bodyPr>
          <a:lstStyle/>
          <a:p>
            <a:r>
              <a:rPr lang="en-US" dirty="0">
                <a:solidFill>
                  <a:srgbClr val="2D2D8A"/>
                </a:solidFill>
              </a:rPr>
              <a:t>Evolution of the approaches used to circuit design</a:t>
            </a:r>
            <a:r>
              <a:rPr lang="hu-HU" dirty="0">
                <a:solidFill>
                  <a:srgbClr val="2D2D8A"/>
                </a:solidFill>
              </a:rPr>
              <a:t> -1</a:t>
            </a:r>
            <a:r>
              <a:rPr lang="en-US" dirty="0">
                <a:solidFill>
                  <a:srgbClr val="2D2D8A"/>
                </a:solidFill>
              </a:rPr>
              <a:t> </a:t>
            </a:r>
            <a:r>
              <a:rPr lang="en-US" dirty="0">
                <a:solidFill>
                  <a:srgbClr val="000000"/>
                </a:solidFill>
              </a:rPr>
              <a:t>[</a:t>
            </a:r>
            <a:r>
              <a:rPr lang="hu-HU" dirty="0">
                <a:solidFill>
                  <a:srgbClr val="000000"/>
                </a:solidFill>
              </a:rPr>
              <a:t>1</a:t>
            </a:r>
            <a:r>
              <a:rPr lang="en-US" dirty="0">
                <a:solidFill>
                  <a:srgbClr val="000000"/>
                </a:solidFill>
              </a:rPr>
              <a:t>]</a:t>
            </a:r>
          </a:p>
        </p:txBody>
      </p:sp>
      <p:sp>
        <p:nvSpPr>
          <p:cNvPr id="22" name="TextBox 22"/>
          <p:cNvSpPr txBox="1"/>
          <p:nvPr/>
        </p:nvSpPr>
        <p:spPr>
          <a:xfrm>
            <a:off x="4159811" y="4226334"/>
            <a:ext cx="715972" cy="428086"/>
          </a:xfrm>
          <a:prstGeom prst="rect">
            <a:avLst/>
          </a:prstGeom>
          <a:noFill/>
        </p:spPr>
        <p:txBody>
          <a:bodyPr wrap="none" rtlCol="0">
            <a:spAutoFit/>
          </a:bodyPr>
          <a:lstStyle/>
          <a:p>
            <a:r>
              <a:rPr lang="en-US" sz="1300">
                <a:solidFill>
                  <a:srgbClr val="000000"/>
                </a:solidFill>
              </a:rPr>
              <a:t>Trend</a:t>
            </a:r>
          </a:p>
        </p:txBody>
      </p:sp>
    </p:spTree>
    <p:extLst>
      <p:ext uri="{BB962C8B-B14F-4D97-AF65-F5344CB8AC3E}">
        <p14:creationId xmlns:p14="http://schemas.microsoft.com/office/powerpoint/2010/main" val="107135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P spid="11" grpId="0" animBg="1"/>
      <p:bldP spid="12" grpId="0" animBg="1"/>
      <p:bldP spid="13" grpId="0" animBg="1"/>
      <p:bldP spid="14" grpId="0"/>
      <p:bldP spid="15" grpId="0"/>
      <p:bldP spid="16" grpId="0"/>
      <p:bldP spid="17" grpId="0"/>
      <p:bldP spid="18" grpId="0"/>
      <p:bldP spid="19" grpId="0" animBg="1"/>
      <p:bldP spid="20" grpId="0" animBg="1"/>
      <p:bldP spid="2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en-US" sz="1700" kern="1200" dirty="0">
                <a:solidFill>
                  <a:srgbClr val="FFFFFF"/>
                </a:solidFill>
              </a:rPr>
              <a:t>(</a:t>
            </a:r>
            <a:r>
              <a:rPr lang="en-US" sz="1700" kern="1200">
                <a:solidFill>
                  <a:srgbClr val="FFFFFF"/>
                </a:solidFill>
              </a:rPr>
              <a:t>6)</a:t>
            </a:r>
            <a:endParaRPr lang="en-US" sz="1700" kern="1200" dirty="0">
              <a:solidFill>
                <a:srgbClr val="FFFFFF"/>
              </a:solidFill>
            </a:endParaRPr>
          </a:p>
        </p:txBody>
      </p:sp>
      <p:sp>
        <p:nvSpPr>
          <p:cNvPr id="5" name="Text Box 6"/>
          <p:cNvSpPr txBox="1">
            <a:spLocks noChangeArrowheads="1"/>
          </p:cNvSpPr>
          <p:nvPr/>
        </p:nvSpPr>
        <p:spPr bwMode="auto">
          <a:xfrm>
            <a:off x="1279882" y="2869355"/>
            <a:ext cx="26019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177800" algn="l"/>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No support for </a:t>
            </a:r>
            <a:r>
              <a:rPr kumimoji="0" lang="en-US" altLang="en-US" sz="1300" b="1" i="0" u="none" strike="noStrike" kern="1200" cap="none" spc="0" normalizeH="0" baseline="0" noProof="0" dirty="0" err="1">
                <a:ln>
                  <a:noFill/>
                </a:ln>
                <a:solidFill>
                  <a:srgbClr val="000000"/>
                </a:solidFill>
                <a:effectLst/>
                <a:uLnTx/>
                <a:uFillTx/>
                <a:latin typeface="Verdana" pitchFamily="34" charset="0"/>
                <a:ea typeface="+mn-ea"/>
                <a:cs typeface="+mn-cs"/>
              </a:rPr>
              <a:t>big.LITTLE</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177800" algn="l"/>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core clusters</a:t>
            </a:r>
          </a:p>
        </p:txBody>
      </p:sp>
      <p:grpSp>
        <p:nvGrpSpPr>
          <p:cNvPr id="3" name="Group 2"/>
          <p:cNvGrpSpPr/>
          <p:nvPr/>
        </p:nvGrpSpPr>
        <p:grpSpPr>
          <a:xfrm>
            <a:off x="2456765" y="2121433"/>
            <a:ext cx="4230470" cy="660610"/>
            <a:chOff x="2456765" y="2121433"/>
            <a:chExt cx="4230470" cy="660610"/>
          </a:xfrm>
        </p:grpSpPr>
        <p:sp>
          <p:nvSpPr>
            <p:cNvPr id="4" name="Text Box 4"/>
            <p:cNvSpPr txBox="1">
              <a:spLocks noChangeArrowheads="1"/>
            </p:cNvSpPr>
            <p:nvPr/>
          </p:nvSpPr>
          <p:spPr bwMode="auto">
            <a:xfrm>
              <a:off x="2456765" y="2121433"/>
              <a:ext cx="4230470"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342900" marR="0" lvl="0" indent="-342900" algn="ctr" defTabSz="914400" rtl="0" eaLnBrk="1" fontAlgn="auto" latinLnBrk="0" hangingPunct="1">
                <a:lnSpc>
                  <a:spcPct val="90000"/>
                </a:lnSpc>
                <a:spcBef>
                  <a:spcPts val="0"/>
                </a:spcBef>
                <a:spcAft>
                  <a:spcPct val="1500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Support of </a:t>
              </a:r>
              <a:r>
                <a:rPr kumimoji="0" lang="en-US" sz="1300" b="1" i="0" u="none" strike="noStrike" kern="1200" cap="none" spc="0" normalizeH="0" baseline="0" noProof="0" dirty="0" err="1">
                  <a:ln>
                    <a:noFill/>
                  </a:ln>
                  <a:solidFill>
                    <a:srgbClr val="000000"/>
                  </a:solidFill>
                  <a:effectLst/>
                  <a:uLnTx/>
                  <a:uFillTx/>
                  <a:latin typeface="Verdana" pitchFamily="34" charset="0"/>
                  <a:ea typeface="+mn-ea"/>
                  <a:cs typeface="+mn-cs"/>
                </a:rPr>
                <a:t>big.LITTLE</a:t>
              </a: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 core clusters</a:t>
              </a:r>
              <a:endParaRPr kumimoji="0" lang="hu-HU" sz="1300" b="1" i="0" u="none" strike="noStrike" kern="1200" cap="none" spc="0" normalizeH="0" baseline="30000" noProof="0" dirty="0">
                <a:ln>
                  <a:noFill/>
                </a:ln>
                <a:solidFill>
                  <a:srgbClr val="000000"/>
                </a:solidFill>
                <a:effectLst/>
                <a:uLnTx/>
                <a:uFillTx/>
                <a:latin typeface="Verdana" pitchFamily="34" charset="0"/>
                <a:ea typeface="+mn-ea"/>
                <a:cs typeface="+mn-cs"/>
              </a:endParaRPr>
            </a:p>
          </p:txBody>
        </p:sp>
        <p:sp>
          <p:nvSpPr>
            <p:cNvPr id="6" name="Line 7"/>
            <p:cNvSpPr>
              <a:spLocks noChangeShapeType="1"/>
            </p:cNvSpPr>
            <p:nvPr/>
          </p:nvSpPr>
          <p:spPr bwMode="auto">
            <a:xfrm rot="-5400000" flipH="1" flipV="1">
              <a:off x="3424237" y="1612056"/>
              <a:ext cx="315913" cy="19796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Line 8"/>
            <p:cNvSpPr>
              <a:spLocks noChangeShapeType="1"/>
            </p:cNvSpPr>
            <p:nvPr/>
          </p:nvSpPr>
          <p:spPr bwMode="auto">
            <a:xfrm rot="5400000" flipV="1">
              <a:off x="5403850" y="1612055"/>
              <a:ext cx="315913" cy="1979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Oval 7"/>
            <p:cNvSpPr>
              <a:spLocks noChangeArrowheads="1"/>
            </p:cNvSpPr>
            <p:nvPr/>
          </p:nvSpPr>
          <p:spPr bwMode="auto">
            <a:xfrm>
              <a:off x="2554288" y="2726480"/>
              <a:ext cx="60325" cy="55563"/>
            </a:xfrm>
            <a:prstGeom prst="ellipse">
              <a:avLst/>
            </a:prstGeom>
            <a:solidFill>
              <a:srgbClr val="FFFFFF"/>
            </a:solidFill>
            <a:ln w="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Oval 8"/>
            <p:cNvSpPr>
              <a:spLocks noChangeArrowheads="1"/>
            </p:cNvSpPr>
            <p:nvPr/>
          </p:nvSpPr>
          <p:spPr bwMode="auto">
            <a:xfrm>
              <a:off x="6515100" y="2726480"/>
              <a:ext cx="57150" cy="55563"/>
            </a:xfrm>
            <a:prstGeom prst="ellipse">
              <a:avLst/>
            </a:prstGeom>
            <a:solidFill>
              <a:srgbClr val="FFFFFF"/>
            </a:solidFill>
            <a:ln w="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grpSp>
      <p:sp>
        <p:nvSpPr>
          <p:cNvPr id="10" name="Text Box 5"/>
          <p:cNvSpPr txBox="1">
            <a:spLocks noChangeArrowheads="1"/>
          </p:cNvSpPr>
          <p:nvPr/>
        </p:nvSpPr>
        <p:spPr bwMode="auto">
          <a:xfrm>
            <a:off x="5390027" y="2869355"/>
            <a:ext cx="23086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Support for </a:t>
            </a:r>
            <a:r>
              <a:rPr kumimoji="0" lang="en-US" altLang="en-US" sz="1300" b="1" i="0" u="none" strike="noStrike" kern="1200" cap="none" spc="0" normalizeH="0" baseline="0" noProof="0" dirty="0" err="1">
                <a:ln>
                  <a:noFill/>
                </a:ln>
                <a:solidFill>
                  <a:srgbClr val="000000"/>
                </a:solidFill>
                <a:effectLst/>
                <a:uLnTx/>
                <a:uFillTx/>
                <a:latin typeface="Verdana" pitchFamily="34" charset="0"/>
                <a:ea typeface="+mn-ea"/>
                <a:cs typeface="+mn-cs"/>
              </a:rPr>
              <a:t>big.LITTLE</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core clusters</a:t>
            </a:r>
            <a:endParaRPr kumimoji="0" lang="en-US" altLang="en-US" sz="13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1" name="TextBox 10"/>
          <p:cNvSpPr txBox="1"/>
          <p:nvPr/>
        </p:nvSpPr>
        <p:spPr>
          <a:xfrm>
            <a:off x="788132" y="3471583"/>
            <a:ext cx="3464410"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First 32-bit (Armv7) CPUs, such as the</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000000"/>
                </a:solidFill>
                <a:effectLst/>
                <a:uLnTx/>
                <a:uFillTx/>
                <a:latin typeface="Verdana"/>
                <a:ea typeface="+mn-ea"/>
                <a:cs typeface="+mn-cs"/>
              </a:rPr>
              <a:t>A8</a:t>
            </a:r>
            <a:r>
              <a:rPr kumimoji="0" lang="en-US" sz="1300" b="0" i="0" u="none" strike="noStrike" kern="1200" cap="none" spc="0" normalizeH="0" baseline="0" noProof="0" dirty="0">
                <a:ln>
                  <a:noFill/>
                </a:ln>
                <a:solidFill>
                  <a:srgbClr val="000000"/>
                </a:solidFill>
                <a:effectLst/>
                <a:uLnTx/>
                <a:uFillTx/>
                <a:latin typeface="Verdana"/>
                <a:ea typeface="+mn-ea"/>
                <a:cs typeface="+mn-cs"/>
              </a:rPr>
              <a:t> (2005)</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000000"/>
                </a:solidFill>
                <a:effectLst/>
                <a:uLnTx/>
                <a:uFillTx/>
                <a:latin typeface="Verdana"/>
                <a:ea typeface="+mn-ea"/>
                <a:cs typeface="+mn-cs"/>
              </a:rPr>
              <a:t>A9</a:t>
            </a:r>
            <a:r>
              <a:rPr kumimoji="0" lang="en-US" sz="1300" b="0" i="0" u="none" strike="noStrike" kern="1200" cap="none" spc="0" normalizeH="0" baseline="0" noProof="0" dirty="0">
                <a:ln>
                  <a:noFill/>
                </a:ln>
                <a:solidFill>
                  <a:srgbClr val="000000"/>
                </a:solidFill>
                <a:effectLst/>
                <a:uLnTx/>
                <a:uFillTx/>
                <a:latin typeface="Verdana"/>
                <a:ea typeface="+mn-ea"/>
                <a:cs typeface="+mn-cs"/>
              </a:rPr>
              <a:t> (2007)</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000000"/>
                </a:solidFill>
                <a:effectLst/>
                <a:uLnTx/>
                <a:uFillTx/>
                <a:latin typeface="Verdana"/>
                <a:ea typeface="+mn-ea"/>
                <a:cs typeface="+mn-cs"/>
              </a:rPr>
              <a:t>A5</a:t>
            </a:r>
            <a:r>
              <a:rPr kumimoji="0" lang="en-US" sz="1300" b="0" i="0" u="none" strike="noStrike" kern="1200" cap="none" spc="0" normalizeH="0" baseline="0" noProof="0" dirty="0">
                <a:ln>
                  <a:noFill/>
                </a:ln>
                <a:solidFill>
                  <a:srgbClr val="000000"/>
                </a:solidFill>
                <a:effectLst/>
                <a:uLnTx/>
                <a:uFillTx/>
                <a:latin typeface="Verdana"/>
                <a:ea typeface="+mn-ea"/>
                <a:cs typeface="+mn-cs"/>
              </a:rPr>
              <a:t> (2009)</a:t>
            </a:r>
          </a:p>
        </p:txBody>
      </p:sp>
      <p:sp>
        <p:nvSpPr>
          <p:cNvPr id="12" name="TextBox 11"/>
          <p:cNvSpPr txBox="1"/>
          <p:nvPr/>
        </p:nvSpPr>
        <p:spPr>
          <a:xfrm>
            <a:off x="4572000" y="3493941"/>
            <a:ext cx="3908378" cy="12080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Advanced 32-bit (Armv7) CPUs, such as the</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Verdana"/>
                <a:ea typeface="+mn-ea"/>
                <a:cs typeface="+mn-cs"/>
              </a:rPr>
              <a:t>Cortex-A15 (2011)</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FF0000"/>
                </a:solidFill>
                <a:effectLst/>
                <a:uLnTx/>
                <a:uFillTx/>
                <a:latin typeface="Verdana"/>
                <a:ea typeface="+mn-ea"/>
                <a:cs typeface="+mn-cs"/>
              </a:rPr>
              <a:t>A7</a:t>
            </a:r>
            <a:r>
              <a:rPr kumimoji="0" lang="en-US" sz="1300" b="0" i="0" u="none" strike="noStrike" kern="1200" cap="none" spc="0" normalizeH="0" baseline="0" noProof="0" dirty="0">
                <a:ln>
                  <a:noFill/>
                </a:ln>
                <a:solidFill>
                  <a:srgbClr val="FF0000"/>
                </a:solidFill>
                <a:effectLst/>
                <a:uLnTx/>
                <a:uFillTx/>
                <a:latin typeface="Verdana"/>
                <a:ea typeface="+mn-ea"/>
                <a:cs typeface="+mn-cs"/>
              </a:rPr>
              <a:t> (2011)</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000000"/>
                </a:solidFill>
                <a:effectLst/>
                <a:uLnTx/>
                <a:uFillTx/>
                <a:latin typeface="Verdana"/>
                <a:ea typeface="+mn-ea"/>
                <a:cs typeface="+mn-cs"/>
              </a:rPr>
              <a:t>A17</a:t>
            </a:r>
            <a:r>
              <a:rPr kumimoji="0" lang="en-US" sz="1300" b="0" i="0" u="none" strike="noStrike" kern="1200" cap="none" spc="0" normalizeH="0" baseline="0" noProof="0" dirty="0">
                <a:ln>
                  <a:noFill/>
                </a:ln>
                <a:solidFill>
                  <a:srgbClr val="000000"/>
                </a:solidFill>
                <a:effectLst/>
                <a:uLnTx/>
                <a:uFillTx/>
                <a:latin typeface="Verdana"/>
                <a:ea typeface="+mn-ea"/>
                <a:cs typeface="+mn-cs"/>
              </a:rPr>
              <a:t> (2014)</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and all 64-bit (Armv8) CPUs</a:t>
            </a:r>
          </a:p>
        </p:txBody>
      </p:sp>
      <p:sp>
        <p:nvSpPr>
          <p:cNvPr id="13" name="Right Arrow 12"/>
          <p:cNvSpPr/>
          <p:nvPr/>
        </p:nvSpPr>
        <p:spPr bwMode="auto">
          <a:xfrm>
            <a:off x="4392020" y="3005895"/>
            <a:ext cx="360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TextBox 15"/>
          <p:cNvSpPr txBox="1"/>
          <p:nvPr/>
        </p:nvSpPr>
        <p:spPr>
          <a:xfrm>
            <a:off x="72823" y="413665"/>
            <a:ext cx="72444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d) Evolution of supporting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big.LITTLE</a:t>
            </a:r>
            <a:r>
              <a:rPr kumimoji="0" lang="en-US" sz="1800" b="0" i="0" u="none" strike="noStrike" kern="1200" cap="none" spc="0" normalizeH="0" baseline="0" noProof="0" dirty="0">
                <a:ln>
                  <a:noFill/>
                </a:ln>
                <a:solidFill>
                  <a:srgbClr val="2D2D8A"/>
                </a:solidFill>
                <a:effectLst/>
                <a:uLnTx/>
                <a:uFillTx/>
                <a:latin typeface="Verdana"/>
                <a:ea typeface="+mn-ea"/>
                <a:cs typeface="+mn-cs"/>
              </a:rPr>
              <a:t> core clusters</a:t>
            </a:r>
          </a:p>
        </p:txBody>
      </p:sp>
      <p:sp>
        <p:nvSpPr>
          <p:cNvPr id="17" name="TextBox 16"/>
          <p:cNvSpPr txBox="1"/>
          <p:nvPr/>
        </p:nvSpPr>
        <p:spPr>
          <a:xfrm>
            <a:off x="408207" y="818710"/>
            <a:ext cx="8439746" cy="9079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ARM revealed the </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big.LITTLE</a:t>
            </a:r>
            <a:r>
              <a:rPr kumimoji="0" lang="en-US" sz="1600" b="0" i="0" u="none" strike="noStrike" kern="1200" cap="none" spc="0" normalizeH="0" baseline="0" noProof="0" dirty="0">
                <a:ln>
                  <a:noFill/>
                </a:ln>
                <a:solidFill>
                  <a:srgbClr val="FF0000"/>
                </a:solidFill>
                <a:effectLst/>
                <a:uLnTx/>
                <a:uFillTx/>
                <a:latin typeface="Verdana"/>
                <a:ea typeface="+mn-ea"/>
                <a:cs typeface="+mn-cs"/>
              </a:rPr>
              <a:t> technology </a:t>
            </a:r>
            <a:r>
              <a:rPr kumimoji="0" lang="en-US" sz="1600" b="0" i="0" u="none" strike="noStrike" kern="1200" cap="none" spc="0" normalizeH="0" baseline="0" noProof="0" dirty="0">
                <a:ln>
                  <a:noFill/>
                </a:ln>
                <a:solidFill>
                  <a:srgbClr val="000000"/>
                </a:solidFill>
                <a:effectLst/>
                <a:uLnTx/>
                <a:uFillTx/>
                <a:latin typeface="Verdana"/>
                <a:ea typeface="+mn-ea"/>
                <a:cs typeface="+mn-cs"/>
              </a:rPr>
              <a:t>in a White Paper, in </a:t>
            </a:r>
            <a:r>
              <a:rPr kumimoji="0" lang="en-US" sz="1600" b="0" i="0" u="none" strike="noStrike" kern="1200" cap="none" spc="0" normalizeH="0" baseline="0" noProof="0" dirty="0">
                <a:ln>
                  <a:noFill/>
                </a:ln>
                <a:solidFill>
                  <a:srgbClr val="0070C0"/>
                </a:solidFill>
                <a:effectLst/>
                <a:uLnTx/>
                <a:uFillTx/>
                <a:latin typeface="Verdana"/>
                <a:ea typeface="+mn-ea"/>
                <a:cs typeface="+mn-cs"/>
              </a:rPr>
              <a:t>09/2011.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Accordingly, ARM began supporting 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600" b="0" i="0" u="none" strike="noStrike" kern="1200" cap="none" spc="0" normalizeH="0" baseline="0" noProof="0" dirty="0">
                <a:ln>
                  <a:noFill/>
                </a:ln>
                <a:solidFill>
                  <a:srgbClr val="000000"/>
                </a:solidFill>
                <a:effectLst/>
                <a:uLnTx/>
                <a:uFillTx/>
                <a:latin typeface="Verdana"/>
                <a:ea typeface="+mn-ea"/>
                <a:cs typeface="+mn-cs"/>
              </a:rPr>
              <a:t> technology along with their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advanced 32-bit (Armv7) designs</a:t>
            </a:r>
            <a:r>
              <a:rPr kumimoji="0" lang="en-US" sz="1600" b="0" i="0" u="none" strike="noStrike" kern="1200" cap="none" spc="0" normalizeH="0" baseline="0" noProof="0" dirty="0">
                <a:ln>
                  <a:noFill/>
                </a:ln>
                <a:solidFill>
                  <a:srgbClr val="000000"/>
                </a:solidFill>
                <a:effectLst/>
                <a:uLnTx/>
                <a:uFillTx/>
                <a:latin typeface="Verdana"/>
                <a:ea typeface="+mn-ea"/>
                <a:cs typeface="+mn-cs"/>
              </a:rPr>
              <a:t>, as shown below.</a:t>
            </a:r>
          </a:p>
        </p:txBody>
      </p:sp>
      <p:sp>
        <p:nvSpPr>
          <p:cNvPr id="1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05332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animBg="1"/>
      <p:bldP spid="1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500" y="413665"/>
            <a:ext cx="7616188" cy="369332"/>
          </a:xfrm>
          <a:prstGeom prst="rect">
            <a:avLst/>
          </a:prstGeom>
          <a:noFill/>
        </p:spPr>
        <p:txBody>
          <a:bodyPr wrap="none" rtlCol="0">
            <a:spAutoFit/>
          </a:bodyPr>
          <a:lstStyle/>
          <a:p>
            <a:r>
              <a:rPr lang="hu-HU" dirty="0">
                <a:solidFill>
                  <a:schemeClr val="accent6"/>
                </a:solidFill>
              </a:rPr>
              <a:t>E</a:t>
            </a:r>
            <a:r>
              <a:rPr lang="en-US" dirty="0" err="1">
                <a:solidFill>
                  <a:schemeClr val="accent6"/>
                </a:solidFill>
              </a:rPr>
              <a:t>xample</a:t>
            </a:r>
            <a:r>
              <a:rPr lang="en-US" dirty="0">
                <a:solidFill>
                  <a:schemeClr val="accent6"/>
                </a:solidFill>
              </a:rPr>
              <a:t> of </a:t>
            </a:r>
            <a:r>
              <a:rPr lang="hu-HU" dirty="0">
                <a:solidFill>
                  <a:schemeClr val="accent6"/>
                </a:solidFill>
              </a:rPr>
              <a:t>big (</a:t>
            </a:r>
            <a:r>
              <a:rPr lang="en-US" dirty="0">
                <a:solidFill>
                  <a:schemeClr val="accent6"/>
                </a:solidFill>
              </a:rPr>
              <a:t>Cortex-A15</a:t>
            </a:r>
            <a:r>
              <a:rPr lang="hu-HU" dirty="0">
                <a:solidFill>
                  <a:schemeClr val="accent6"/>
                </a:solidFill>
              </a:rPr>
              <a:t>) and LITTLE</a:t>
            </a:r>
            <a:r>
              <a:rPr lang="en-US" dirty="0">
                <a:solidFill>
                  <a:schemeClr val="accent6"/>
                </a:solidFill>
              </a:rPr>
              <a:t> cores </a:t>
            </a:r>
            <a:r>
              <a:rPr lang="hu-HU" dirty="0">
                <a:solidFill>
                  <a:schemeClr val="accent6"/>
                </a:solidFill>
              </a:rPr>
              <a:t>(</a:t>
            </a:r>
            <a:r>
              <a:rPr lang="en-US" dirty="0">
                <a:solidFill>
                  <a:schemeClr val="accent6"/>
                </a:solidFill>
              </a:rPr>
              <a:t>Cortex-A7</a:t>
            </a:r>
            <a:r>
              <a:rPr lang="hu-HU" dirty="0">
                <a:solidFill>
                  <a:schemeClr val="accent6"/>
                </a:solidFill>
              </a:rPr>
              <a:t>) </a:t>
            </a:r>
            <a:r>
              <a:rPr lang="en-GB" dirty="0">
                <a:solidFill>
                  <a:schemeClr val="accent6"/>
                </a:solidFill>
              </a:rPr>
              <a:t>[</a:t>
            </a:r>
            <a:r>
              <a:rPr lang="en-US" dirty="0"/>
              <a:t>37]</a:t>
            </a:r>
          </a:p>
        </p:txBody>
      </p:sp>
      <p:grpSp>
        <p:nvGrpSpPr>
          <p:cNvPr id="5" name="Group 4"/>
          <p:cNvGrpSpPr/>
          <p:nvPr/>
        </p:nvGrpSpPr>
        <p:grpSpPr>
          <a:xfrm>
            <a:off x="26495" y="1043735"/>
            <a:ext cx="8991355" cy="5355400"/>
            <a:chOff x="26495" y="1043735"/>
            <a:chExt cx="8991355" cy="5355400"/>
          </a:xfrm>
        </p:grpSpPr>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50" y="3293985"/>
              <a:ext cx="84963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5" y="1043735"/>
              <a:ext cx="42100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16805" y="3972457"/>
              <a:ext cx="1015021" cy="292388"/>
            </a:xfrm>
            <a:prstGeom prst="rect">
              <a:avLst/>
            </a:prstGeom>
            <a:noFill/>
          </p:spPr>
          <p:txBody>
            <a:bodyPr wrap="none" rtlCol="0">
              <a:spAutoFit/>
            </a:bodyPr>
            <a:lstStyle/>
            <a:p>
              <a:r>
                <a:rPr lang="en-US" sz="1300" b="1" dirty="0"/>
                <a:t>(3-wide)</a:t>
              </a:r>
            </a:p>
          </p:txBody>
        </p:sp>
        <p:sp>
          <p:nvSpPr>
            <p:cNvPr id="7" name="TextBox 6"/>
            <p:cNvSpPr txBox="1"/>
            <p:nvPr/>
          </p:nvSpPr>
          <p:spPr>
            <a:xfrm>
              <a:off x="1106615" y="1763815"/>
              <a:ext cx="1015021" cy="292388"/>
            </a:xfrm>
            <a:prstGeom prst="rect">
              <a:avLst/>
            </a:prstGeom>
            <a:noFill/>
          </p:spPr>
          <p:txBody>
            <a:bodyPr wrap="none" rtlCol="0">
              <a:spAutoFit/>
            </a:bodyPr>
            <a:lstStyle/>
            <a:p>
              <a:r>
                <a:rPr lang="en-US" sz="1300" b="1" dirty="0"/>
                <a:t>(2-wide)</a:t>
              </a:r>
            </a:p>
          </p:txBody>
        </p:sp>
        <p:sp>
          <p:nvSpPr>
            <p:cNvPr id="4" name="Rectangle 3"/>
            <p:cNvSpPr/>
            <p:nvPr/>
          </p:nvSpPr>
          <p:spPr bwMode="auto">
            <a:xfrm>
              <a:off x="926595" y="3699030"/>
              <a:ext cx="2475418" cy="273427"/>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pic>
          <p:nvPicPr>
            <p:cNvPr id="1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8174" t="89926" r="17687" b="2453"/>
            <a:stretch/>
          </p:blipFill>
          <p:spPr bwMode="auto">
            <a:xfrm>
              <a:off x="1016605" y="3580145"/>
              <a:ext cx="2700300" cy="22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2286000" y="2967335"/>
            <a:ext cx="4572000" cy="923330"/>
          </a:xfrm>
          <a:prstGeom prst="rect">
            <a:avLst/>
          </a:prstGeom>
        </p:spPr>
        <p:txBody>
          <a:bodyPr>
            <a:spAutoFit/>
          </a:bodyPr>
          <a:lstStyle/>
          <a:p>
            <a:r>
              <a:rPr lang="hu-HU" dirty="0">
                <a:solidFill>
                  <a:srgbClr val="FFFFFF"/>
                </a:solidFill>
              </a:rPr>
              <a:t>5.3</a:t>
            </a:r>
            <a:r>
              <a:rPr lang="en-US" dirty="0">
                <a:solidFill>
                  <a:srgbClr val="FFFFFF"/>
                </a:solidFill>
              </a:rPr>
              <a:t> Evolution of Cortex-A CPUs implementing the Armv7-v8.0-A ISA (6)</a:t>
            </a:r>
            <a:endParaRPr lang="en-GB" dirty="0"/>
          </a:p>
        </p:txBody>
      </p:sp>
      <p:sp>
        <p:nvSpPr>
          <p:cNvPr id="14"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en-US" sz="1700" kern="1200" dirty="0">
                <a:solidFill>
                  <a:srgbClr val="FFFFFF"/>
                </a:solidFill>
              </a:rPr>
              <a:t>(</a:t>
            </a:r>
            <a:r>
              <a:rPr lang="en-US" sz="1700" kern="1200">
                <a:solidFill>
                  <a:srgbClr val="FFFFFF"/>
                </a:solidFill>
              </a:rPr>
              <a:t>6b)</a:t>
            </a:r>
            <a:endParaRPr lang="en-US" sz="1700" kern="1200" dirty="0">
              <a:solidFill>
                <a:srgbClr val="FFFFFF"/>
              </a:solidFill>
            </a:endParaRPr>
          </a:p>
        </p:txBody>
      </p:sp>
    </p:spTree>
    <p:extLst>
      <p:ext uri="{BB962C8B-B14F-4D97-AF65-F5344CB8AC3E}">
        <p14:creationId xmlns:p14="http://schemas.microsoft.com/office/powerpoint/2010/main" val="28339659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855"/>
          <a:stretch/>
        </p:blipFill>
        <p:spPr bwMode="auto">
          <a:xfrm>
            <a:off x="1421650" y="1763815"/>
            <a:ext cx="6435715" cy="340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38070" y="2056492"/>
            <a:ext cx="2834430" cy="292388"/>
          </a:xfrm>
          <a:prstGeom prst="rect">
            <a:avLst/>
          </a:prstGeom>
          <a:noFill/>
        </p:spPr>
        <p:txBody>
          <a:bodyPr wrap="none" rtlCol="0">
            <a:spAutoFit/>
          </a:bodyPr>
          <a:lstStyle/>
          <a:p>
            <a:r>
              <a:rPr lang="en-US" sz="1300" b="1" dirty="0"/>
              <a:t>General Interrupt Controller</a:t>
            </a:r>
          </a:p>
        </p:txBody>
      </p:sp>
      <p:sp>
        <p:nvSpPr>
          <p:cNvPr id="7" name="TextBox 6"/>
          <p:cNvSpPr txBox="1"/>
          <p:nvPr/>
        </p:nvSpPr>
        <p:spPr>
          <a:xfrm>
            <a:off x="71500" y="449378"/>
            <a:ext cx="6799554" cy="369332"/>
          </a:xfrm>
          <a:prstGeom prst="rect">
            <a:avLst/>
          </a:prstGeom>
          <a:noFill/>
        </p:spPr>
        <p:txBody>
          <a:bodyPr wrap="none" rtlCol="0">
            <a:spAutoFit/>
          </a:bodyPr>
          <a:lstStyle/>
          <a:p>
            <a:r>
              <a:rPr lang="en-US" dirty="0">
                <a:solidFill>
                  <a:schemeClr val="accent6"/>
                </a:solidFill>
              </a:rPr>
              <a:t>Example: Block diagram of a simple </a:t>
            </a:r>
            <a:r>
              <a:rPr lang="en-US" dirty="0" err="1">
                <a:solidFill>
                  <a:schemeClr val="accent6"/>
                </a:solidFill>
              </a:rPr>
              <a:t>big.LITTLE</a:t>
            </a:r>
            <a:r>
              <a:rPr lang="en-US" dirty="0">
                <a:solidFill>
                  <a:schemeClr val="accent6"/>
                </a:solidFill>
              </a:rPr>
              <a:t> system</a:t>
            </a:r>
          </a:p>
        </p:txBody>
      </p:sp>
      <p:sp>
        <p:nvSpPr>
          <p:cNvPr id="8" name="TextBox 7"/>
          <p:cNvSpPr txBox="1"/>
          <p:nvPr/>
        </p:nvSpPr>
        <p:spPr>
          <a:xfrm>
            <a:off x="296863" y="863715"/>
            <a:ext cx="8727517"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The </a:t>
            </a:r>
            <a:r>
              <a:rPr lang="en-US" sz="1600" dirty="0">
                <a:solidFill>
                  <a:srgbClr val="FF0000"/>
                </a:solidFill>
              </a:rPr>
              <a:t>example system </a:t>
            </a:r>
            <a:r>
              <a:rPr lang="en-US" sz="1600" dirty="0"/>
              <a:t>includes a </a:t>
            </a:r>
            <a:r>
              <a:rPr lang="en-US" sz="1600" dirty="0">
                <a:solidFill>
                  <a:srgbClr val="0070C0"/>
                </a:solidFill>
              </a:rPr>
              <a:t>cluster of two Cortex-A15 </a:t>
            </a:r>
            <a:r>
              <a:rPr lang="en-US" sz="1600" dirty="0"/>
              <a:t>cores, used as the</a:t>
            </a:r>
          </a:p>
          <a:p>
            <a:r>
              <a:rPr lang="en-US" sz="1600" dirty="0"/>
              <a:t>       big cluster and </a:t>
            </a:r>
            <a:r>
              <a:rPr lang="en-US" sz="1600" dirty="0">
                <a:solidFill>
                  <a:srgbClr val="0070C0"/>
                </a:solidFill>
              </a:rPr>
              <a:t>another cluster of two Cortex-A7 cores</a:t>
            </a:r>
            <a:r>
              <a:rPr lang="en-US" sz="1600" dirty="0"/>
              <a:t>, used as the LITTLE,</a:t>
            </a:r>
          </a:p>
          <a:p>
            <a:r>
              <a:rPr lang="en-US" sz="1600" dirty="0"/>
              <a:t>       cluster, as indicated below.</a:t>
            </a:r>
          </a:p>
        </p:txBody>
      </p:sp>
      <p:sp>
        <p:nvSpPr>
          <p:cNvPr id="9" name="TextBox 8"/>
          <p:cNvSpPr txBox="1"/>
          <p:nvPr/>
        </p:nvSpPr>
        <p:spPr>
          <a:xfrm>
            <a:off x="2231740" y="5364215"/>
            <a:ext cx="4688528" cy="338554"/>
          </a:xfrm>
          <a:prstGeom prst="rect">
            <a:avLst/>
          </a:prstGeom>
          <a:noFill/>
        </p:spPr>
        <p:txBody>
          <a:bodyPr wrap="none" rtlCol="0">
            <a:spAutoFit/>
          </a:bodyPr>
          <a:lstStyle/>
          <a:p>
            <a:r>
              <a:rPr lang="en-US" sz="1600" dirty="0"/>
              <a:t>Figure: An example </a:t>
            </a:r>
            <a:r>
              <a:rPr lang="en-US" sz="1600" dirty="0" err="1"/>
              <a:t>big.LITTLE</a:t>
            </a:r>
            <a:r>
              <a:rPr lang="en-US" sz="1600" dirty="0"/>
              <a:t> system</a:t>
            </a:r>
            <a:r>
              <a:rPr lang="hu-HU" sz="1600" dirty="0"/>
              <a:t> [3</a:t>
            </a:r>
            <a:r>
              <a:rPr lang="en-GB" sz="1600" dirty="0"/>
              <a:t>7</a:t>
            </a:r>
            <a:r>
              <a:rPr lang="hu-HU" sz="1600" dirty="0"/>
              <a:t>]</a:t>
            </a:r>
            <a:endParaRPr lang="en-US" sz="1600" dirty="0"/>
          </a:p>
        </p:txBody>
      </p:sp>
      <p:sp>
        <p:nvSpPr>
          <p:cNvPr id="10" name="TextBox 9"/>
          <p:cNvSpPr txBox="1"/>
          <p:nvPr/>
        </p:nvSpPr>
        <p:spPr>
          <a:xfrm>
            <a:off x="296863" y="5769260"/>
            <a:ext cx="8879610"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Both clusters are </a:t>
            </a:r>
            <a:r>
              <a:rPr lang="en-US" sz="1600" dirty="0">
                <a:solidFill>
                  <a:srgbClr val="0070C0"/>
                </a:solidFill>
              </a:rPr>
              <a:t>interconnected by a Cache Coherent Interconnect </a:t>
            </a:r>
            <a:r>
              <a:rPr lang="en-US" sz="1600" dirty="0"/>
              <a:t>(CCI-400)</a:t>
            </a:r>
          </a:p>
          <a:p>
            <a:r>
              <a:rPr lang="en-US" sz="1600" dirty="0"/>
              <a:t>       and are </a:t>
            </a:r>
            <a:r>
              <a:rPr lang="en-US" sz="1600" dirty="0">
                <a:solidFill>
                  <a:srgbClr val="0070C0"/>
                </a:solidFill>
              </a:rPr>
              <a:t>served by a General Interrupt Controller </a:t>
            </a:r>
            <a:r>
              <a:rPr lang="en-US" sz="1600" dirty="0"/>
              <a:t>(GIC-400), as shown above.</a:t>
            </a:r>
          </a:p>
        </p:txBody>
      </p:sp>
      <p:sp>
        <p:nvSpPr>
          <p:cNvPr id="12"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a:t>
            </a:r>
            <a:r>
              <a:rPr lang="en-US" sz="1700" kern="1200" dirty="0">
                <a:solidFill>
                  <a:srgbClr val="FFFFFF"/>
                </a:solidFill>
              </a:rPr>
              <a:t>Cortex-A CPUs implementing </a:t>
            </a:r>
            <a:r>
              <a:rPr lang="en-US" sz="1700" kern="1200">
                <a:solidFill>
                  <a:srgbClr val="FFFFFF"/>
                </a:solidFill>
              </a:rPr>
              <a:t>the Armv7-v8.0-A ISA (6c)</a:t>
            </a:r>
            <a:endParaRPr lang="en-US" sz="1700" kern="1200" dirty="0">
              <a:solidFill>
                <a:srgbClr val="FFFFFF"/>
              </a:solidFill>
            </a:endParaRPr>
          </a:p>
        </p:txBody>
      </p:sp>
    </p:spTree>
    <p:extLst>
      <p:ext uri="{BB962C8B-B14F-4D97-AF65-F5344CB8AC3E}">
        <p14:creationId xmlns:p14="http://schemas.microsoft.com/office/powerpoint/2010/main" val="262927959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01" y="1075995"/>
            <a:ext cx="8712200" cy="5743505"/>
          </a:xfrm>
          <a:prstGeom prst="rect">
            <a:avLst/>
          </a:prstGeom>
        </p:spPr>
      </p:pic>
      <p:sp>
        <p:nvSpPr>
          <p:cNvPr id="3" name="TextBox 2"/>
          <p:cNvSpPr txBox="1"/>
          <p:nvPr/>
        </p:nvSpPr>
        <p:spPr>
          <a:xfrm>
            <a:off x="72377" y="949502"/>
            <a:ext cx="1737976"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High</a:t>
            </a:r>
            <a:r>
              <a:rPr kumimoji="0" lang="hu-HU" sz="1350" b="0" i="0" u="none" strike="noStrike" kern="1200" cap="none" spc="0" normalizeH="0" baseline="0" noProof="0" dirty="0">
                <a:ln>
                  <a:noFill/>
                </a:ln>
                <a:solidFill>
                  <a:srgbClr val="2D2D8A"/>
                </a:solidFill>
                <a:effectLst/>
                <a:uLnTx/>
                <a:uFillTx/>
                <a:latin typeface="Verdana"/>
                <a:ea typeface="+mn-ea"/>
                <a:cs typeface="+mn-cs"/>
              </a:rPr>
              <a:t> performance</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2"/>
          <p:cNvSpPr txBox="1"/>
          <p:nvPr/>
        </p:nvSpPr>
        <p:spPr>
          <a:xfrm>
            <a:off x="117382" y="1996335"/>
            <a:ext cx="119936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Mainstream</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2"/>
          <p:cNvSpPr txBox="1"/>
          <p:nvPr/>
        </p:nvSpPr>
        <p:spPr>
          <a:xfrm>
            <a:off x="138473" y="5040561"/>
            <a:ext cx="111921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Low</a:t>
            </a:r>
            <a:r>
              <a:rPr kumimoji="0" lang="hu-HU" sz="1350" b="0" i="0" u="none" strike="noStrike" kern="1200" cap="none" spc="0" normalizeH="0" baseline="0" noProof="0" dirty="0">
                <a:ln>
                  <a:noFill/>
                </a:ln>
                <a:solidFill>
                  <a:srgbClr val="2D2D8A"/>
                </a:solidFill>
                <a:effectLst/>
                <a:uLnTx/>
                <a:uFillTx/>
                <a:latin typeface="Verdana"/>
                <a:ea typeface="+mn-ea"/>
                <a:cs typeface="+mn-cs"/>
              </a:rPr>
              <a:t> </a:t>
            </a:r>
            <a:r>
              <a:rPr kumimoji="0" lang="hu-HU" sz="1350" b="0" i="0" u="none" strike="noStrike" kern="1200" cap="none" spc="0" normalizeH="0" baseline="0" noProof="0" dirty="0" err="1">
                <a:ln>
                  <a:noFill/>
                </a:ln>
                <a:solidFill>
                  <a:srgbClr val="2D2D8A"/>
                </a:solidFill>
                <a:effectLst/>
                <a:uLnTx/>
                <a:uFillTx/>
                <a:latin typeface="Verdana"/>
                <a:ea typeface="+mn-ea"/>
                <a:cs typeface="+mn-cs"/>
              </a:rPr>
              <a:t>power</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73023" y="413665"/>
            <a:ext cx="83259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Front-end width and back-end widths of Armv7 ISA based cores </a:t>
            </a:r>
            <a:r>
              <a:rPr kumimoji="0" lang="en-US" sz="1800" b="0" i="0" u="none" strike="noStrike" kern="1200" cap="none" spc="0" normalizeH="0" baseline="0" noProof="0" dirty="0">
                <a:ln>
                  <a:noFill/>
                </a:ln>
                <a:solidFill>
                  <a:srgbClr val="000000"/>
                </a:solidFill>
                <a:effectLst/>
                <a:uLnTx/>
                <a:uFillTx/>
                <a:latin typeface="Verdana"/>
                <a:ea typeface="+mn-ea"/>
                <a:cs typeface="+mn-cs"/>
              </a:rPr>
              <a:t>[14]</a:t>
            </a:r>
            <a:r>
              <a:rPr kumimoji="0" lang="en-US" sz="1800" b="0" i="0" u="none" strike="noStrike" kern="1200" cap="none" spc="0" normalizeH="0" baseline="0" noProof="0" dirty="0">
                <a:ln>
                  <a:noFill/>
                </a:ln>
                <a:solidFill>
                  <a:srgbClr val="2D2D8A"/>
                </a:solidFill>
                <a:effectLst/>
                <a:uLnTx/>
                <a:uFillTx/>
                <a:latin typeface="Verdana"/>
                <a:ea typeface="+mn-ea"/>
                <a:cs typeface="+mn-cs"/>
              </a:rPr>
              <a:t> </a:t>
            </a:r>
          </a:p>
        </p:txBody>
      </p:sp>
      <p:sp>
        <p:nvSpPr>
          <p:cNvPr id="9"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hu-HU" sz="1700" kern="1200">
                <a:solidFill>
                  <a:srgbClr val="FFFFFF"/>
                </a:solidFill>
              </a:rPr>
              <a:t>7</a:t>
            </a:r>
            <a:r>
              <a:rPr lang="en-US" sz="1700" kern="1200">
                <a:solidFill>
                  <a:srgbClr val="FFFFFF"/>
                </a:solidFill>
              </a:rPr>
              <a:t>)</a:t>
            </a:r>
            <a:endParaRPr lang="en-US" sz="1700" kern="1200" dirty="0">
              <a:solidFill>
                <a:srgbClr val="FFFFFF"/>
              </a:solidFill>
            </a:endParaRPr>
          </a:p>
        </p:txBody>
      </p:sp>
      <p:sp>
        <p:nvSpPr>
          <p:cNvPr id="8" name="Rectangle 7"/>
          <p:cNvSpPr/>
          <p:nvPr/>
        </p:nvSpPr>
        <p:spPr bwMode="auto">
          <a:xfrm>
            <a:off x="4481990" y="1091599"/>
            <a:ext cx="540060" cy="17716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sp>
        <p:nvSpPr>
          <p:cNvPr id="10" name="TextBox 9"/>
          <p:cNvSpPr txBox="1"/>
          <p:nvPr/>
        </p:nvSpPr>
        <p:spPr>
          <a:xfrm>
            <a:off x="3086835" y="953725"/>
            <a:ext cx="1005340" cy="292388"/>
          </a:xfrm>
          <a:prstGeom prst="rect">
            <a:avLst/>
          </a:prstGeom>
          <a:noFill/>
        </p:spPr>
        <p:txBody>
          <a:bodyPr wrap="none" rtlCol="0">
            <a:spAutoFit/>
          </a:bodyPr>
          <a:lstStyle/>
          <a:p>
            <a:r>
              <a:rPr lang="en-GB" sz="1300" dirty="0"/>
              <a:t>Front-end</a:t>
            </a:r>
          </a:p>
        </p:txBody>
      </p:sp>
      <p:sp>
        <p:nvSpPr>
          <p:cNvPr id="12" name="TextBox 11"/>
          <p:cNvSpPr txBox="1"/>
          <p:nvPr/>
        </p:nvSpPr>
        <p:spPr>
          <a:xfrm>
            <a:off x="4118567" y="783342"/>
            <a:ext cx="929875" cy="292388"/>
          </a:xfrm>
          <a:prstGeom prst="rect">
            <a:avLst/>
          </a:prstGeom>
          <a:noFill/>
        </p:spPr>
        <p:txBody>
          <a:bodyPr wrap="square" rtlCol="0">
            <a:spAutoFit/>
          </a:bodyPr>
          <a:lstStyle/>
          <a:p>
            <a:r>
              <a:rPr lang="en-GB" sz="1300" b="1" dirty="0"/>
              <a:t>32-bit</a:t>
            </a:r>
          </a:p>
        </p:txBody>
      </p:sp>
      <p:sp>
        <p:nvSpPr>
          <p:cNvPr id="2" name="Rectangle 1"/>
          <p:cNvSpPr/>
          <p:nvPr/>
        </p:nvSpPr>
        <p:spPr bwMode="auto">
          <a:xfrm>
            <a:off x="4797025" y="1021088"/>
            <a:ext cx="495055" cy="228496"/>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sp>
        <p:nvSpPr>
          <p:cNvPr id="13" name="TextBox 12"/>
          <p:cNvSpPr txBox="1"/>
          <p:nvPr/>
        </p:nvSpPr>
        <p:spPr>
          <a:xfrm>
            <a:off x="4707015" y="953725"/>
            <a:ext cx="960391" cy="292388"/>
          </a:xfrm>
          <a:prstGeom prst="rect">
            <a:avLst/>
          </a:prstGeom>
          <a:noFill/>
        </p:spPr>
        <p:txBody>
          <a:bodyPr wrap="none" rtlCol="0">
            <a:spAutoFit/>
          </a:bodyPr>
          <a:lstStyle/>
          <a:p>
            <a:r>
              <a:rPr lang="en-GB" sz="1300" dirty="0"/>
              <a:t>Back-end</a:t>
            </a:r>
          </a:p>
        </p:txBody>
      </p:sp>
    </p:spTree>
    <p:extLst>
      <p:ext uri="{BB962C8B-B14F-4D97-AF65-F5344CB8AC3E}">
        <p14:creationId xmlns:p14="http://schemas.microsoft.com/office/powerpoint/2010/main" val="273526577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rotWithShape="1">
          <a:blip r:embed="rId2" cstate="print">
            <a:extLst>
              <a:ext uri="{28A0092B-C50C-407E-A947-70E740481C1C}">
                <a14:useLocalDpi xmlns:a14="http://schemas.microsoft.com/office/drawing/2010/main" val="0"/>
              </a:ext>
            </a:extLst>
          </a:blip>
          <a:srcRect l="-1" r="499"/>
          <a:stretch/>
        </p:blipFill>
        <p:spPr>
          <a:xfrm>
            <a:off x="971600" y="1271619"/>
            <a:ext cx="8162035" cy="3347645"/>
          </a:xfrm>
          <a:prstGeom prst="rect">
            <a:avLst/>
          </a:prstGeom>
        </p:spPr>
      </p:pic>
      <p:pic>
        <p:nvPicPr>
          <p:cNvPr id="6" name="Kép 5"/>
          <p:cNvPicPr>
            <a:picLocks noChangeAspect="1"/>
          </p:cNvPicPr>
          <p:nvPr/>
        </p:nvPicPr>
        <p:blipFill rotWithShape="1">
          <a:blip r:embed="rId3" cstate="print">
            <a:extLst>
              <a:ext uri="{28A0092B-C50C-407E-A947-70E740481C1C}">
                <a14:useLocalDpi xmlns:a14="http://schemas.microsoft.com/office/drawing/2010/main" val="0"/>
              </a:ext>
            </a:extLst>
          </a:blip>
          <a:srcRect r="1127"/>
          <a:stretch/>
        </p:blipFill>
        <p:spPr>
          <a:xfrm>
            <a:off x="971600" y="4551760"/>
            <a:ext cx="8133901" cy="2282923"/>
          </a:xfrm>
          <a:prstGeom prst="rect">
            <a:avLst/>
          </a:prstGeom>
        </p:spPr>
      </p:pic>
      <p:sp>
        <p:nvSpPr>
          <p:cNvPr id="4" name="TextBox 2"/>
          <p:cNvSpPr txBox="1"/>
          <p:nvPr/>
        </p:nvSpPr>
        <p:spPr>
          <a:xfrm>
            <a:off x="59472" y="4301043"/>
            <a:ext cx="1092303" cy="3316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Low</a:t>
            </a:r>
            <a:r>
              <a:rPr kumimoji="0" lang="hu-HU" sz="1350" b="0" i="0" u="none" strike="noStrike" kern="1200" cap="none" spc="0" normalizeH="0" baseline="0" noProof="0" dirty="0">
                <a:ln>
                  <a:noFill/>
                </a:ln>
                <a:solidFill>
                  <a:srgbClr val="2D2D8A"/>
                </a:solidFill>
                <a:effectLst/>
                <a:uLnTx/>
                <a:uFillTx/>
                <a:latin typeface="Verdana"/>
                <a:ea typeface="+mn-ea"/>
                <a:cs typeface="+mn-cs"/>
              </a:rPr>
              <a:t> </a:t>
            </a:r>
            <a:r>
              <a:rPr kumimoji="0" lang="hu-HU" sz="1350" b="0" i="0" u="none" strike="noStrike" kern="1200" cap="none" spc="0" normalizeH="0" baseline="0" noProof="0" dirty="0" err="1">
                <a:ln>
                  <a:noFill/>
                </a:ln>
                <a:solidFill>
                  <a:srgbClr val="2D2D8A"/>
                </a:solidFill>
                <a:effectLst/>
                <a:uLnTx/>
                <a:uFillTx/>
                <a:latin typeface="Verdana"/>
                <a:ea typeface="+mn-ea"/>
                <a:cs typeface="+mn-cs"/>
              </a:rPr>
              <a:t>power</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2"/>
          <p:cNvSpPr txBox="1"/>
          <p:nvPr/>
        </p:nvSpPr>
        <p:spPr>
          <a:xfrm>
            <a:off x="79232" y="1027605"/>
            <a:ext cx="1656460" cy="3316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High</a:t>
            </a:r>
            <a:r>
              <a:rPr kumimoji="0" lang="hu-HU" sz="1350" b="0" i="0" u="none" strike="noStrike" kern="1200" cap="none" spc="0" normalizeH="0" baseline="0" noProof="0" dirty="0">
                <a:ln>
                  <a:noFill/>
                </a:ln>
                <a:solidFill>
                  <a:srgbClr val="2D2D8A"/>
                </a:solidFill>
                <a:effectLst/>
                <a:uLnTx/>
                <a:uFillTx/>
                <a:latin typeface="Verdana"/>
                <a:ea typeface="+mn-ea"/>
                <a:cs typeface="+mn-cs"/>
              </a:rPr>
              <a:t> performance</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73940" y="413665"/>
            <a:ext cx="83259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Front-end width and back-end widths of Armv8 ISA based cores </a:t>
            </a:r>
            <a:r>
              <a:rPr kumimoji="0" lang="en-US" sz="1800" b="0" i="0" u="none" strike="noStrike" kern="1200" cap="none" spc="0" normalizeH="0" baseline="0" noProof="0" dirty="0">
                <a:ln>
                  <a:noFill/>
                </a:ln>
                <a:solidFill>
                  <a:srgbClr val="000000"/>
                </a:solidFill>
                <a:effectLst/>
                <a:uLnTx/>
                <a:uFillTx/>
                <a:latin typeface="Verdana"/>
                <a:ea typeface="+mn-ea"/>
                <a:cs typeface="+mn-cs"/>
              </a:rPr>
              <a:t>[14]</a:t>
            </a:r>
            <a:r>
              <a:rPr kumimoji="0" lang="en-US" sz="1800" b="0" i="0" u="none" strike="noStrike" kern="1200" cap="none" spc="0" normalizeH="0" baseline="0" noProof="0" dirty="0">
                <a:ln>
                  <a:noFill/>
                </a:ln>
                <a:solidFill>
                  <a:srgbClr val="2D2D8A"/>
                </a:solidFill>
                <a:effectLst/>
                <a:uLnTx/>
                <a:uFillTx/>
                <a:latin typeface="Verdana"/>
                <a:ea typeface="+mn-ea"/>
                <a:cs typeface="+mn-cs"/>
              </a:rPr>
              <a:t> </a:t>
            </a:r>
          </a:p>
        </p:txBody>
      </p:sp>
      <p:sp>
        <p:nvSpPr>
          <p:cNvPr id="9"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hu-HU" sz="1700" kern="1200">
                <a:solidFill>
                  <a:srgbClr val="FFFFFF"/>
                </a:solidFill>
              </a:rPr>
              <a:t>8</a:t>
            </a:r>
            <a:r>
              <a:rPr lang="en-US" sz="1700" kern="1200">
                <a:solidFill>
                  <a:srgbClr val="FFFFFF"/>
                </a:solidFill>
              </a:rPr>
              <a:t>)</a:t>
            </a:r>
            <a:endParaRPr lang="en-US" sz="1700" kern="1200" dirty="0">
              <a:solidFill>
                <a:srgbClr val="FFFFFF"/>
              </a:solidFill>
            </a:endParaRPr>
          </a:p>
        </p:txBody>
      </p:sp>
      <p:sp>
        <p:nvSpPr>
          <p:cNvPr id="2" name="Rectangle 1"/>
          <p:cNvSpPr/>
          <p:nvPr/>
        </p:nvSpPr>
        <p:spPr bwMode="auto">
          <a:xfrm>
            <a:off x="4481990" y="1271619"/>
            <a:ext cx="540060" cy="17716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sp>
        <p:nvSpPr>
          <p:cNvPr id="11" name="TextBox 10"/>
          <p:cNvSpPr txBox="1"/>
          <p:nvPr/>
        </p:nvSpPr>
        <p:spPr>
          <a:xfrm>
            <a:off x="3086835" y="1133745"/>
            <a:ext cx="1005340" cy="292388"/>
          </a:xfrm>
          <a:prstGeom prst="rect">
            <a:avLst/>
          </a:prstGeom>
          <a:noFill/>
        </p:spPr>
        <p:txBody>
          <a:bodyPr wrap="none" rtlCol="0">
            <a:spAutoFit/>
          </a:bodyPr>
          <a:lstStyle/>
          <a:p>
            <a:r>
              <a:rPr lang="en-GB" sz="1300" dirty="0"/>
              <a:t>Front-end</a:t>
            </a:r>
          </a:p>
        </p:txBody>
      </p:sp>
      <p:sp>
        <p:nvSpPr>
          <p:cNvPr id="12" name="TextBox 11"/>
          <p:cNvSpPr txBox="1"/>
          <p:nvPr/>
        </p:nvSpPr>
        <p:spPr>
          <a:xfrm>
            <a:off x="4916810" y="1133745"/>
            <a:ext cx="960391" cy="292388"/>
          </a:xfrm>
          <a:prstGeom prst="rect">
            <a:avLst/>
          </a:prstGeom>
          <a:noFill/>
        </p:spPr>
        <p:txBody>
          <a:bodyPr wrap="none" rtlCol="0">
            <a:spAutoFit/>
          </a:bodyPr>
          <a:lstStyle/>
          <a:p>
            <a:r>
              <a:rPr lang="en-GB" sz="1300" dirty="0"/>
              <a:t>Back-end</a:t>
            </a:r>
          </a:p>
        </p:txBody>
      </p:sp>
      <p:sp>
        <p:nvSpPr>
          <p:cNvPr id="13" name="TextBox 12"/>
          <p:cNvSpPr txBox="1"/>
          <p:nvPr/>
        </p:nvSpPr>
        <p:spPr>
          <a:xfrm>
            <a:off x="4031940" y="886362"/>
            <a:ext cx="929875" cy="292388"/>
          </a:xfrm>
          <a:prstGeom prst="rect">
            <a:avLst/>
          </a:prstGeom>
          <a:noFill/>
        </p:spPr>
        <p:txBody>
          <a:bodyPr wrap="square" rtlCol="0">
            <a:spAutoFit/>
          </a:bodyPr>
          <a:lstStyle/>
          <a:p>
            <a:r>
              <a:rPr lang="en-GB" sz="1300" b="1" dirty="0"/>
              <a:t>64-bit</a:t>
            </a:r>
          </a:p>
        </p:txBody>
      </p:sp>
    </p:spTree>
    <p:extLst>
      <p:ext uri="{BB962C8B-B14F-4D97-AF65-F5344CB8AC3E}">
        <p14:creationId xmlns:p14="http://schemas.microsoft.com/office/powerpoint/2010/main" val="63031397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3085" r="4720" b="7983"/>
          <a:stretch/>
        </p:blipFill>
        <p:spPr>
          <a:xfrm>
            <a:off x="0" y="1407893"/>
            <a:ext cx="8999684" cy="4410491"/>
          </a:xfrm>
          <a:prstGeom prst="rect">
            <a:avLst/>
          </a:prstGeom>
        </p:spPr>
      </p:pic>
      <p:sp>
        <p:nvSpPr>
          <p:cNvPr id="4" name="TextBox 3"/>
          <p:cNvSpPr txBox="1"/>
          <p:nvPr/>
        </p:nvSpPr>
        <p:spPr>
          <a:xfrm>
            <a:off x="72690" y="413665"/>
            <a:ext cx="906882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Raising the</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ST </a:t>
            </a:r>
            <a:r>
              <a:rPr kumimoji="0" lang="hu-HU" sz="1800" b="0" i="0" u="none" strike="noStrike" kern="1200" cap="none" spc="0" normalizeH="0" baseline="0" noProof="0" dirty="0">
                <a:ln>
                  <a:noFill/>
                </a:ln>
                <a:solidFill>
                  <a:srgbClr val="2D2D8A"/>
                </a:solidFill>
                <a:effectLst/>
                <a:uLnTx/>
                <a:uFillTx/>
                <a:latin typeface="Verdana"/>
                <a:ea typeface="+mn-ea"/>
                <a:cs typeface="+mn-cs"/>
              </a:rPr>
              <a:t>performance, </a:t>
            </a:r>
            <a:r>
              <a:rPr kumimoji="0" lang="en-US" sz="1800" b="0" i="0" u="none" strike="noStrike" kern="1200" cap="none" spc="0" normalizeH="0" baseline="0" noProof="0" dirty="0">
                <a:ln>
                  <a:noFill/>
                </a:ln>
                <a:solidFill>
                  <a:srgbClr val="2D2D8A"/>
                </a:solidFill>
                <a:effectLst/>
                <a:uLnTx/>
                <a:uFillTx/>
                <a:latin typeface="Verdana"/>
                <a:ea typeface="+mn-ea"/>
                <a:cs typeface="+mn-cs"/>
              </a:rPr>
              <a:t>IPC</a:t>
            </a:r>
            <a:r>
              <a:rPr kumimoji="0" lang="hu-HU" sz="1800" b="0" i="0" u="none" strike="noStrike" kern="1200" cap="none" spc="0" normalizeH="0" baseline="0" noProof="0" dirty="0">
                <a:ln>
                  <a:noFill/>
                </a:ln>
                <a:solidFill>
                  <a:srgbClr val="2D2D8A"/>
                </a:solidFill>
                <a:effectLst/>
                <a:uLnTx/>
                <a:uFillTx/>
                <a:latin typeface="Verdana"/>
                <a:ea typeface="+mn-ea"/>
                <a:cs typeface="+mn-cs"/>
              </a:rPr>
              <a:t> and power efficiency of subsequent CPUs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a:ln>
                  <a:noFill/>
                </a:ln>
                <a:solidFill>
                  <a:srgbClr val="2D2D8A"/>
                </a:solidFill>
                <a:effectLst/>
                <a:uLnTx/>
                <a:uFillTx/>
                <a:latin typeface="Verdana"/>
                <a:ea typeface="+mn-ea"/>
                <a:cs typeface="+mn-cs"/>
              </a:rPr>
              <a:t>of the Cortex-A </a:t>
            </a:r>
            <a:r>
              <a:rPr kumimoji="0" lang="en-GB" sz="1800" b="0" i="0" u="none" strike="noStrike" kern="1200" cap="none" spc="0" normalizeH="0" baseline="0" noProof="0" dirty="0">
                <a:ln>
                  <a:noFill/>
                </a:ln>
                <a:solidFill>
                  <a:srgbClr val="2D2D8A"/>
                </a:solidFill>
                <a:effectLst/>
                <a:uLnTx/>
                <a:uFillTx/>
                <a:latin typeface="Verdana"/>
                <a:ea typeface="+mn-ea"/>
                <a:cs typeface="+mn-cs"/>
              </a:rPr>
              <a:t>line</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vs. the A7 </a:t>
            </a:r>
            <a:r>
              <a:rPr kumimoji="0" lang="hu-HU" sz="1800" b="0" i="0" u="none" strike="noStrike" kern="1200" cap="none" spc="0" normalizeH="0" baseline="0" noProof="0" dirty="0">
                <a:ln>
                  <a:noFill/>
                </a:ln>
                <a:solidFill>
                  <a:srgbClr val="000000"/>
                </a:solidFill>
                <a:effectLst/>
                <a:uLnTx/>
                <a:uFillTx/>
                <a:latin typeface="Verdana"/>
                <a:ea typeface="+mn-ea"/>
                <a:cs typeface="+mn-cs"/>
              </a:rPr>
              <a:t>[</a:t>
            </a:r>
            <a:r>
              <a:rPr kumimoji="0" lang="en-US" sz="1800" b="0" i="0" u="none" strike="noStrike" kern="1200" cap="none" spc="0" normalizeH="0" baseline="0" noProof="0" dirty="0">
                <a:ln>
                  <a:noFill/>
                </a:ln>
                <a:solidFill>
                  <a:srgbClr val="000000"/>
                </a:solidFill>
                <a:effectLst/>
                <a:uLnTx/>
                <a:uFillTx/>
                <a:latin typeface="Verdana"/>
                <a:ea typeface="+mn-ea"/>
                <a:cs typeface="+mn-cs"/>
              </a:rPr>
              <a:t>99</a:t>
            </a:r>
            <a:r>
              <a:rPr kumimoji="0" lang="hu-HU" sz="1800" b="0" i="0" u="none" strike="noStrike" kern="1200" cap="none" spc="0" normalizeH="0" baseline="0" noProof="0" dirty="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1372526" y="3798368"/>
            <a:ext cx="57579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2007</a:t>
            </a:r>
          </a:p>
        </p:txBody>
      </p:sp>
      <p:sp>
        <p:nvSpPr>
          <p:cNvPr id="6" name="TextBox 5"/>
          <p:cNvSpPr txBox="1"/>
          <p:nvPr/>
        </p:nvSpPr>
        <p:spPr>
          <a:xfrm>
            <a:off x="5292080" y="3793159"/>
            <a:ext cx="57579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2016</a:t>
            </a:r>
          </a:p>
        </p:txBody>
      </p:sp>
      <p:sp>
        <p:nvSpPr>
          <p:cNvPr id="7" name="TextBox 6"/>
          <p:cNvSpPr txBox="1"/>
          <p:nvPr/>
        </p:nvSpPr>
        <p:spPr>
          <a:xfrm>
            <a:off x="5472100" y="3113965"/>
            <a:ext cx="44916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IPC</a:t>
            </a:r>
          </a:p>
        </p:txBody>
      </p:sp>
      <p:sp>
        <p:nvSpPr>
          <p:cNvPr id="9"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hu-HU" sz="1700" kern="1200">
                <a:solidFill>
                  <a:srgbClr val="FFFFFF"/>
                </a:solidFill>
              </a:rPr>
              <a:t>9</a:t>
            </a:r>
            <a:r>
              <a:rPr lang="en-US" sz="1700" kern="1200">
                <a:solidFill>
                  <a:srgbClr val="FFFFFF"/>
                </a:solidFill>
              </a:rPr>
              <a:t>)</a:t>
            </a:r>
            <a:endParaRPr lang="en-US" sz="1700" kern="1200" dirty="0">
              <a:solidFill>
                <a:srgbClr val="FFFFFF"/>
              </a:solidFill>
            </a:endParaRPr>
          </a:p>
        </p:txBody>
      </p:sp>
      <p:sp>
        <p:nvSpPr>
          <p:cNvPr id="2" name="TextBox 1"/>
          <p:cNvSpPr txBox="1"/>
          <p:nvPr/>
        </p:nvSpPr>
        <p:spPr>
          <a:xfrm>
            <a:off x="250825" y="6444335"/>
            <a:ext cx="1792607" cy="307777"/>
          </a:xfrm>
          <a:prstGeom prst="rect">
            <a:avLst/>
          </a:prstGeom>
          <a:noFill/>
        </p:spPr>
        <p:txBody>
          <a:bodyPr wrap="none" rtlCol="0">
            <a:spAutoFit/>
          </a:bodyPr>
          <a:lstStyle/>
          <a:p>
            <a:r>
              <a:rPr lang="en-GB" sz="1400" dirty="0"/>
              <a:t>ST: Single Thread</a:t>
            </a:r>
          </a:p>
        </p:txBody>
      </p:sp>
      <p:sp>
        <p:nvSpPr>
          <p:cNvPr id="10"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98228827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51720" y="1133745"/>
            <a:ext cx="5008607" cy="4872194"/>
            <a:chOff x="1331640" y="672216"/>
            <a:chExt cx="6119939" cy="5586269"/>
          </a:xfrm>
        </p:grpSpPr>
        <p:sp>
          <p:nvSpPr>
            <p:cNvPr id="153" name="Téglalap 152"/>
            <p:cNvSpPr/>
            <p:nvPr/>
          </p:nvSpPr>
          <p:spPr bwMode="auto">
            <a:xfrm>
              <a:off x="1893011" y="826105"/>
              <a:ext cx="5072366" cy="4722605"/>
            </a:xfrm>
            <a:prstGeom prst="rect">
              <a:avLst/>
            </a:prstGeom>
            <a:solidFill>
              <a:schemeClr val="bg1">
                <a:lumMod val="85000"/>
              </a:schemeClr>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8" name="Egyenes összekötő 7"/>
            <p:cNvCxnSpPr/>
            <p:nvPr/>
          </p:nvCxnSpPr>
          <p:spPr bwMode="auto">
            <a:xfrm>
              <a:off x="1850031" y="5548622"/>
              <a:ext cx="5158662" cy="389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Egyenes összekötő 28"/>
            <p:cNvCxnSpPr/>
            <p:nvPr/>
          </p:nvCxnSpPr>
          <p:spPr bwMode="auto">
            <a:xfrm rot="5400000">
              <a:off x="2354087" y="554794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Egyenes összekötő 29"/>
            <p:cNvCxnSpPr/>
            <p:nvPr/>
          </p:nvCxnSpPr>
          <p:spPr bwMode="auto">
            <a:xfrm rot="5400000">
              <a:off x="2858143" y="554817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Egyenes összekötő 30"/>
            <p:cNvCxnSpPr/>
            <p:nvPr/>
          </p:nvCxnSpPr>
          <p:spPr bwMode="auto">
            <a:xfrm rot="5400000">
              <a:off x="3352673" y="554817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Egyenes összekötő 31"/>
            <p:cNvCxnSpPr/>
            <p:nvPr/>
          </p:nvCxnSpPr>
          <p:spPr bwMode="auto">
            <a:xfrm rot="5400000">
              <a:off x="3856729" y="554839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Egyenes összekötő 32"/>
            <p:cNvCxnSpPr/>
            <p:nvPr/>
          </p:nvCxnSpPr>
          <p:spPr bwMode="auto">
            <a:xfrm rot="5400000">
              <a:off x="4379837" y="554817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Egyenes összekötő 33"/>
            <p:cNvCxnSpPr/>
            <p:nvPr/>
          </p:nvCxnSpPr>
          <p:spPr bwMode="auto">
            <a:xfrm rot="5400000">
              <a:off x="4883893" y="554839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Egyenes összekötő 34"/>
            <p:cNvCxnSpPr/>
            <p:nvPr/>
          </p:nvCxnSpPr>
          <p:spPr bwMode="auto">
            <a:xfrm rot="5400000">
              <a:off x="5378423" y="554839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Egyenes összekötő 35"/>
            <p:cNvCxnSpPr/>
            <p:nvPr/>
          </p:nvCxnSpPr>
          <p:spPr bwMode="auto">
            <a:xfrm rot="5400000">
              <a:off x="5882479" y="554862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églalap 43"/>
            <p:cNvSpPr/>
            <p:nvPr/>
          </p:nvSpPr>
          <p:spPr bwMode="auto">
            <a:xfrm>
              <a:off x="3578223" y="3273057"/>
              <a:ext cx="216024" cy="2274890"/>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3" name="Téglalap 42"/>
            <p:cNvSpPr/>
            <p:nvPr/>
          </p:nvSpPr>
          <p:spPr bwMode="auto">
            <a:xfrm>
              <a:off x="2547725" y="2717483"/>
              <a:ext cx="216024" cy="2831139"/>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5" name="Téglalap 44"/>
            <p:cNvSpPr/>
            <p:nvPr/>
          </p:nvSpPr>
          <p:spPr bwMode="auto">
            <a:xfrm>
              <a:off x="4586335" y="3647385"/>
              <a:ext cx="216024" cy="1900561"/>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6" name="Téglalap 45"/>
            <p:cNvSpPr/>
            <p:nvPr/>
          </p:nvSpPr>
          <p:spPr bwMode="auto">
            <a:xfrm>
              <a:off x="5594447" y="3648149"/>
              <a:ext cx="216024" cy="1900561"/>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7" name="Téglalap 46"/>
            <p:cNvSpPr/>
            <p:nvPr/>
          </p:nvSpPr>
          <p:spPr bwMode="auto">
            <a:xfrm>
              <a:off x="5084041" y="4607955"/>
              <a:ext cx="216024" cy="943788"/>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8" name="Téglalap 47"/>
            <p:cNvSpPr/>
            <p:nvPr/>
          </p:nvSpPr>
          <p:spPr bwMode="auto">
            <a:xfrm>
              <a:off x="3074167" y="5178606"/>
              <a:ext cx="216024" cy="373913"/>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9" name="Téglalap 48"/>
            <p:cNvSpPr/>
            <p:nvPr/>
          </p:nvSpPr>
          <p:spPr bwMode="auto">
            <a:xfrm>
              <a:off x="6098503" y="4607954"/>
              <a:ext cx="216024" cy="943789"/>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60" name="Egyenes összekötő 59"/>
            <p:cNvCxnSpPr>
              <a:stCxn id="120" idx="3"/>
              <a:endCxn id="119" idx="7"/>
            </p:cNvCxnSpPr>
            <p:nvPr/>
          </p:nvCxnSpPr>
          <p:spPr bwMode="auto">
            <a:xfrm flipV="1">
              <a:off x="2219287" y="4853255"/>
              <a:ext cx="492562" cy="673913"/>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Egyenes összekötő 61"/>
            <p:cNvCxnSpPr>
              <a:stCxn id="119" idx="3"/>
              <a:endCxn id="118" idx="7"/>
            </p:cNvCxnSpPr>
            <p:nvPr/>
          </p:nvCxnSpPr>
          <p:spPr bwMode="auto">
            <a:xfrm flipV="1">
              <a:off x="2749239" y="4739595"/>
              <a:ext cx="455570" cy="80007"/>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Egyenes összekötő 64"/>
            <p:cNvCxnSpPr>
              <a:stCxn id="118" idx="3"/>
              <a:endCxn id="117" idx="7"/>
            </p:cNvCxnSpPr>
            <p:nvPr/>
          </p:nvCxnSpPr>
          <p:spPr bwMode="auto">
            <a:xfrm flipV="1">
              <a:off x="3242199" y="4075271"/>
              <a:ext cx="464136" cy="630671"/>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Egyenes összekötő 69"/>
            <p:cNvCxnSpPr>
              <a:stCxn id="117" idx="4"/>
            </p:cNvCxnSpPr>
            <p:nvPr/>
          </p:nvCxnSpPr>
          <p:spPr bwMode="auto">
            <a:xfrm flipV="1">
              <a:off x="3762063" y="4052771"/>
              <a:ext cx="417624" cy="6350"/>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Egyenes összekötő 72"/>
            <p:cNvCxnSpPr>
              <a:endCxn id="115" idx="7"/>
            </p:cNvCxnSpPr>
            <p:nvPr/>
          </p:nvCxnSpPr>
          <p:spPr bwMode="auto">
            <a:xfrm flipV="1">
              <a:off x="4251695" y="3463323"/>
              <a:ext cx="449204" cy="567919"/>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Egyenes összekötő 75"/>
            <p:cNvCxnSpPr>
              <a:stCxn id="115" idx="3"/>
              <a:endCxn id="114" idx="7"/>
            </p:cNvCxnSpPr>
            <p:nvPr/>
          </p:nvCxnSpPr>
          <p:spPr bwMode="auto">
            <a:xfrm flipV="1">
              <a:off x="4738289" y="3122400"/>
              <a:ext cx="472140" cy="307270"/>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Egyenes összekötő 79"/>
            <p:cNvCxnSpPr>
              <a:stCxn id="114" idx="3"/>
              <a:endCxn id="113" idx="7"/>
            </p:cNvCxnSpPr>
            <p:nvPr/>
          </p:nvCxnSpPr>
          <p:spPr bwMode="auto">
            <a:xfrm flipV="1">
              <a:off x="5247819" y="2403558"/>
              <a:ext cx="464566" cy="685189"/>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Egyenes összekötő 82"/>
            <p:cNvCxnSpPr>
              <a:stCxn id="113" idx="3"/>
              <a:endCxn id="112" idx="7"/>
            </p:cNvCxnSpPr>
            <p:nvPr/>
          </p:nvCxnSpPr>
          <p:spPr bwMode="auto">
            <a:xfrm flipV="1">
              <a:off x="5749775" y="2052337"/>
              <a:ext cx="473012" cy="317568"/>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Folyamatábra: Döntés 110"/>
            <p:cNvSpPr/>
            <p:nvPr/>
          </p:nvSpPr>
          <p:spPr bwMode="auto">
            <a:xfrm>
              <a:off x="6206515" y="2000187"/>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3" name="Folyamatábra: Döntés 110"/>
            <p:cNvSpPr/>
            <p:nvPr/>
          </p:nvSpPr>
          <p:spPr bwMode="auto">
            <a:xfrm>
              <a:off x="5696113" y="2351408"/>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4" name="Folyamatábra: Döntés 110"/>
            <p:cNvSpPr/>
            <p:nvPr/>
          </p:nvSpPr>
          <p:spPr bwMode="auto">
            <a:xfrm>
              <a:off x="5194157" y="3070250"/>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5" name="Folyamatábra: Döntés 110"/>
            <p:cNvSpPr/>
            <p:nvPr/>
          </p:nvSpPr>
          <p:spPr bwMode="auto">
            <a:xfrm>
              <a:off x="4684627" y="3411173"/>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6" name="Folyamatábra: Döntés 110"/>
            <p:cNvSpPr/>
            <p:nvPr/>
          </p:nvSpPr>
          <p:spPr bwMode="auto">
            <a:xfrm>
              <a:off x="4186037" y="4007941"/>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7" name="Folyamatábra: Döntés 110"/>
            <p:cNvSpPr/>
            <p:nvPr/>
          </p:nvSpPr>
          <p:spPr bwMode="auto">
            <a:xfrm>
              <a:off x="3690063" y="4023121"/>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8" name="Folyamatábra: Döntés 110"/>
            <p:cNvSpPr/>
            <p:nvPr/>
          </p:nvSpPr>
          <p:spPr bwMode="auto">
            <a:xfrm>
              <a:off x="3188537" y="4687445"/>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9" name="Folyamatábra: Döntés 110"/>
            <p:cNvSpPr/>
            <p:nvPr/>
          </p:nvSpPr>
          <p:spPr bwMode="auto">
            <a:xfrm>
              <a:off x="2695577" y="4801105"/>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0" name="Folyamatábra: Döntés 110"/>
            <p:cNvSpPr/>
            <p:nvPr/>
          </p:nvSpPr>
          <p:spPr bwMode="auto">
            <a:xfrm>
              <a:off x="2165625" y="5508671"/>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grpSp>
          <p:nvGrpSpPr>
            <p:cNvPr id="151" name="Csoportba foglalás 150"/>
            <p:cNvGrpSpPr/>
            <p:nvPr/>
          </p:nvGrpSpPr>
          <p:grpSpPr>
            <a:xfrm>
              <a:off x="2045463" y="1137444"/>
              <a:ext cx="2304256" cy="692608"/>
              <a:chOff x="1835696" y="1076204"/>
              <a:chExt cx="2304256" cy="692608"/>
            </a:xfrm>
          </p:grpSpPr>
          <p:sp>
            <p:nvSpPr>
              <p:cNvPr id="108" name="Téglalap 107"/>
              <p:cNvSpPr/>
              <p:nvPr/>
            </p:nvSpPr>
            <p:spPr bwMode="auto">
              <a:xfrm>
                <a:off x="1835696" y="1076204"/>
                <a:ext cx="2304256" cy="692608"/>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9" name="Szövegdoboz 108"/>
              <p:cNvSpPr txBox="1"/>
              <p:nvPr/>
            </p:nvSpPr>
            <p:spPr>
              <a:xfrm>
                <a:off x="2509581" y="1086396"/>
                <a:ext cx="13339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Per </a:t>
                </a:r>
                <a:r>
                  <a:rPr kumimoji="0" lang="hu-HU" sz="1200" b="0" i="0" u="none" strike="noStrike" kern="1200" cap="none" spc="0" normalizeH="0" baseline="0" noProof="0" dirty="0" err="1">
                    <a:ln>
                      <a:noFill/>
                    </a:ln>
                    <a:solidFill>
                      <a:srgbClr val="000000"/>
                    </a:solidFill>
                    <a:effectLst/>
                    <a:uLnTx/>
                    <a:uFillTx/>
                    <a:latin typeface="Verdana"/>
                    <a:ea typeface="+mn-ea"/>
                    <a:cs typeface="+mn-cs"/>
                  </a:rPr>
                  <a:t>Generation</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0" name="Szövegdoboz 109"/>
              <p:cNvSpPr txBox="1"/>
              <p:nvPr/>
            </p:nvSpPr>
            <p:spPr>
              <a:xfrm>
                <a:off x="2490118" y="1442859"/>
                <a:ext cx="10553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a:ln>
                      <a:noFill/>
                    </a:ln>
                    <a:solidFill>
                      <a:srgbClr val="000000"/>
                    </a:solidFill>
                    <a:effectLst/>
                    <a:uLnTx/>
                    <a:uFillTx/>
                    <a:latin typeface="Verdana"/>
                    <a:ea typeface="+mn-ea"/>
                    <a:cs typeface="+mn-cs"/>
                  </a:rPr>
                  <a:t>Cumulative</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6" name="Téglalap 135"/>
              <p:cNvSpPr/>
              <p:nvPr/>
            </p:nvSpPr>
            <p:spPr bwMode="auto">
              <a:xfrm>
                <a:off x="2105170" y="1186284"/>
                <a:ext cx="432048" cy="87615"/>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37" name="Folyamatábra: Döntés 110"/>
              <p:cNvSpPr/>
              <p:nvPr/>
            </p:nvSpPr>
            <p:spPr bwMode="auto">
              <a:xfrm>
                <a:off x="2288986" y="1561227"/>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138" name="Egyenes összekötő 137"/>
              <p:cNvCxnSpPr/>
              <p:nvPr/>
            </p:nvCxnSpPr>
            <p:spPr bwMode="auto">
              <a:xfrm flipV="1">
                <a:off x="2105170" y="1597227"/>
                <a:ext cx="417624" cy="0"/>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9" name="Szövegdoboz 138"/>
            <p:cNvSpPr txBox="1"/>
            <p:nvPr/>
          </p:nvSpPr>
          <p:spPr>
            <a:xfrm rot="-2700000">
              <a:off x="1470517" y="5827598"/>
              <a:ext cx="933269"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Pentium M</a:t>
              </a:r>
              <a:br>
                <a:rPr kumimoji="0" lang="hu-HU" sz="1050" b="0" i="0" u="none" strike="noStrike" kern="1200" cap="none" spc="0" normalizeH="0" baseline="0" noProof="0" dirty="0">
                  <a:ln>
                    <a:noFill/>
                  </a:ln>
                  <a:solidFill>
                    <a:srgbClr val="000000"/>
                  </a:solidFill>
                  <a:effectLst/>
                  <a:uLnTx/>
                  <a:uFillTx/>
                  <a:latin typeface="Verdana"/>
                  <a:ea typeface="+mn-ea"/>
                  <a:cs typeface="+mn-cs"/>
                </a:rPr>
              </a:br>
              <a:r>
                <a:rPr kumimoji="0" lang="hu-HU" sz="1050" b="0" i="0" u="none" strike="noStrike" kern="1200" cap="none" spc="0" normalizeH="0" baseline="0" noProof="0" dirty="0" err="1">
                  <a:ln>
                    <a:noFill/>
                  </a:ln>
                  <a:solidFill>
                    <a:srgbClr val="000000"/>
                  </a:solidFill>
                  <a:effectLst/>
                  <a:uLnTx/>
                  <a:uFillTx/>
                  <a:latin typeface="Verdana"/>
                  <a:ea typeface="+mn-ea"/>
                  <a:cs typeface="+mn-cs"/>
                </a:rPr>
                <a:t>Dothan</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0" name="Szövegdoboz 139"/>
            <p:cNvSpPr txBox="1"/>
            <p:nvPr/>
          </p:nvSpPr>
          <p:spPr>
            <a:xfrm rot="-2700000">
              <a:off x="2218633" y="5843922"/>
              <a:ext cx="63190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err="1">
                  <a:ln>
                    <a:noFill/>
                  </a:ln>
                  <a:solidFill>
                    <a:srgbClr val="000000"/>
                  </a:solidFill>
                  <a:effectLst/>
                  <a:uLnTx/>
                  <a:uFillTx/>
                  <a:latin typeface="Verdana"/>
                  <a:ea typeface="+mn-ea"/>
                  <a:cs typeface="+mn-cs"/>
                </a:rPr>
                <a:t>Core</a:t>
              </a:r>
              <a:r>
                <a:rPr kumimoji="0" lang="hu-HU" sz="1050" b="0" i="0" u="none" strike="noStrike" kern="1200" cap="none" spc="0" normalizeH="0" baseline="0" noProof="0" dirty="0">
                  <a:ln>
                    <a:noFill/>
                  </a:ln>
                  <a:solidFill>
                    <a:srgbClr val="000000"/>
                  </a:solidFill>
                  <a:effectLst/>
                  <a:uLnTx/>
                  <a:uFillTx/>
                  <a:latin typeface="Verdana"/>
                  <a:ea typeface="+mn-ea"/>
                  <a:cs typeface="+mn-cs"/>
                </a:rPr>
                <a:t> 2</a:t>
              </a:r>
            </a:p>
          </p:txBody>
        </p:sp>
        <p:sp>
          <p:nvSpPr>
            <p:cNvPr id="141" name="Szövegdoboz 140"/>
            <p:cNvSpPr txBox="1"/>
            <p:nvPr/>
          </p:nvSpPr>
          <p:spPr>
            <a:xfrm rot="-2700000">
              <a:off x="2701310" y="5838167"/>
              <a:ext cx="6767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err="1">
                  <a:ln>
                    <a:noFill/>
                  </a:ln>
                  <a:solidFill>
                    <a:srgbClr val="000000"/>
                  </a:solidFill>
                  <a:effectLst/>
                  <a:uLnTx/>
                  <a:uFillTx/>
                  <a:latin typeface="Verdana"/>
                  <a:ea typeface="+mn-ea"/>
                  <a:cs typeface="+mn-cs"/>
                </a:rPr>
                <a:t>Penryn</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2" name="Szövegdoboz 141"/>
            <p:cNvSpPr txBox="1"/>
            <p:nvPr/>
          </p:nvSpPr>
          <p:spPr>
            <a:xfrm rot="-2700000">
              <a:off x="3076474" y="5732241"/>
              <a:ext cx="896399"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NHM </a:t>
              </a:r>
              <a:br>
                <a:rPr kumimoji="0" lang="hu-HU" sz="1050" b="0" i="0" u="none" strike="noStrike" kern="1200" cap="none" spc="0" normalizeH="0" baseline="0" noProof="0" dirty="0">
                  <a:ln>
                    <a:noFill/>
                  </a:ln>
                  <a:solidFill>
                    <a:srgbClr val="000000"/>
                  </a:solidFill>
                  <a:effectLst/>
                  <a:uLnTx/>
                  <a:uFillTx/>
                  <a:latin typeface="Verdana"/>
                  <a:ea typeface="+mn-ea"/>
                  <a:cs typeface="+mn-cs"/>
                </a:rPr>
              </a:br>
              <a:r>
                <a:rPr kumimoji="0" lang="hu-HU" sz="1050" b="0" i="0" u="none" strike="noStrike" kern="1200" cap="none" spc="0" normalizeH="0" baseline="0" noProof="0" dirty="0">
                  <a:ln>
                    <a:noFill/>
                  </a:ln>
                  <a:solidFill>
                    <a:srgbClr val="000000"/>
                  </a:solidFill>
                  <a:effectLst/>
                  <a:uLnTx/>
                  <a:uFillTx/>
                  <a:latin typeface="Verdana"/>
                  <a:ea typeface="+mn-ea"/>
                  <a:cs typeface="+mn-cs"/>
                </a:rPr>
                <a:t>(w/o SMT)</a:t>
              </a:r>
            </a:p>
          </p:txBody>
        </p:sp>
        <p:sp>
          <p:nvSpPr>
            <p:cNvPr id="143" name="Szövegdoboz 142"/>
            <p:cNvSpPr txBox="1"/>
            <p:nvPr/>
          </p:nvSpPr>
          <p:spPr>
            <a:xfrm rot="-2700000">
              <a:off x="3860792" y="5786798"/>
              <a:ext cx="53893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WSM</a:t>
              </a:r>
            </a:p>
          </p:txBody>
        </p:sp>
        <p:sp>
          <p:nvSpPr>
            <p:cNvPr id="144" name="Szövegdoboz 143"/>
            <p:cNvSpPr txBox="1"/>
            <p:nvPr/>
          </p:nvSpPr>
          <p:spPr>
            <a:xfrm rot="-2700000">
              <a:off x="4407737" y="5768215"/>
              <a:ext cx="48282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SNB</a:t>
              </a:r>
            </a:p>
          </p:txBody>
        </p:sp>
        <p:sp>
          <p:nvSpPr>
            <p:cNvPr id="145" name="Szövegdoboz 144"/>
            <p:cNvSpPr txBox="1"/>
            <p:nvPr/>
          </p:nvSpPr>
          <p:spPr>
            <a:xfrm rot="-2700000">
              <a:off x="4916902" y="5732726"/>
              <a:ext cx="43633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IVB</a:t>
              </a:r>
            </a:p>
          </p:txBody>
        </p:sp>
        <p:sp>
          <p:nvSpPr>
            <p:cNvPr id="146" name="Szövegdoboz 145"/>
            <p:cNvSpPr txBox="1"/>
            <p:nvPr/>
          </p:nvSpPr>
          <p:spPr>
            <a:xfrm rot="-2700000">
              <a:off x="5331394" y="5768215"/>
              <a:ext cx="52610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HSW</a:t>
              </a:r>
            </a:p>
          </p:txBody>
        </p:sp>
        <p:sp>
          <p:nvSpPr>
            <p:cNvPr id="147" name="Szövegdoboz 146"/>
            <p:cNvSpPr txBox="1"/>
            <p:nvPr/>
          </p:nvSpPr>
          <p:spPr>
            <a:xfrm rot="-2700000">
              <a:off x="5843867" y="5781817"/>
              <a:ext cx="5180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BRW</a:t>
              </a:r>
            </a:p>
          </p:txBody>
        </p:sp>
        <p:grpSp>
          <p:nvGrpSpPr>
            <p:cNvPr id="39" name="Csoportba foglalás 38"/>
            <p:cNvGrpSpPr/>
            <p:nvPr/>
          </p:nvGrpSpPr>
          <p:grpSpPr>
            <a:xfrm>
              <a:off x="7008693" y="672216"/>
              <a:ext cx="442886" cy="4993087"/>
              <a:chOff x="6778334" y="497260"/>
              <a:chExt cx="442886" cy="4993087"/>
            </a:xfrm>
          </p:grpSpPr>
          <p:sp>
            <p:nvSpPr>
              <p:cNvPr id="98" name="Szövegdoboz 97"/>
              <p:cNvSpPr txBox="1"/>
              <p:nvPr/>
            </p:nvSpPr>
            <p:spPr>
              <a:xfrm>
                <a:off x="6778334" y="1444175"/>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1.8</a:t>
                </a:r>
              </a:p>
            </p:txBody>
          </p:sp>
          <p:sp>
            <p:nvSpPr>
              <p:cNvPr id="99" name="Szövegdoboz 98"/>
              <p:cNvSpPr txBox="1"/>
              <p:nvPr/>
            </p:nvSpPr>
            <p:spPr>
              <a:xfrm>
                <a:off x="6778334" y="1913596"/>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1.7</a:t>
                </a:r>
              </a:p>
            </p:txBody>
          </p:sp>
          <p:sp>
            <p:nvSpPr>
              <p:cNvPr id="100" name="Szövegdoboz 99"/>
              <p:cNvSpPr txBox="1"/>
              <p:nvPr/>
            </p:nvSpPr>
            <p:spPr>
              <a:xfrm>
                <a:off x="6778334" y="2413704"/>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1.6</a:t>
                </a:r>
              </a:p>
            </p:txBody>
          </p:sp>
          <p:sp>
            <p:nvSpPr>
              <p:cNvPr id="101" name="Szövegdoboz 100"/>
              <p:cNvSpPr txBox="1"/>
              <p:nvPr/>
            </p:nvSpPr>
            <p:spPr>
              <a:xfrm>
                <a:off x="6784882" y="2886865"/>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1.5</a:t>
                </a:r>
              </a:p>
            </p:txBody>
          </p:sp>
          <p:sp>
            <p:nvSpPr>
              <p:cNvPr id="102" name="Szövegdoboz 101"/>
              <p:cNvSpPr txBox="1"/>
              <p:nvPr/>
            </p:nvSpPr>
            <p:spPr>
              <a:xfrm>
                <a:off x="6784882" y="3343117"/>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1.4</a:t>
                </a:r>
              </a:p>
            </p:txBody>
          </p:sp>
          <p:sp>
            <p:nvSpPr>
              <p:cNvPr id="103" name="Szövegdoboz 102"/>
              <p:cNvSpPr txBox="1"/>
              <p:nvPr/>
            </p:nvSpPr>
            <p:spPr>
              <a:xfrm>
                <a:off x="6784882" y="3799019"/>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1.3</a:t>
                </a:r>
              </a:p>
            </p:txBody>
          </p:sp>
          <p:sp>
            <p:nvSpPr>
              <p:cNvPr id="105" name="Szövegdoboz 104"/>
              <p:cNvSpPr txBox="1"/>
              <p:nvPr/>
            </p:nvSpPr>
            <p:spPr>
              <a:xfrm>
                <a:off x="6784882" y="4729959"/>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1.1</a:t>
                </a:r>
              </a:p>
            </p:txBody>
          </p:sp>
          <p:sp>
            <p:nvSpPr>
              <p:cNvPr id="106" name="Szövegdoboz 105"/>
              <p:cNvSpPr txBox="1"/>
              <p:nvPr/>
            </p:nvSpPr>
            <p:spPr>
              <a:xfrm>
                <a:off x="6784882" y="4285017"/>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1.2</a:t>
                </a:r>
              </a:p>
            </p:txBody>
          </p:sp>
          <p:sp>
            <p:nvSpPr>
              <p:cNvPr id="107" name="Szövegdoboz 106"/>
              <p:cNvSpPr txBox="1"/>
              <p:nvPr/>
            </p:nvSpPr>
            <p:spPr>
              <a:xfrm>
                <a:off x="6794308" y="5213348"/>
                <a:ext cx="2824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a:t>
                </a:r>
              </a:p>
            </p:txBody>
          </p:sp>
          <p:sp>
            <p:nvSpPr>
              <p:cNvPr id="126" name="Szövegdoboz 125"/>
              <p:cNvSpPr txBox="1"/>
              <p:nvPr/>
            </p:nvSpPr>
            <p:spPr>
              <a:xfrm>
                <a:off x="6778334" y="497260"/>
                <a:ext cx="2824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a:t>
                </a:r>
              </a:p>
            </p:txBody>
          </p:sp>
          <p:sp>
            <p:nvSpPr>
              <p:cNvPr id="127" name="Szövegdoboz 126"/>
              <p:cNvSpPr txBox="1"/>
              <p:nvPr/>
            </p:nvSpPr>
            <p:spPr>
              <a:xfrm>
                <a:off x="6778334" y="966681"/>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1.9</a:t>
                </a:r>
              </a:p>
            </p:txBody>
          </p:sp>
        </p:grpSp>
        <p:sp>
          <p:nvSpPr>
            <p:cNvPr id="129" name="Téglalap 128"/>
            <p:cNvSpPr/>
            <p:nvPr/>
          </p:nvSpPr>
          <p:spPr bwMode="auto">
            <a:xfrm>
              <a:off x="6601997" y="3654868"/>
              <a:ext cx="216024" cy="1900561"/>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130" name="Egyenes összekötő 129"/>
            <p:cNvCxnSpPr/>
            <p:nvPr/>
          </p:nvCxnSpPr>
          <p:spPr bwMode="auto">
            <a:xfrm rot="5400000">
              <a:off x="6389313" y="554934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 name="Csoportba foglalás 37"/>
            <p:cNvGrpSpPr/>
            <p:nvPr/>
          </p:nvGrpSpPr>
          <p:grpSpPr>
            <a:xfrm>
              <a:off x="6892235" y="810715"/>
              <a:ext cx="144016" cy="4810187"/>
              <a:chOff x="6661876" y="635759"/>
              <a:chExt cx="144016" cy="4810187"/>
            </a:xfrm>
          </p:grpSpPr>
          <p:cxnSp>
            <p:nvCxnSpPr>
              <p:cNvPr id="9" name="Egyenes összekötő 8"/>
              <p:cNvCxnSpPr/>
              <p:nvPr/>
            </p:nvCxnSpPr>
            <p:spPr bwMode="auto">
              <a:xfrm>
                <a:off x="6733884" y="635759"/>
                <a:ext cx="0" cy="48092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Egyenes összekötő 10"/>
              <p:cNvCxnSpPr/>
              <p:nvPr/>
            </p:nvCxnSpPr>
            <p:spPr bwMode="auto">
              <a:xfrm>
                <a:off x="6661876" y="206853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Egyenes összekötő 11"/>
              <p:cNvCxnSpPr/>
              <p:nvPr/>
            </p:nvCxnSpPr>
            <p:spPr bwMode="auto">
              <a:xfrm>
                <a:off x="6661876" y="159806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Egyenes összekötő 12"/>
              <p:cNvCxnSpPr/>
              <p:nvPr/>
            </p:nvCxnSpPr>
            <p:spPr bwMode="auto">
              <a:xfrm>
                <a:off x="6661876" y="3012320"/>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Egyenes összekötő 13"/>
              <p:cNvCxnSpPr/>
              <p:nvPr/>
            </p:nvCxnSpPr>
            <p:spPr bwMode="auto">
              <a:xfrm>
                <a:off x="6661876" y="254185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Egyenes összekötő 14"/>
              <p:cNvCxnSpPr/>
              <p:nvPr/>
            </p:nvCxnSpPr>
            <p:spPr bwMode="auto">
              <a:xfrm>
                <a:off x="6661876" y="394842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Egyenes összekötő 15"/>
              <p:cNvCxnSpPr/>
              <p:nvPr/>
            </p:nvCxnSpPr>
            <p:spPr bwMode="auto">
              <a:xfrm>
                <a:off x="6661876" y="3477956"/>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Egyenes összekötő 16"/>
              <p:cNvCxnSpPr/>
              <p:nvPr/>
            </p:nvCxnSpPr>
            <p:spPr bwMode="auto">
              <a:xfrm>
                <a:off x="6661876" y="489221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gyenes összekötő 17"/>
              <p:cNvCxnSpPr/>
              <p:nvPr/>
            </p:nvCxnSpPr>
            <p:spPr bwMode="auto">
              <a:xfrm>
                <a:off x="6661876" y="442174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Egyenes összekötő 122"/>
              <p:cNvCxnSpPr/>
              <p:nvPr/>
            </p:nvCxnSpPr>
            <p:spPr bwMode="auto">
              <a:xfrm>
                <a:off x="6661876" y="112161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Egyenes összekötő 123"/>
              <p:cNvCxnSpPr/>
              <p:nvPr/>
            </p:nvCxnSpPr>
            <p:spPr bwMode="auto">
              <a:xfrm>
                <a:off x="6661876" y="651149"/>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Egyenes összekötő 124"/>
              <p:cNvCxnSpPr/>
              <p:nvPr/>
            </p:nvCxnSpPr>
            <p:spPr bwMode="auto">
              <a:xfrm>
                <a:off x="6661876" y="159493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Egyenes összekötő 131"/>
              <p:cNvCxnSpPr/>
              <p:nvPr/>
            </p:nvCxnSpPr>
            <p:spPr bwMode="auto">
              <a:xfrm rot="5400000">
                <a:off x="6663010" y="5373938"/>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 name="Csoportba foglalás 39"/>
            <p:cNvGrpSpPr/>
            <p:nvPr/>
          </p:nvGrpSpPr>
          <p:grpSpPr>
            <a:xfrm>
              <a:off x="1821003" y="826105"/>
              <a:ext cx="144016" cy="4794525"/>
              <a:chOff x="1590644" y="651149"/>
              <a:chExt cx="144016" cy="4794525"/>
            </a:xfrm>
          </p:grpSpPr>
          <p:cxnSp>
            <p:nvCxnSpPr>
              <p:cNvPr id="19" name="Egyenes összekötő 18"/>
              <p:cNvCxnSpPr/>
              <p:nvPr/>
            </p:nvCxnSpPr>
            <p:spPr bwMode="auto">
              <a:xfrm>
                <a:off x="1590644" y="2728535"/>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Egyenes összekötő 19"/>
              <p:cNvCxnSpPr/>
              <p:nvPr/>
            </p:nvCxnSpPr>
            <p:spPr bwMode="auto">
              <a:xfrm>
                <a:off x="1590644" y="2334591"/>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Egyenes összekötő 20"/>
              <p:cNvCxnSpPr/>
              <p:nvPr/>
            </p:nvCxnSpPr>
            <p:spPr bwMode="auto">
              <a:xfrm>
                <a:off x="1590644" y="3472430"/>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gyenes összekötő 21"/>
              <p:cNvCxnSpPr/>
              <p:nvPr/>
            </p:nvCxnSpPr>
            <p:spPr bwMode="auto">
              <a:xfrm>
                <a:off x="1590644" y="3098101"/>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Egyenes összekötő 22"/>
              <p:cNvCxnSpPr/>
              <p:nvPr/>
            </p:nvCxnSpPr>
            <p:spPr bwMode="auto">
              <a:xfrm>
                <a:off x="1590644" y="4221088"/>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Egyenes összekötő 23"/>
              <p:cNvCxnSpPr/>
              <p:nvPr/>
            </p:nvCxnSpPr>
            <p:spPr bwMode="auto">
              <a:xfrm>
                <a:off x="1590644" y="3856285"/>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Egyenes összekötő 24"/>
              <p:cNvCxnSpPr/>
              <p:nvPr/>
            </p:nvCxnSpPr>
            <p:spPr bwMode="auto">
              <a:xfrm>
                <a:off x="1590644" y="4990193"/>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Egyenes összekötő 25"/>
              <p:cNvCxnSpPr/>
              <p:nvPr/>
            </p:nvCxnSpPr>
            <p:spPr bwMode="auto">
              <a:xfrm>
                <a:off x="1590644" y="4610269"/>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Egyenes összekötő 26"/>
              <p:cNvCxnSpPr/>
              <p:nvPr/>
            </p:nvCxnSpPr>
            <p:spPr bwMode="auto">
              <a:xfrm>
                <a:off x="1590644" y="1969788"/>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Egyenes összekötő 27"/>
              <p:cNvCxnSpPr/>
              <p:nvPr/>
            </p:nvCxnSpPr>
            <p:spPr bwMode="auto">
              <a:xfrm>
                <a:off x="1590644" y="1590133"/>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Egyenes összekötő 4"/>
              <p:cNvCxnSpPr/>
              <p:nvPr/>
            </p:nvCxnSpPr>
            <p:spPr bwMode="auto">
              <a:xfrm>
                <a:off x="1662652" y="651149"/>
                <a:ext cx="0" cy="47945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Egyenes összekötő 132"/>
              <p:cNvCxnSpPr/>
              <p:nvPr/>
            </p:nvCxnSpPr>
            <p:spPr bwMode="auto">
              <a:xfrm>
                <a:off x="1590644" y="1588029"/>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Egyenes összekötő 133"/>
              <p:cNvCxnSpPr/>
              <p:nvPr/>
            </p:nvCxnSpPr>
            <p:spPr bwMode="auto">
              <a:xfrm>
                <a:off x="1590644" y="1223226"/>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Egyenes összekötő 134"/>
              <p:cNvCxnSpPr/>
              <p:nvPr/>
            </p:nvCxnSpPr>
            <p:spPr bwMode="auto">
              <a:xfrm>
                <a:off x="1590644" y="843571"/>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 name="Csoportba foglalás 40"/>
            <p:cNvGrpSpPr/>
            <p:nvPr/>
          </p:nvGrpSpPr>
          <p:grpSpPr>
            <a:xfrm>
              <a:off x="1331640" y="864638"/>
              <a:ext cx="561371" cy="4744096"/>
              <a:chOff x="1101281" y="689682"/>
              <a:chExt cx="561371" cy="4744096"/>
            </a:xfrm>
          </p:grpSpPr>
          <p:sp>
            <p:nvSpPr>
              <p:cNvPr id="86" name="Szövegdoboz 85"/>
              <p:cNvSpPr txBox="1"/>
              <p:nvPr/>
            </p:nvSpPr>
            <p:spPr>
              <a:xfrm>
                <a:off x="1101281" y="1436244"/>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20%</a:t>
                </a:r>
              </a:p>
            </p:txBody>
          </p:sp>
          <p:sp>
            <p:nvSpPr>
              <p:cNvPr id="87" name="Szövegdoboz 86"/>
              <p:cNvSpPr txBox="1"/>
              <p:nvPr/>
            </p:nvSpPr>
            <p:spPr>
              <a:xfrm>
                <a:off x="1101281" y="1821075"/>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18%</a:t>
                </a:r>
              </a:p>
            </p:txBody>
          </p:sp>
          <p:sp>
            <p:nvSpPr>
              <p:cNvPr id="88" name="Szövegdoboz 87"/>
              <p:cNvSpPr txBox="1"/>
              <p:nvPr/>
            </p:nvSpPr>
            <p:spPr>
              <a:xfrm>
                <a:off x="1101281" y="2180702"/>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16%</a:t>
                </a:r>
              </a:p>
            </p:txBody>
          </p:sp>
          <p:sp>
            <p:nvSpPr>
              <p:cNvPr id="89" name="Szövegdoboz 88"/>
              <p:cNvSpPr txBox="1"/>
              <p:nvPr/>
            </p:nvSpPr>
            <p:spPr>
              <a:xfrm>
                <a:off x="1101281" y="2579609"/>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14%</a:t>
                </a:r>
              </a:p>
            </p:txBody>
          </p:sp>
          <p:sp>
            <p:nvSpPr>
              <p:cNvPr id="90" name="Szövegdoboz 89"/>
              <p:cNvSpPr txBox="1"/>
              <p:nvPr/>
            </p:nvSpPr>
            <p:spPr>
              <a:xfrm>
                <a:off x="1101281" y="2964440"/>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12%</a:t>
                </a:r>
              </a:p>
            </p:txBody>
          </p:sp>
          <p:sp>
            <p:nvSpPr>
              <p:cNvPr id="91" name="Szövegdoboz 90"/>
              <p:cNvSpPr txBox="1"/>
              <p:nvPr/>
            </p:nvSpPr>
            <p:spPr>
              <a:xfrm>
                <a:off x="1101281" y="3324067"/>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10%</a:t>
                </a:r>
              </a:p>
            </p:txBody>
          </p:sp>
          <p:sp>
            <p:nvSpPr>
              <p:cNvPr id="92" name="Szövegdoboz 91"/>
              <p:cNvSpPr txBox="1"/>
              <p:nvPr/>
            </p:nvSpPr>
            <p:spPr>
              <a:xfrm>
                <a:off x="1215094" y="3710107"/>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8%</a:t>
                </a:r>
              </a:p>
            </p:txBody>
          </p:sp>
          <p:sp>
            <p:nvSpPr>
              <p:cNvPr id="93" name="Szövegdoboz 92"/>
              <p:cNvSpPr txBox="1"/>
              <p:nvPr/>
            </p:nvSpPr>
            <p:spPr>
              <a:xfrm>
                <a:off x="1215094" y="4094938"/>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6%</a:t>
                </a:r>
              </a:p>
            </p:txBody>
          </p:sp>
          <p:sp>
            <p:nvSpPr>
              <p:cNvPr id="94" name="Szövegdoboz 93"/>
              <p:cNvSpPr txBox="1"/>
              <p:nvPr/>
            </p:nvSpPr>
            <p:spPr>
              <a:xfrm>
                <a:off x="1215094" y="4454565"/>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4%</a:t>
                </a:r>
              </a:p>
            </p:txBody>
          </p:sp>
          <p:sp>
            <p:nvSpPr>
              <p:cNvPr id="95" name="Szövegdoboz 94"/>
              <p:cNvSpPr txBox="1"/>
              <p:nvPr/>
            </p:nvSpPr>
            <p:spPr>
              <a:xfrm>
                <a:off x="1215094" y="4797152"/>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a:t>
                </a:r>
              </a:p>
            </p:txBody>
          </p:sp>
          <p:sp>
            <p:nvSpPr>
              <p:cNvPr id="96" name="Szövegdoboz 95"/>
              <p:cNvSpPr txBox="1"/>
              <p:nvPr/>
            </p:nvSpPr>
            <p:spPr>
              <a:xfrm>
                <a:off x="1215094" y="5156779"/>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0%</a:t>
                </a:r>
              </a:p>
            </p:txBody>
          </p:sp>
          <p:sp>
            <p:nvSpPr>
              <p:cNvPr id="155" name="Szövegdoboz 154"/>
              <p:cNvSpPr txBox="1"/>
              <p:nvPr/>
            </p:nvSpPr>
            <p:spPr>
              <a:xfrm>
                <a:off x="1101281" y="689682"/>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24%</a:t>
                </a:r>
              </a:p>
            </p:txBody>
          </p:sp>
          <p:sp>
            <p:nvSpPr>
              <p:cNvPr id="156" name="Szövegdoboz 155"/>
              <p:cNvSpPr txBox="1"/>
              <p:nvPr/>
            </p:nvSpPr>
            <p:spPr>
              <a:xfrm>
                <a:off x="1101281" y="1074513"/>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22%</a:t>
                </a:r>
              </a:p>
            </p:txBody>
          </p:sp>
        </p:grpSp>
        <p:sp>
          <p:nvSpPr>
            <p:cNvPr id="158" name="Szövegdoboz 157"/>
            <p:cNvSpPr txBox="1"/>
            <p:nvPr/>
          </p:nvSpPr>
          <p:spPr>
            <a:xfrm rot="-2700000">
              <a:off x="6449266" y="5741089"/>
              <a:ext cx="444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SKL</a:t>
              </a:r>
            </a:p>
          </p:txBody>
        </p:sp>
        <p:sp>
          <p:nvSpPr>
            <p:cNvPr id="159" name="Folyamatábra: Döntés 110"/>
            <p:cNvSpPr/>
            <p:nvPr/>
          </p:nvSpPr>
          <p:spPr bwMode="auto">
            <a:xfrm>
              <a:off x="6674575" y="1220435"/>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160" name="Egyenes összekötő 159"/>
            <p:cNvCxnSpPr>
              <a:stCxn id="112" idx="3"/>
              <a:endCxn id="159" idx="7"/>
            </p:cNvCxnSpPr>
            <p:nvPr/>
          </p:nvCxnSpPr>
          <p:spPr bwMode="auto">
            <a:xfrm flipV="1">
              <a:off x="6260177" y="1272585"/>
              <a:ext cx="430670" cy="746099"/>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1" name="TextBox 103"/>
          <p:cNvSpPr txBox="1"/>
          <p:nvPr/>
        </p:nvSpPr>
        <p:spPr>
          <a:xfrm>
            <a:off x="71500" y="413665"/>
            <a:ext cx="92821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Raising the single thread IPC in Intel’s basic architectures (Based on </a:t>
            </a:r>
            <a:r>
              <a:rPr kumimoji="0" lang="en-US" sz="1800" b="0" i="0" u="none" strike="noStrike" kern="1200" cap="none" spc="0" normalizeH="0" baseline="0" noProof="0" dirty="0">
                <a:ln>
                  <a:noFill/>
                </a:ln>
                <a:solidFill>
                  <a:srgbClr val="000000"/>
                </a:solidFill>
                <a:effectLst/>
                <a:uLnTx/>
                <a:uFillTx/>
                <a:latin typeface="Verdana"/>
                <a:ea typeface="+mn-ea"/>
                <a:cs typeface="+mn-cs"/>
              </a:rPr>
              <a:t>[124]</a:t>
            </a:r>
            <a:r>
              <a:rPr kumimoji="0" lang="en-US" sz="1800" b="0" i="0" u="none" strike="noStrike" kern="1200" cap="none" spc="0" normalizeH="0" baseline="0" noProof="0" dirty="0">
                <a:ln>
                  <a:noFill/>
                </a:ln>
                <a:solidFill>
                  <a:srgbClr val="2D2D8A"/>
                </a:solidFill>
                <a:effectLst/>
                <a:uLnTx/>
                <a:uFillTx/>
                <a:latin typeface="Verdana"/>
                <a:ea typeface="+mn-ea"/>
                <a:cs typeface="+mn-cs"/>
              </a:rPr>
              <a:t>)</a:t>
            </a:r>
          </a:p>
        </p:txBody>
      </p:sp>
      <p:sp>
        <p:nvSpPr>
          <p:cNvPr id="4" name="TextBox 3"/>
          <p:cNvSpPr txBox="1"/>
          <p:nvPr/>
        </p:nvSpPr>
        <p:spPr>
          <a:xfrm>
            <a:off x="2144866" y="6129300"/>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mn-ea"/>
                <a:cs typeface="+mn-cs"/>
              </a:rPr>
              <a:t>(2003)</a:t>
            </a:r>
          </a:p>
        </p:txBody>
      </p:sp>
      <p:sp>
        <p:nvSpPr>
          <p:cNvPr id="122" name="TextBox 121"/>
          <p:cNvSpPr txBox="1"/>
          <p:nvPr/>
        </p:nvSpPr>
        <p:spPr>
          <a:xfrm>
            <a:off x="6150271" y="6084295"/>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mn-ea"/>
                <a:cs typeface="+mn-cs"/>
              </a:rPr>
              <a:t>(2015)</a:t>
            </a:r>
          </a:p>
        </p:txBody>
      </p:sp>
      <p:sp>
        <p:nvSpPr>
          <p:cNvPr id="131"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hu-HU" sz="1700" kern="1200">
                <a:solidFill>
                  <a:srgbClr val="FFFFFF"/>
                </a:solidFill>
              </a:rPr>
              <a:t>10</a:t>
            </a:r>
            <a:r>
              <a:rPr lang="en-US" sz="1700" kern="1200">
                <a:solidFill>
                  <a:srgbClr val="FFFFFF"/>
                </a:solidFill>
              </a:rPr>
              <a:t>)</a:t>
            </a:r>
            <a:endParaRPr lang="en-US" sz="1700" kern="1200" dirty="0">
              <a:solidFill>
                <a:srgbClr val="FFFFFF"/>
              </a:solidFill>
            </a:endParaRPr>
          </a:p>
        </p:txBody>
      </p:sp>
      <p:sp>
        <p:nvSpPr>
          <p:cNvPr id="14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68301409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en-US" sz="1700" kern="1200" dirty="0">
                <a:solidFill>
                  <a:srgbClr val="FFFFFF"/>
                </a:solidFill>
              </a:rPr>
              <a:t>(</a:t>
            </a:r>
            <a:r>
              <a:rPr lang="en-US" sz="1700" kern="1200">
                <a:solidFill>
                  <a:srgbClr val="FFFFFF"/>
                </a:solidFill>
              </a:rPr>
              <a:t>11)</a:t>
            </a:r>
            <a:endParaRPr lang="en-US" sz="1700" kern="1200" dirty="0">
              <a:solidFill>
                <a:srgbClr val="FFFFFF"/>
              </a:solidFill>
            </a:endParaRPr>
          </a:p>
        </p:txBody>
      </p:sp>
      <p:sp>
        <p:nvSpPr>
          <p:cNvPr id="3" name="TextBox 2"/>
          <p:cNvSpPr txBox="1"/>
          <p:nvPr/>
        </p:nvSpPr>
        <p:spPr>
          <a:xfrm>
            <a:off x="259872" y="1043735"/>
            <a:ext cx="8992648" cy="14003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Note</a:t>
            </a:r>
            <a:r>
              <a:rPr kumimoji="0" lang="en-US" sz="1600" b="0" i="0" u="none" strike="noStrike" kern="1200" cap="none" spc="0" normalizeH="0" baseline="0" noProof="0" dirty="0">
                <a:ln>
                  <a:noFill/>
                </a:ln>
                <a:solidFill>
                  <a:srgbClr val="000000"/>
                </a:solidFill>
                <a:effectLst/>
                <a:uLnTx/>
                <a:uFillTx/>
                <a:latin typeface="Verdana"/>
                <a:ea typeface="+mn-ea"/>
                <a:cs typeface="+mn-cs"/>
              </a:rPr>
              <a:t> that both Intel and ARM raised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IPC </a:t>
            </a:r>
            <a:r>
              <a:rPr kumimoji="0" lang="en-US" sz="1600" b="0" i="0" u="none" strike="noStrike" kern="1200" cap="none" spc="0" normalizeH="0" baseline="0" noProof="0" dirty="0">
                <a:ln>
                  <a:noFill/>
                </a:ln>
                <a:solidFill>
                  <a:srgbClr val="000000"/>
                </a:solidFill>
                <a:effectLst/>
                <a:uLnTx/>
                <a:uFillTx/>
                <a:latin typeface="Verdana"/>
                <a:ea typeface="+mn-ea"/>
                <a:cs typeface="+mn-cs"/>
              </a:rPr>
              <a:t>in their Core and Cortex A families,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respectively, </a:t>
            </a:r>
            <a:r>
              <a:rPr kumimoji="0" lang="en-US" sz="1600" b="0" i="0" u="none" strike="noStrike" kern="1200" cap="none" spc="0" normalizeH="0" baseline="0" noProof="0" dirty="0">
                <a:ln>
                  <a:noFill/>
                </a:ln>
                <a:solidFill>
                  <a:srgbClr val="0070C0"/>
                </a:solidFill>
                <a:effectLst/>
                <a:uLnTx/>
                <a:uFillTx/>
                <a:latin typeface="Verdana"/>
                <a:ea typeface="+mn-ea"/>
                <a:cs typeface="+mn-cs"/>
              </a:rPr>
              <a:t>only about 2-times  in about 10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Verdana"/>
              </a:rPr>
              <a:t>Nevertheless, ARM could raise the </a:t>
            </a:r>
            <a:r>
              <a:rPr lang="en-US" sz="1600" dirty="0">
                <a:solidFill>
                  <a:srgbClr val="FF0000"/>
                </a:solidFill>
                <a:latin typeface="Verdana"/>
              </a:rPr>
              <a:t>relative performance </a:t>
            </a:r>
            <a:r>
              <a:rPr lang="en-US" sz="1600" dirty="0">
                <a:latin typeface="Verdana"/>
              </a:rPr>
              <a:t>of their CPUs in the considered time interval of about </a:t>
            </a:r>
            <a:r>
              <a:rPr lang="en-US" sz="1600" dirty="0">
                <a:solidFill>
                  <a:srgbClr val="0070C0"/>
                </a:solidFill>
                <a:latin typeface="Verdana"/>
              </a:rPr>
              <a:t>10 years </a:t>
            </a:r>
            <a:r>
              <a:rPr lang="en-US" sz="1600" dirty="0">
                <a:latin typeface="Verdana"/>
              </a:rPr>
              <a:t>vs. the “low performance LITTLE A7 core” by </a:t>
            </a:r>
            <a:r>
              <a:rPr lang="en-US" sz="1600" dirty="0">
                <a:solidFill>
                  <a:srgbClr val="0070C0"/>
                </a:solidFill>
                <a:latin typeface="Verdana"/>
              </a:rPr>
              <a:t>more than </a:t>
            </a:r>
            <a:r>
              <a:rPr kumimoji="0" lang="en-US" sz="1600" b="0" i="0" u="none" strike="noStrike" kern="1200" cap="none" spc="0" normalizeH="0" noProof="0" dirty="0">
                <a:ln>
                  <a:noFill/>
                </a:ln>
                <a:solidFill>
                  <a:srgbClr val="0070C0"/>
                </a:solidFill>
                <a:effectLst/>
                <a:uLnTx/>
                <a:uFillTx/>
                <a:latin typeface="Verdana"/>
                <a:ea typeface="+mn-ea"/>
                <a:cs typeface="+mn-cs"/>
              </a:rPr>
              <a:t>5 times </a:t>
            </a:r>
            <a:r>
              <a:rPr kumimoji="0" lang="en-US" sz="1600" b="0" i="0" u="none" strike="noStrike" kern="1200" cap="none" spc="0" normalizeH="0" noProof="0" dirty="0">
                <a:ln>
                  <a:noFill/>
                </a:ln>
                <a:effectLst/>
                <a:uLnTx/>
                <a:uFillTx/>
                <a:latin typeface="Verdana"/>
                <a:ea typeface="+mn-ea"/>
                <a:cs typeface="+mn-cs"/>
              </a:rPr>
              <a:t>(</a:t>
            </a:r>
            <a:r>
              <a:rPr kumimoji="0" lang="en-US" sz="1600" b="0" i="0" u="none" strike="noStrike" kern="1200" cap="none" spc="0" normalizeH="0" noProof="0" dirty="0">
                <a:ln>
                  <a:noFill/>
                </a:ln>
                <a:solidFill>
                  <a:srgbClr val="0070C0"/>
                </a:solidFill>
                <a:effectLst/>
                <a:uLnTx/>
                <a:uFillTx/>
                <a:latin typeface="Verdana"/>
                <a:ea typeface="+mn-ea"/>
                <a:cs typeface="+mn-cs"/>
              </a:rPr>
              <a:t>due to higher clock rates)</a:t>
            </a:r>
            <a:r>
              <a:rPr kumimoji="0" lang="en-US" sz="1600" b="0" i="0" u="none" strike="noStrike" kern="1200" cap="none" spc="0" normalizeH="0" noProof="0" dirty="0">
                <a:ln>
                  <a:noFill/>
                </a:ln>
                <a:effectLst/>
                <a:uLnTx/>
                <a:uFillTx/>
                <a:latin typeface="Verdana"/>
                <a:ea typeface="+mn-ea"/>
                <a:cs typeface="+mn-cs"/>
              </a:rPr>
              <a:t>. </a:t>
            </a:r>
            <a:endParaRPr kumimoji="0" lang="en-US" sz="1600" b="0" i="0" u="none" strike="noStrike" kern="1200" cap="none" spc="0" normalizeH="0" baseline="0" noProof="0" dirty="0">
              <a:ln>
                <a:noFill/>
              </a:ln>
              <a:effectLst/>
              <a:uLnTx/>
              <a:uFillTx/>
              <a:latin typeface="Verdana"/>
              <a:ea typeface="+mn-ea"/>
              <a:cs typeface="+mn-cs"/>
            </a:endParaRPr>
          </a:p>
        </p:txBody>
      </p:sp>
      <p:sp>
        <p:nvSpPr>
          <p:cNvPr id="4" name="TextBox 3"/>
          <p:cNvSpPr txBox="1"/>
          <p:nvPr/>
        </p:nvSpPr>
        <p:spPr>
          <a:xfrm>
            <a:off x="71438" y="413665"/>
            <a:ext cx="893366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Comparing the evolution of single thread IPC in Intel’s and AMD’s Core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  ARM’s Cortex-A families</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78495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(12)</a:t>
            </a:r>
          </a:p>
        </p:txBody>
      </p:sp>
      <p:sp>
        <p:nvSpPr>
          <p:cNvPr id="3" name="TextBox 2"/>
          <p:cNvSpPr txBox="1"/>
          <p:nvPr/>
        </p:nvSpPr>
        <p:spPr>
          <a:xfrm>
            <a:off x="74596" y="413665"/>
            <a:ext cx="85883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Wide configuration options - Example: </a:t>
            </a:r>
            <a:r>
              <a:rPr kumimoji="0" lang="en-US" sz="1800" b="0" i="0" u="none" strike="noStrike" kern="1200" cap="none" spc="0" normalizeH="0" baseline="0" noProof="0" dirty="0">
                <a:ln>
                  <a:noFill/>
                </a:ln>
                <a:solidFill>
                  <a:srgbClr val="2D2D8A"/>
                </a:solidFill>
                <a:effectLst/>
                <a:uLnTx/>
                <a:uFillTx/>
                <a:latin typeface="Verdana"/>
                <a:ea typeface="+mn-ea"/>
                <a:cs typeface="+mn-cs"/>
              </a:rPr>
              <a:t>The 64-bit </a:t>
            </a:r>
            <a:r>
              <a:rPr kumimoji="0" lang="hu-HU" sz="1800" b="0" i="0" u="none" strike="noStrike" kern="1200" cap="none" spc="0" normalizeH="0" baseline="0" noProof="0" dirty="0">
                <a:ln>
                  <a:noFill/>
                </a:ln>
                <a:solidFill>
                  <a:srgbClr val="2D2D8A"/>
                </a:solidFill>
                <a:effectLst/>
                <a:uLnTx/>
                <a:uFillTx/>
                <a:latin typeface="Verdana"/>
                <a:ea typeface="+mn-ea"/>
                <a:cs typeface="+mn-cs"/>
              </a:rPr>
              <a:t>low power</a:t>
            </a:r>
            <a:r>
              <a:rPr kumimoji="0" lang="en-US" sz="1800" b="0" i="0" u="none" strike="noStrike" kern="1200" cap="none" spc="0" normalizeH="0" baseline="0" noProof="0" dirty="0">
                <a:ln>
                  <a:noFill/>
                </a:ln>
                <a:solidFill>
                  <a:srgbClr val="2D2D8A"/>
                </a:solidFill>
                <a:effectLst/>
                <a:uLnTx/>
                <a:uFillTx/>
                <a:latin typeface="Verdana"/>
                <a:ea typeface="+mn-ea"/>
                <a:cs typeface="+mn-cs"/>
              </a:rPr>
              <a:t> Cortex-A</a:t>
            </a:r>
            <a:r>
              <a:rPr kumimoji="0" lang="hu-HU" sz="1800" b="0" i="0" u="none" strike="noStrike" kern="1200" cap="none" spc="0" normalizeH="0" baseline="0" noProof="0" dirty="0">
                <a:ln>
                  <a:noFill/>
                </a:ln>
                <a:solidFill>
                  <a:srgbClr val="2D2D8A"/>
                </a:solidFill>
                <a:effectLst/>
                <a:uLnTx/>
                <a:uFillTx/>
                <a:latin typeface="Verdana"/>
                <a:ea typeface="+mn-ea"/>
                <a:cs typeface="+mn-cs"/>
              </a:rPr>
              <a:t>35</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TextBox 4"/>
          <p:cNvSpPr txBox="1"/>
          <p:nvPr/>
        </p:nvSpPr>
        <p:spPr>
          <a:xfrm>
            <a:off x="284603" y="818710"/>
            <a:ext cx="6925550"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It is a widely configurable application CPU, as indicated below.</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1860890" y="5036129"/>
            <a:ext cx="562609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Figure: Configuration options of the Cortex-A35 [77]</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305946" y="5531184"/>
            <a:ext cx="8392875" cy="63607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It is configurable for applications ranging from mobiles to deeply embedded.</a:t>
            </a:r>
          </a:p>
          <a:p>
            <a:pPr marL="285750" marR="0" lvl="0" indent="-285750" algn="l" defTabSz="914400" rtl="0" eaLnBrk="1" fontAlgn="auto" latinLnBrk="0" hangingPunct="1">
              <a:lnSpc>
                <a:spcPct val="100000"/>
              </a:lnSpc>
              <a:spcBef>
                <a:spcPts val="0"/>
              </a:spcBef>
              <a:spcAft>
                <a:spcPts val="400"/>
              </a:spcAft>
              <a:buClr>
                <a:srgbClr val="000000"/>
              </a:buClr>
              <a:buSzTx/>
              <a:buFont typeface="Arial" panose="020B0604020202020204" pitchFamily="34" charset="0"/>
              <a:buChar char="•"/>
              <a:tabLst/>
              <a:defRPr/>
            </a:pPr>
            <a:r>
              <a:rPr kumimoji="0" lang="hu-HU" sz="1600" b="0" i="0" u="none" strike="noStrike" kern="1200" cap="none" spc="0" normalizeH="0" baseline="0" noProof="0" dirty="0">
                <a:ln>
                  <a:noFill/>
                </a:ln>
                <a:solidFill>
                  <a:srgbClr val="0070C0"/>
                </a:solidFill>
                <a:effectLst/>
                <a:uLnTx/>
                <a:uFillTx/>
                <a:latin typeface="Verdana"/>
                <a:ea typeface="+mn-ea"/>
                <a:cs typeface="+mn-cs"/>
              </a:rPr>
              <a:t>Target consumption is below 125 mW.</a:t>
            </a:r>
          </a:p>
        </p:txBody>
      </p:sp>
      <p:pic>
        <p:nvPicPr>
          <p:cNvPr id="9" name="Picture 2" descr="http://images.anandtech.com/doci/9769/config.PNG"/>
          <p:cNvPicPr>
            <a:picLocks noChangeAspect="1" noChangeArrowheads="1"/>
          </p:cNvPicPr>
          <p:nvPr/>
        </p:nvPicPr>
        <p:blipFill rotWithShape="1">
          <a:blip r:embed="rId2">
            <a:extLst>
              <a:ext uri="{28A0092B-C50C-407E-A947-70E740481C1C}">
                <a14:useLocalDpi xmlns:a14="http://schemas.microsoft.com/office/drawing/2010/main" val="0"/>
              </a:ext>
            </a:extLst>
          </a:blip>
          <a:srcRect l="5987" t="18225" r="4075" b="17146"/>
          <a:stretch/>
        </p:blipFill>
        <p:spPr bwMode="auto">
          <a:xfrm>
            <a:off x="566555" y="1719866"/>
            <a:ext cx="7920880" cy="319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3494292093"/>
              </p:ext>
            </p:extLst>
          </p:nvPr>
        </p:nvGraphicFramePr>
        <p:xfrm>
          <a:off x="58620" y="1223755"/>
          <a:ext cx="9001001" cy="5194688"/>
        </p:xfrm>
        <a:graphic>
          <a:graphicData uri="http://schemas.openxmlformats.org/drawingml/2006/table">
            <a:tbl>
              <a:tblPr/>
              <a:tblGrid>
                <a:gridCol w="1125125">
                  <a:extLst>
                    <a:ext uri="{9D8B030D-6E8A-4147-A177-3AD203B41FA5}">
                      <a16:colId xmlns:a16="http://schemas.microsoft.com/office/drawing/2014/main" val="20000"/>
                    </a:ext>
                  </a:extLst>
                </a:gridCol>
                <a:gridCol w="1485165">
                  <a:extLst>
                    <a:ext uri="{9D8B030D-6E8A-4147-A177-3AD203B41FA5}">
                      <a16:colId xmlns:a16="http://schemas.microsoft.com/office/drawing/2014/main" val="20001"/>
                    </a:ext>
                  </a:extLst>
                </a:gridCol>
                <a:gridCol w="4725525">
                  <a:extLst>
                    <a:ext uri="{9D8B030D-6E8A-4147-A177-3AD203B41FA5}">
                      <a16:colId xmlns:a16="http://schemas.microsoft.com/office/drawing/2014/main" val="20002"/>
                    </a:ext>
                  </a:extLst>
                </a:gridCol>
                <a:gridCol w="1035115">
                  <a:extLst>
                    <a:ext uri="{9D8B030D-6E8A-4147-A177-3AD203B41FA5}">
                      <a16:colId xmlns:a16="http://schemas.microsoft.com/office/drawing/2014/main" val="20003"/>
                    </a:ext>
                  </a:extLst>
                </a:gridCol>
                <a:gridCol w="630071">
                  <a:extLst>
                    <a:ext uri="{9D8B030D-6E8A-4147-A177-3AD203B41FA5}">
                      <a16:colId xmlns:a16="http://schemas.microsoft.com/office/drawing/2014/main" val="20004"/>
                    </a:ext>
                  </a:extLst>
                </a:gridCol>
              </a:tblGrid>
              <a:tr h="553777">
                <a:tc>
                  <a:txBody>
                    <a:bodyPr/>
                    <a:lstStyle/>
                    <a:p>
                      <a:pPr algn="ctr"/>
                      <a:endParaRPr lang="en-US" sz="1200" dirty="0">
                        <a:effectLst/>
                      </a:endParaRP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b="1"/>
                        <a:t>(SOC)</a:t>
                      </a:r>
                    </a:p>
                    <a:p>
                      <a:pPr algn="ctr"/>
                      <a:r>
                        <a:rPr lang="en-US" sz="1200" b="1"/>
                        <a:t>System-</a:t>
                      </a:r>
                    </a:p>
                    <a:p>
                      <a:pPr algn="ctr"/>
                      <a:r>
                        <a:rPr lang="en-US" sz="1200" b="1"/>
                        <a:t>On-a-Chip</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Notable Product(s) Containing</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ARM Cortex-A CPU </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No. of Cores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4718">
                <a:tc rowSpan="3">
                  <a:txBody>
                    <a:bodyPr/>
                    <a:lstStyle/>
                    <a:p>
                      <a:pPr algn="ctr"/>
                      <a:r>
                        <a:rPr lang="en-US" sz="1200" b="1" dirty="0"/>
                        <a:t>Apple</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a:t>A4</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dirty="0"/>
                        <a:t>iPhone 4, iPod Touch (4th Gen), iPad (1st Gen), </a:t>
                      </a:r>
                      <a:r>
                        <a:rPr lang="en-US" sz="1200" dirty="0" err="1"/>
                        <a:t>AppleTV</a:t>
                      </a:r>
                      <a:r>
                        <a:rPr lang="en-US" sz="1200" dirty="0"/>
                        <a:t> (2nd Gen)</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1"/>
                  </a:ext>
                </a:extLst>
              </a:tr>
              <a:tr h="254718">
                <a:tc vMerge="1">
                  <a:txBody>
                    <a:bodyPr/>
                    <a:lstStyle/>
                    <a:p>
                      <a:endParaRPr lang="en-US"/>
                    </a:p>
                  </a:txBody>
                  <a:tcPr/>
                </a:tc>
                <a:tc>
                  <a:txBody>
                    <a:bodyPr/>
                    <a:lstStyle/>
                    <a:p>
                      <a:pPr marL="72000"/>
                      <a:r>
                        <a:rPr lang="en-US" sz="1200" b="1"/>
                        <a:t>A5</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dirty="0"/>
                        <a:t>iPhone 4S, iPad 2, </a:t>
                      </a:r>
                      <a:r>
                        <a:rPr lang="en-US" sz="1200" dirty="0" err="1"/>
                        <a:t>AppleTV</a:t>
                      </a:r>
                      <a:r>
                        <a:rPr lang="en-US" sz="1200" dirty="0"/>
                        <a:t> (3rd Gen)</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2"/>
                  </a:ext>
                </a:extLst>
              </a:tr>
              <a:tr h="254718">
                <a:tc vMerge="1">
                  <a:txBody>
                    <a:bodyPr/>
                    <a:lstStyle/>
                    <a:p>
                      <a:endParaRPr lang="en-US"/>
                    </a:p>
                  </a:txBody>
                  <a:tcPr/>
                </a:tc>
                <a:tc>
                  <a:txBody>
                    <a:bodyPr/>
                    <a:lstStyle/>
                    <a:p>
                      <a:pPr marL="72000"/>
                      <a:r>
                        <a:rPr lang="en-US" sz="1200" b="1"/>
                        <a:t>A5X</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err="1"/>
                        <a:t>iPad</a:t>
                      </a:r>
                      <a:r>
                        <a:rPr lang="en-US" sz="1200"/>
                        <a:t> (3rd Gen, Retina Display)</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3"/>
                  </a:ext>
                </a:extLst>
              </a:tr>
              <a:tr h="254718">
                <a:tc rowSpan="4">
                  <a:txBody>
                    <a:bodyPr/>
                    <a:lstStyle/>
                    <a:p>
                      <a:pPr algn="ctr"/>
                      <a:r>
                        <a:rPr lang="en-US" sz="1200" b="1"/>
                        <a:t>Samsung</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b="1" err="1"/>
                        <a:t>Exynos</a:t>
                      </a:r>
                      <a:r>
                        <a:rPr lang="en-US" sz="1200" b="1"/>
                        <a:t> 3 Single</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 Samsung Galaxy Nexus S, </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4"/>
                  </a:ext>
                </a:extLst>
              </a:tr>
              <a:tr h="254718">
                <a:tc vMerge="1">
                  <a:txBody>
                    <a:bodyPr/>
                    <a:lstStyle/>
                    <a:p>
                      <a:endParaRPr lang="en-US"/>
                    </a:p>
                  </a:txBody>
                  <a:tcPr/>
                </a:tc>
                <a:tc>
                  <a:txBody>
                    <a:bodyPr/>
                    <a:lstStyle/>
                    <a:p>
                      <a:pPr marL="72000"/>
                      <a:r>
                        <a:rPr lang="en-US" sz="1200" b="1" err="1"/>
                        <a:t>Exynos</a:t>
                      </a:r>
                      <a:r>
                        <a:rPr lang="en-US" sz="1200" b="1"/>
                        <a:t> 4 Dual</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SII, Samsung Galaxy Note (International)</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5"/>
                  </a:ext>
                </a:extLst>
              </a:tr>
              <a:tr h="254718">
                <a:tc vMerge="1">
                  <a:txBody>
                    <a:bodyPr/>
                    <a:lstStyle/>
                    <a:p>
                      <a:endParaRPr lang="en-US"/>
                    </a:p>
                  </a:txBody>
                  <a:tcPr/>
                </a:tc>
                <a:tc>
                  <a:txBody>
                    <a:bodyPr/>
                    <a:lstStyle/>
                    <a:p>
                      <a:pPr marL="72000"/>
                      <a:r>
                        <a:rPr lang="en-US" sz="1200" b="1" err="1"/>
                        <a:t>Exynos</a:t>
                      </a:r>
                      <a:r>
                        <a:rPr lang="en-US" sz="1200" b="1"/>
                        <a:t> 4 Quad</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SIII</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4</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6"/>
                  </a:ext>
                </a:extLst>
              </a:tr>
              <a:tr h="363237">
                <a:tc vMerge="1">
                  <a:txBody>
                    <a:bodyPr/>
                    <a:lstStyle/>
                    <a:p>
                      <a:endParaRPr lang="en-US"/>
                    </a:p>
                  </a:txBody>
                  <a:tcPr/>
                </a:tc>
                <a:tc>
                  <a:txBody>
                    <a:bodyPr/>
                    <a:lstStyle/>
                    <a:p>
                      <a:pPr marL="72000"/>
                      <a:r>
                        <a:rPr lang="en-US" sz="1200" b="1" err="1"/>
                        <a:t>Exynos</a:t>
                      </a:r>
                      <a:r>
                        <a:rPr lang="en-US" sz="1200" b="1"/>
                        <a:t> 5 Dual</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err="1"/>
                        <a:t>Chrombook</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Cortex-A15</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7"/>
                  </a:ext>
                </a:extLst>
              </a:tr>
              <a:tr h="254718">
                <a:tc rowSpan="3">
                  <a:txBody>
                    <a:bodyPr/>
                    <a:lstStyle/>
                    <a:p>
                      <a:pPr algn="ctr"/>
                      <a:r>
                        <a:rPr lang="en-US" sz="1200" b="1" err="1"/>
                        <a:t>Nvidia</a:t>
                      </a:r>
                      <a:endParaRPr lang="en-US" sz="1200" b="1"/>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err="1"/>
                        <a:t>Tegra</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Microsoft Zune HD</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(ARM11)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8"/>
                  </a:ext>
                </a:extLst>
              </a:tr>
              <a:tr h="440240">
                <a:tc vMerge="1">
                  <a:txBody>
                    <a:bodyPr/>
                    <a:lstStyle/>
                    <a:p>
                      <a:endParaRPr lang="en-US"/>
                    </a:p>
                  </a:txBody>
                  <a:tcPr/>
                </a:tc>
                <a:tc>
                  <a:txBody>
                    <a:bodyPr/>
                    <a:lstStyle/>
                    <a:p>
                      <a:pPr marL="72000"/>
                      <a:r>
                        <a:rPr lang="en-US" sz="1200" b="1" err="1"/>
                        <a:t>Tegra</a:t>
                      </a:r>
                      <a:r>
                        <a:rPr lang="en-US" sz="1200" b="1"/>
                        <a:t> 2</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ASUS </a:t>
                      </a:r>
                      <a:r>
                        <a:rPr lang="en-US" sz="1200" err="1"/>
                        <a:t>Eee</a:t>
                      </a:r>
                      <a:r>
                        <a:rPr lang="en-US" sz="1200"/>
                        <a:t> Pad Transformer, Samsung Galaxy Tab 10.1, Motorola </a:t>
                      </a:r>
                      <a:r>
                        <a:rPr lang="en-US" sz="1200" err="1"/>
                        <a:t>Xoom</a:t>
                      </a:r>
                      <a:r>
                        <a:rPr lang="en-US" sz="1200"/>
                        <a:t>, Dell Streak 7 &amp; Pro, Sony Tablet 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9"/>
                  </a:ext>
                </a:extLst>
              </a:tr>
              <a:tr h="440240">
                <a:tc vMerge="1">
                  <a:txBody>
                    <a:bodyPr/>
                    <a:lstStyle/>
                    <a:p>
                      <a:endParaRPr lang="en-US"/>
                    </a:p>
                  </a:txBody>
                  <a:tcPr/>
                </a:tc>
                <a:tc>
                  <a:txBody>
                    <a:bodyPr/>
                    <a:lstStyle/>
                    <a:p>
                      <a:pPr marL="72000"/>
                      <a:r>
                        <a:rPr lang="en-US" sz="1200" b="1" err="1"/>
                        <a:t>Tegra</a:t>
                      </a:r>
                      <a:r>
                        <a:rPr lang="en-US" sz="1200" b="1"/>
                        <a:t> 3</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ASUS Transformer Pad 300, ASUS Nexus 7, Acer </a:t>
                      </a:r>
                      <a:r>
                        <a:rPr lang="en-US" sz="1200" err="1"/>
                        <a:t>Iconia</a:t>
                      </a:r>
                      <a:r>
                        <a:rPr lang="en-US" sz="1200"/>
                        <a:t> Tab A510 &amp; A700, HTC One X</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4</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0"/>
                  </a:ext>
                </a:extLst>
              </a:tr>
              <a:tr h="238960">
                <a:tc>
                  <a:txBody>
                    <a:bodyPr/>
                    <a:lstStyle/>
                    <a:p>
                      <a:pPr algn="ctr"/>
                      <a:r>
                        <a:rPr lang="en-US" sz="1200" b="1"/>
                        <a:t>Qualcomm</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b="1"/>
                        <a:t>Snapdragon S1</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Large</a:t>
                      </a:r>
                      <a:r>
                        <a:rPr lang="en-US" sz="1200" baseline="0"/>
                        <a:t> number of devices</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(ARM11)/A5</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11"/>
                  </a:ext>
                </a:extLst>
              </a:tr>
              <a:tr h="254718">
                <a:tc rowSpan="3">
                  <a:txBody>
                    <a:bodyPr/>
                    <a:lstStyle/>
                    <a:p>
                      <a:pPr algn="ctr"/>
                      <a:r>
                        <a:rPr lang="en-US" sz="1200" b="1"/>
                        <a:t>Texas Instruments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a:t>OMAP 3</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Barnes and Noble Nook Color</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2"/>
                  </a:ext>
                </a:extLst>
              </a:tr>
              <a:tr h="440240">
                <a:tc vMerge="1">
                  <a:txBody>
                    <a:bodyPr/>
                    <a:lstStyle/>
                    <a:p>
                      <a:endParaRPr lang="en-US"/>
                    </a:p>
                  </a:txBody>
                  <a:tcPr/>
                </a:tc>
                <a:tc>
                  <a:txBody>
                    <a:bodyPr/>
                    <a:lstStyle/>
                    <a:p>
                      <a:pPr marL="72000"/>
                      <a:r>
                        <a:rPr lang="en-US" sz="1200" b="1"/>
                        <a:t>OMAP 4</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Amazon Kindle Fire, Samsung Galaxy Tab 2, Blackberry Playbook, Samsung Galaxy Nexus, Barnes and Noble Nook Tablet</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3"/>
                  </a:ext>
                </a:extLst>
              </a:tr>
              <a:tr h="363237">
                <a:tc vMerge="1">
                  <a:txBody>
                    <a:bodyPr/>
                    <a:lstStyle/>
                    <a:p>
                      <a:endParaRPr lang="en-US"/>
                    </a:p>
                  </a:txBody>
                  <a:tcPr/>
                </a:tc>
                <a:tc>
                  <a:txBody>
                    <a:bodyPr/>
                    <a:lstStyle/>
                    <a:p>
                      <a:pPr marL="72000"/>
                      <a:r>
                        <a:rPr lang="en-US" sz="1200" b="1"/>
                        <a:t>OMAP 5</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N/A</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Cortex-A15</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dirty="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4"/>
                  </a:ext>
                </a:extLst>
              </a:tr>
            </a:tbl>
          </a:graphicData>
        </a:graphic>
      </p:graphicFrame>
      <p:sp>
        <p:nvSpPr>
          <p:cNvPr id="2" name="TextBox 1"/>
          <p:cNvSpPr txBox="1"/>
          <p:nvPr/>
        </p:nvSpPr>
        <p:spPr>
          <a:xfrm>
            <a:off x="74190" y="413665"/>
            <a:ext cx="80232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Use of Armv7-based (32-bit) ARM Cortex-A CPUs in mobiles </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18</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7"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(13)</a:t>
            </a:r>
          </a:p>
        </p:txBody>
      </p:sp>
    </p:spTree>
    <p:extLst>
      <p:ext uri="{BB962C8B-B14F-4D97-AF65-F5344CB8AC3E}">
        <p14:creationId xmlns:p14="http://schemas.microsoft.com/office/powerpoint/2010/main" val="2121669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825" y="2303875"/>
            <a:ext cx="8776670" cy="830997"/>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rPr>
              <a:t>Over time </a:t>
            </a:r>
            <a:r>
              <a:rPr lang="en-US" sz="1600" dirty="0">
                <a:solidFill>
                  <a:srgbClr val="0070C0"/>
                </a:solidFill>
              </a:rPr>
              <a:t>more and more advanced standard cell libraries were developed </a:t>
            </a:r>
            <a:r>
              <a:rPr lang="en-US" sz="1600" dirty="0">
                <a:solidFill>
                  <a:srgbClr val="000000"/>
                </a:solidFill>
              </a:rPr>
              <a:t>that </a:t>
            </a:r>
          </a:p>
          <a:p>
            <a:r>
              <a:rPr lang="en-US" sz="1600" dirty="0">
                <a:solidFill>
                  <a:srgbClr val="000000"/>
                </a:solidFill>
              </a:rPr>
              <a:t>      have a large variety of </a:t>
            </a:r>
            <a:r>
              <a:rPr lang="hu-HU" sz="1600" dirty="0">
                <a:solidFill>
                  <a:srgbClr val="000000"/>
                </a:solidFill>
              </a:rPr>
              <a:t>design options, e.g. </a:t>
            </a:r>
            <a:r>
              <a:rPr lang="en-US" sz="1600" dirty="0">
                <a:solidFill>
                  <a:srgbClr val="000000"/>
                </a:solidFill>
              </a:rPr>
              <a:t>cell types</a:t>
            </a:r>
            <a:r>
              <a:rPr lang="hu-HU" sz="1600" dirty="0">
                <a:solidFill>
                  <a:srgbClr val="000000"/>
                </a:solidFill>
              </a:rPr>
              <a:t> or</a:t>
            </a:r>
            <a:r>
              <a:rPr lang="en-US" sz="1600" dirty="0">
                <a:solidFill>
                  <a:srgbClr val="000000"/>
                </a:solidFill>
              </a:rPr>
              <a:t> drive strengths</a:t>
            </a:r>
            <a:r>
              <a:rPr lang="hu-HU" sz="1600" dirty="0">
                <a:solidFill>
                  <a:srgbClr val="000000"/>
                </a:solidFill>
              </a:rPr>
              <a:t>,</a:t>
            </a:r>
            <a:r>
              <a:rPr lang="en-US" sz="1600" dirty="0">
                <a:solidFill>
                  <a:srgbClr val="000000"/>
                </a:solidFill>
              </a:rPr>
              <a:t> which</a:t>
            </a:r>
            <a:endParaRPr lang="hu-HU" sz="1600" dirty="0">
              <a:solidFill>
                <a:srgbClr val="000000"/>
              </a:solidFill>
            </a:endParaRPr>
          </a:p>
          <a:p>
            <a:r>
              <a:rPr lang="hu-HU" sz="1600" dirty="0">
                <a:solidFill>
                  <a:srgbClr val="000000"/>
                </a:solidFill>
              </a:rPr>
              <a:t>     </a:t>
            </a:r>
            <a:r>
              <a:rPr lang="en-US" sz="1600" dirty="0">
                <a:solidFill>
                  <a:srgbClr val="000000"/>
                </a:solidFill>
              </a:rPr>
              <a:t> </a:t>
            </a:r>
            <a:r>
              <a:rPr lang="en-US" sz="1600" dirty="0">
                <a:solidFill>
                  <a:srgbClr val="0070C0"/>
                </a:solidFill>
              </a:rPr>
              <a:t>lessens the need</a:t>
            </a:r>
            <a:r>
              <a:rPr lang="hu-HU" sz="1600" dirty="0">
                <a:solidFill>
                  <a:srgbClr val="0070C0"/>
                </a:solidFill>
              </a:rPr>
              <a:t> </a:t>
            </a:r>
            <a:r>
              <a:rPr lang="en-US" sz="1600" dirty="0">
                <a:solidFill>
                  <a:srgbClr val="0070C0"/>
                </a:solidFill>
              </a:rPr>
              <a:t>for custom design</a:t>
            </a:r>
            <a:r>
              <a:rPr lang="en-US" sz="1600" dirty="0">
                <a:solidFill>
                  <a:srgbClr val="2D2D8A"/>
                </a:solidFill>
              </a:rPr>
              <a:t>. </a:t>
            </a:r>
            <a:endParaRPr lang="hu-HU" sz="1600" dirty="0">
              <a:solidFill>
                <a:srgbClr val="2D2D8A"/>
              </a:solidFill>
            </a:endParaRPr>
          </a:p>
        </p:txBody>
      </p:sp>
      <p:sp>
        <p:nvSpPr>
          <p:cNvPr id="4" name="TextBox 3"/>
          <p:cNvSpPr txBox="1"/>
          <p:nvPr/>
        </p:nvSpPr>
        <p:spPr>
          <a:xfrm>
            <a:off x="251520" y="1943835"/>
            <a:ext cx="8775975" cy="338554"/>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srgbClr val="000000"/>
                </a:solidFill>
              </a:rPr>
              <a:t>Recently, </a:t>
            </a:r>
            <a:r>
              <a:rPr lang="en-US" sz="1600" dirty="0">
                <a:solidFill>
                  <a:srgbClr val="FF0000"/>
                </a:solidFill>
              </a:rPr>
              <a:t>automated design tools are typically used </a:t>
            </a:r>
            <a:r>
              <a:rPr lang="en-US" sz="1600" dirty="0">
                <a:solidFill>
                  <a:srgbClr val="000000"/>
                </a:solidFill>
              </a:rPr>
              <a:t>for</a:t>
            </a:r>
            <a:r>
              <a:rPr lang="hu-HU" sz="1600" dirty="0">
                <a:solidFill>
                  <a:srgbClr val="000000"/>
                </a:solidFill>
              </a:rPr>
              <a:t> </a:t>
            </a:r>
            <a:r>
              <a:rPr lang="en-US" sz="1600" dirty="0">
                <a:solidFill>
                  <a:srgbClr val="000000"/>
                </a:solidFill>
              </a:rPr>
              <a:t>processor design.</a:t>
            </a:r>
          </a:p>
        </p:txBody>
      </p:sp>
      <p:sp>
        <p:nvSpPr>
          <p:cNvPr id="5" name="TextBox 4"/>
          <p:cNvSpPr txBox="1"/>
          <p:nvPr/>
        </p:nvSpPr>
        <p:spPr>
          <a:xfrm>
            <a:off x="251520" y="818710"/>
            <a:ext cx="8344977" cy="1154162"/>
          </a:xfrm>
          <a:prstGeom prst="rect">
            <a:avLst/>
          </a:prstGeom>
          <a:noFill/>
        </p:spPr>
        <p:txBody>
          <a:bodyPr wrap="none" rtlCol="0">
            <a:spAutoFit/>
          </a:bodyPr>
          <a:lstStyle/>
          <a:p>
            <a:pPr marL="285750" indent="-285750">
              <a:buFont typeface="Arial" panose="020B0604020202020204" pitchFamily="34" charset="0"/>
              <a:buChar char="•"/>
            </a:pPr>
            <a:r>
              <a:rPr lang="en-US" sz="1600" dirty="0" err="1">
                <a:solidFill>
                  <a:srgbClr val="000000"/>
                </a:solidFill>
              </a:rPr>
              <a:t>ARM's</a:t>
            </a:r>
            <a:r>
              <a:rPr lang="en-US" sz="1600" dirty="0">
                <a:solidFill>
                  <a:srgbClr val="000000"/>
                </a:solidFill>
              </a:rPr>
              <a:t> processor designs </a:t>
            </a:r>
            <a:r>
              <a:rPr lang="en-US" sz="1600" dirty="0">
                <a:solidFill>
                  <a:srgbClr val="0070C0"/>
                </a:solidFill>
              </a:rPr>
              <a:t>before the Cortex-</a:t>
            </a:r>
            <a:r>
              <a:rPr lang="en-US" sz="1600" dirty="0" err="1">
                <a:solidFill>
                  <a:srgbClr val="0070C0"/>
                </a:solidFill>
              </a:rPr>
              <a:t>A9</a:t>
            </a:r>
            <a:r>
              <a:rPr lang="en-US" sz="1600" dirty="0">
                <a:solidFill>
                  <a:srgbClr val="0070C0"/>
                </a:solidFill>
              </a:rPr>
              <a:t> </a:t>
            </a:r>
            <a:r>
              <a:rPr lang="en-US" sz="1600" dirty="0">
                <a:solidFill>
                  <a:srgbClr val="000000"/>
                </a:solidFill>
              </a:rPr>
              <a:t>were </a:t>
            </a:r>
            <a:r>
              <a:rPr lang="en-US" sz="1600" dirty="0">
                <a:solidFill>
                  <a:srgbClr val="0070C0"/>
                </a:solidFill>
              </a:rPr>
              <a:t>partly hand layouts and</a:t>
            </a:r>
          </a:p>
          <a:p>
            <a:pPr>
              <a:spcAft>
                <a:spcPts val="600"/>
              </a:spcAft>
            </a:pPr>
            <a:r>
              <a:rPr lang="en-US" sz="1600" dirty="0">
                <a:solidFill>
                  <a:srgbClr val="0070C0"/>
                </a:solidFill>
              </a:rPr>
              <a:t>      partly automated layouts.</a:t>
            </a:r>
          </a:p>
          <a:p>
            <a:pPr marL="285750" indent="-285750">
              <a:buFont typeface="Arial" panose="020B0604020202020204" pitchFamily="34" charset="0"/>
              <a:buChar char="•"/>
            </a:pPr>
            <a:r>
              <a:rPr lang="en-US" sz="1600" dirty="0" err="1">
                <a:solidFill>
                  <a:srgbClr val="000000"/>
                </a:solidFill>
              </a:rPr>
              <a:t>ARM’s</a:t>
            </a:r>
            <a:r>
              <a:rPr lang="en-US" sz="1600" dirty="0">
                <a:solidFill>
                  <a:srgbClr val="000000"/>
                </a:solidFill>
              </a:rPr>
              <a:t> </a:t>
            </a:r>
            <a:r>
              <a:rPr lang="en-US" sz="1600" dirty="0">
                <a:solidFill>
                  <a:srgbClr val="0070C0"/>
                </a:solidFill>
              </a:rPr>
              <a:t>first fully synthesizable design </a:t>
            </a:r>
            <a:r>
              <a:rPr lang="en-US" sz="1600" dirty="0">
                <a:solidFill>
                  <a:srgbClr val="000000"/>
                </a:solidFill>
              </a:rPr>
              <a:t>was the </a:t>
            </a:r>
            <a:r>
              <a:rPr lang="en-US" sz="1600" dirty="0">
                <a:solidFill>
                  <a:srgbClr val="0070C0"/>
                </a:solidFill>
              </a:rPr>
              <a:t>Cortex-A9</a:t>
            </a:r>
            <a:r>
              <a:rPr lang="en-US" sz="1600" dirty="0">
                <a:solidFill>
                  <a:srgbClr val="000000"/>
                </a:solidFill>
              </a:rPr>
              <a:t> processor</a:t>
            </a:r>
            <a:endParaRPr lang="hu-HU" sz="1600" dirty="0">
              <a:solidFill>
                <a:srgbClr val="000000"/>
              </a:solidFill>
            </a:endParaRPr>
          </a:p>
          <a:p>
            <a:pPr>
              <a:spcAft>
                <a:spcPts val="600"/>
              </a:spcAft>
            </a:pPr>
            <a:r>
              <a:rPr lang="hu-HU" sz="1600" dirty="0">
                <a:solidFill>
                  <a:srgbClr val="000000"/>
                </a:solidFill>
              </a:rPr>
              <a:t>      (announced in 2007)</a:t>
            </a:r>
            <a:r>
              <a:rPr lang="en-US" sz="1600" dirty="0">
                <a:solidFill>
                  <a:srgbClr val="000000"/>
                </a:solidFill>
              </a:rPr>
              <a:t>.</a:t>
            </a:r>
          </a:p>
        </p:txBody>
      </p:sp>
      <p:sp>
        <p:nvSpPr>
          <p:cNvPr id="6" name="TextBox 5"/>
          <p:cNvSpPr txBox="1"/>
          <p:nvPr/>
        </p:nvSpPr>
        <p:spPr>
          <a:xfrm>
            <a:off x="73172" y="413665"/>
            <a:ext cx="6907212" cy="369332"/>
          </a:xfrm>
          <a:prstGeom prst="rect">
            <a:avLst/>
          </a:prstGeom>
          <a:noFill/>
        </p:spPr>
        <p:txBody>
          <a:bodyPr wrap="none" rtlCol="0">
            <a:spAutoFit/>
          </a:bodyPr>
          <a:lstStyle/>
          <a:p>
            <a:r>
              <a:rPr lang="en-US" dirty="0">
                <a:solidFill>
                  <a:srgbClr val="2D2D8A"/>
                </a:solidFill>
              </a:rPr>
              <a:t>Evolution of the approaches used to circuit design</a:t>
            </a:r>
            <a:r>
              <a:rPr lang="hu-HU" dirty="0">
                <a:solidFill>
                  <a:srgbClr val="2D2D8A"/>
                </a:solidFill>
              </a:rPr>
              <a:t> -2</a:t>
            </a:r>
            <a:r>
              <a:rPr lang="en-US" dirty="0">
                <a:solidFill>
                  <a:srgbClr val="2D2D8A"/>
                </a:solidFill>
              </a:rPr>
              <a:t> </a:t>
            </a:r>
            <a:r>
              <a:rPr lang="en-US" dirty="0">
                <a:solidFill>
                  <a:srgbClr val="000000"/>
                </a:solidFill>
              </a:rPr>
              <a:t>[</a:t>
            </a:r>
            <a:r>
              <a:rPr lang="hu-HU" dirty="0">
                <a:solidFill>
                  <a:srgbClr val="000000"/>
                </a:solidFill>
              </a:rPr>
              <a:t>1</a:t>
            </a:r>
            <a:r>
              <a:rPr lang="en-US" dirty="0">
                <a:solidFill>
                  <a:srgbClr val="000000"/>
                </a:solidFill>
              </a:rPr>
              <a:t>]</a:t>
            </a: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GB" sz="1700" dirty="0">
                <a:solidFill>
                  <a:srgbClr val="FFFFFF"/>
                </a:solidFill>
              </a:rPr>
              <a:t>8</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27701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(14)</a:t>
            </a:r>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2013</a:t>
                    </a:r>
                  </a:p>
                </p:txBody>
              </p:sp>
              <p:sp>
                <p:nvSpPr>
                  <p:cNvPr id="2063" name="Szövegdoboz 36"/>
                  <p:cNvSpPr txBox="1">
                    <a:spLocks noChangeArrowheads="1"/>
                  </p:cNvSpPr>
                  <p:nvPr/>
                </p:nvSpPr>
                <p:spPr bwMode="auto">
                  <a:xfrm rot="21260574">
                    <a:off x="3562977" y="4956643"/>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Cortex-A5</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40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DAB99E"/>
                        </a:solidFill>
                        <a:effectLst/>
                        <a:uLnTx/>
                        <a:uFillTx/>
                        <a:latin typeface="Calibri" pitchFamily="34" charset="0"/>
                        <a:ea typeface="+mn-ea"/>
                        <a:cs typeface="+mn-cs"/>
                      </a:rPr>
                      <a:t>High Performance</a:t>
                    </a: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C1BFC1"/>
                        </a:solidFill>
                        <a:effectLst/>
                        <a:uLnTx/>
                        <a:uFillTx/>
                        <a:latin typeface="Calibri" pitchFamily="34" charset="0"/>
                        <a:ea typeface="+mn-ea"/>
                        <a:cs typeface="+mn-cs"/>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9AB5E4"/>
                        </a:solidFill>
                        <a:effectLst/>
                        <a:uLnTx/>
                        <a:uFillTx/>
                        <a:latin typeface="Calibri" pitchFamily="34" charset="0"/>
                        <a:ea typeface="+mn-ea"/>
                        <a:cs typeface="+mn-cs"/>
                      </a:rPr>
                      <a:t>Low power</a:t>
                    </a:r>
                    <a:endParaRPr kumimoji="0" lang="hu-HU" altLang="en-US" sz="2000" b="1" i="0" u="none" strike="noStrike" kern="1200" cap="none" spc="0" normalizeH="0" baseline="0" noProof="0" dirty="0">
                      <a:ln>
                        <a:noFill/>
                      </a:ln>
                      <a:solidFill>
                        <a:srgbClr val="9AB5E4"/>
                      </a:solidFill>
                      <a:effectLst/>
                      <a:uLnTx/>
                      <a:uFillTx/>
                      <a:latin typeface="Calibri" pitchFamily="34" charset="0"/>
                      <a:ea typeface="+mn-ea"/>
                      <a:cs typeface="+mn-cs"/>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396840" y="716914"/>
                    <a:ext cx="1566012"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Verdana"/>
                      <a:ea typeface="+mn-ea"/>
                      <a:cs typeface="+mn-cs"/>
                    </a:endParaRPr>
                  </a:p>
                </p:txBody>
              </p:sp>
              <p:sp>
                <p:nvSpPr>
                  <p:cNvPr id="38" name="Lekerekített téglalap 37"/>
                  <p:cNvSpPr/>
                  <p:nvPr/>
                </p:nvSpPr>
                <p:spPr>
                  <a:xfrm>
                    <a:off x="551398"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109" name="Szövegdoboz 40"/>
                  <p:cNvSpPr txBox="1">
                    <a:spLocks noChangeArrowheads="1"/>
                  </p:cNvSpPr>
                  <p:nvPr/>
                </p:nvSpPr>
                <p:spPr bwMode="auto">
                  <a:xfrm>
                    <a:off x="757475" y="74158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hu-HU" sz="1200" b="0" i="0" u="none" strike="noStrike" kern="1200" cap="none" spc="0" normalizeH="0" baseline="0" noProof="0" dirty="0">
                        <a:ln>
                          <a:noFill/>
                        </a:ln>
                        <a:solidFill>
                          <a:srgbClr val="000000"/>
                        </a:solidFill>
                        <a:effectLst/>
                        <a:uLnTx/>
                        <a:uFillTx/>
                        <a:latin typeface="Verdana" pitchFamily="34" charset="0"/>
                        <a:ea typeface="+mn-ea"/>
                        <a:cs typeface="+mn-cs"/>
                      </a:rPr>
                      <a:t>Announced</a:t>
                    </a:r>
                    <a:endParaRPr kumimoji="0" lang="hu-HU" alt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prstClr val="black"/>
                        </a:solidFill>
                        <a:effectLst/>
                        <a:uLnTx/>
                        <a:uFillTx/>
                        <a:latin typeface="Verdana"/>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2011</a:t>
                    </a:r>
                  </a:p>
                </p:txBody>
              </p:sp>
              <p:sp>
                <p:nvSpPr>
                  <p:cNvPr id="73" name="Szövegdoboz 36"/>
                  <p:cNvSpPr txBox="1">
                    <a:spLocks noChangeArrowheads="1"/>
                  </p:cNvSpPr>
                  <p:nvPr/>
                </p:nvSpPr>
                <p:spPr bwMode="auto">
                  <a:xfrm rot="21346355">
                    <a:off x="5355295" y="4769382"/>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Szövegdoboz 36"/>
                  <p:cNvSpPr txBox="1">
                    <a:spLocks noChangeArrowheads="1"/>
                  </p:cNvSpPr>
                  <p:nvPr/>
                </p:nvSpPr>
                <p:spPr bwMode="auto">
                  <a:xfrm rot="21309605">
                    <a:off x="6338747" y="4349363"/>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53</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5" name="Szövegdoboz 36"/>
                  <p:cNvSpPr txBox="1">
                    <a:spLocks noChangeArrowheads="1"/>
                  </p:cNvSpPr>
                  <p:nvPr/>
                </p:nvSpPr>
                <p:spPr bwMode="auto">
                  <a:xfrm rot="20700000">
                    <a:off x="343912" y="4652732"/>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65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7" name="Szövegdoboz 36"/>
                  <p:cNvSpPr txBox="1">
                    <a:spLocks noChangeArrowheads="1"/>
                  </p:cNvSpPr>
                  <p:nvPr/>
                </p:nvSpPr>
                <p:spPr bwMode="auto">
                  <a:xfrm rot="20700000">
                    <a:off x="1983067" y="4191197"/>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10/2007</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9</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40</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8" name="Szövegdoboz 36"/>
                  <p:cNvSpPr txBox="1">
                    <a:spLocks noChangeArrowheads="1"/>
                  </p:cNvSpPr>
                  <p:nvPr/>
                </p:nvSpPr>
                <p:spPr bwMode="auto">
                  <a:xfrm rot="20025295">
                    <a:off x="3951106" y="1930932"/>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9/2010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1</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5</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32/28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9" name="Szövegdoboz 36"/>
                  <p:cNvSpPr txBox="1">
                    <a:spLocks noChangeArrowheads="1"/>
                  </p:cNvSpPr>
                  <p:nvPr/>
                </p:nvSpPr>
                <p:spPr bwMode="auto">
                  <a:xfrm rot="19980000">
                    <a:off x="5754174" y="1124779"/>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Cortex-A5</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4</a:t>
                    </a:r>
                    <a:endPar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0" name="Szövegdoboz 36"/>
                  <p:cNvSpPr txBox="1">
                    <a:spLocks noChangeArrowheads="1"/>
                  </p:cNvSpPr>
                  <p:nvPr/>
                </p:nvSpPr>
                <p:spPr bwMode="auto">
                  <a:xfrm rot="20700000">
                    <a:off x="7084768" y="2252731"/>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4</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Cortex-A17</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6</a:t>
                    </a:r>
                  </a:p>
                </p:txBody>
              </p:sp>
              <p:sp>
                <p:nvSpPr>
                  <p:cNvPr id="83" name="Szövegdoboz 82"/>
                  <p:cNvSpPr txBox="1"/>
                  <p:nvPr/>
                </p:nvSpPr>
                <p:spPr>
                  <a:xfrm>
                    <a:off x="-36860" y="170420"/>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DMIPS/MHz</a:t>
                    </a: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2015</a:t>
                    </a: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6" name="Szövegdoboz 36"/>
                  <p:cNvSpPr txBox="1">
                    <a:spLocks noChangeArrowheads="1"/>
                  </p:cNvSpPr>
                  <p:nvPr/>
                </p:nvSpPr>
                <p:spPr bwMode="auto">
                  <a:xfrm rot="19980000">
                    <a:off x="7221839" y="490169"/>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2</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11</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Cortex-A35</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16/14</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8</a:t>
              </a: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a:t>
              </a: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9" name="Szövegdoboz 36"/>
            <p:cNvSpPr txBox="1">
              <a:spLocks noChangeArrowheads="1"/>
            </p:cNvSpPr>
            <p:nvPr/>
          </p:nvSpPr>
          <p:spPr bwMode="auto">
            <a:xfrm rot="19980000">
              <a:off x="8123054" y="829896"/>
              <a:ext cx="1084688" cy="76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6</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3</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1</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0</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6</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3</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Cortex-A12</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TextBox 100"/>
          <p:cNvSpPr txBox="1"/>
          <p:nvPr/>
        </p:nvSpPr>
        <p:spPr>
          <a:xfrm>
            <a:off x="72850" y="413665"/>
            <a:ext cx="749666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Three design teams working in parallel </a:t>
            </a:r>
            <a:r>
              <a:rPr kumimoji="0" lang="en-US" sz="1800" b="0" i="0" u="none" strike="noStrike" kern="1200" cap="none" spc="0" normalizeH="0" baseline="0" noProof="0" dirty="0">
                <a:ln>
                  <a:noFill/>
                </a:ln>
                <a:solidFill>
                  <a:srgbClr val="2D2D8A"/>
                </a:solidFill>
                <a:effectLst/>
                <a:uLnTx/>
                <a:uFillTx/>
                <a:latin typeface="Verdana"/>
                <a:ea typeface="+mn-ea"/>
                <a:cs typeface="+mn-cs"/>
              </a:rPr>
              <a:t>on Cortex-A CPUs </a:t>
            </a:r>
            <a:r>
              <a:rPr kumimoji="0" lang="hu-HU" sz="1800" b="0" i="0" u="none" strike="noStrike" kern="1200" cap="none" spc="0" normalizeH="0" baseline="0" noProof="0" dirty="0">
                <a:ln>
                  <a:noFill/>
                </a:ln>
                <a:solidFill>
                  <a:srgbClr val="000000"/>
                </a:solidFill>
                <a:effectLst/>
                <a:uLnTx/>
                <a:uFillTx/>
                <a:latin typeface="Verdana"/>
                <a:ea typeface="+mn-ea"/>
                <a:cs typeface="+mn-cs"/>
              </a:rPr>
              <a:t>[92]</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92" name="Rounded Rectangle 91"/>
          <p:cNvSpPr/>
          <p:nvPr/>
        </p:nvSpPr>
        <p:spPr>
          <a:xfrm rot="21345097">
            <a:off x="3250841" y="4900133"/>
            <a:ext cx="5076000" cy="1152000"/>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0" name="Rounded Rectangle 19"/>
          <p:cNvSpPr/>
          <p:nvPr/>
        </p:nvSpPr>
        <p:spPr bwMode="auto">
          <a:xfrm>
            <a:off x="1968078" y="1050103"/>
            <a:ext cx="812936" cy="396000"/>
          </a:xfrm>
          <a:prstGeom prst="roundRect">
            <a:avLst/>
          </a:prstGeom>
          <a:noFill/>
          <a:ln w="2857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21" name="TextBox 20"/>
          <p:cNvSpPr txBox="1"/>
          <p:nvPr/>
        </p:nvSpPr>
        <p:spPr>
          <a:xfrm>
            <a:off x="2844331" y="1069718"/>
            <a:ext cx="22227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C00000"/>
                </a:solidFill>
                <a:effectLst/>
                <a:uLnTx/>
                <a:uFillTx/>
                <a:latin typeface="Verdana"/>
                <a:ea typeface="+mn-ea"/>
                <a:cs typeface="+mn-cs"/>
              </a:rPr>
              <a:t>Austin (Texas) designs</a:t>
            </a:r>
            <a:endParaRPr kumimoji="0" lang="en-US" sz="1400" b="0" i="0" u="none" strike="noStrike" kern="1200" cap="none" spc="0" normalizeH="0" baseline="0" noProof="0" dirty="0">
              <a:ln>
                <a:noFill/>
              </a:ln>
              <a:solidFill>
                <a:srgbClr val="C00000"/>
              </a:solidFill>
              <a:effectLst/>
              <a:uLnTx/>
              <a:uFillTx/>
              <a:latin typeface="Verdana"/>
              <a:ea typeface="+mn-ea"/>
              <a:cs typeface="+mn-cs"/>
            </a:endParaRPr>
          </a:p>
        </p:txBody>
      </p:sp>
      <p:sp>
        <p:nvSpPr>
          <p:cNvPr id="93" name="Rounded Rectangle 92"/>
          <p:cNvSpPr/>
          <p:nvPr/>
        </p:nvSpPr>
        <p:spPr bwMode="auto">
          <a:xfrm>
            <a:off x="1968078" y="1554571"/>
            <a:ext cx="812936" cy="396000"/>
          </a:xfrm>
          <a:prstGeom prst="roundRect">
            <a:avLst/>
          </a:prstGeom>
          <a:noFill/>
          <a:ln w="28575"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102" name="TextBox 101"/>
          <p:cNvSpPr txBox="1"/>
          <p:nvPr/>
        </p:nvSpPr>
        <p:spPr>
          <a:xfrm>
            <a:off x="2840707" y="1574186"/>
            <a:ext cx="321645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2060"/>
                </a:solidFill>
                <a:effectLst/>
                <a:uLnTx/>
                <a:uFillTx/>
                <a:latin typeface="Verdana"/>
                <a:ea typeface="+mn-ea"/>
                <a:cs typeface="+mn-cs"/>
              </a:rPr>
              <a:t>Sophia-Antipolis (France) designs</a:t>
            </a:r>
            <a:endParaRPr kumimoji="0" lang="en-US" sz="1400" b="0" i="0" u="none" strike="noStrike" kern="1200" cap="none" spc="0" normalizeH="0" baseline="0" noProof="0" dirty="0">
              <a:ln>
                <a:noFill/>
              </a:ln>
              <a:solidFill>
                <a:srgbClr val="002060"/>
              </a:solidFill>
              <a:effectLst/>
              <a:uLnTx/>
              <a:uFillTx/>
              <a:latin typeface="Verdana"/>
              <a:ea typeface="+mn-ea"/>
              <a:cs typeface="+mn-cs"/>
            </a:endParaRPr>
          </a:p>
        </p:txBody>
      </p:sp>
      <p:sp>
        <p:nvSpPr>
          <p:cNvPr id="103" name="Rounded Rectangle 102"/>
          <p:cNvSpPr/>
          <p:nvPr/>
        </p:nvSpPr>
        <p:spPr bwMode="auto">
          <a:xfrm>
            <a:off x="1968078" y="2094631"/>
            <a:ext cx="812936" cy="396000"/>
          </a:xfrm>
          <a:prstGeom prst="roundRect">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104" name="TextBox 103"/>
          <p:cNvSpPr txBox="1"/>
          <p:nvPr/>
        </p:nvSpPr>
        <p:spPr>
          <a:xfrm>
            <a:off x="2840768" y="2114246"/>
            <a:ext cx="24513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B050"/>
                </a:solidFill>
                <a:effectLst/>
                <a:uLnTx/>
                <a:uFillTx/>
                <a:latin typeface="Verdana"/>
                <a:ea typeface="+mn-ea"/>
                <a:cs typeface="+mn-cs"/>
              </a:rPr>
              <a:t>Cambridge (UK)  designs</a:t>
            </a:r>
            <a:endParaRPr kumimoji="0" lang="en-US" sz="1400" b="0" i="0" u="none" strike="noStrike" kern="1200" cap="none" spc="0" normalizeH="0" baseline="0" noProof="0" dirty="0">
              <a:ln>
                <a:noFill/>
              </a:ln>
              <a:solidFill>
                <a:srgbClr val="00B050"/>
              </a:solidFill>
              <a:effectLst/>
              <a:uLnTx/>
              <a:uFillTx/>
              <a:latin typeface="Verdana"/>
              <a:ea typeface="+mn-ea"/>
              <a:cs typeface="+mn-cs"/>
            </a:endParaRPr>
          </a:p>
        </p:txBody>
      </p:sp>
      <p:sp>
        <p:nvSpPr>
          <p:cNvPr id="105" name="Rounded Rectangle 104"/>
          <p:cNvSpPr/>
          <p:nvPr/>
        </p:nvSpPr>
        <p:spPr>
          <a:xfrm rot="19980000">
            <a:off x="3488574" y="2293590"/>
            <a:ext cx="4356000" cy="1229487"/>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06" name="Rounded Rectangle 105"/>
          <p:cNvSpPr/>
          <p:nvPr/>
        </p:nvSpPr>
        <p:spPr>
          <a:xfrm rot="20706959">
            <a:off x="1631231" y="3916528"/>
            <a:ext cx="6084000" cy="1188000"/>
          </a:xfrm>
          <a:prstGeom prst="round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07" name="Rounded Rectangle 106"/>
          <p:cNvSpPr/>
          <p:nvPr/>
        </p:nvSpPr>
        <p:spPr>
          <a:xfrm rot="19980000">
            <a:off x="7570002" y="1054065"/>
            <a:ext cx="1260000" cy="1229487"/>
          </a:xfrm>
          <a:prstGeom prst="round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69545490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en-US" sz="1700" kern="1200" dirty="0">
                <a:solidFill>
                  <a:srgbClr val="FFFFFF"/>
                </a:solidFill>
              </a:rPr>
              <a:t>(</a:t>
            </a:r>
            <a:r>
              <a:rPr lang="en-US" sz="1700" kern="1200">
                <a:solidFill>
                  <a:srgbClr val="FFFFFF"/>
                </a:solidFill>
              </a:rPr>
              <a:t>15)</a:t>
            </a:r>
            <a:endParaRPr lang="en-US" sz="1700" kern="1200" dirty="0">
              <a:solidFill>
                <a:srgbClr val="FFFFFF"/>
              </a:solidFill>
            </a:endParaRPr>
          </a:p>
        </p:txBody>
      </p:sp>
      <p:sp>
        <p:nvSpPr>
          <p:cNvPr id="4" name="TextBox 3"/>
          <p:cNvSpPr txBox="1"/>
          <p:nvPr/>
        </p:nvSpPr>
        <p:spPr>
          <a:xfrm>
            <a:off x="81063" y="413665"/>
            <a:ext cx="14285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Verdana"/>
                <a:ea typeface="+mn-ea"/>
                <a:cs typeface="+mn-cs"/>
              </a:rPr>
              <a:t>Addendum</a:t>
            </a:r>
          </a:p>
        </p:txBody>
      </p:sp>
      <p:sp>
        <p:nvSpPr>
          <p:cNvPr id="6" name="TextBox 5"/>
          <p:cNvSpPr txBox="1"/>
          <p:nvPr/>
        </p:nvSpPr>
        <p:spPr>
          <a:xfrm>
            <a:off x="81125" y="773705"/>
            <a:ext cx="76858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subsequent Cortex-A CPUs were designed by the following teams:</a:t>
            </a:r>
          </a:p>
        </p:txBody>
      </p:sp>
      <p:sp>
        <p:nvSpPr>
          <p:cNvPr id="7" name="TextBox 6"/>
          <p:cNvSpPr txBox="1"/>
          <p:nvPr/>
        </p:nvSpPr>
        <p:spPr>
          <a:xfrm>
            <a:off x="248400" y="1088740"/>
            <a:ext cx="8011263" cy="9079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Cortex-A75</a:t>
            </a:r>
            <a:r>
              <a:rPr kumimoji="0" lang="en-US" sz="1600" b="0" i="0" u="none" strike="noStrike" kern="1200" cap="none" spc="0" normalizeH="0" baseline="0" noProof="0" dirty="0">
                <a:ln>
                  <a:noFill/>
                </a:ln>
                <a:solidFill>
                  <a:srgbClr val="000000"/>
                </a:solidFill>
                <a:effectLst/>
                <a:uLnTx/>
                <a:uFillTx/>
                <a:latin typeface="Verdana"/>
                <a:ea typeface="+mn-ea"/>
                <a:cs typeface="+mn-cs"/>
              </a:rPr>
              <a:t> by the Sophia-Antipolis team,</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Cortex-A76/A77/A78/X1 </a:t>
            </a:r>
            <a:r>
              <a:rPr kumimoji="0" lang="en-US" sz="1600" b="0" i="0" u="none" strike="noStrike" kern="1200" cap="none" spc="0" normalizeH="0" baseline="0" noProof="0" dirty="0">
                <a:ln>
                  <a:noFill/>
                </a:ln>
                <a:solidFill>
                  <a:srgbClr val="000000"/>
                </a:solidFill>
                <a:effectLst/>
                <a:uLnTx/>
                <a:uFillTx/>
                <a:latin typeface="Verdana"/>
                <a:ea typeface="+mn-ea"/>
                <a:cs typeface="+mn-cs"/>
              </a:rPr>
              <a:t>by the Austin </a:t>
            </a:r>
            <a:r>
              <a:rPr kumimoji="0" lang="en-US" sz="1600" b="0" i="0" u="none" strike="noStrike" kern="1200" cap="none" spc="0" normalizeH="0" baseline="0" noProof="0" dirty="0">
                <a:ln>
                  <a:noFill/>
                </a:ln>
                <a:solidFill>
                  <a:srgbClr val="0070C0"/>
                </a:solidFill>
                <a:effectLst/>
                <a:uLnTx/>
                <a:uFillTx/>
                <a:latin typeface="Verdana"/>
                <a:ea typeface="+mn-ea"/>
                <a:cs typeface="+mn-cs"/>
              </a:rPr>
              <a:t>(USA)</a:t>
            </a:r>
            <a:r>
              <a:rPr kumimoji="0" lang="en-US" sz="1600" b="0" i="0" u="none" strike="noStrike" kern="1200" cap="none" spc="0" normalizeH="0" baseline="0" noProof="0" dirty="0">
                <a:ln>
                  <a:noFill/>
                </a:ln>
                <a:solidFill>
                  <a:srgbClr val="000000"/>
                </a:solidFill>
                <a:effectLst/>
                <a:uLnTx/>
                <a:uFillTx/>
                <a:latin typeface="Verdana"/>
                <a:ea typeface="+mn-ea"/>
                <a:cs typeface="+mn-cs"/>
              </a:rPr>
              <a:t> team and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 A-55 </a:t>
            </a:r>
            <a:r>
              <a:rPr kumimoji="0" lang="en-US" sz="1600" b="0" i="0" u="none" strike="noStrike" kern="1200" cap="none" spc="0" normalizeH="0" baseline="0" noProof="0" dirty="0">
                <a:ln>
                  <a:noFill/>
                </a:ln>
                <a:solidFill>
                  <a:srgbClr val="000000"/>
                </a:solidFill>
                <a:effectLst/>
                <a:uLnTx/>
                <a:uFillTx/>
                <a:latin typeface="Verdana"/>
                <a:ea typeface="+mn-ea"/>
                <a:cs typeface="+mn-cs"/>
              </a:rPr>
              <a:t>by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Cambridge (UK) </a:t>
            </a:r>
            <a:r>
              <a:rPr kumimoji="0" lang="en-US" sz="1600" b="0" i="0" u="none" strike="noStrike" kern="1200" cap="none" spc="0" normalizeH="0" baseline="0" noProof="0" dirty="0">
                <a:ln>
                  <a:noFill/>
                </a:ln>
                <a:solidFill>
                  <a:srgbClr val="000000"/>
                </a:solidFill>
                <a:effectLst/>
                <a:uLnTx/>
                <a:uFillTx/>
                <a:latin typeface="Verdana"/>
                <a:ea typeface="+mn-ea"/>
                <a:cs typeface="+mn-cs"/>
              </a:rPr>
              <a:t>team.</a:t>
            </a:r>
          </a:p>
        </p:txBody>
      </p:sp>
    </p:spTree>
    <p:extLst>
      <p:ext uri="{BB962C8B-B14F-4D97-AF65-F5344CB8AC3E}">
        <p14:creationId xmlns:p14="http://schemas.microsoft.com/office/powerpoint/2010/main" val="67598588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(16)</a:t>
            </a:r>
          </a:p>
        </p:txBody>
      </p:sp>
      <p:sp>
        <p:nvSpPr>
          <p:cNvPr id="5" name="Rectangle 4"/>
          <p:cNvSpPr/>
          <p:nvPr/>
        </p:nvSpPr>
        <p:spPr>
          <a:xfrm>
            <a:off x="206515" y="773705"/>
            <a:ext cx="8820980" cy="36317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"...T</a:t>
            </a:r>
            <a:r>
              <a:rPr kumimoji="0" lang="en-US" sz="1500" b="0" i="0" u="none" strike="noStrike" kern="1200" cap="none" spc="0" normalizeH="0" baseline="0" noProof="0" dirty="0">
                <a:ln>
                  <a:noFill/>
                </a:ln>
                <a:solidFill>
                  <a:srgbClr val="000000"/>
                </a:solidFill>
                <a:effectLst/>
                <a:uLnTx/>
                <a:uFillTx/>
                <a:latin typeface="Verdana"/>
                <a:ea typeface="+mn-ea"/>
                <a:cs typeface="+mn-cs"/>
              </a:rPr>
              <a:t>he A15, A57, A72 all belong to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Austin family </a:t>
            </a:r>
            <a:r>
              <a:rPr kumimoji="0" lang="en-US" sz="1500" b="0" i="0" u="none" strike="noStrike" kern="1200" cap="none" spc="0" normalizeH="0" baseline="0" noProof="0" dirty="0">
                <a:ln>
                  <a:noFill/>
                </a:ln>
                <a:solidFill>
                  <a:srgbClr val="000000"/>
                </a:solidFill>
                <a:effectLst/>
                <a:uLnTx/>
                <a:uFillTx/>
                <a:latin typeface="Verdana"/>
                <a:ea typeface="+mn-ea"/>
                <a:cs typeface="+mn-cs"/>
              </a:rPr>
              <a:t>of microarchitectures, and as one would have guessed from the name, this is because they originated from ARM's Austin CPU design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centre</a:t>
            </a:r>
            <a:r>
              <a:rPr kumimoji="0" lang="en-US" sz="1500" b="0" i="0" u="none" strike="noStrike" kern="1200" cap="none" spc="0" normalizeH="0" baseline="0" noProof="0" dirty="0">
                <a:ln>
                  <a:noFill/>
                </a:ln>
                <a:solidFill>
                  <a:srgbClr val="000000"/>
                </a:solidFill>
                <a:effectLst/>
                <a:uLnTx/>
                <a:uFillTx/>
                <a:latin typeface="Verdana"/>
                <a:ea typeface="+mn-ea"/>
                <a:cs typeface="+mn-cs"/>
              </a:rPr>
              <a:t>.</a:t>
            </a:r>
            <a:endParaRPr kumimoji="0" lang="hu-HU" sz="15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A5, A7 and A53 belong to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Cambridge family </a:t>
            </a:r>
            <a:r>
              <a:rPr kumimoji="0" lang="en-US" sz="1500" b="0" i="0" u="none" strike="noStrike" kern="1200" cap="none" spc="0" normalizeH="0" baseline="0" noProof="0" dirty="0">
                <a:ln>
                  <a:noFill/>
                </a:ln>
                <a:solidFill>
                  <a:srgbClr val="000000"/>
                </a:solidFill>
                <a:effectLst/>
                <a:uLnTx/>
                <a:uFillTx/>
                <a:latin typeface="Verdana"/>
                <a:ea typeface="+mn-ea"/>
                <a:cs typeface="+mn-cs"/>
              </a:rPr>
              <a:t>while the Cortex A12, A17 and today's new A73 belong to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Sophia family</a:t>
            </a:r>
            <a:r>
              <a:rPr kumimoji="0" lang="en-US" sz="1500" b="0" i="0" u="none" strike="noStrike" kern="1200" cap="none" spc="0" normalizeH="0" baseline="0" noProof="0" dirty="0">
                <a:ln>
                  <a:noFill/>
                </a:ln>
                <a:solidFill>
                  <a:srgbClr val="000000"/>
                </a:solidFill>
                <a:effectLst/>
                <a:uLnTx/>
                <a:uFillTx/>
                <a:latin typeface="Verdana"/>
                <a:ea typeface="+mn-ea"/>
                <a:cs typeface="+mn-cs"/>
              </a:rPr>
              <a:t>, owning its name to the small city of Sophia-Antipolis which houses one of Europe's largest technology parks as well as ARM's French CPU design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centre</a:t>
            </a:r>
            <a:r>
              <a:rPr kumimoji="0" lang="en-US" sz="1500" b="0" i="0" u="none" strike="noStrike" kern="1200" cap="none" spc="0" normalizeH="0" baseline="0" noProof="0" dirty="0">
                <a:ln>
                  <a:noFill/>
                </a:ln>
                <a:solidFill>
                  <a:srgbClr val="000000"/>
                </a:solidFill>
                <a:effectLst/>
                <a:uLnTx/>
                <a:uFillTx/>
                <a:latin typeface="Verdana"/>
                <a:ea typeface="+mn-ea"/>
                <a:cs typeface="+mn-cs"/>
              </a:rPr>
              <a:t>. Referring to their design location is however not enough to disambiguate microprocessor families, as we'll see completely new designs come out from each R&amp;D center. In fact, this has already happened as the A12/17/73 can be seen as a new generation over the preceding the A9 microarchitecture and as such can be referred to as a "second generation Sophia family". This is an important notion to consider as in the future we'll be seeing completely new microarchitectures come out of ARM's various design teams.</a:t>
            </a:r>
            <a:r>
              <a:rPr kumimoji="0" lang="hu-HU" sz="1500" b="0" i="0" u="none" strike="noStrike" kern="1200" cap="none" spc="0" normalizeH="0" baseline="0" noProof="0" dirty="0">
                <a:ln>
                  <a:noFill/>
                </a:ln>
                <a:solidFill>
                  <a:srgbClr val="000000"/>
                </a:solidFill>
                <a:effectLst/>
                <a:uLnTx/>
                <a:uFillTx/>
                <a:latin typeface="Verdana"/>
                <a:ea typeface="+mn-ea"/>
                <a:cs typeface="+mn-cs"/>
              </a:rPr>
              <a:t>"</a:t>
            </a: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73692" y="413665"/>
            <a:ext cx="877419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Optional reading: </a:t>
            </a:r>
            <a:r>
              <a:rPr kumimoji="0" lang="hu-HU" sz="1600" b="0" i="0" u="none" strike="noStrike" kern="1200" cap="none" spc="0" normalizeH="0" baseline="0" noProof="0" dirty="0">
                <a:ln>
                  <a:noFill/>
                </a:ln>
                <a:solidFill>
                  <a:srgbClr val="FF0000"/>
                </a:solidFill>
                <a:effectLst/>
                <a:uLnTx/>
                <a:uFillTx/>
                <a:latin typeface="Verdana"/>
                <a:ea typeface="+mn-ea"/>
                <a:cs typeface="+mn-cs"/>
              </a:rPr>
              <a:t>Remarks on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designs of </a:t>
            </a:r>
            <a:r>
              <a:rPr kumimoji="0" lang="hu-HU" sz="1600" b="0" i="0" u="none" strike="noStrike" kern="1200" cap="none" spc="0" normalizeH="0" baseline="0" noProof="0" dirty="0">
                <a:ln>
                  <a:noFill/>
                </a:ln>
                <a:solidFill>
                  <a:srgbClr val="FF0000"/>
                </a:solidFill>
                <a:effectLst/>
                <a:uLnTx/>
                <a:uFillTx/>
                <a:latin typeface="Verdana"/>
                <a:ea typeface="+mn-ea"/>
                <a:cs typeface="+mn-cs"/>
              </a:rPr>
              <a:t>the Cortex-A series (taken from </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7" name="TextBox 6"/>
          <p:cNvSpPr txBox="1"/>
          <p:nvPr/>
        </p:nvSpPr>
        <p:spPr>
          <a:xfrm>
            <a:off x="251718" y="4160270"/>
            <a:ext cx="8640762" cy="21698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a:t>
            </a:r>
            <a:r>
              <a:rPr kumimoji="0" lang="en-US" sz="1500" b="0" i="0" u="none" strike="noStrike" kern="1200" cap="none" spc="0" normalizeH="0" baseline="0" noProof="0" dirty="0">
                <a:ln>
                  <a:noFill/>
                </a:ln>
                <a:solidFill>
                  <a:srgbClr val="000000"/>
                </a:solidFill>
                <a:effectLst/>
                <a:uLnTx/>
                <a:uFillTx/>
                <a:latin typeface="Verdana"/>
                <a:ea typeface="+mn-ea"/>
                <a:cs typeface="+mn-cs"/>
              </a:rPr>
              <a:t>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A73 </a:t>
            </a:r>
            <a:r>
              <a:rPr kumimoji="0" lang="en-US" sz="1500" b="0" i="0" u="none" strike="noStrike" kern="1200" cap="none" spc="0" normalizeH="0" baseline="0" noProof="0" dirty="0">
                <a:ln>
                  <a:noFill/>
                </a:ln>
                <a:solidFill>
                  <a:srgbClr val="000000"/>
                </a:solidFill>
                <a:effectLst/>
                <a:uLnTx/>
                <a:uFillTx/>
                <a:latin typeface="Verdana"/>
                <a:ea typeface="+mn-ea"/>
                <a:cs typeface="+mn-cs"/>
              </a:rPr>
              <a:t>being still in the same </a:t>
            </a:r>
            <a:r>
              <a:rPr kumimoji="0" lang="en-US" sz="1500" b="0" i="0" u="none" strike="noStrike" kern="1200" cap="none" spc="0" normalizeH="0" baseline="0" noProof="0" dirty="0">
                <a:ln>
                  <a:noFill/>
                </a:ln>
                <a:solidFill>
                  <a:srgbClr val="FF0000"/>
                </a:solidFill>
                <a:effectLst/>
                <a:uLnTx/>
                <a:uFillTx/>
                <a:latin typeface="Verdana"/>
                <a:ea typeface="+mn-ea"/>
                <a:cs typeface="+mn-cs"/>
              </a:rPr>
              <a:t>Sophia family</a:t>
            </a:r>
            <a:r>
              <a:rPr kumimoji="0" lang="en-US" sz="1500" b="0" i="0" u="none" strike="noStrike" kern="1200" cap="none" spc="0" normalizeH="0" baseline="0" noProof="0" dirty="0">
                <a:ln>
                  <a:noFill/>
                </a:ln>
                <a:solidFill>
                  <a:srgbClr val="000000"/>
                </a:solidFill>
                <a:effectLst/>
                <a:uLnTx/>
                <a:uFillTx/>
                <a:latin typeface="Verdana"/>
                <a:ea typeface="+mn-ea"/>
                <a:cs typeface="+mn-cs"/>
              </a:rPr>
              <a:t> effectively means the design is very much a 64-bit successor to the Cortex A17. The new core effectively inherits some of the main characteristics of its predecessor such as overall µarch philosophy as well as higher-level pipeline elements and machine width. And herein lies the biggest surprise of the Cortex A73 as a A72 successor: Instead of choosing to maintain A72’s 3-wide, or increase the microarchitecture’s decoder width, ARM opted to instead go back to a 2-wide decoder such as found on the current Sophia family. Yet the A73 positions itself a higher-performance and lower-power design compared to the larger A72.</a:t>
            </a:r>
            <a:r>
              <a:rPr kumimoji="0" lang="hu-HU" sz="1500" b="0" i="0" u="none" strike="noStrike" kern="1200" cap="none" spc="0" normalizeH="0" baseline="0" noProof="0" dirty="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81881271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(17)</a:t>
            </a:r>
          </a:p>
        </p:txBody>
      </p:sp>
      <p:sp>
        <p:nvSpPr>
          <p:cNvPr id="4" name="TextBox 3"/>
          <p:cNvSpPr txBox="1"/>
          <p:nvPr/>
        </p:nvSpPr>
        <p:spPr>
          <a:xfrm>
            <a:off x="120641" y="1358770"/>
            <a:ext cx="8730632" cy="41703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a:t>
            </a:r>
            <a:r>
              <a:rPr kumimoji="0" lang="en-US" sz="1500" b="0" i="0" u="none" strike="noStrike" kern="1200" cap="none" spc="0" normalizeH="0" baseline="0" noProof="0" dirty="0">
                <a:ln>
                  <a:noFill/>
                </a:ln>
                <a:solidFill>
                  <a:srgbClr val="000000"/>
                </a:solidFill>
                <a:effectLst/>
                <a:uLnTx/>
                <a:uFillTx/>
                <a:latin typeface="Verdana"/>
                <a:ea typeface="+mn-ea"/>
                <a:cs typeface="+mn-cs"/>
              </a:rPr>
              <a:t>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A9 </a:t>
            </a:r>
            <a:r>
              <a:rPr kumimoji="0" lang="en-US" sz="1500" b="0" i="0" u="none" strike="noStrike" kern="1200" cap="none" spc="0" normalizeH="0" baseline="0" noProof="0" dirty="0">
                <a:ln>
                  <a:noFill/>
                </a:ln>
                <a:solidFill>
                  <a:srgbClr val="000000"/>
                </a:solidFill>
                <a:effectLst/>
                <a:uLnTx/>
                <a:uFillTx/>
                <a:latin typeface="Verdana"/>
                <a:ea typeface="+mn-ea"/>
                <a:cs typeface="+mn-cs"/>
              </a:rPr>
              <a:t>was an incredibly important design for ARM as, in my view, it provided the corner-stone for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a:t>
            </a:r>
            <a:r>
              <a:rPr kumimoji="0" lang="en-US" sz="1500" b="0" i="0" u="none" strike="noStrike" kern="1200" cap="none" spc="0" normalizeH="0" baseline="0" noProof="0" dirty="0">
                <a:ln>
                  <a:noFill/>
                </a:ln>
                <a:solidFill>
                  <a:srgbClr val="000000"/>
                </a:solidFill>
                <a:effectLst/>
                <a:uLnTx/>
                <a:uFillTx/>
                <a:latin typeface="Verdana"/>
                <a:ea typeface="+mn-ea"/>
                <a:cs typeface="+mn-cs"/>
              </a:rPr>
              <a:t> and device vendors to create some of the designs that powered some of the most successful devices that brought with them a turning-point in smartphone performance and experience. Apple’s A5, Samsung’s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4210/4412, and TI OMAP4430/4460 were all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which made the A9 a very successful CPU micro-architecture.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Following the Cortex A9 we saw the introduction of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A15</a:t>
            </a:r>
            <a:r>
              <a:rPr kumimoji="0" lang="en-US" sz="1500" b="0" i="0" u="none" strike="noStrike" kern="1200" cap="none" spc="0" normalizeH="0" baseline="0" noProof="0" dirty="0">
                <a:ln>
                  <a:noFill/>
                </a:ln>
                <a:solidFill>
                  <a:srgbClr val="000000"/>
                </a:solidFill>
                <a:effectLst/>
                <a:uLnTx/>
                <a:uFillTx/>
                <a:latin typeface="Verdana"/>
                <a:ea typeface="+mn-ea"/>
                <a:cs typeface="+mn-cs"/>
              </a:rPr>
              <a:t>. The core was a substantial jump in terms of performance as it provided the single largest IPC improvement in ARM’s Cortex A-profile of application processors. While the A15 represented a large performance boost, it came at significant cost in terms of power efficiency and overall power usage. It took some time for the Cortex A15 to establish itself in the mobile space as the first designs such as the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5250 and 5410 failed to impress due to bad power efficiency due to various issues.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It’s at this point where ARM introduced </a:t>
            </a:r>
            <a:r>
              <a:rPr kumimoji="0" lang="en-US" sz="1500" b="0" i="0" u="none" strike="noStrike" kern="1200" cap="none" spc="0" normalizeH="0" baseline="0" noProof="0" dirty="0" err="1">
                <a:ln>
                  <a:noFill/>
                </a:ln>
                <a:solidFill>
                  <a:srgbClr val="FF0000"/>
                </a:solidFill>
                <a:effectLst/>
                <a:uLnTx/>
                <a:uFillTx/>
                <a:latin typeface="Verdana"/>
                <a:ea typeface="+mn-ea"/>
                <a:cs typeface="+mn-cs"/>
              </a:rPr>
              <a:t>big.LITTLE</a:t>
            </a:r>
            <a:r>
              <a:rPr kumimoji="0" lang="en-US" sz="1500" b="0" i="0" u="none" strike="noStrike" kern="1200" cap="none" spc="0" normalizeH="0" baseline="0" noProof="0" dirty="0">
                <a:ln>
                  <a:noFill/>
                </a:ln>
                <a:solidFill>
                  <a:srgbClr val="000000"/>
                </a:solidFill>
                <a:effectLst/>
                <a:uLnTx/>
                <a:uFillTx/>
                <a:latin typeface="Verdana"/>
                <a:ea typeface="+mn-ea"/>
                <a:cs typeface="+mn-cs"/>
              </a:rPr>
              <a:t> with the argument that one can have the best of both worlds, a high-power performant core together with a low-power high-efficiency core. It was not until late 2014 and 2015 did we finally see some acceptable implementations of A15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500" b="0" i="0" u="none" strike="noStrike" kern="1200" cap="none" spc="0" normalizeH="0" baseline="0" noProof="0" dirty="0">
                <a:ln>
                  <a:noFill/>
                </a:ln>
                <a:solidFill>
                  <a:srgbClr val="000000"/>
                </a:solidFill>
                <a:effectLst/>
                <a:uLnTx/>
                <a:uFillTx/>
                <a:latin typeface="Verdana"/>
                <a:ea typeface="+mn-ea"/>
                <a:cs typeface="+mn-cs"/>
              </a:rPr>
              <a:t> solutions such as the Kirin 920 or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5422.</a:t>
            </a:r>
            <a:r>
              <a:rPr kumimoji="0" lang="hu-HU" sz="1500" b="0" i="0" u="none" strike="noStrike" kern="1200" cap="none" spc="0" normalizeH="0" baseline="0" noProof="0" dirty="0">
                <a:ln>
                  <a:noFill/>
                </a:ln>
                <a:solidFill>
                  <a:srgbClr val="000000"/>
                </a:solidFill>
                <a:effectLst/>
                <a:uLnTx/>
                <a:uFillTx/>
                <a:latin typeface="Verdana"/>
                <a:ea typeface="+mn-ea"/>
                <a:cs typeface="+mn-cs"/>
              </a:rPr>
              <a:t>"</a:t>
            </a: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75209" y="413665"/>
            <a:ext cx="91619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Optional reading: </a:t>
            </a:r>
            <a:r>
              <a:rPr kumimoji="0" lang="hu-HU" sz="1600" b="0" i="0" u="none" strike="noStrike" kern="1200" cap="none" spc="0" normalizeH="0" baseline="0" noProof="0" dirty="0">
                <a:ln>
                  <a:noFill/>
                </a:ln>
                <a:solidFill>
                  <a:srgbClr val="FF0000"/>
                </a:solidFill>
                <a:effectLst/>
                <a:uLnTx/>
                <a:uFillTx/>
                <a:latin typeface="Verdana"/>
                <a:ea typeface="+mn-ea"/>
                <a:cs typeface="+mn-cs"/>
              </a:rPr>
              <a:t>Remarks on the evolution of the Cortex-A series (taken from </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FF0000"/>
                </a:solidFill>
                <a:effectLst/>
                <a:uLnTx/>
                <a:uFillTx/>
                <a:latin typeface="Verdana"/>
                <a:ea typeface="+mn-ea"/>
                <a:cs typeface="+mn-cs"/>
              </a:rPr>
              <a:t>) -1</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6" name="TextBox 5"/>
          <p:cNvSpPr txBox="1"/>
          <p:nvPr/>
        </p:nvSpPr>
        <p:spPr>
          <a:xfrm>
            <a:off x="116505" y="773705"/>
            <a:ext cx="87158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There is a brief but essential description of ARM's Cortex series in [</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 Due to 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relevance in the following we will cite parts of it.</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99668900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643" y="773705"/>
            <a:ext cx="873063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a:t>
            </a:r>
            <a:r>
              <a:rPr kumimoji="0" lang="en-US" sz="1500" b="0" i="0" u="none" strike="noStrike" kern="1200" cap="none" spc="0" normalizeH="0" baseline="0" noProof="0" dirty="0">
                <a:ln>
                  <a:noFill/>
                </a:ln>
                <a:solidFill>
                  <a:srgbClr val="000000"/>
                </a:solidFill>
                <a:effectLst/>
                <a:uLnTx/>
                <a:uFillTx/>
                <a:latin typeface="Verdana"/>
                <a:ea typeface="+mn-ea"/>
                <a:cs typeface="+mn-cs"/>
              </a:rPr>
              <a:t>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A57 </a:t>
            </a:r>
            <a:r>
              <a:rPr kumimoji="0" lang="en-US" sz="1500" b="0" i="0" u="none" strike="noStrike" kern="1200" cap="none" spc="0" normalizeH="0" baseline="0" noProof="0" dirty="0">
                <a:ln>
                  <a:noFill/>
                </a:ln>
                <a:solidFill>
                  <a:srgbClr val="000000"/>
                </a:solidFill>
                <a:effectLst/>
                <a:uLnTx/>
                <a:uFillTx/>
                <a:latin typeface="Verdana"/>
                <a:ea typeface="+mn-ea"/>
                <a:cs typeface="+mn-cs"/>
              </a:rPr>
              <a:t>succeeded the Cortex A15 and was ARM’s first “big” core to employ Armv8 64-bit ISA. Accompanied by the high-efficiency Cortex A53 cores this represented an important shift not unlike the x86-64 introduction in the desktop PC space well over a decade before. The cores came at a moment where the industry was still at shock of Apple’s introduction of the A7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a:t>
            </a:r>
            <a:r>
              <a:rPr kumimoji="0" lang="en-US" sz="1500" b="0" i="0" u="none" strike="noStrike" kern="1200" cap="none" spc="0" normalizeH="0" baseline="0" noProof="0" dirty="0">
                <a:ln>
                  <a:noFill/>
                </a:ln>
                <a:solidFill>
                  <a:srgbClr val="000000"/>
                </a:solidFill>
                <a:effectLst/>
                <a:uLnTx/>
                <a:uFillTx/>
                <a:latin typeface="Verdana"/>
                <a:ea typeface="+mn-ea"/>
                <a:cs typeface="+mn-cs"/>
              </a:rPr>
              <a:t> and Cyclone CPU micro-architecture, beating ARM in terms delivering the first 64-bit Armv8 silicon. Suddenly everybody in the industry was playing catch-up in trying to bring their own 64-bit products as it was seen as an absolutely required feature-check to remain competitive.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This pressured shift to 64-bit was in my view a crippling blow to many 2015’s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as it forced vendors into employing </a:t>
            </a:r>
            <a:r>
              <a:rPr kumimoji="0" lang="en-US" sz="1500" b="0" i="0" u="none" strike="noStrike" kern="1200" cap="none" spc="0" normalizeH="0" baseline="0" noProof="0" dirty="0">
                <a:ln>
                  <a:noFill/>
                </a:ln>
                <a:solidFill>
                  <a:srgbClr val="FF0000"/>
                </a:solidFill>
                <a:effectLst/>
                <a:uLnTx/>
                <a:uFillTx/>
                <a:latin typeface="Verdana"/>
                <a:ea typeface="+mn-ea"/>
                <a:cs typeface="+mn-cs"/>
              </a:rPr>
              <a:t>sub-optimal Cortex A57 and A53 designs</a:t>
            </a:r>
            <a:r>
              <a:rPr kumimoji="0" lang="en-US" sz="1500" b="0" i="0" u="none" strike="noStrike" kern="1200" cap="none" spc="0" normalizeH="0" baseline="0" noProof="0" dirty="0">
                <a:ln>
                  <a:noFill/>
                </a:ln>
                <a:solidFill>
                  <a:srgbClr val="000000"/>
                </a:solidFill>
                <a:effectLst/>
                <a:uLnTx/>
                <a:uFillTx/>
                <a:latin typeface="Verdana"/>
                <a:ea typeface="+mn-ea"/>
                <a:cs typeface="+mn-cs"/>
              </a:rPr>
              <a:t>.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HiSilicon</a:t>
            </a:r>
            <a:r>
              <a:rPr kumimoji="0" lang="en-US" sz="1500" b="0" i="0" u="none" strike="noStrike" kern="1200" cap="none" spc="0" normalizeH="0" baseline="0" noProof="0" dirty="0">
                <a:ln>
                  <a:noFill/>
                </a:ln>
                <a:solidFill>
                  <a:srgbClr val="000000"/>
                </a:solidFill>
                <a:effectLst/>
                <a:uLnTx/>
                <a:uFillTx/>
                <a:latin typeface="Verdana"/>
                <a:ea typeface="+mn-ea"/>
                <a:cs typeface="+mn-cs"/>
              </a:rPr>
              <a:t> and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MediaTek</a:t>
            </a:r>
            <a:r>
              <a:rPr kumimoji="0" lang="en-US" sz="1500" b="0" i="0" u="none" strike="noStrike" kern="1200" cap="none" spc="0" normalizeH="0" baseline="0" noProof="0" dirty="0">
                <a:ln>
                  <a:noFill/>
                </a:ln>
                <a:solidFill>
                  <a:srgbClr val="000000"/>
                </a:solidFill>
                <a:effectLst/>
                <a:uLnTx/>
                <a:uFillTx/>
                <a:latin typeface="Verdana"/>
                <a:ea typeface="+mn-ea"/>
                <a:cs typeface="+mn-cs"/>
              </a:rPr>
              <a:t> saw an actual regression in performance as flagship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such as the Kirin 930 and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Helio</a:t>
            </a:r>
            <a:r>
              <a:rPr kumimoji="0" lang="en-US" sz="1500" b="0" i="0" u="none" strike="noStrike" kern="1200" cap="none" spc="0" normalizeH="0" baseline="0" noProof="0" dirty="0">
                <a:ln>
                  <a:noFill/>
                </a:ln>
                <a:solidFill>
                  <a:srgbClr val="000000"/>
                </a:solidFill>
                <a:effectLst/>
                <a:uLnTx/>
                <a:uFillTx/>
                <a:latin typeface="Verdana"/>
                <a:ea typeface="+mn-ea"/>
                <a:cs typeface="+mn-cs"/>
              </a:rPr>
              <a:t> X10 had to make due with only A53 cores for performance as they decided against employing A57 cores due to power consumption concerns. The Kirin 930 or the X10 were in effect slower chipsets than their predecessors. Only Samsung was fairly successful in releasing reasonable designs such as the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5433 and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7420 – yet these had respectively regressed or barely improved in terms of power efficiency when compared to mature Cortex A15 implementations such as the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5430. Then of course we had sort of a lost generation of devices due to Qualcomm’s unsuccessful Snapdragon 810 and 808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a topic we’ll eventually revisit in our deep dive of the Snapdragon 820 and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8890.</a:t>
            </a:r>
            <a:r>
              <a:rPr kumimoji="0" lang="hu-HU" sz="1500" b="0" i="0" u="none" strike="noStrike" kern="1200" cap="none" spc="0" normalizeH="0" baseline="0" noProof="0" dirty="0">
                <a:ln>
                  <a:noFill/>
                </a:ln>
                <a:solidFill>
                  <a:srgbClr val="000000"/>
                </a:solidFill>
                <a:effectLst/>
                <a:uLnTx/>
                <a:uFillTx/>
                <a:latin typeface="Verdana"/>
                <a:ea typeface="+mn-ea"/>
                <a:cs typeface="+mn-cs"/>
              </a:rPr>
              <a:t>"</a:t>
            </a: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75208" y="413665"/>
            <a:ext cx="91619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Optional reading: </a:t>
            </a:r>
            <a:r>
              <a:rPr kumimoji="0" lang="hu-HU" sz="1600" b="0" i="0" u="none" strike="noStrike" kern="1200" cap="none" spc="0" normalizeH="0" baseline="0" noProof="0" dirty="0">
                <a:ln>
                  <a:noFill/>
                </a:ln>
                <a:solidFill>
                  <a:srgbClr val="FF0000"/>
                </a:solidFill>
                <a:effectLst/>
                <a:uLnTx/>
                <a:uFillTx/>
                <a:latin typeface="Verdana"/>
                <a:ea typeface="+mn-ea"/>
                <a:cs typeface="+mn-cs"/>
              </a:rPr>
              <a:t>Remarks on the evolution of the Cortex-A series (taken from </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FF0000"/>
                </a:solidFill>
                <a:effectLst/>
                <a:uLnTx/>
                <a:uFillTx/>
                <a:latin typeface="Verdana"/>
                <a:ea typeface="+mn-ea"/>
                <a:cs typeface="+mn-cs"/>
              </a:rPr>
              <a:t>) -2</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3" name="Title 2"/>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(18)</a:t>
            </a:r>
          </a:p>
        </p:txBody>
      </p:sp>
    </p:spTree>
    <p:extLst>
      <p:ext uri="{BB962C8B-B14F-4D97-AF65-F5344CB8AC3E}">
        <p14:creationId xmlns:p14="http://schemas.microsoft.com/office/powerpoint/2010/main" val="323112467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(19)</a:t>
            </a:r>
          </a:p>
        </p:txBody>
      </p:sp>
      <p:sp>
        <p:nvSpPr>
          <p:cNvPr id="5" name="Rectangle 4"/>
          <p:cNvSpPr/>
          <p:nvPr/>
        </p:nvSpPr>
        <p:spPr>
          <a:xfrm>
            <a:off x="120781" y="773705"/>
            <a:ext cx="8820980" cy="247760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a:t>
            </a:r>
            <a:r>
              <a:rPr kumimoji="0" lang="en-US" sz="1500" b="0" i="0" u="none" strike="noStrike" kern="1200" cap="none" spc="0" normalizeH="0" baseline="0" noProof="0" dirty="0">
                <a:ln>
                  <a:noFill/>
                </a:ln>
                <a:solidFill>
                  <a:srgbClr val="000000"/>
                </a:solidFill>
                <a:effectLst/>
                <a:uLnTx/>
                <a:uFillTx/>
                <a:latin typeface="Verdana"/>
                <a:ea typeface="+mn-ea"/>
                <a:cs typeface="+mn-cs"/>
              </a:rPr>
              <a:t>Some readers will notice I left out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A12 and A17 </a:t>
            </a:r>
            <a:r>
              <a:rPr kumimoji="0" lang="en-US" sz="1500" b="0" i="0" u="none" strike="noStrike" kern="1200" cap="none" spc="0" normalizeH="0" baseline="0" noProof="0" dirty="0">
                <a:ln>
                  <a:noFill/>
                </a:ln>
                <a:solidFill>
                  <a:srgbClr val="000000"/>
                </a:solidFill>
                <a:effectLst/>
                <a:uLnTx/>
                <a:uFillTx/>
                <a:latin typeface="Verdana"/>
                <a:ea typeface="+mn-ea"/>
                <a:cs typeface="+mn-cs"/>
              </a:rPr>
              <a:t>– and I did that on purpose in trying to get to my point. The Cortex A12 was unveiled in July 2013 and presented as a successor to the Cortex A9. The core had a relatively short lifetime as it was quickly replaced within 6 months with the Cortex A17 in February 2014 which improved performance and also made the core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500" b="0" i="0" u="none" strike="noStrike" kern="1200" cap="none" spc="0" normalizeH="0" baseline="0" noProof="0" dirty="0">
                <a:ln>
                  <a:noFill/>
                </a:ln>
                <a:solidFill>
                  <a:srgbClr val="000000"/>
                </a:solidFill>
                <a:effectLst/>
                <a:uLnTx/>
                <a:uFillTx/>
                <a:latin typeface="Verdana"/>
                <a:ea typeface="+mn-ea"/>
                <a:cs typeface="+mn-cs"/>
              </a:rPr>
              <a:t> compatible with the Cortex A7. The Cortex A17 saw limited adoption in the mobile space. In fact, among the few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such as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Rockchip’s</a:t>
            </a:r>
            <a:r>
              <a:rPr kumimoji="0" lang="en-US" sz="1500" b="0" i="0" u="none" strike="noStrike" kern="1200" cap="none" spc="0" normalizeH="0" baseline="0" noProof="0" dirty="0">
                <a:ln>
                  <a:noFill/>
                </a:ln>
                <a:solidFill>
                  <a:srgbClr val="000000"/>
                </a:solidFill>
                <a:effectLst/>
                <a:uLnTx/>
                <a:uFillTx/>
                <a:latin typeface="Verdana"/>
                <a:ea typeface="+mn-ea"/>
                <a:cs typeface="+mn-cs"/>
              </a:rPr>
              <a:t> RK3288 and some little known chips such as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HiSilicon’s</a:t>
            </a:r>
            <a:r>
              <a:rPr kumimoji="0" lang="en-US" sz="1500" b="0" i="0" u="none" strike="noStrike" kern="1200" cap="none" spc="0" normalizeH="0" baseline="0" noProof="0" dirty="0">
                <a:ln>
                  <a:noFill/>
                </a:ln>
                <a:solidFill>
                  <a:srgbClr val="000000"/>
                </a:solidFill>
                <a:effectLst/>
                <a:uLnTx/>
                <a:uFillTx/>
                <a:latin typeface="Verdana"/>
                <a:ea typeface="+mn-ea"/>
                <a:cs typeface="+mn-cs"/>
              </a:rPr>
              <a:t> Hi3536 multimedia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a:t>
            </a:r>
            <a:r>
              <a:rPr kumimoji="0" lang="en-US" sz="1500" b="0" i="0" u="none" strike="noStrike" kern="1200" cap="none" spc="0" normalizeH="0" baseline="0" noProof="0" dirty="0">
                <a:ln>
                  <a:noFill/>
                </a:ln>
                <a:solidFill>
                  <a:srgbClr val="000000"/>
                </a:solidFill>
                <a:effectLst/>
                <a:uLnTx/>
                <a:uFillTx/>
                <a:latin typeface="Verdana"/>
                <a:ea typeface="+mn-ea"/>
                <a:cs typeface="+mn-cs"/>
              </a:rPr>
              <a:t>, it was only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MediaTek’s</a:t>
            </a:r>
            <a:r>
              <a:rPr kumimoji="0" lang="en-US" sz="1500" b="0" i="0" u="none" strike="noStrike" kern="1200" cap="none" spc="0" normalizeH="0" baseline="0" noProof="0" dirty="0">
                <a:ln>
                  <a:noFill/>
                </a:ln>
                <a:solidFill>
                  <a:srgbClr val="000000"/>
                </a:solidFill>
                <a:effectLst/>
                <a:uLnTx/>
                <a:uFillTx/>
                <a:latin typeface="Verdana"/>
                <a:ea typeface="+mn-ea"/>
                <a:cs typeface="+mn-cs"/>
              </a:rPr>
              <a:t> MT6595 that saw moderate success in design wins such as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Meizu’s</a:t>
            </a:r>
            <a:r>
              <a:rPr kumimoji="0" lang="en-US" sz="1500" b="0" i="0" u="none" strike="noStrike" kern="1200" cap="none" spc="0" normalizeH="0" baseline="0" noProof="0" dirty="0">
                <a:ln>
                  <a:noFill/>
                </a:ln>
                <a:solidFill>
                  <a:srgbClr val="000000"/>
                </a:solidFill>
                <a:effectLst/>
                <a:uLnTx/>
                <a:uFillTx/>
                <a:latin typeface="Verdana"/>
                <a:ea typeface="+mn-ea"/>
                <a:cs typeface="+mn-cs"/>
              </a:rPr>
              <a:t>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MX4</a:t>
            </a:r>
            <a:r>
              <a:rPr kumimoji="0" lang="en-US" sz="15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75205" y="413665"/>
            <a:ext cx="91619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Optional reading: </a:t>
            </a:r>
            <a:r>
              <a:rPr kumimoji="0" lang="hu-HU" sz="1600" b="0" i="0" u="none" strike="noStrike" kern="1200" cap="none" spc="0" normalizeH="0" baseline="0" noProof="0" dirty="0">
                <a:ln>
                  <a:noFill/>
                </a:ln>
                <a:solidFill>
                  <a:srgbClr val="FF0000"/>
                </a:solidFill>
                <a:effectLst/>
                <a:uLnTx/>
                <a:uFillTx/>
                <a:latin typeface="Verdana"/>
                <a:ea typeface="+mn-ea"/>
                <a:cs typeface="+mn-cs"/>
              </a:rPr>
              <a:t>Remarks on the evolution of the Cortex-A series (taken from </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FF0000"/>
                </a:solidFill>
                <a:effectLst/>
                <a:uLnTx/>
                <a:uFillTx/>
                <a:latin typeface="Verdana"/>
                <a:ea typeface="+mn-ea"/>
                <a:cs typeface="+mn-cs"/>
              </a:rPr>
              <a:t>) -3</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22066458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971600" y="1518547"/>
            <a:ext cx="6988782" cy="512064"/>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 Cortex-A CPUs implementing the Armv8.2-A ISA</a:t>
            </a:r>
          </a:p>
        </p:txBody>
      </p:sp>
      <p:grpSp>
        <p:nvGrpSpPr>
          <p:cNvPr id="12" name="Group 10"/>
          <p:cNvGrpSpPr>
            <a:grpSpLocks/>
          </p:cNvGrpSpPr>
          <p:nvPr/>
        </p:nvGrpSpPr>
        <p:grpSpPr bwMode="auto">
          <a:xfrm>
            <a:off x="1018374" y="2340815"/>
            <a:ext cx="6942008" cy="720728"/>
            <a:chOff x="699" y="1638"/>
            <a:chExt cx="4412" cy="454"/>
          </a:xfrm>
        </p:grpSpPr>
        <p:sp>
          <p:nvSpPr>
            <p:cNvPr id="13" name="AutoShape 11"/>
            <p:cNvSpPr>
              <a:spLocks noChangeArrowheads="1"/>
            </p:cNvSpPr>
            <p:nvPr/>
          </p:nvSpPr>
          <p:spPr bwMode="auto">
            <a:xfrm>
              <a:off x="860" y="1638"/>
              <a:ext cx="4251"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fontAlgn="base">
                <a:spcBef>
                  <a:spcPct val="0"/>
                </a:spcBef>
                <a:spcAft>
                  <a:spcPct val="0"/>
                </a:spcAft>
                <a:buNone/>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7.1 Main extensions of the Armv8.2-A ISA and </a:t>
              </a:r>
            </a:p>
            <a:p>
              <a:pPr lvl="0" fontAlgn="base">
                <a:spcBef>
                  <a:spcPct val="0"/>
                </a:spcBef>
                <a:spcAft>
                  <a:spcPct val="0"/>
                </a:spcAft>
                <a:buNone/>
                <a:defRPr/>
              </a:pPr>
              <a:r>
                <a:rPr lang="en-US" sz="1900" dirty="0">
                  <a:solidFill>
                    <a:srgbClr val="FFFFFF"/>
                  </a:solidFill>
                  <a:latin typeface="Verdana"/>
                </a:rPr>
                <a:t>        </a:t>
              </a:r>
              <a:r>
                <a:rPr kumimoji="0" lang="en-US" sz="1900" b="0" i="0" u="none" strike="noStrike" kern="1200" cap="none" spc="0" normalizeH="0" baseline="0" noProof="0" dirty="0">
                  <a:ln>
                    <a:noFill/>
                  </a:ln>
                  <a:solidFill>
                    <a:srgbClr val="FFFFFF"/>
                  </a:solidFill>
                  <a:effectLst/>
                  <a:uLnTx/>
                  <a:uFillTx/>
                  <a:latin typeface="Verdana"/>
                  <a:ea typeface="+mn-ea"/>
                  <a:cs typeface="+mn-cs"/>
                </a:rPr>
                <a:t>the </a:t>
              </a:r>
              <a:r>
                <a:rPr lang="en-US" sz="1900" dirty="0">
                  <a:solidFill>
                    <a:srgbClr val="FFFFFF"/>
                  </a:solidFill>
                  <a:latin typeface="Verdana"/>
                </a:rPr>
                <a:t>related microarchitecture of the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4"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grpSp>
        <p:nvGrpSpPr>
          <p:cNvPr id="15" name="Group 10"/>
          <p:cNvGrpSpPr>
            <a:grpSpLocks/>
          </p:cNvGrpSpPr>
          <p:nvPr/>
        </p:nvGrpSpPr>
        <p:grpSpPr bwMode="auto">
          <a:xfrm>
            <a:off x="987162" y="3114045"/>
            <a:ext cx="6973220" cy="720000"/>
            <a:chOff x="699" y="1638"/>
            <a:chExt cx="4374" cy="292"/>
          </a:xfrm>
        </p:grpSpPr>
        <p:sp>
          <p:nvSpPr>
            <p:cNvPr id="16" name="AutoShape 11"/>
            <p:cNvSpPr>
              <a:spLocks noChangeArrowheads="1"/>
            </p:cNvSpPr>
            <p:nvPr/>
          </p:nvSpPr>
          <p:spPr bwMode="auto">
            <a:xfrm>
              <a:off x="877"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fontAlgn="base" hangingPunct="1">
                <a:spcBef>
                  <a:spcPct val="0"/>
                </a:spcBef>
                <a:spcAft>
                  <a:spcPct val="0"/>
                </a:spcAft>
                <a:buNone/>
              </a:pPr>
              <a:r>
                <a:rPr kumimoji="0" lang="hu-HU"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 </a:t>
              </a:r>
              <a:r>
                <a:rPr kumimoji="0" lang="en-US"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7.2</a:t>
              </a:r>
              <a:r>
                <a:rPr kumimoji="0" lang="en-US" sz="1900" b="0" i="0" u="none" strike="noStrike" kern="1200" cap="none" spc="0" normalizeH="0" baseline="0" noProof="0" dirty="0">
                  <a:ln>
                    <a:noFill/>
                  </a:ln>
                  <a:solidFill>
                    <a:srgbClr val="FFFFFF"/>
                  </a:solidFill>
                  <a:effectLst/>
                  <a:uLnTx/>
                  <a:uFillTx/>
                  <a:latin typeface="Verdana"/>
                  <a:ea typeface="+mn-ea"/>
                  <a:cs typeface="+mn-cs"/>
                </a:rPr>
                <a:t> Overview of Cortex-A CPUs </a:t>
              </a:r>
              <a:r>
                <a:rPr lang="en-US" sz="1900" dirty="0">
                  <a:solidFill>
                    <a:srgbClr val="FFFFFF"/>
                  </a:solidFill>
                  <a:latin typeface="Verdana"/>
                </a:rPr>
                <a:t>implementing </a:t>
              </a:r>
            </a:p>
            <a:p>
              <a:pPr lvl="0" eaLnBrk="1" fontAlgn="base" hangingPunct="1">
                <a:spcBef>
                  <a:spcPct val="0"/>
                </a:spcBef>
                <a:spcAft>
                  <a:spcPct val="0"/>
                </a:spcAft>
                <a:buNone/>
              </a:pPr>
              <a:r>
                <a:rPr lang="en-US" sz="1900" dirty="0">
                  <a:solidFill>
                    <a:srgbClr val="FFFFFF"/>
                  </a:solidFill>
                  <a:latin typeface="Verdana"/>
                </a:rPr>
                <a:t>         the Armv8.2-A ISA            </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7"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sp>
        <p:nvSpPr>
          <p:cNvPr id="9" name="TextBox 8"/>
          <p:cNvSpPr txBox="1"/>
          <p:nvPr/>
        </p:nvSpPr>
        <p:spPr>
          <a:xfrm>
            <a:off x="1962623" y="4194085"/>
            <a:ext cx="4634602" cy="338554"/>
          </a:xfrm>
          <a:prstGeom prst="rect">
            <a:avLst/>
          </a:prstGeom>
          <a:noFill/>
        </p:spPr>
        <p:txBody>
          <a:bodyPr wrap="none" rtlCol="0">
            <a:spAutoFit/>
          </a:bodyPr>
          <a:lstStyle/>
          <a:p>
            <a:r>
              <a:rPr lang="en-GB" sz="1600" dirty="0" smtClean="0">
                <a:solidFill>
                  <a:schemeClr val="bg1"/>
                </a:solidFill>
              </a:rPr>
              <a:t>Section </a:t>
            </a:r>
            <a:r>
              <a:rPr lang="en-GB" sz="1600" dirty="0" smtClean="0">
                <a:solidFill>
                  <a:schemeClr val="bg1"/>
                </a:solidFill>
              </a:rPr>
              <a:t>7.1 </a:t>
            </a:r>
            <a:r>
              <a:rPr lang="en-GB" sz="1600" dirty="0" smtClean="0">
                <a:solidFill>
                  <a:schemeClr val="bg1"/>
                </a:solidFill>
              </a:rPr>
              <a:t>is not discussed in the Lecture.</a:t>
            </a:r>
          </a:p>
        </p:txBody>
      </p:sp>
    </p:spTree>
    <p:extLst>
      <p:ext uri="{BB962C8B-B14F-4D97-AF65-F5344CB8AC3E}">
        <p14:creationId xmlns:p14="http://schemas.microsoft.com/office/powerpoint/2010/main" val="348665148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Cortex-A CPUs implementing  the Armv8.2-A ISA (1)</a:t>
            </a:r>
          </a:p>
        </p:txBody>
      </p:sp>
      <p:sp>
        <p:nvSpPr>
          <p:cNvPr id="3" name="Text Box 7"/>
          <p:cNvSpPr txBox="1">
            <a:spLocks noChangeArrowheads="1"/>
          </p:cNvSpPr>
          <p:nvPr/>
        </p:nvSpPr>
        <p:spPr bwMode="auto">
          <a:xfrm>
            <a:off x="42360" y="1928956"/>
            <a:ext cx="243095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Armv7-A ISA</a:t>
            </a:r>
          </a:p>
        </p:txBody>
      </p:sp>
      <p:sp>
        <p:nvSpPr>
          <p:cNvPr id="4" name="Text Box 16"/>
          <p:cNvSpPr txBox="1">
            <a:spLocks noChangeArrowheads="1"/>
          </p:cNvSpPr>
          <p:nvPr/>
        </p:nvSpPr>
        <p:spPr bwMode="auto">
          <a:xfrm>
            <a:off x="3838078" y="1133745"/>
            <a:ext cx="15440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a:t>
            </a:r>
          </a:p>
        </p:txBody>
      </p:sp>
      <p:sp>
        <p:nvSpPr>
          <p:cNvPr id="5" name="Line 17"/>
          <p:cNvSpPr>
            <a:spLocks noChangeShapeType="1"/>
          </p:cNvSpPr>
          <p:nvPr/>
        </p:nvSpPr>
        <p:spPr bwMode="auto">
          <a:xfrm flipV="1">
            <a:off x="1241629" y="1672339"/>
            <a:ext cx="680400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22"/>
          <p:cNvSpPr>
            <a:spLocks noChangeShapeType="1"/>
          </p:cNvSpPr>
          <p:nvPr/>
        </p:nvSpPr>
        <p:spPr bwMode="auto">
          <a:xfrm>
            <a:off x="4608356" y="1489926"/>
            <a:ext cx="1" cy="1828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Line 25"/>
          <p:cNvSpPr>
            <a:spLocks noChangeShapeType="1"/>
          </p:cNvSpPr>
          <p:nvPr/>
        </p:nvSpPr>
        <p:spPr bwMode="auto">
          <a:xfrm>
            <a:off x="1241573" y="16695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Line 29"/>
          <p:cNvSpPr>
            <a:spLocks noChangeShapeType="1"/>
          </p:cNvSpPr>
          <p:nvPr/>
        </p:nvSpPr>
        <p:spPr bwMode="auto">
          <a:xfrm flipH="1">
            <a:off x="3438908" y="1669556"/>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Text Box 7"/>
          <p:cNvSpPr txBox="1">
            <a:spLocks noChangeArrowheads="1"/>
          </p:cNvSpPr>
          <p:nvPr/>
        </p:nvSpPr>
        <p:spPr bwMode="auto">
          <a:xfrm>
            <a:off x="2276745" y="1927420"/>
            <a:ext cx="233216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Armv8.0-A ISA</a:t>
            </a:r>
          </a:p>
        </p:txBody>
      </p:sp>
      <p:sp>
        <p:nvSpPr>
          <p:cNvPr id="10" name="Oval 13"/>
          <p:cNvSpPr>
            <a:spLocks noChangeArrowheads="1"/>
          </p:cNvSpPr>
          <p:nvPr/>
        </p:nvSpPr>
        <p:spPr bwMode="auto">
          <a:xfrm>
            <a:off x="1200745" y="182191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Oval 13"/>
          <p:cNvSpPr>
            <a:spLocks noChangeArrowheads="1"/>
          </p:cNvSpPr>
          <p:nvPr/>
        </p:nvSpPr>
        <p:spPr bwMode="auto">
          <a:xfrm>
            <a:off x="3410180" y="181939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 name="TextBox 11"/>
          <p:cNvSpPr txBox="1"/>
          <p:nvPr/>
        </p:nvSpPr>
        <p:spPr>
          <a:xfrm>
            <a:off x="107759" y="2691953"/>
            <a:ext cx="2021708" cy="13696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32-bit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2004</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s</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upporting</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big.LITTLE</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a:t>
            </a:r>
            <a:r>
              <a:rPr kumimoji="0" lang="en-US" sz="1300" b="0" i="1" u="none" strike="noStrike" kern="1200" cap="none" spc="0" normalizeH="0" baseline="0" noProof="0" dirty="0">
                <a:ln>
                  <a:noFill/>
                </a:ln>
                <a:solidFill>
                  <a:srgbClr val="0070C0"/>
                </a:solidFill>
                <a:effectLst/>
                <a:uLnTx/>
                <a:uFillTx/>
                <a:latin typeface="Verdana"/>
                <a:ea typeface="+mn-ea"/>
                <a:cs typeface="+mn-cs"/>
              </a:rPr>
              <a:t>since 2010,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by specific models)</a:t>
            </a:r>
          </a:p>
        </p:txBody>
      </p:sp>
      <p:sp>
        <p:nvSpPr>
          <p:cNvPr id="13" name="TextBox 12"/>
          <p:cNvSpPr txBox="1"/>
          <p:nvPr/>
        </p:nvSpPr>
        <p:spPr>
          <a:xfrm>
            <a:off x="2379254" y="2706262"/>
            <a:ext cx="2081019"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 </a:t>
            </a:r>
            <a:r>
              <a:rPr kumimoji="0" lang="en-US" sz="1300" b="0" i="1" u="none" strike="noStrike" kern="1200" cap="none" spc="0" normalizeH="0" baseline="0" noProof="0" dirty="0">
                <a:ln>
                  <a:noFill/>
                </a:ln>
                <a:solidFill>
                  <a:srgbClr val="000000"/>
                </a:solidFill>
                <a:effectLst/>
                <a:uLnTx/>
                <a:uFillTx/>
                <a:latin typeface="Verdana"/>
                <a:ea typeface="+mn-ea"/>
                <a:cs typeface="+mn-cs"/>
              </a:rPr>
              <a:t>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2012</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s</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upporting</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big.LITTLE</a:t>
            </a:r>
            <a:r>
              <a:rPr kumimoji="0" lang="en-US" sz="1300" b="0" i="1" u="none" strike="noStrike" kern="1200" cap="none" spc="0" normalizeH="0" baseline="0" noProof="0" dirty="0">
                <a:ln>
                  <a:noFill/>
                </a:ln>
                <a:solidFill>
                  <a:srgbClr val="0070C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a:t>
            </a:r>
          </a:p>
        </p:txBody>
      </p:sp>
      <p:sp>
        <p:nvSpPr>
          <p:cNvPr id="14" name="Line 29"/>
          <p:cNvSpPr>
            <a:spLocks noChangeShapeType="1"/>
          </p:cNvSpPr>
          <p:nvPr/>
        </p:nvSpPr>
        <p:spPr bwMode="auto">
          <a:xfrm flipH="1">
            <a:off x="5605857" y="166543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5" name="Oval 13"/>
          <p:cNvSpPr>
            <a:spLocks noChangeArrowheads="1"/>
          </p:cNvSpPr>
          <p:nvPr/>
        </p:nvSpPr>
        <p:spPr bwMode="auto">
          <a:xfrm>
            <a:off x="5587032" y="181939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TextBox 15"/>
          <p:cNvSpPr txBox="1"/>
          <p:nvPr/>
        </p:nvSpPr>
        <p:spPr>
          <a:xfrm>
            <a:off x="4653384" y="2711334"/>
            <a:ext cx="1960793"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2017</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s</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upporting</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DynamIQ</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 </a:t>
            </a:r>
          </a:p>
        </p:txBody>
      </p:sp>
      <p:sp>
        <p:nvSpPr>
          <p:cNvPr id="17" name="Text Box 7"/>
          <p:cNvSpPr txBox="1">
            <a:spLocks noChangeArrowheads="1"/>
          </p:cNvSpPr>
          <p:nvPr/>
        </p:nvSpPr>
        <p:spPr bwMode="auto">
          <a:xfrm>
            <a:off x="4572000" y="1927145"/>
            <a:ext cx="211523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Armv8.2-A ISA</a:t>
            </a:r>
          </a:p>
        </p:txBody>
      </p:sp>
      <p:sp>
        <p:nvSpPr>
          <p:cNvPr id="18" name="Right Arrow 17"/>
          <p:cNvSpPr/>
          <p:nvPr/>
        </p:nvSpPr>
        <p:spPr bwMode="auto">
          <a:xfrm>
            <a:off x="2186735" y="201585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Right Brace 19"/>
          <p:cNvSpPr/>
          <p:nvPr/>
        </p:nvSpPr>
        <p:spPr bwMode="auto">
          <a:xfrm rot="5400000">
            <a:off x="2133765" y="2640038"/>
            <a:ext cx="196390" cy="396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1" name="TextBox 20"/>
          <p:cNvSpPr txBox="1"/>
          <p:nvPr/>
        </p:nvSpPr>
        <p:spPr>
          <a:xfrm>
            <a:off x="1601670" y="4759281"/>
            <a:ext cx="96853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5</a:t>
            </a:r>
          </a:p>
        </p:txBody>
      </p:sp>
      <p:sp>
        <p:nvSpPr>
          <p:cNvPr id="22" name="Right Brace 21"/>
          <p:cNvSpPr/>
          <p:nvPr/>
        </p:nvSpPr>
        <p:spPr bwMode="auto">
          <a:xfrm rot="5400000">
            <a:off x="5536645" y="3715679"/>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Box 22"/>
          <p:cNvSpPr txBox="1"/>
          <p:nvPr/>
        </p:nvSpPr>
        <p:spPr>
          <a:xfrm>
            <a:off x="5067055" y="4736923"/>
            <a:ext cx="96853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7</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6" name="Text Box 7"/>
          <p:cNvSpPr txBox="1">
            <a:spLocks noChangeArrowheads="1"/>
          </p:cNvSpPr>
          <p:nvPr/>
        </p:nvSpPr>
        <p:spPr bwMode="auto">
          <a:xfrm>
            <a:off x="6731559" y="1928956"/>
            <a:ext cx="243095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Armv9-A ISA</a:t>
            </a:r>
          </a:p>
        </p:txBody>
      </p:sp>
      <p:sp>
        <p:nvSpPr>
          <p:cNvPr id="29" name="Line 25"/>
          <p:cNvSpPr>
            <a:spLocks noChangeShapeType="1"/>
          </p:cNvSpPr>
          <p:nvPr/>
        </p:nvSpPr>
        <p:spPr bwMode="auto">
          <a:xfrm>
            <a:off x="8036647" y="16695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30" name="Oval 13"/>
          <p:cNvSpPr>
            <a:spLocks noChangeArrowheads="1"/>
          </p:cNvSpPr>
          <p:nvPr/>
        </p:nvSpPr>
        <p:spPr bwMode="auto">
          <a:xfrm>
            <a:off x="7995819" y="182191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1" name="TextBox 30"/>
          <p:cNvSpPr txBox="1"/>
          <p:nvPr/>
        </p:nvSpPr>
        <p:spPr>
          <a:xfrm>
            <a:off x="6785011" y="2691953"/>
            <a:ext cx="2257349"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2021</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s</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upporting</a:t>
            </a:r>
            <a:r>
              <a:rPr kumimoji="0" lang="en-US" sz="1300" b="0" i="1" u="none" strike="noStrike" kern="1200" cap="none" spc="0" normalizeH="0" baseline="0" noProof="0" dirty="0">
                <a:ln>
                  <a:noFill/>
                </a:ln>
                <a:solidFill>
                  <a:srgbClr val="000000"/>
                </a:solidFill>
                <a:effectLst/>
                <a:uLnTx/>
                <a:uFillTx/>
                <a:latin typeface="Verdana"/>
                <a:ea typeface="+mn-ea"/>
                <a:cs typeface="+mn-cs"/>
              </a:rPr>
              <a:t> Armv9-based</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err="1">
                <a:ln>
                  <a:noFill/>
                </a:ln>
                <a:solidFill>
                  <a:srgbClr val="000000"/>
                </a:solidFill>
                <a:effectLst/>
                <a:uLnTx/>
                <a:uFillTx/>
                <a:latin typeface="Verdana"/>
                <a:ea typeface="+mn-ea"/>
                <a:cs typeface="+mn-cs"/>
              </a:rPr>
              <a:t>DynamIQ</a:t>
            </a:r>
            <a:r>
              <a:rPr kumimoji="0" lang="en-US" sz="1300" b="0" i="1" u="none" strike="noStrike" kern="1200" cap="none" spc="0" normalizeH="0" baseline="0" noProof="0" dirty="0">
                <a:ln>
                  <a:noFill/>
                </a:ln>
                <a:solidFill>
                  <a:srgbClr val="000000"/>
                </a:solidFill>
                <a:effectLst/>
                <a:uLnTx/>
                <a:uFillTx/>
                <a:latin typeface="Verdana"/>
                <a:ea typeface="+mn-ea"/>
                <a:cs typeface="+mn-cs"/>
              </a:rPr>
              <a:t> core clusters</a:t>
            </a:r>
          </a:p>
        </p:txBody>
      </p:sp>
      <p:sp>
        <p:nvSpPr>
          <p:cNvPr id="33" name="Right Brace 32"/>
          <p:cNvSpPr/>
          <p:nvPr/>
        </p:nvSpPr>
        <p:spPr bwMode="auto">
          <a:xfrm rot="5400000">
            <a:off x="7912035" y="3625679"/>
            <a:ext cx="196390" cy="194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4" name="TextBox 33"/>
          <p:cNvSpPr txBox="1"/>
          <p:nvPr/>
        </p:nvSpPr>
        <p:spPr>
          <a:xfrm>
            <a:off x="7452320" y="4736923"/>
            <a:ext cx="96853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8</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6" name="Right Arrow 35"/>
          <p:cNvSpPr/>
          <p:nvPr/>
        </p:nvSpPr>
        <p:spPr bwMode="auto">
          <a:xfrm>
            <a:off x="4410010" y="203384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7" name="Right Arrow 36"/>
          <p:cNvSpPr/>
          <p:nvPr/>
        </p:nvSpPr>
        <p:spPr bwMode="auto">
          <a:xfrm>
            <a:off x="6660260" y="203384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8" name="TextBox 37"/>
          <p:cNvSpPr txBox="1"/>
          <p:nvPr/>
        </p:nvSpPr>
        <p:spPr>
          <a:xfrm>
            <a:off x="667104" y="4241579"/>
            <a:ext cx="1024576" cy="292388"/>
          </a:xfrm>
          <a:prstGeom prst="rect">
            <a:avLst/>
          </a:prstGeom>
          <a:noFill/>
        </p:spPr>
        <p:txBody>
          <a:bodyPr wrap="none" rtlCol="0">
            <a:spAutoFit/>
          </a:bodyPr>
          <a:lstStyle/>
          <a:p>
            <a:r>
              <a:rPr lang="en-GB" sz="1300" dirty="0"/>
              <a:t>Cortex-A8</a:t>
            </a:r>
          </a:p>
        </p:txBody>
      </p:sp>
      <p:sp>
        <p:nvSpPr>
          <p:cNvPr id="39" name="TextBox 38"/>
          <p:cNvSpPr txBox="1"/>
          <p:nvPr/>
        </p:nvSpPr>
        <p:spPr>
          <a:xfrm>
            <a:off x="2681790" y="4241579"/>
            <a:ext cx="1531125" cy="292388"/>
          </a:xfrm>
          <a:prstGeom prst="rect">
            <a:avLst/>
          </a:prstGeom>
          <a:noFill/>
        </p:spPr>
        <p:txBody>
          <a:bodyPr wrap="none" rtlCol="0">
            <a:spAutoFit/>
          </a:bodyPr>
          <a:lstStyle/>
          <a:p>
            <a:r>
              <a:rPr lang="en-GB" sz="1300" dirty="0"/>
              <a:t>Cortex-A57/A53</a:t>
            </a:r>
          </a:p>
        </p:txBody>
      </p:sp>
      <p:sp>
        <p:nvSpPr>
          <p:cNvPr id="40" name="TextBox 39"/>
          <p:cNvSpPr txBox="1"/>
          <p:nvPr/>
        </p:nvSpPr>
        <p:spPr>
          <a:xfrm>
            <a:off x="4842030" y="4241579"/>
            <a:ext cx="1531125" cy="292388"/>
          </a:xfrm>
          <a:prstGeom prst="rect">
            <a:avLst/>
          </a:prstGeom>
          <a:noFill/>
        </p:spPr>
        <p:txBody>
          <a:bodyPr wrap="none" rtlCol="0">
            <a:spAutoFit/>
          </a:bodyPr>
          <a:lstStyle/>
          <a:p>
            <a:r>
              <a:rPr lang="en-GB" sz="1300" dirty="0"/>
              <a:t>Cortex-A75/A55</a:t>
            </a:r>
          </a:p>
        </p:txBody>
      </p:sp>
      <p:sp>
        <p:nvSpPr>
          <p:cNvPr id="41" name="TextBox 40"/>
          <p:cNvSpPr txBox="1"/>
          <p:nvPr/>
        </p:nvSpPr>
        <p:spPr>
          <a:xfrm>
            <a:off x="6957265" y="4241579"/>
            <a:ext cx="2180277" cy="307777"/>
          </a:xfrm>
          <a:prstGeom prst="rect">
            <a:avLst/>
          </a:prstGeom>
          <a:noFill/>
        </p:spPr>
        <p:txBody>
          <a:bodyPr wrap="none" rtlCol="0">
            <a:spAutoFit/>
          </a:bodyPr>
          <a:lstStyle/>
          <a:p>
            <a:r>
              <a:rPr lang="en-GB" sz="1400" dirty="0">
                <a:solidFill>
                  <a:srgbClr val="000000"/>
                </a:solidFill>
              </a:rPr>
              <a:t>Cortex-X2/A710/A510</a:t>
            </a:r>
            <a:endParaRPr lang="en-GB" sz="1300" dirty="0"/>
          </a:p>
        </p:txBody>
      </p:sp>
      <p:sp>
        <p:nvSpPr>
          <p:cNvPr id="42" name="TextBox 41"/>
          <p:cNvSpPr txBox="1"/>
          <p:nvPr/>
        </p:nvSpPr>
        <p:spPr>
          <a:xfrm>
            <a:off x="123009" y="4039201"/>
            <a:ext cx="1035861" cy="292388"/>
          </a:xfrm>
          <a:prstGeom prst="rect">
            <a:avLst/>
          </a:prstGeom>
          <a:noFill/>
        </p:spPr>
        <p:txBody>
          <a:bodyPr wrap="none" rtlCol="0">
            <a:spAutoFit/>
          </a:bodyPr>
          <a:lstStyle/>
          <a:p>
            <a:r>
              <a:rPr lang="en-GB" sz="1300" dirty="0"/>
              <a:t>First CPUs</a:t>
            </a:r>
          </a:p>
        </p:txBody>
      </p:sp>
      <p:sp>
        <p:nvSpPr>
          <p:cNvPr id="43" name="TextBox 42"/>
          <p:cNvSpPr txBox="1"/>
          <p:nvPr/>
        </p:nvSpPr>
        <p:spPr>
          <a:xfrm>
            <a:off x="75052" y="487878"/>
            <a:ext cx="5852949" cy="369332"/>
          </a:xfrm>
          <a:prstGeom prst="rect">
            <a:avLst/>
          </a:prstGeom>
          <a:noFill/>
        </p:spPr>
        <p:txBody>
          <a:bodyPr wrap="none" rtlCol="0">
            <a:spAutoFit/>
          </a:bodyPr>
          <a:lstStyle/>
          <a:p>
            <a:pPr lvl="0">
              <a:defRPr/>
            </a:pPr>
            <a:r>
              <a:rPr lang="en-US" dirty="0">
                <a:solidFill>
                  <a:srgbClr val="333399"/>
                </a:solidFill>
              </a:rPr>
              <a:t>Cortex-A CPUs implementing the Armv8.2-A ISA</a:t>
            </a:r>
          </a:p>
        </p:txBody>
      </p:sp>
      <p:sp>
        <p:nvSpPr>
          <p:cNvPr id="25" name="Rounded Rectangle 24"/>
          <p:cNvSpPr/>
          <p:nvPr/>
        </p:nvSpPr>
        <p:spPr bwMode="auto">
          <a:xfrm>
            <a:off x="4610500" y="1862313"/>
            <a:ext cx="2042177" cy="3220779"/>
          </a:xfrm>
          <a:prstGeom prst="roundRect">
            <a:avLst/>
          </a:prstGeom>
          <a:noFill/>
          <a:ln w="28575" cap="flat" cmpd="sng" algn="ctr">
            <a:solidFill>
              <a:srgbClr val="0070C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43681809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7206" y="1576400"/>
            <a:ext cx="8100239"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7.1 Main extensions of the Armv8.2-A ISA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the related microarchitecture of the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3" name="Group 10"/>
          <p:cNvGrpSpPr>
            <a:grpSpLocks/>
          </p:cNvGrpSpPr>
          <p:nvPr/>
        </p:nvGrpSpPr>
        <p:grpSpPr bwMode="auto">
          <a:xfrm>
            <a:off x="615396" y="2541016"/>
            <a:ext cx="7962049" cy="463550"/>
            <a:chOff x="699" y="1638"/>
            <a:chExt cx="4448" cy="292"/>
          </a:xfrm>
        </p:grpSpPr>
        <p:sp>
          <p:nvSpPr>
            <p:cNvPr id="4" name="AutoShape 11"/>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mj-lt"/>
                  <a:cs typeface="Times New Roman" pitchFamily="18" charset="0"/>
                </a:rPr>
                <a:t> </a:t>
              </a:r>
              <a:r>
                <a:rPr lang="en-US" sz="1900" dirty="0">
                  <a:solidFill>
                    <a:srgbClr val="FFFFFF"/>
                  </a:solidFill>
                  <a:latin typeface="+mj-lt"/>
                </a:rPr>
                <a:t>7.1.1 Main extensions of the Armv8.2-A ISA</a:t>
              </a:r>
              <a:endParaRPr lang="hu-HU" sz="1900" dirty="0">
                <a:solidFill>
                  <a:srgbClr val="FFFFFF"/>
                </a:solidFill>
                <a:latin typeface="+mj-lt"/>
              </a:endParaRPr>
            </a:p>
          </p:txBody>
        </p:sp>
        <p:sp>
          <p:nvSpPr>
            <p:cNvPr id="5"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6" name="Group 13"/>
          <p:cNvGrpSpPr>
            <a:grpSpLocks/>
          </p:cNvGrpSpPr>
          <p:nvPr/>
        </p:nvGrpSpPr>
        <p:grpSpPr bwMode="auto">
          <a:xfrm>
            <a:off x="612221" y="3055471"/>
            <a:ext cx="7965224" cy="720728"/>
            <a:chOff x="699" y="1638"/>
            <a:chExt cx="4448" cy="454"/>
          </a:xfrm>
        </p:grpSpPr>
        <p:sp>
          <p:nvSpPr>
            <p:cNvPr id="7" name="AutoShape 14"/>
            <p:cNvSpPr>
              <a:spLocks noChangeArrowheads="1"/>
            </p:cNvSpPr>
            <p:nvPr/>
          </p:nvSpPr>
          <p:spPr bwMode="auto">
            <a:xfrm>
              <a:off x="951" y="1638"/>
              <a:ext cx="4196"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en-US" altLang="en-US" sz="1900" dirty="0">
                  <a:solidFill>
                    <a:srgbClr val="FFFFFF"/>
                  </a:solidFill>
                  <a:latin typeface="+mj-lt"/>
                  <a:cs typeface="Times New Roman" pitchFamily="18" charset="0"/>
                </a:rPr>
                <a:t> </a:t>
              </a:r>
              <a:r>
                <a:rPr lang="en-US" sz="1900" dirty="0">
                  <a:solidFill>
                    <a:srgbClr val="FFFFFF"/>
                  </a:solidFill>
                  <a:latin typeface="+mj-lt"/>
                </a:rPr>
                <a:t>7.1.2 Main extension of the related microarchitectures: </a:t>
              </a:r>
            </a:p>
            <a:p>
              <a:pPr eaLnBrk="1" fontAlgn="base" hangingPunct="1">
                <a:spcBef>
                  <a:spcPct val="0"/>
                </a:spcBef>
                <a:spcAft>
                  <a:spcPct val="0"/>
                </a:spcAft>
                <a:buNone/>
              </a:pPr>
              <a:r>
                <a:rPr lang="en-US" sz="1900" dirty="0">
                  <a:solidFill>
                    <a:srgbClr val="FFFFFF"/>
                  </a:solidFill>
                  <a:latin typeface="+mj-lt"/>
                </a:rPr>
                <a:t>           The </a:t>
              </a:r>
              <a:r>
                <a:rPr lang="en-US" sz="1900" dirty="0" err="1">
                  <a:solidFill>
                    <a:srgbClr val="FFFFFF"/>
                  </a:solidFill>
                  <a:latin typeface="+mj-lt"/>
                </a:rPr>
                <a:t>DynamIQ</a:t>
              </a:r>
              <a:r>
                <a:rPr lang="en-US" sz="1900" dirty="0">
                  <a:solidFill>
                    <a:srgbClr val="FFFFFF"/>
                  </a:solidFill>
                  <a:latin typeface="+mj-lt"/>
                </a:rPr>
                <a:t> core cluster</a:t>
              </a:r>
              <a:endParaRPr lang="hu-HU" sz="1900" dirty="0">
                <a:solidFill>
                  <a:srgbClr val="FFFFFF"/>
                </a:solidFill>
                <a:latin typeface="+mj-lt"/>
              </a:endParaRPr>
            </a:p>
          </p:txBody>
        </p:sp>
        <p:sp>
          <p:nvSpPr>
            <p:cNvPr id="8" name="Text Box 15"/>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sp>
        <p:nvSpPr>
          <p:cNvPr id="2" name="TextBox 1"/>
          <p:cNvSpPr txBox="1"/>
          <p:nvPr/>
        </p:nvSpPr>
        <p:spPr>
          <a:xfrm>
            <a:off x="1962623" y="4194085"/>
            <a:ext cx="4634602" cy="338554"/>
          </a:xfrm>
          <a:prstGeom prst="rect">
            <a:avLst/>
          </a:prstGeom>
          <a:noFill/>
        </p:spPr>
        <p:txBody>
          <a:bodyPr wrap="none" rtlCol="0">
            <a:spAutoFit/>
          </a:bodyPr>
          <a:lstStyle/>
          <a:p>
            <a:r>
              <a:rPr lang="en-GB" sz="1600" dirty="0" smtClean="0">
                <a:solidFill>
                  <a:schemeClr val="bg1"/>
                </a:solidFill>
              </a:rPr>
              <a:t>Section 7.1 is not discussed in the Lecture.</a:t>
            </a:r>
          </a:p>
        </p:txBody>
      </p:sp>
    </p:spTree>
    <p:extLst>
      <p:ext uri="{BB962C8B-B14F-4D97-AF65-F5344CB8AC3E}">
        <p14:creationId xmlns:p14="http://schemas.microsoft.com/office/powerpoint/2010/main" val="356405882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 Extensions of Armv8.2-A and the related microarchitecture of the cores</a:t>
            </a:r>
          </a:p>
        </p:txBody>
      </p:sp>
      <p:sp>
        <p:nvSpPr>
          <p:cNvPr id="5" name="TextBox 4"/>
          <p:cNvSpPr txBox="1"/>
          <p:nvPr/>
        </p:nvSpPr>
        <p:spPr>
          <a:xfrm>
            <a:off x="78548" y="413665"/>
            <a:ext cx="9579017"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7.1 Main extensions of the Armv8.2-A ISA and the related microarchitecture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2D2D8A"/>
                </a:solidFill>
                <a:latin typeface="Verdana"/>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 of the cores</a:t>
            </a:r>
            <a:endParaRPr kumimoji="0" lang="hu-HU"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8" name="TextBox 7"/>
          <p:cNvSpPr txBox="1"/>
          <p:nvPr/>
        </p:nvSpPr>
        <p:spPr>
          <a:xfrm>
            <a:off x="566555" y="1043735"/>
            <a:ext cx="87772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There are </a:t>
            </a:r>
            <a:r>
              <a:rPr kumimoji="0" lang="en-US" sz="1600" b="0" i="0" u="none" strike="noStrike" kern="1200" cap="none" spc="0" normalizeH="0" baseline="0" noProof="0" dirty="0">
                <a:ln>
                  <a:noFill/>
                </a:ln>
                <a:solidFill>
                  <a:srgbClr val="0070C0"/>
                </a:solidFill>
                <a:effectLst/>
                <a:uLnTx/>
                <a:uFillTx/>
                <a:latin typeface="Verdana"/>
                <a:ea typeface="+mn-ea"/>
                <a:cs typeface="+mn-cs"/>
              </a:rPr>
              <a:t>two main extensions </a:t>
            </a:r>
            <a:r>
              <a:rPr kumimoji="0" lang="en-US" sz="1600" b="0" i="0" u="none" strike="noStrike" kern="1200" cap="none" spc="0" normalizeH="0" baseline="0" noProof="0" dirty="0">
                <a:ln>
                  <a:noFill/>
                </a:ln>
                <a:solidFill>
                  <a:srgbClr val="000000"/>
                </a:solidFill>
                <a:effectLst/>
                <a:uLnTx/>
                <a:uFillTx/>
                <a:latin typeface="Verdana"/>
                <a:ea typeface="+mn-ea"/>
                <a:cs typeface="+mn-cs"/>
              </a:rPr>
              <a:t>to be discussed:</a:t>
            </a:r>
          </a:p>
        </p:txBody>
      </p:sp>
      <p:sp>
        <p:nvSpPr>
          <p:cNvPr id="9" name="TextBox 8"/>
          <p:cNvSpPr txBox="1"/>
          <p:nvPr/>
        </p:nvSpPr>
        <p:spPr>
          <a:xfrm>
            <a:off x="746575" y="1331572"/>
            <a:ext cx="7238520" cy="88229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Main extensions of the Armv8.2-A ISA (Section 7.1.1)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the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DynamIQ</a:t>
            </a:r>
            <a:r>
              <a:rPr kumimoji="0" lang="en-US" sz="1600" b="0" i="0" u="none" strike="noStrike" kern="1200" cap="none" spc="0" normalizeH="0" baseline="0" noProof="0" dirty="0">
                <a:ln>
                  <a:noFill/>
                </a:ln>
                <a:solidFill>
                  <a:srgbClr val="0070C0"/>
                </a:solidFill>
                <a:effectLst/>
                <a:uLnTx/>
                <a:uFillTx/>
                <a:latin typeface="Verdana"/>
                <a:ea typeface="+mn-ea"/>
                <a:cs typeface="+mn-cs"/>
              </a:rPr>
              <a:t> core cluster being the main extension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microarchitecture of ARM 8.2-A ISA-based cores (Section 7.1.2)</a:t>
            </a:r>
          </a:p>
        </p:txBody>
      </p:sp>
    </p:spTree>
    <p:extLst>
      <p:ext uri="{BB962C8B-B14F-4D97-AF65-F5344CB8AC3E}">
        <p14:creationId xmlns:p14="http://schemas.microsoft.com/office/powerpoint/2010/main" val="223985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p:spPr>
        <p:txBody>
          <a:bodyPr/>
          <a:lstStyle/>
          <a:p>
            <a:r>
              <a:rPr lang="hu-HU" sz="1700" dirty="0">
                <a:solidFill>
                  <a:srgbClr val="FFFFFF"/>
                </a:solidFill>
              </a:rPr>
              <a:t>1. Introduction to </a:t>
            </a:r>
            <a:r>
              <a:rPr lang="en-US" sz="1700" dirty="0">
                <a:solidFill>
                  <a:srgbClr val="FFFFFF"/>
                </a:solidFill>
              </a:rPr>
              <a:t>ARM </a:t>
            </a:r>
            <a:r>
              <a:rPr lang="en-GB" sz="1700" dirty="0" smtClean="0">
                <a:solidFill>
                  <a:srgbClr val="FFFFFF"/>
                </a:solidFill>
              </a:rPr>
              <a:t>(9</a:t>
            </a:r>
            <a:r>
              <a:rPr lang="hu-HU" sz="1700" dirty="0" smtClean="0">
                <a:solidFill>
                  <a:srgbClr val="FFFFFF"/>
                </a:solidFill>
              </a:rPr>
              <a:t>)</a:t>
            </a:r>
            <a:endParaRPr lang="en-US" sz="1700" dirty="0"/>
          </a:p>
        </p:txBody>
      </p:sp>
      <p:sp>
        <p:nvSpPr>
          <p:cNvPr id="3" name="TextBox 2"/>
          <p:cNvSpPr txBox="1"/>
          <p:nvPr/>
        </p:nvSpPr>
        <p:spPr>
          <a:xfrm>
            <a:off x="71438" y="413665"/>
            <a:ext cx="37755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ARM’s licensing policy </a:t>
            </a:r>
            <a:r>
              <a:rPr kumimoji="0" lang="en-US"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131</a:t>
            </a:r>
            <a:r>
              <a:rPr kumimoji="0" lang="en-US" sz="1800" b="0" i="0" u="none" strike="noStrike" kern="1200" cap="none" spc="0" normalizeH="0" baseline="0" noProof="0" dirty="0">
                <a:ln>
                  <a:noFill/>
                </a:ln>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-1</a:t>
            </a:r>
          </a:p>
        </p:txBody>
      </p:sp>
      <p:sp>
        <p:nvSpPr>
          <p:cNvPr id="4" name="TextBox 3"/>
          <p:cNvSpPr txBox="1"/>
          <p:nvPr/>
        </p:nvSpPr>
        <p:spPr>
          <a:xfrm>
            <a:off x="71500" y="871842"/>
            <a:ext cx="7050456"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ARM provides either a </a:t>
            </a:r>
            <a:r>
              <a:rPr kumimoji="0" lang="en-US" sz="1600" b="0" i="0" u="none" strike="noStrike" kern="1200" cap="none" spc="0" normalizeH="0" baseline="0" noProof="0">
                <a:ln>
                  <a:noFill/>
                </a:ln>
                <a:solidFill>
                  <a:srgbClr val="FF0000"/>
                </a:solidFill>
                <a:effectLst/>
                <a:uLnTx/>
                <a:uFillTx/>
                <a:latin typeface="Verdana"/>
                <a:ea typeface="+mn-ea"/>
                <a:cs typeface="+mn-cs"/>
              </a:rPr>
              <a:t>Cortex license </a:t>
            </a:r>
            <a:r>
              <a:rPr kumimoji="0" lang="en-US" sz="1600" b="0" i="0" u="none" strike="noStrike" kern="1200" cap="none" spc="0" normalizeH="0" baseline="0" noProof="0">
                <a:ln>
                  <a:noFill/>
                </a:ln>
                <a:solidFill>
                  <a:srgbClr val="000000"/>
                </a:solidFill>
                <a:effectLst/>
                <a:uLnTx/>
                <a:uFillTx/>
                <a:latin typeface="Verdana"/>
                <a:ea typeface="+mn-ea"/>
                <a:cs typeface="+mn-cs"/>
              </a:rPr>
              <a:t>or an </a:t>
            </a:r>
            <a:r>
              <a:rPr kumimoji="0" lang="en-US" sz="1600" b="0" i="0" u="none" strike="noStrike" kern="1200" cap="none" spc="0" normalizeH="0" baseline="0" noProof="0">
                <a:ln>
                  <a:noFill/>
                </a:ln>
                <a:solidFill>
                  <a:srgbClr val="FF0000"/>
                </a:solidFill>
                <a:effectLst/>
                <a:uLnTx/>
                <a:uFillTx/>
                <a:latin typeface="Verdana"/>
                <a:ea typeface="+mn-ea"/>
                <a:cs typeface="+mn-cs"/>
              </a:rPr>
              <a:t>Architecture license</a:t>
            </a:r>
            <a:r>
              <a:rPr kumimoji="0" lang="en-US" sz="1600" b="0" i="0" u="none" strike="noStrike" kern="1200" cap="none" spc="0" normalizeH="0" baseline="0" noProof="0">
                <a:ln>
                  <a:noFill/>
                </a:ln>
                <a:solidFill>
                  <a:srgbClr val="000000"/>
                </a:solidFill>
                <a:effectLst/>
                <a:uLnTx/>
                <a:uFillTx/>
                <a:latin typeface="Verdana"/>
                <a:ea typeface="+mn-ea"/>
                <a:cs typeface="+mn-cs"/>
              </a:rPr>
              <a:t>.</a:t>
            </a:r>
          </a:p>
        </p:txBody>
      </p:sp>
      <p:sp>
        <p:nvSpPr>
          <p:cNvPr id="5" name="TextBox 4"/>
          <p:cNvSpPr txBox="1"/>
          <p:nvPr/>
        </p:nvSpPr>
        <p:spPr>
          <a:xfrm>
            <a:off x="71500" y="3744035"/>
            <a:ext cx="9236824" cy="1969770"/>
          </a:xfrm>
          <a:prstGeom prst="rect">
            <a:avLst/>
          </a:prstGeom>
          <a:noFill/>
        </p:spPr>
        <p:txBody>
          <a:bodyPr wrap="none" rtlCol="0">
            <a:spAutoFit/>
          </a:bodyPr>
          <a:lstStyle/>
          <a:p>
            <a:pPr marL="285750" lvl="0" indent="-285750">
              <a:buFont typeface="Arial" panose="020B0604020202020204" pitchFamily="34" charset="0"/>
              <a:buChar char="•"/>
              <a:defRPr/>
            </a:pPr>
            <a:r>
              <a:rPr lang="en-US" sz="1600" dirty="0">
                <a:solidFill>
                  <a:srgbClr val="000000"/>
                </a:solidFill>
              </a:rPr>
              <a:t> In case of a </a:t>
            </a:r>
            <a:r>
              <a:rPr lang="en-US" sz="1600" dirty="0">
                <a:solidFill>
                  <a:srgbClr val="FF0000"/>
                </a:solidFill>
              </a:rPr>
              <a:t>Cortex license </a:t>
            </a:r>
            <a:r>
              <a:rPr lang="en-US" sz="1600" dirty="0">
                <a:solidFill>
                  <a:srgbClr val="000000"/>
                </a:solidFill>
              </a:rPr>
              <a:t>the licensee gets a </a:t>
            </a:r>
            <a:r>
              <a:rPr lang="en-US" sz="1600" dirty="0">
                <a:solidFill>
                  <a:srgbClr val="0070C0"/>
                </a:solidFill>
              </a:rPr>
              <a:t>complete standard microarchitecture </a:t>
            </a:r>
          </a:p>
          <a:p>
            <a:pPr lvl="0">
              <a:defRPr/>
            </a:pPr>
            <a:r>
              <a:rPr lang="en-US" sz="1600" dirty="0">
                <a:solidFill>
                  <a:srgbClr val="000000"/>
                </a:solidFill>
              </a:rPr>
              <a:t>      design (IP) with </a:t>
            </a:r>
            <a:r>
              <a:rPr lang="en-US" sz="1600" dirty="0">
                <a:solidFill>
                  <a:srgbClr val="0070C0"/>
                </a:solidFill>
              </a:rPr>
              <a:t>flexible configuration options</a:t>
            </a:r>
            <a:r>
              <a:rPr lang="en-US" sz="1600" dirty="0">
                <a:solidFill>
                  <a:srgbClr val="000000"/>
                </a:solidFill>
              </a:rPr>
              <a:t>, e.g. for the sizes of the L1 or L2</a:t>
            </a:r>
          </a:p>
          <a:p>
            <a:pPr lvl="0">
              <a:spcAft>
                <a:spcPts val="600"/>
              </a:spcAft>
              <a:defRPr/>
            </a:pPr>
            <a:r>
              <a:rPr lang="en-US" sz="1600" dirty="0">
                <a:solidFill>
                  <a:srgbClr val="000000"/>
                </a:solidFill>
              </a:rPr>
              <a:t>      caches.</a:t>
            </a:r>
          </a:p>
          <a:p>
            <a:pPr marL="285750" lvl="0" indent="-285750">
              <a:buFont typeface="Arial" panose="020B0604020202020204" pitchFamily="34" charset="0"/>
              <a:buChar char="•"/>
              <a:defRPr/>
            </a:pPr>
            <a:r>
              <a:rPr lang="en-US" sz="1600" dirty="0">
                <a:solidFill>
                  <a:srgbClr val="000000"/>
                </a:solidFill>
              </a:rPr>
              <a:t>The </a:t>
            </a:r>
            <a:r>
              <a:rPr lang="en-US" sz="1600" dirty="0">
                <a:solidFill>
                  <a:srgbClr val="FF0000"/>
                </a:solidFill>
              </a:rPr>
              <a:t>Architecture license </a:t>
            </a:r>
            <a:r>
              <a:rPr lang="en-US" sz="1600" dirty="0">
                <a:solidFill>
                  <a:srgbClr val="000000"/>
                </a:solidFill>
              </a:rPr>
              <a:t>allows </a:t>
            </a:r>
            <a:r>
              <a:rPr lang="en-US" sz="1600" dirty="0">
                <a:solidFill>
                  <a:srgbClr val="0070C0"/>
                </a:solidFill>
              </a:rPr>
              <a:t>using the ARM ISA </a:t>
            </a:r>
            <a:r>
              <a:rPr lang="en-US" sz="1600" dirty="0">
                <a:solidFill>
                  <a:srgbClr val="000000"/>
                </a:solidFill>
              </a:rPr>
              <a:t>and </a:t>
            </a:r>
            <a:r>
              <a:rPr lang="en-US" sz="1600" dirty="0" smtClean="0">
                <a:solidFill>
                  <a:srgbClr val="000000"/>
                </a:solidFill>
              </a:rPr>
              <a:t>the licensee has to design</a:t>
            </a:r>
          </a:p>
          <a:p>
            <a:pPr lvl="0">
              <a:spcAft>
                <a:spcPts val="600"/>
              </a:spcAft>
              <a:defRPr/>
            </a:pPr>
            <a:r>
              <a:rPr lang="en-US" sz="1600" dirty="0">
                <a:solidFill>
                  <a:srgbClr val="000000"/>
                </a:solidFill>
              </a:rPr>
              <a:t> </a:t>
            </a:r>
            <a:r>
              <a:rPr lang="en-US" sz="1600" dirty="0" smtClean="0">
                <a:solidFill>
                  <a:srgbClr val="000000"/>
                </a:solidFill>
              </a:rPr>
              <a:t>      their </a:t>
            </a:r>
            <a:r>
              <a:rPr lang="en-US" sz="1600" dirty="0">
                <a:solidFill>
                  <a:srgbClr val="0070C0"/>
                </a:solidFill>
              </a:rPr>
              <a:t>custom </a:t>
            </a:r>
            <a:r>
              <a:rPr lang="en-US" sz="1600" dirty="0" smtClean="0">
                <a:solidFill>
                  <a:srgbClr val="0070C0"/>
                </a:solidFill>
              </a:rPr>
              <a:t>microarchitecture, </a:t>
            </a:r>
            <a:r>
              <a:rPr lang="en-US" sz="1600" dirty="0" smtClean="0"/>
              <a:t>which </a:t>
            </a:r>
            <a:r>
              <a:rPr lang="en-US" sz="1600" dirty="0"/>
              <a:t>leads to a </a:t>
            </a:r>
            <a:r>
              <a:rPr lang="en-US" sz="1600" dirty="0">
                <a:solidFill>
                  <a:srgbClr val="0070C0"/>
                </a:solidFill>
              </a:rPr>
              <a:t>proprietary CPU.</a:t>
            </a:r>
          </a:p>
          <a:p>
            <a:pPr lvl="0">
              <a:defRPr/>
            </a:pPr>
            <a:r>
              <a:rPr lang="en-US" sz="1600" dirty="0">
                <a:solidFill>
                  <a:srgbClr val="000000"/>
                </a:solidFill>
              </a:rPr>
              <a:t>     E.g. Apple or Samsung bought an Architecture license, designed their CPUs</a:t>
            </a:r>
          </a:p>
          <a:p>
            <a:pPr lvl="0">
              <a:spcAft>
                <a:spcPts val="600"/>
              </a:spcAft>
              <a:defRPr/>
            </a:pPr>
            <a:r>
              <a:rPr lang="en-US" sz="1600" dirty="0">
                <a:solidFill>
                  <a:srgbClr val="000000"/>
                </a:solidFill>
              </a:rPr>
              <a:t>      and named them as they liked.</a:t>
            </a:r>
          </a:p>
        </p:txBody>
      </p:sp>
      <p:pic>
        <p:nvPicPr>
          <p:cNvPr id="6" name="Picture 2" descr="https://images.anandtech.com/doci/10366/1.PNG"/>
          <p:cNvPicPr>
            <a:picLocks noChangeAspect="1" noChangeArrowheads="1"/>
          </p:cNvPicPr>
          <p:nvPr/>
        </p:nvPicPr>
        <p:blipFill rotWithShape="1">
          <a:blip r:embed="rId2">
            <a:extLst>
              <a:ext uri="{28A0092B-C50C-407E-A947-70E740481C1C}">
                <a14:useLocalDpi xmlns:a14="http://schemas.microsoft.com/office/drawing/2010/main" val="0"/>
              </a:ext>
            </a:extLst>
          </a:blip>
          <a:srcRect l="31973" t="13741" r="32520" b="51389"/>
          <a:stretch/>
        </p:blipFill>
        <p:spPr bwMode="auto">
          <a:xfrm>
            <a:off x="2506661" y="1358770"/>
            <a:ext cx="3910544" cy="21536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39201" y="6385050"/>
            <a:ext cx="323309" cy="400110"/>
          </a:xfrm>
          <a:prstGeom prst="rect">
            <a:avLst/>
          </a:prstGeom>
          <a:noFill/>
        </p:spPr>
        <p:txBody>
          <a:bodyPr wrap="square" rtlCol="0">
            <a:spAutoFit/>
          </a:bodyPr>
          <a:lstStyle/>
          <a:p>
            <a:r>
              <a:rPr lang="en-US" sz="2000">
                <a:solidFill>
                  <a:srgbClr val="FF0000"/>
                </a:solidFill>
                <a:latin typeface="+mj-lt"/>
              </a:rPr>
              <a:t>*</a:t>
            </a:r>
          </a:p>
        </p:txBody>
      </p:sp>
    </p:spTree>
    <p:extLst>
      <p:ext uri="{BB962C8B-B14F-4D97-AF65-F5344CB8AC3E}">
        <p14:creationId xmlns:p14="http://schemas.microsoft.com/office/powerpoint/2010/main" val="14075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250" y="1943835"/>
            <a:ext cx="8101195"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lang="en-US" sz="1900" dirty="0">
                <a:solidFill>
                  <a:srgbClr val="FFFFFF"/>
                </a:solidFill>
              </a:rPr>
              <a:t>7.1.1 Main extensions of the Armv8.2-A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16034557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7.1.1 Main extensions of the Armv8.2-A ISA (1)</a:t>
            </a:r>
            <a:endParaRPr lang="en-US" sz="1700" kern="1200"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82335350"/>
              </p:ext>
            </p:extLst>
          </p:nvPr>
        </p:nvGraphicFramePr>
        <p:xfrm>
          <a:off x="251720" y="1268760"/>
          <a:ext cx="8640760" cy="4802752"/>
        </p:xfrm>
        <a:graphic>
          <a:graphicData uri="http://schemas.openxmlformats.org/drawingml/2006/table">
            <a:tbl>
              <a:tblPr firstRow="1" bandRow="1">
                <a:tableStyleId>{5C22544A-7EE6-4342-B048-85BDC9FD1C3A}</a:tableStyleId>
              </a:tblPr>
              <a:tblGrid>
                <a:gridCol w="1304805">
                  <a:extLst>
                    <a:ext uri="{9D8B030D-6E8A-4147-A177-3AD203B41FA5}">
                      <a16:colId xmlns:a16="http://schemas.microsoft.com/office/drawing/2014/main" val="20000"/>
                    </a:ext>
                  </a:extLst>
                </a:gridCol>
                <a:gridCol w="1125265">
                  <a:extLst>
                    <a:ext uri="{9D8B030D-6E8A-4147-A177-3AD203B41FA5}">
                      <a16:colId xmlns:a16="http://schemas.microsoft.com/office/drawing/2014/main" val="20001"/>
                    </a:ext>
                  </a:extLst>
                </a:gridCol>
                <a:gridCol w="4365485">
                  <a:extLst>
                    <a:ext uri="{9D8B030D-6E8A-4147-A177-3AD203B41FA5}">
                      <a16:colId xmlns:a16="http://schemas.microsoft.com/office/drawing/2014/main" val="20002"/>
                    </a:ext>
                  </a:extLst>
                </a:gridCol>
                <a:gridCol w="1845205">
                  <a:extLst>
                    <a:ext uri="{9D8B030D-6E8A-4147-A177-3AD203B41FA5}">
                      <a16:colId xmlns:a16="http://schemas.microsoft.com/office/drawing/2014/main" val="20003"/>
                    </a:ext>
                  </a:extLst>
                </a:gridCol>
              </a:tblGrid>
              <a:tr h="711233">
                <a:tc>
                  <a:txBody>
                    <a:bodyPr/>
                    <a:lstStyle/>
                    <a:p>
                      <a:pPr algn="ctr"/>
                      <a:r>
                        <a:rPr lang="en-US" sz="1400" dirty="0"/>
                        <a:t>Revision</a:t>
                      </a:r>
                    </a:p>
                  </a:txBody>
                  <a:tcPr anchor="ctr">
                    <a:solidFill>
                      <a:schemeClr val="accent5">
                        <a:lumMod val="50000"/>
                      </a:schemeClr>
                    </a:solidFill>
                  </a:tcPr>
                </a:tc>
                <a:tc>
                  <a:txBody>
                    <a:bodyPr/>
                    <a:lstStyle/>
                    <a:p>
                      <a:pPr algn="ctr"/>
                      <a:r>
                        <a:rPr lang="en-US" sz="1400"/>
                        <a:t>Released</a:t>
                      </a:r>
                    </a:p>
                  </a:txBody>
                  <a:tcPr anchor="ctr">
                    <a:solidFill>
                      <a:schemeClr val="accent5">
                        <a:lumMod val="50000"/>
                      </a:schemeClr>
                    </a:solidFill>
                  </a:tcPr>
                </a:tc>
                <a:tc>
                  <a:txBody>
                    <a:bodyPr/>
                    <a:lstStyle/>
                    <a:p>
                      <a:pPr algn="ctr"/>
                      <a:r>
                        <a:rPr lang="en-US" sz="1400"/>
                        <a:t>Main</a:t>
                      </a:r>
                      <a:r>
                        <a:rPr lang="en-US" sz="1400" baseline="0"/>
                        <a:t> enhancements</a:t>
                      </a:r>
                      <a:endParaRPr lang="en-US" sz="1400"/>
                    </a:p>
                  </a:txBody>
                  <a:tcPr anchor="ctr">
                    <a:solidFill>
                      <a:schemeClr val="accent5">
                        <a:lumMod val="50000"/>
                      </a:schemeClr>
                    </a:solidFill>
                  </a:tcPr>
                </a:tc>
                <a:tc>
                  <a:txBody>
                    <a:bodyPr/>
                    <a:lstStyle/>
                    <a:p>
                      <a:pPr algn="ctr"/>
                      <a:r>
                        <a:rPr lang="en-US" sz="1400" dirty="0"/>
                        <a:t>Cortex-A</a:t>
                      </a:r>
                      <a:r>
                        <a:rPr lang="hu-HU" sz="1400" dirty="0"/>
                        <a:t>/</a:t>
                      </a:r>
                    </a:p>
                    <a:p>
                      <a:pPr algn="ctr"/>
                      <a:r>
                        <a:rPr lang="hu-HU" sz="1400" baseline="0" dirty="0"/>
                        <a:t>Neoverse</a:t>
                      </a:r>
                      <a:r>
                        <a:rPr lang="en-US" sz="1400" baseline="0" dirty="0"/>
                        <a:t> </a:t>
                      </a:r>
                    </a:p>
                    <a:p>
                      <a:pPr algn="ctr"/>
                      <a:r>
                        <a:rPr lang="en-US" sz="1400" baseline="0" dirty="0"/>
                        <a:t>CPU</a:t>
                      </a:r>
                      <a:r>
                        <a:rPr lang="en-US" sz="1400" dirty="0"/>
                        <a:t>s</a:t>
                      </a:r>
                    </a:p>
                  </a:txBody>
                  <a:tcPr anchor="ctr">
                    <a:solidFill>
                      <a:schemeClr val="accent5">
                        <a:lumMod val="50000"/>
                      </a:schemeClr>
                    </a:solidFill>
                  </a:tcPr>
                </a:tc>
                <a:extLst>
                  <a:ext uri="{0D108BD9-81ED-4DB2-BD59-A6C34878D82A}">
                    <a16:rowId xmlns:a16="http://schemas.microsoft.com/office/drawing/2014/main" val="10000"/>
                  </a:ext>
                </a:extLst>
              </a:tr>
              <a:tr h="846896">
                <a:tc>
                  <a:txBody>
                    <a:bodyPr/>
                    <a:lstStyle/>
                    <a:p>
                      <a:pPr algn="ctr"/>
                      <a:r>
                        <a:rPr lang="en-US" sz="1400"/>
                        <a:t>Armv8-A</a:t>
                      </a:r>
                    </a:p>
                  </a:txBody>
                  <a:tcPr anchor="ctr"/>
                </a:tc>
                <a:tc>
                  <a:txBody>
                    <a:bodyPr/>
                    <a:lstStyle/>
                    <a:p>
                      <a:pPr algn="ctr"/>
                      <a:r>
                        <a:rPr lang="en-US" sz="1400"/>
                        <a:t>10/2011</a:t>
                      </a:r>
                    </a:p>
                  </a:txBody>
                  <a:tcPr anchor="ctr"/>
                </a:tc>
                <a:tc>
                  <a:txBody>
                    <a:bodyPr/>
                    <a:lstStyle/>
                    <a:p>
                      <a:pPr algn="ctr"/>
                      <a:endParaRPr lang="en-US" sz="1400"/>
                    </a:p>
                  </a:txBody>
                  <a:tcPr anchor="ctr"/>
                </a:tc>
                <a:tc>
                  <a:txBody>
                    <a:bodyPr/>
                    <a:lstStyle/>
                    <a:p>
                      <a:pPr algn="ctr"/>
                      <a:r>
                        <a:rPr lang="en-US" sz="1400" err="1"/>
                        <a:t>A32</a:t>
                      </a:r>
                      <a:r>
                        <a:rPr lang="en-US" sz="1400"/>
                        <a:t>/</a:t>
                      </a:r>
                      <a:r>
                        <a:rPr lang="en-US" sz="1400" err="1"/>
                        <a:t>A35</a:t>
                      </a:r>
                      <a:r>
                        <a:rPr lang="en-US" sz="1400"/>
                        <a:t>/</a:t>
                      </a:r>
                    </a:p>
                    <a:p>
                      <a:pPr algn="ctr"/>
                      <a:r>
                        <a:rPr lang="en-US" sz="1400" err="1"/>
                        <a:t>A53</a:t>
                      </a:r>
                      <a:r>
                        <a:rPr lang="en-US" sz="1400"/>
                        <a:t>/</a:t>
                      </a:r>
                      <a:r>
                        <a:rPr lang="en-US" sz="1400" err="1"/>
                        <a:t>A57</a:t>
                      </a:r>
                      <a:r>
                        <a:rPr lang="en-US" sz="1400"/>
                        <a:t>/</a:t>
                      </a:r>
                    </a:p>
                    <a:p>
                      <a:pPr algn="ctr"/>
                      <a:r>
                        <a:rPr lang="en-US" sz="1400" err="1"/>
                        <a:t>A72</a:t>
                      </a:r>
                      <a:r>
                        <a:rPr lang="en-US" sz="1400"/>
                        <a:t>/</a:t>
                      </a:r>
                      <a:r>
                        <a:rPr lang="en-US" sz="1400" err="1"/>
                        <a:t>A73</a:t>
                      </a:r>
                      <a:endParaRPr lang="en-US" sz="1400"/>
                    </a:p>
                  </a:txBody>
                  <a:tcPr anchor="ctr"/>
                </a:tc>
                <a:extLst>
                  <a:ext uri="{0D108BD9-81ED-4DB2-BD59-A6C34878D82A}">
                    <a16:rowId xmlns:a16="http://schemas.microsoft.com/office/drawing/2014/main" val="10001"/>
                  </a:ext>
                </a:extLst>
              </a:tr>
              <a:tr h="846896">
                <a:tc>
                  <a:txBody>
                    <a:bodyPr/>
                    <a:lstStyle/>
                    <a:p>
                      <a:pPr algn="ctr"/>
                      <a:r>
                        <a:rPr lang="en-US" sz="1400"/>
                        <a:t>Armv8.1-A</a:t>
                      </a:r>
                    </a:p>
                  </a:txBody>
                  <a:tcPr anchor="ctr"/>
                </a:tc>
                <a:tc>
                  <a:txBody>
                    <a:bodyPr/>
                    <a:lstStyle/>
                    <a:p>
                      <a:pPr algn="ctr"/>
                      <a:r>
                        <a:rPr lang="en-US" sz="1400"/>
                        <a:t>12/2014</a:t>
                      </a:r>
                    </a:p>
                  </a:txBody>
                  <a:tcPr anchor="ctr"/>
                </a:tc>
                <a:tc>
                  <a:txBody>
                    <a:bodyPr/>
                    <a:lstStyle/>
                    <a:p>
                      <a:pPr marL="285750" indent="-285750" algn="l">
                        <a:buFont typeface="Arial" panose="020B0604020202020204" pitchFamily="34" charset="0"/>
                        <a:buChar char="•"/>
                      </a:pPr>
                      <a:r>
                        <a:rPr lang="en-US" sz="1400" dirty="0"/>
                        <a:t>Incremental benefits over v8.0-A relating</a:t>
                      </a:r>
                    </a:p>
                    <a:p>
                      <a:pPr marL="0" indent="0" algn="l">
                        <a:buFont typeface="Arial" panose="020B0604020202020204" pitchFamily="34" charset="0"/>
                        <a:buNone/>
                      </a:pPr>
                      <a:r>
                        <a:rPr lang="en-US" sz="1400" dirty="0"/>
                        <a:t>    </a:t>
                      </a:r>
                      <a:r>
                        <a:rPr lang="en-US" sz="1400" baseline="0" dirty="0"/>
                        <a:t> </a:t>
                      </a:r>
                      <a:r>
                        <a:rPr lang="en-US" sz="1400" dirty="0"/>
                        <a:t> to the instruction</a:t>
                      </a:r>
                      <a:r>
                        <a:rPr lang="en-US" sz="1400" baseline="0" dirty="0"/>
                        <a:t> set, exception model</a:t>
                      </a:r>
                    </a:p>
                    <a:p>
                      <a:pPr marL="0" indent="0" algn="l">
                        <a:buFont typeface="Arial" panose="020B0604020202020204" pitchFamily="34" charset="0"/>
                        <a:buNone/>
                      </a:pPr>
                      <a:r>
                        <a:rPr lang="en-US" sz="1400" baseline="0" dirty="0"/>
                        <a:t>      and memory translation</a:t>
                      </a:r>
                      <a:endParaRPr lang="en-US" sz="1400" dirty="0"/>
                    </a:p>
                  </a:txBody>
                  <a:tcPr/>
                </a:tc>
                <a:tc>
                  <a:txBody>
                    <a:bodyPr/>
                    <a:lstStyle/>
                    <a:p>
                      <a:pPr algn="ctr"/>
                      <a:endParaRPr lang="en-US" sz="1400"/>
                    </a:p>
                  </a:txBody>
                  <a:tcPr anchor="ctr"/>
                </a:tc>
                <a:extLst>
                  <a:ext uri="{0D108BD9-81ED-4DB2-BD59-A6C34878D82A}">
                    <a16:rowId xmlns:a16="http://schemas.microsoft.com/office/drawing/2014/main" val="10002"/>
                  </a:ext>
                </a:extLst>
              </a:tr>
              <a:tr h="2311508">
                <a:tc>
                  <a:txBody>
                    <a:bodyPr/>
                    <a:lstStyle/>
                    <a:p>
                      <a:pPr algn="ctr"/>
                      <a:r>
                        <a:rPr lang="en-US" sz="1400" dirty="0"/>
                        <a:t>Armv8.2-A</a:t>
                      </a:r>
                    </a:p>
                  </a:txBody>
                  <a:tcPr anchor="ctr"/>
                </a:tc>
                <a:tc>
                  <a:txBody>
                    <a:bodyPr/>
                    <a:lstStyle/>
                    <a:p>
                      <a:pPr algn="ctr"/>
                      <a:r>
                        <a:rPr lang="en-US" sz="1400" dirty="0"/>
                        <a:t>01/2016</a:t>
                      </a:r>
                    </a:p>
                  </a:txBody>
                  <a:tcPr anchor="ctr"/>
                </a:tc>
                <a:tc>
                  <a:txBody>
                    <a:bodyPr/>
                    <a:lstStyle/>
                    <a:p>
                      <a:pPr marL="285750" indent="-285750" algn="l">
                        <a:buFont typeface="Arial" panose="020B0604020202020204" pitchFamily="34" charset="0"/>
                        <a:buChar char="•"/>
                      </a:pPr>
                      <a:r>
                        <a:rPr lang="en-US" sz="1400" dirty="0"/>
                        <a:t>Optional increase of the </a:t>
                      </a:r>
                      <a:r>
                        <a:rPr lang="en-US" sz="1400" dirty="0">
                          <a:solidFill>
                            <a:srgbClr val="FF0000"/>
                          </a:solidFill>
                        </a:rPr>
                        <a:t>address space</a:t>
                      </a:r>
                    </a:p>
                    <a:p>
                      <a:pPr marL="0" indent="0" algn="l">
                        <a:spcAft>
                          <a:spcPts val="200"/>
                        </a:spcAft>
                        <a:buFont typeface="Arial" panose="020B0604020202020204" pitchFamily="34" charset="0"/>
                        <a:buNone/>
                      </a:pPr>
                      <a:r>
                        <a:rPr lang="en-US" sz="1400" baseline="0" dirty="0">
                          <a:solidFill>
                            <a:srgbClr val="FF0000"/>
                          </a:solidFill>
                        </a:rPr>
                        <a:t>       from 48 to 52 bits</a:t>
                      </a:r>
                    </a:p>
                    <a:p>
                      <a:pPr marL="285750" indent="-285750" algn="l">
                        <a:spcAft>
                          <a:spcPts val="200"/>
                        </a:spcAft>
                        <a:buFont typeface="Arial" panose="020B0604020202020204" pitchFamily="34" charset="0"/>
                        <a:buChar char="•"/>
                      </a:pPr>
                      <a:r>
                        <a:rPr lang="en-US" sz="1400" baseline="0" dirty="0"/>
                        <a:t>RAS extensions</a:t>
                      </a:r>
                    </a:p>
                    <a:p>
                      <a:pPr marL="285750" indent="-285750" algn="l">
                        <a:spcAft>
                          <a:spcPts val="0"/>
                        </a:spcAft>
                        <a:buFont typeface="Arial" panose="020B0604020202020204" pitchFamily="34" charset="0"/>
                        <a:buChar char="•"/>
                      </a:pPr>
                      <a:r>
                        <a:rPr lang="en-US" sz="1400" baseline="0" dirty="0"/>
                        <a:t>Statistical profiling to be able to analyze</a:t>
                      </a:r>
                    </a:p>
                    <a:p>
                      <a:pPr marL="0" indent="0" algn="l">
                        <a:spcAft>
                          <a:spcPts val="200"/>
                        </a:spcAft>
                        <a:buFont typeface="Arial" panose="020B0604020202020204" pitchFamily="34" charset="0"/>
                        <a:buNone/>
                      </a:pPr>
                      <a:r>
                        <a:rPr lang="en-US" sz="1400" baseline="0" dirty="0"/>
                        <a:t>       large working sets</a:t>
                      </a:r>
                    </a:p>
                    <a:p>
                      <a:pPr marL="285750" indent="-285750" algn="l">
                        <a:spcAft>
                          <a:spcPts val="200"/>
                        </a:spcAft>
                        <a:buFont typeface="Arial" panose="020B0604020202020204" pitchFamily="34" charset="0"/>
                        <a:buChar char="•"/>
                      </a:pPr>
                      <a:r>
                        <a:rPr lang="en-US" sz="1400" baseline="0" dirty="0">
                          <a:solidFill>
                            <a:srgbClr val="FF0000"/>
                          </a:solidFill>
                        </a:rPr>
                        <a:t>SVE (Scalable Vector Extension) (optional)</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mn-lt"/>
                          <a:ea typeface="+mn-ea"/>
                          <a:cs typeface="+mn-cs"/>
                        </a:rPr>
                        <a:t>Half-precision FP (optional)</a:t>
                      </a:r>
                      <a:endParaRPr lang="hu-HU" sz="1400" baseline="0" dirty="0">
                        <a:solidFill>
                          <a:srgbClr val="FF0000"/>
                        </a:solidFill>
                      </a:endParaRPr>
                    </a:p>
                    <a:p>
                      <a:pPr marL="285750" indent="-285750" algn="l">
                        <a:spcAft>
                          <a:spcPts val="200"/>
                        </a:spcAft>
                        <a:buFont typeface="Arial" panose="020B0604020202020204" pitchFamily="34" charset="0"/>
                        <a:buChar char="•"/>
                      </a:pPr>
                      <a:r>
                        <a:rPr lang="hu-HU" sz="1400" baseline="0" dirty="0">
                          <a:solidFill>
                            <a:srgbClr val="FF0000"/>
                          </a:solidFill>
                        </a:rPr>
                        <a:t>FP16 </a:t>
                      </a:r>
                      <a:r>
                        <a:rPr lang="en-GB" sz="1400" baseline="0" dirty="0">
                          <a:solidFill>
                            <a:srgbClr val="FF0000"/>
                          </a:solidFill>
                        </a:rPr>
                        <a:t>(BFfloat16) </a:t>
                      </a:r>
                      <a:r>
                        <a:rPr lang="hu-HU" sz="1400" baseline="0" dirty="0">
                          <a:solidFill>
                            <a:srgbClr val="FF0000"/>
                          </a:solidFill>
                        </a:rPr>
                        <a:t>(optional)</a:t>
                      </a:r>
                    </a:p>
                    <a:p>
                      <a:pPr marL="285750" indent="-285750" algn="l">
                        <a:buFont typeface="Arial" panose="020B0604020202020204" pitchFamily="34" charset="0"/>
                        <a:buChar char="•"/>
                      </a:pPr>
                      <a:r>
                        <a:rPr lang="hu-HU" sz="1400" baseline="0" dirty="0">
                          <a:solidFill>
                            <a:srgbClr val="FF0000"/>
                          </a:solidFill>
                        </a:rPr>
                        <a:t>Dot product of two 32-bit vectors </a:t>
                      </a:r>
                    </a:p>
                    <a:p>
                      <a:pPr marL="0" indent="0" algn="l">
                        <a:buFont typeface="Arial" panose="020B0604020202020204" pitchFamily="34" charset="0"/>
                        <a:buNone/>
                      </a:pPr>
                      <a:r>
                        <a:rPr lang="hu-HU" sz="1400" baseline="0" dirty="0">
                          <a:solidFill>
                            <a:srgbClr val="FF0000"/>
                          </a:solidFill>
                        </a:rPr>
                        <a:t>      with 4x FX8 data (optional) </a:t>
                      </a:r>
                      <a:endParaRPr lang="en-US" sz="1400" dirty="0">
                        <a:solidFill>
                          <a:srgbClr val="FF0000"/>
                        </a:solidFill>
                      </a:endParaRPr>
                    </a:p>
                  </a:txBody>
                  <a:tcPr/>
                </a:tc>
                <a:tc>
                  <a:txBody>
                    <a:bodyPr/>
                    <a:lstStyle/>
                    <a:p>
                      <a:pPr algn="ctr"/>
                      <a:r>
                        <a:rPr lang="en-US" sz="1400" dirty="0"/>
                        <a:t>A55/A75</a:t>
                      </a:r>
                      <a:r>
                        <a:rPr lang="hu-HU" sz="1400" dirty="0"/>
                        <a:t>/76/77</a:t>
                      </a:r>
                      <a:endParaRPr lang="en-US" sz="1400" dirty="0"/>
                    </a:p>
                    <a:p>
                      <a:pPr algn="ctr"/>
                      <a:r>
                        <a:rPr lang="en-US" sz="1400" dirty="0"/>
                        <a:t>(provide also </a:t>
                      </a:r>
                    </a:p>
                    <a:p>
                      <a:pPr algn="ctr"/>
                      <a:r>
                        <a:rPr lang="en-US" sz="1400" dirty="0"/>
                        <a:t>Armv8.1 support)</a:t>
                      </a:r>
                    </a:p>
                    <a:p>
                      <a:pPr algn="ctr"/>
                      <a:endParaRPr lang="en-US" sz="1400" dirty="0"/>
                    </a:p>
                    <a:p>
                      <a:pPr algn="ctr"/>
                      <a:r>
                        <a:rPr lang="en-US" sz="1400" dirty="0" err="1"/>
                        <a:t>Neoverse</a:t>
                      </a:r>
                      <a:r>
                        <a:rPr lang="en-US" sz="1400" dirty="0"/>
                        <a:t> N</a:t>
                      </a:r>
                      <a:r>
                        <a:rPr lang="hu-HU" sz="1400" dirty="0"/>
                        <a:t>1</a:t>
                      </a:r>
                      <a:r>
                        <a:rPr lang="en-US" sz="1400" dirty="0"/>
                        <a:t>, </a:t>
                      </a:r>
                      <a:r>
                        <a:rPr lang="hu-HU" sz="1400" dirty="0"/>
                        <a:t>E1</a:t>
                      </a:r>
                      <a:endParaRPr lang="en-US" sz="1400" dirty="0"/>
                    </a:p>
                  </a:txBody>
                  <a:tcPr anchor="ctr"/>
                </a:tc>
                <a:extLst>
                  <a:ext uri="{0D108BD9-81ED-4DB2-BD59-A6C34878D82A}">
                    <a16:rowId xmlns:a16="http://schemas.microsoft.com/office/drawing/2014/main" val="10003"/>
                  </a:ext>
                </a:extLst>
              </a:tr>
            </a:tbl>
          </a:graphicData>
        </a:graphic>
      </p:graphicFrame>
      <p:sp>
        <p:nvSpPr>
          <p:cNvPr id="4" name="TextBox 3"/>
          <p:cNvSpPr txBox="1"/>
          <p:nvPr/>
        </p:nvSpPr>
        <p:spPr>
          <a:xfrm>
            <a:off x="75943" y="413665"/>
            <a:ext cx="62370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7.1.1 Main extensions of the Armv8.0-A ISA</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-1 </a:t>
            </a:r>
            <a:r>
              <a:rPr kumimoji="0" lang="en-US" sz="1800" b="0" i="0" u="none" strike="noStrike" kern="1200" cap="none" spc="0" normalizeH="0" baseline="0" noProof="0" dirty="0">
                <a:ln>
                  <a:noFill/>
                </a:ln>
                <a:solidFill>
                  <a:srgbClr val="000000"/>
                </a:solidFill>
                <a:effectLst/>
                <a:uLnTx/>
                <a:uFillTx/>
                <a:latin typeface="Verdana"/>
                <a:ea typeface="+mn-ea"/>
                <a:cs typeface="+mn-cs"/>
              </a:rPr>
              <a:t>[97]</a:t>
            </a:r>
          </a:p>
        </p:txBody>
      </p:sp>
      <p:sp>
        <p:nvSpPr>
          <p:cNvPr id="5" name="Rounded Rectangle 4"/>
          <p:cNvSpPr/>
          <p:nvPr/>
        </p:nvSpPr>
        <p:spPr>
          <a:xfrm>
            <a:off x="250825" y="3699030"/>
            <a:ext cx="8641655" cy="2372482"/>
          </a:xfrm>
          <a:prstGeom prst="roundRect">
            <a:avLst/>
          </a:prstGeom>
          <a:ln w="28575">
            <a:solidFill>
              <a:srgbClr val="0070C0"/>
            </a:solidFill>
            <a:prstDash val="sys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Tree>
    <p:extLst>
      <p:ext uri="{BB962C8B-B14F-4D97-AF65-F5344CB8AC3E}">
        <p14:creationId xmlns:p14="http://schemas.microsoft.com/office/powerpoint/2010/main" val="194092603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7.1.1 Main extensions of the Armv8.2-A ISA (2)</a:t>
            </a:r>
            <a:endParaRPr lang="en-US" sz="1700" kern="1200"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39757721"/>
              </p:ext>
            </p:extLst>
          </p:nvPr>
        </p:nvGraphicFramePr>
        <p:xfrm>
          <a:off x="251720" y="1223755"/>
          <a:ext cx="8640760" cy="5557115"/>
        </p:xfrm>
        <a:graphic>
          <a:graphicData uri="http://schemas.openxmlformats.org/drawingml/2006/table">
            <a:tbl>
              <a:tblPr firstRow="1" bandRow="1">
                <a:tableStyleId>{5C22544A-7EE6-4342-B048-85BDC9FD1C3A}</a:tableStyleId>
              </a:tblPr>
              <a:tblGrid>
                <a:gridCol w="1304805">
                  <a:extLst>
                    <a:ext uri="{9D8B030D-6E8A-4147-A177-3AD203B41FA5}">
                      <a16:colId xmlns:a16="http://schemas.microsoft.com/office/drawing/2014/main" val="20000"/>
                    </a:ext>
                  </a:extLst>
                </a:gridCol>
                <a:gridCol w="1215135">
                  <a:extLst>
                    <a:ext uri="{9D8B030D-6E8A-4147-A177-3AD203B41FA5}">
                      <a16:colId xmlns:a16="http://schemas.microsoft.com/office/drawing/2014/main" val="20001"/>
                    </a:ext>
                  </a:extLst>
                </a:gridCol>
                <a:gridCol w="4815875">
                  <a:extLst>
                    <a:ext uri="{9D8B030D-6E8A-4147-A177-3AD203B41FA5}">
                      <a16:colId xmlns:a16="http://schemas.microsoft.com/office/drawing/2014/main" val="20002"/>
                    </a:ext>
                  </a:extLst>
                </a:gridCol>
                <a:gridCol w="1304945">
                  <a:extLst>
                    <a:ext uri="{9D8B030D-6E8A-4147-A177-3AD203B41FA5}">
                      <a16:colId xmlns:a16="http://schemas.microsoft.com/office/drawing/2014/main" val="20003"/>
                    </a:ext>
                  </a:extLst>
                </a:gridCol>
              </a:tblGrid>
              <a:tr h="686525">
                <a:tc>
                  <a:txBody>
                    <a:bodyPr/>
                    <a:lstStyle/>
                    <a:p>
                      <a:pPr algn="ctr"/>
                      <a:r>
                        <a:rPr lang="en-US" sz="1400" dirty="0"/>
                        <a:t>Revision</a:t>
                      </a:r>
                    </a:p>
                  </a:txBody>
                  <a:tcPr anchor="ctr">
                    <a:solidFill>
                      <a:schemeClr val="accent5">
                        <a:lumMod val="50000"/>
                      </a:schemeClr>
                    </a:solidFill>
                  </a:tcPr>
                </a:tc>
                <a:tc>
                  <a:txBody>
                    <a:bodyPr/>
                    <a:lstStyle/>
                    <a:p>
                      <a:pPr algn="ctr"/>
                      <a:r>
                        <a:rPr lang="en-US" sz="1400"/>
                        <a:t>Released</a:t>
                      </a:r>
                    </a:p>
                  </a:txBody>
                  <a:tcPr anchor="ctr">
                    <a:solidFill>
                      <a:schemeClr val="accent5">
                        <a:lumMod val="50000"/>
                      </a:schemeClr>
                    </a:solidFill>
                  </a:tcPr>
                </a:tc>
                <a:tc>
                  <a:txBody>
                    <a:bodyPr/>
                    <a:lstStyle/>
                    <a:p>
                      <a:pPr algn="ctr"/>
                      <a:r>
                        <a:rPr lang="en-US" sz="1400"/>
                        <a:t>Main</a:t>
                      </a:r>
                      <a:r>
                        <a:rPr lang="en-US" sz="1400" baseline="0"/>
                        <a:t> enhancements</a:t>
                      </a:r>
                      <a:endParaRPr lang="en-US" sz="1400"/>
                    </a:p>
                  </a:txBody>
                  <a:tcPr anchor="ctr">
                    <a:solidFill>
                      <a:schemeClr val="accent5">
                        <a:lumMod val="50000"/>
                      </a:schemeClr>
                    </a:solidFill>
                  </a:tcPr>
                </a:tc>
                <a:tc>
                  <a:txBody>
                    <a:bodyPr/>
                    <a:lstStyle/>
                    <a:p>
                      <a:pPr algn="ctr"/>
                      <a:r>
                        <a:rPr lang="en-US" sz="1400" dirty="0"/>
                        <a:t>Cortex-A</a:t>
                      </a:r>
                      <a:r>
                        <a:rPr lang="hu-HU" sz="1400" dirty="0"/>
                        <a:t>/</a:t>
                      </a:r>
                    </a:p>
                    <a:p>
                      <a:pPr algn="ctr"/>
                      <a:r>
                        <a:rPr lang="hu-HU" sz="1400" baseline="0" dirty="0"/>
                        <a:t>Neoverse</a:t>
                      </a:r>
                      <a:r>
                        <a:rPr lang="en-US" sz="1400" baseline="0" dirty="0"/>
                        <a:t> </a:t>
                      </a:r>
                    </a:p>
                    <a:p>
                      <a:pPr algn="ctr"/>
                      <a:r>
                        <a:rPr lang="en-US" sz="1400" baseline="0" dirty="0"/>
                        <a:t>CPU</a:t>
                      </a:r>
                      <a:r>
                        <a:rPr lang="en-US" sz="1400" dirty="0"/>
                        <a:t>s</a:t>
                      </a:r>
                    </a:p>
                  </a:txBody>
                  <a:tcPr anchor="ctr">
                    <a:solidFill>
                      <a:schemeClr val="accent5">
                        <a:lumMod val="50000"/>
                      </a:schemeClr>
                    </a:solidFill>
                  </a:tcPr>
                </a:tc>
                <a:extLst>
                  <a:ext uri="{0D108BD9-81ED-4DB2-BD59-A6C34878D82A}">
                    <a16:rowId xmlns:a16="http://schemas.microsoft.com/office/drawing/2014/main" val="10000"/>
                  </a:ext>
                </a:extLst>
              </a:tr>
              <a:tr h="817475">
                <a:tc>
                  <a:txBody>
                    <a:bodyPr/>
                    <a:lstStyle/>
                    <a:p>
                      <a:pPr algn="ctr"/>
                      <a:r>
                        <a:rPr lang="en-US" sz="1400"/>
                        <a:t>Armv8.3-A</a:t>
                      </a:r>
                    </a:p>
                  </a:txBody>
                  <a:tcPr anchor="ctr"/>
                </a:tc>
                <a:tc>
                  <a:txBody>
                    <a:bodyPr/>
                    <a:lstStyle/>
                    <a:p>
                      <a:pPr algn="ctr"/>
                      <a:r>
                        <a:rPr lang="en-US" sz="1400"/>
                        <a:t>12/2017</a:t>
                      </a:r>
                    </a:p>
                  </a:txBody>
                  <a:tcPr anchor="ctr"/>
                </a:tc>
                <a:tc>
                  <a:txBody>
                    <a:bodyPr/>
                    <a:lstStyle/>
                    <a:p>
                      <a:pPr marL="285750" indent="-285750" algn="l">
                        <a:spcAft>
                          <a:spcPts val="200"/>
                        </a:spcAft>
                        <a:buFont typeface="Arial" panose="020B0604020202020204" pitchFamily="34" charset="0"/>
                        <a:buChar char="•"/>
                      </a:pPr>
                      <a:r>
                        <a:rPr lang="en-US" sz="1400" dirty="0">
                          <a:solidFill>
                            <a:schemeClr val="tx1"/>
                          </a:solidFill>
                        </a:rPr>
                        <a:t>Pointer authentication</a:t>
                      </a:r>
                    </a:p>
                    <a:p>
                      <a:pPr marL="285750" indent="-285750" algn="l">
                        <a:buFont typeface="Arial" panose="020B0604020202020204" pitchFamily="34" charset="0"/>
                        <a:buChar char="•"/>
                      </a:pPr>
                      <a:r>
                        <a:rPr lang="en-US" sz="1400" dirty="0"/>
                        <a:t>Improvements to the exception model for </a:t>
                      </a:r>
                    </a:p>
                    <a:p>
                      <a:pPr marL="0" indent="0" algn="l">
                        <a:buFont typeface="Arial" panose="020B0604020202020204" pitchFamily="34" charset="0"/>
                        <a:buNone/>
                      </a:pPr>
                      <a:r>
                        <a:rPr lang="en-US" sz="1400" dirty="0"/>
                        <a:t>       nested virtualization</a:t>
                      </a:r>
                    </a:p>
                  </a:txBody>
                  <a:tcPr anchor="ctr"/>
                </a:tc>
                <a:tc>
                  <a:txBody>
                    <a:bodyPr/>
                    <a:lstStyle/>
                    <a:p>
                      <a:pPr algn="ctr"/>
                      <a:r>
                        <a:rPr lang="en-US" sz="1400"/>
                        <a:t>TBA</a:t>
                      </a:r>
                    </a:p>
                  </a:txBody>
                  <a:tcPr anchor="ctr"/>
                </a:tc>
                <a:extLst>
                  <a:ext uri="{0D108BD9-81ED-4DB2-BD59-A6C34878D82A}">
                    <a16:rowId xmlns:a16="http://schemas.microsoft.com/office/drawing/2014/main" val="10001"/>
                  </a:ext>
                </a:extLst>
              </a:tr>
              <a:tr h="958275">
                <a:tc>
                  <a:txBody>
                    <a:bodyPr/>
                    <a:lstStyle/>
                    <a:p>
                      <a:pPr algn="ctr"/>
                      <a:r>
                        <a:rPr lang="en-US" sz="1400"/>
                        <a:t>Armv8.4-A</a:t>
                      </a:r>
                    </a:p>
                  </a:txBody>
                  <a:tcPr anchor="ctr"/>
                </a:tc>
                <a:tc>
                  <a:txBody>
                    <a:bodyPr/>
                    <a:lstStyle/>
                    <a:p>
                      <a:pPr algn="ctr"/>
                      <a:r>
                        <a:rPr lang="en-US" sz="1400"/>
                        <a:t>10/2018</a:t>
                      </a:r>
                    </a:p>
                  </a:txBody>
                  <a:tcPr anchor="ctr"/>
                </a:tc>
                <a:tc>
                  <a:txBody>
                    <a:bodyPr/>
                    <a:lstStyle/>
                    <a:p>
                      <a:pPr marL="285750" indent="-285750" algn="l">
                        <a:spcAft>
                          <a:spcPts val="200"/>
                        </a:spcAft>
                        <a:buFont typeface="Arial" panose="020B0604020202020204" pitchFamily="34" charset="0"/>
                        <a:buChar char="•"/>
                      </a:pPr>
                      <a:r>
                        <a:rPr lang="hu-HU" sz="1400" err="1">
                          <a:solidFill>
                            <a:srgbClr val="FF0000"/>
                          </a:solidFill>
                        </a:rPr>
                        <a:t>Activity</a:t>
                      </a:r>
                      <a:r>
                        <a:rPr lang="hu-HU" sz="1400">
                          <a:solidFill>
                            <a:srgbClr val="FF0000"/>
                          </a:solidFill>
                        </a:rPr>
                        <a:t> </a:t>
                      </a:r>
                      <a:r>
                        <a:rPr lang="hu-HU" sz="1400" err="1">
                          <a:solidFill>
                            <a:srgbClr val="FF0000"/>
                          </a:solidFill>
                        </a:rPr>
                        <a:t>Monitors</a:t>
                      </a:r>
                      <a:r>
                        <a:rPr lang="hu-HU" sz="1400">
                          <a:solidFill>
                            <a:srgbClr val="FF0000"/>
                          </a:solidFill>
                        </a:rPr>
                        <a:t> </a:t>
                      </a:r>
                      <a:r>
                        <a:rPr lang="hu-HU" sz="1400" err="1">
                          <a:solidFill>
                            <a:srgbClr val="FF0000"/>
                          </a:solidFill>
                        </a:rPr>
                        <a:t>Extension</a:t>
                      </a:r>
                      <a:r>
                        <a:rPr lang="hu-HU" sz="1400">
                          <a:solidFill>
                            <a:srgbClr val="FF0000"/>
                          </a:solidFill>
                        </a:rPr>
                        <a:t> (AMU) (</a:t>
                      </a:r>
                      <a:r>
                        <a:rPr lang="hu-HU" sz="1400" err="1">
                          <a:solidFill>
                            <a:srgbClr val="FF0000"/>
                          </a:solidFill>
                        </a:rPr>
                        <a:t>optional</a:t>
                      </a:r>
                      <a:r>
                        <a:rPr lang="hu-HU" sz="1400">
                          <a:solidFill>
                            <a:srgbClr val="FF0000"/>
                          </a:solidFill>
                        </a:rPr>
                        <a:t>)</a:t>
                      </a:r>
                    </a:p>
                    <a:p>
                      <a:pPr marL="285750" indent="-285750" algn="l">
                        <a:spcAft>
                          <a:spcPts val="200"/>
                        </a:spcAft>
                        <a:buFont typeface="Arial" panose="020B0604020202020204" pitchFamily="34" charset="0"/>
                        <a:buChar char="•"/>
                      </a:pPr>
                      <a:r>
                        <a:rPr lang="en-US" sz="1400" err="1"/>
                        <a:t>Cripto</a:t>
                      </a:r>
                      <a:r>
                        <a:rPr lang="en-US" sz="1400"/>
                        <a:t> extensions</a:t>
                      </a:r>
                    </a:p>
                    <a:p>
                      <a:pPr marL="285750" indent="-285750" algn="l">
                        <a:spcAft>
                          <a:spcPts val="200"/>
                        </a:spcAft>
                        <a:buFont typeface="Arial" panose="020B0604020202020204" pitchFamily="34" charset="0"/>
                        <a:buChar char="•"/>
                      </a:pPr>
                      <a:r>
                        <a:rPr lang="en-US" sz="1400"/>
                        <a:t>Memory partitioning and monitoring capabilities</a:t>
                      </a:r>
                    </a:p>
                    <a:p>
                      <a:pPr marL="285750" indent="-285750" algn="l">
                        <a:buFont typeface="Arial" panose="020B0604020202020204" pitchFamily="34" charset="0"/>
                        <a:buChar char="•"/>
                      </a:pPr>
                      <a:r>
                        <a:rPr lang="en-US" sz="1400"/>
                        <a:t>New Secure EL2 state</a:t>
                      </a:r>
                    </a:p>
                  </a:txBody>
                  <a:tcPr/>
                </a:tc>
                <a:tc>
                  <a:txBody>
                    <a:bodyPr/>
                    <a:lstStyle/>
                    <a:p>
                      <a:pPr algn="ctr"/>
                      <a:r>
                        <a:rPr lang="hu-HU" sz="1400" dirty="0"/>
                        <a:t>Neoverse V1</a:t>
                      </a:r>
                      <a:endParaRPr lang="en-US" sz="1400" dirty="0"/>
                    </a:p>
                  </a:txBody>
                  <a:tcPr anchor="ctr"/>
                </a:tc>
                <a:extLst>
                  <a:ext uri="{0D108BD9-81ED-4DB2-BD59-A6C34878D82A}">
                    <a16:rowId xmlns:a16="http://schemas.microsoft.com/office/drawing/2014/main" val="10002"/>
                  </a:ext>
                </a:extLst>
              </a:tr>
              <a:tr h="958275">
                <a:tc>
                  <a:txBody>
                    <a:bodyPr/>
                    <a:lstStyle/>
                    <a:p>
                      <a:pPr algn="ctr"/>
                      <a:r>
                        <a:rPr lang="en-US" sz="1400" dirty="0"/>
                        <a:t>Armv8.5-A</a:t>
                      </a:r>
                    </a:p>
                  </a:txBody>
                  <a:tcPr anchor="ctr"/>
                </a:tc>
                <a:tc>
                  <a:txBody>
                    <a:bodyPr/>
                    <a:lstStyle/>
                    <a:p>
                      <a:pPr algn="ctr"/>
                      <a:r>
                        <a:rPr lang="hu-HU" sz="1400"/>
                        <a:t>07/2019</a:t>
                      </a:r>
                      <a:endParaRPr lang="en-US" sz="1400"/>
                    </a:p>
                  </a:txBody>
                  <a:tcPr anchor="ctr"/>
                </a:tc>
                <a:tc>
                  <a:txBody>
                    <a:bodyPr/>
                    <a:lstStyle/>
                    <a:p>
                      <a:pPr marL="285750" indent="-285750" algn="l">
                        <a:spcAft>
                          <a:spcPts val="200"/>
                        </a:spcAft>
                        <a:buFont typeface="Arial" panose="020B0604020202020204" pitchFamily="34" charset="0"/>
                        <a:buChar char="•"/>
                      </a:pPr>
                      <a:r>
                        <a:rPr lang="hu-HU" sz="1400" dirty="0">
                          <a:solidFill>
                            <a:srgbClr val="FF0000"/>
                          </a:solidFill>
                        </a:rPr>
                        <a:t>Spectre and Meltdown Vu</a:t>
                      </a:r>
                      <a:r>
                        <a:rPr lang="en-US" sz="1400" dirty="0" err="1">
                          <a:solidFill>
                            <a:srgbClr val="FF0000"/>
                          </a:solidFill>
                        </a:rPr>
                        <a:t>lnerability</a:t>
                      </a:r>
                      <a:r>
                        <a:rPr lang="en-US" sz="1400" dirty="0">
                          <a:solidFill>
                            <a:srgbClr val="FF0000"/>
                          </a:solidFill>
                        </a:rPr>
                        <a:t> Detection</a:t>
                      </a:r>
                    </a:p>
                    <a:p>
                      <a:pPr marL="285750" indent="-285750" algn="l">
                        <a:spcAft>
                          <a:spcPts val="200"/>
                        </a:spcAft>
                        <a:buFont typeface="Arial" panose="020B0604020202020204" pitchFamily="34" charset="0"/>
                        <a:buChar char="•"/>
                      </a:pPr>
                      <a:r>
                        <a:rPr lang="en-US" sz="1400" dirty="0">
                          <a:solidFill>
                            <a:srgbClr val="FF0000"/>
                          </a:solidFill>
                        </a:rPr>
                        <a:t>Memory Tagging</a:t>
                      </a:r>
                      <a:r>
                        <a:rPr lang="hu-HU" sz="1400" dirty="0">
                          <a:solidFill>
                            <a:srgbClr val="FF0000"/>
                          </a:solidFill>
                        </a:rPr>
                        <a:t> Extension (optional)</a:t>
                      </a:r>
                    </a:p>
                    <a:p>
                      <a:pPr marL="285750" indent="-285750" algn="l">
                        <a:spcAft>
                          <a:spcPts val="200"/>
                        </a:spcAft>
                        <a:buFont typeface="Arial" panose="020B0604020202020204" pitchFamily="34" charset="0"/>
                        <a:buChar char="•"/>
                      </a:pPr>
                      <a:r>
                        <a:rPr lang="hu-HU" sz="1400" dirty="0"/>
                        <a:t>Random Number Generator</a:t>
                      </a:r>
                      <a:endParaRPr lang="en-US" sz="1400" dirty="0"/>
                    </a:p>
                    <a:p>
                      <a:pPr marL="285750" indent="-285750" algn="l">
                        <a:spcAft>
                          <a:spcPts val="200"/>
                        </a:spcAft>
                        <a:buFont typeface="Arial" panose="020B0604020202020204" pitchFamily="34" charset="0"/>
                        <a:buChar char="•"/>
                      </a:pPr>
                      <a:r>
                        <a:rPr lang="en-US" sz="1400" dirty="0"/>
                        <a:t>Branch Target I</a:t>
                      </a:r>
                      <a:r>
                        <a:rPr lang="hu-HU" sz="1400" dirty="0"/>
                        <a:t>dentification</a:t>
                      </a:r>
                      <a:r>
                        <a:rPr lang="en-US" sz="1400" dirty="0"/>
                        <a:t> </a:t>
                      </a:r>
                    </a:p>
                  </a:txBody>
                  <a:tcPr/>
                </a:tc>
                <a:tc>
                  <a:txBody>
                    <a:bodyPr/>
                    <a:lstStyle/>
                    <a:p>
                      <a:pPr algn="ctr"/>
                      <a:r>
                        <a:rPr lang="en-US" sz="1400"/>
                        <a:t>TBD</a:t>
                      </a:r>
                    </a:p>
                  </a:txBody>
                  <a:tcPr anchor="ctr"/>
                </a:tc>
                <a:extLst>
                  <a:ext uri="{0D108BD9-81ED-4DB2-BD59-A6C34878D82A}">
                    <a16:rowId xmlns:a16="http://schemas.microsoft.com/office/drawing/2014/main" val="4292579932"/>
                  </a:ext>
                </a:extLst>
              </a:tr>
              <a:tr h="910599">
                <a:tc>
                  <a:txBody>
                    <a:bodyPr/>
                    <a:lstStyle/>
                    <a:p>
                      <a:pPr algn="ctr"/>
                      <a:r>
                        <a:rPr lang="hu-HU" sz="1400"/>
                        <a:t>Armv8.6-A</a:t>
                      </a:r>
                      <a:endParaRPr lang="en-US" sz="1400"/>
                    </a:p>
                  </a:txBody>
                  <a:tcPr anchor="ctr"/>
                </a:tc>
                <a:tc>
                  <a:txBody>
                    <a:bodyPr/>
                    <a:lstStyle/>
                    <a:p>
                      <a:pPr algn="ctr"/>
                      <a:r>
                        <a:rPr lang="hu-HU" sz="1400"/>
                        <a:t>07/2020</a:t>
                      </a:r>
                      <a:endParaRPr lang="en-US" sz="1400"/>
                    </a:p>
                  </a:txBody>
                  <a:tcPr anchor="ctr"/>
                </a:tc>
                <a:tc>
                  <a:txBody>
                    <a:bodyPr/>
                    <a:lstStyle/>
                    <a:p>
                      <a:pPr marL="285750" indent="-285750" algn="l">
                        <a:spcAft>
                          <a:spcPts val="200"/>
                        </a:spcAft>
                        <a:buFont typeface="Arial" panose="020B0604020202020204" pitchFamily="34" charset="0"/>
                        <a:buChar char="•"/>
                      </a:pPr>
                      <a:r>
                        <a:rPr lang="hu-HU" sz="1400" dirty="0">
                          <a:solidFill>
                            <a:srgbClr val="FF0000"/>
                          </a:solidFill>
                        </a:rPr>
                        <a:t>AMU Extension v1.1 (optional)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FF0000"/>
                          </a:solidFill>
                          <a:effectLst/>
                          <a:uLnTx/>
                          <a:uFillTx/>
                          <a:latin typeface="+mn-lt"/>
                          <a:ea typeface="+mn-ea"/>
                          <a:cs typeface="+mn-cs"/>
                        </a:rPr>
                        <a:t>FP16 </a:t>
                      </a:r>
                      <a:r>
                        <a:rPr kumimoji="0" lang="en-GB" sz="1400" b="0" i="0" u="none" strike="noStrike" kern="1200" cap="none" spc="0" normalizeH="0" baseline="0" noProof="0" dirty="0">
                          <a:ln>
                            <a:noFill/>
                          </a:ln>
                          <a:solidFill>
                            <a:srgbClr val="FF0000"/>
                          </a:solidFill>
                          <a:effectLst/>
                          <a:uLnTx/>
                          <a:uFillTx/>
                          <a:latin typeface="+mn-lt"/>
                          <a:ea typeface="+mn-ea"/>
                          <a:cs typeface="+mn-cs"/>
                        </a:rPr>
                        <a:t>(BFloat16)</a:t>
                      </a:r>
                      <a:endParaRPr kumimoji="0" lang="hu-HU" sz="1400" b="0" i="0" u="none" strike="noStrike" kern="1200" cap="none" spc="0" normalizeH="0" baseline="0" noProof="0" dirty="0">
                        <a:ln>
                          <a:noFill/>
                        </a:ln>
                        <a:solidFill>
                          <a:srgbClr val="FF0000"/>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FF0000"/>
                          </a:solidFill>
                          <a:effectLst/>
                          <a:uLnTx/>
                          <a:uFillTx/>
                          <a:latin typeface="+mn-lt"/>
                          <a:ea typeface="+mn-ea"/>
                          <a:cs typeface="+mn-cs"/>
                        </a:rPr>
                        <a:t>Dot product of two 32-bit vectors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u-HU" sz="1400" b="0" i="0" u="none" strike="noStrike" kern="1200" cap="none" spc="0" normalizeH="0" baseline="0" noProof="0" dirty="0">
                          <a:ln>
                            <a:noFill/>
                          </a:ln>
                          <a:solidFill>
                            <a:srgbClr val="FF0000"/>
                          </a:solidFill>
                          <a:effectLst/>
                          <a:uLnTx/>
                          <a:uFillTx/>
                          <a:latin typeface="+mn-lt"/>
                          <a:ea typeface="+mn-ea"/>
                          <a:cs typeface="+mn-cs"/>
                        </a:rPr>
                        <a:t>       with 4x FX8 data </a:t>
                      </a:r>
                      <a:r>
                        <a:rPr lang="hu-HU" sz="1400" dirty="0">
                          <a:solidFill>
                            <a:srgbClr val="FF0000"/>
                          </a:solidFill>
                        </a:rPr>
                        <a:t>   </a:t>
                      </a:r>
                      <a:endParaRPr lang="en-US" sz="1400" dirty="0">
                        <a:solidFill>
                          <a:srgbClr val="FF0000"/>
                        </a:solidFill>
                      </a:endParaRPr>
                    </a:p>
                  </a:txBody>
                  <a:tcPr/>
                </a:tc>
                <a:tc>
                  <a:txBody>
                    <a:bodyPr/>
                    <a:lstStyle/>
                    <a:p>
                      <a:pPr algn="ctr"/>
                      <a:r>
                        <a:rPr lang="hu-HU" sz="1400"/>
                        <a:t>TBD</a:t>
                      </a:r>
                      <a:endParaRPr lang="en-US" sz="1400"/>
                    </a:p>
                  </a:txBody>
                  <a:tcPr anchor="ctr"/>
                </a:tc>
                <a:extLst>
                  <a:ext uri="{0D108BD9-81ED-4DB2-BD59-A6C34878D82A}">
                    <a16:rowId xmlns:a16="http://schemas.microsoft.com/office/drawing/2014/main" val="1516729901"/>
                  </a:ext>
                </a:extLst>
              </a:tr>
              <a:tr h="934437">
                <a:tc>
                  <a:txBody>
                    <a:bodyPr/>
                    <a:lstStyle/>
                    <a:p>
                      <a:pPr algn="ctr"/>
                      <a:r>
                        <a:rPr lang="hu-HU" sz="1400" dirty="0"/>
                        <a:t>Armv8.7-A</a:t>
                      </a:r>
                      <a:endParaRPr lang="en-US" sz="1400" dirty="0"/>
                    </a:p>
                  </a:txBody>
                  <a:tcPr anchor="ctr"/>
                </a:tc>
                <a:tc>
                  <a:txBody>
                    <a:bodyPr/>
                    <a:lstStyle/>
                    <a:p>
                      <a:pPr algn="ctr"/>
                      <a:r>
                        <a:rPr lang="hu-HU" sz="1400"/>
                        <a:t>01/2021</a:t>
                      </a:r>
                      <a:endParaRPr lang="en-US" sz="1400"/>
                    </a:p>
                  </a:txBody>
                  <a:tcPr anchor="ctr"/>
                </a:tc>
                <a:tc>
                  <a:txBody>
                    <a:bodyPr/>
                    <a:lstStyle/>
                    <a:p>
                      <a:pPr marL="285750" indent="-285750" algn="l">
                        <a:spcAft>
                          <a:spcPts val="200"/>
                        </a:spcAft>
                        <a:buFont typeface="Arial" panose="020B0604020202020204" pitchFamily="34" charset="0"/>
                        <a:buChar char="•"/>
                      </a:pPr>
                      <a:r>
                        <a:rPr lang="hu-HU" sz="1400" err="1"/>
                        <a:t>Alternate</a:t>
                      </a:r>
                      <a:r>
                        <a:rPr lang="hu-HU" sz="1400"/>
                        <a:t> </a:t>
                      </a:r>
                      <a:r>
                        <a:rPr lang="hu-HU" sz="1400" err="1"/>
                        <a:t>Floating</a:t>
                      </a:r>
                      <a:r>
                        <a:rPr lang="hu-HU" sz="1400"/>
                        <a:t> </a:t>
                      </a:r>
                      <a:r>
                        <a:rPr lang="hu-HU" sz="1400" err="1"/>
                        <a:t>Point</a:t>
                      </a:r>
                      <a:r>
                        <a:rPr lang="hu-HU" sz="1400"/>
                        <a:t> </a:t>
                      </a:r>
                      <a:r>
                        <a:rPr lang="hu-HU" sz="1400" err="1"/>
                        <a:t>Behaviour</a:t>
                      </a:r>
                      <a:endParaRPr lang="hu-HU" sz="1400"/>
                    </a:p>
                    <a:p>
                      <a:pPr marL="285750" indent="-285750" algn="l">
                        <a:spcAft>
                          <a:spcPts val="200"/>
                        </a:spcAft>
                        <a:buFont typeface="Arial" panose="020B0604020202020204" pitchFamily="34" charset="0"/>
                        <a:buChar char="•"/>
                      </a:pPr>
                      <a:r>
                        <a:rPr lang="hu-HU" sz="1400" err="1"/>
                        <a:t>Support</a:t>
                      </a:r>
                      <a:r>
                        <a:rPr lang="hu-HU" sz="1400"/>
                        <a:t> </a:t>
                      </a:r>
                      <a:r>
                        <a:rPr lang="hu-HU" sz="1400" err="1"/>
                        <a:t>for</a:t>
                      </a:r>
                      <a:r>
                        <a:rPr lang="hu-HU" sz="1400"/>
                        <a:t> 64-byte </a:t>
                      </a:r>
                      <a:r>
                        <a:rPr lang="hu-HU" sz="1400" err="1"/>
                        <a:t>Load</a:t>
                      </a:r>
                      <a:r>
                        <a:rPr lang="hu-HU" sz="1400"/>
                        <a:t>/</a:t>
                      </a:r>
                      <a:r>
                        <a:rPr lang="hu-HU" sz="1400" err="1"/>
                        <a:t>Stores</a:t>
                      </a:r>
                      <a:endParaRPr lang="hu-HU" sz="1400"/>
                    </a:p>
                    <a:p>
                      <a:pPr marL="285750" indent="-285750" algn="l">
                        <a:buFont typeface="Arial" panose="020B0604020202020204" pitchFamily="34" charset="0"/>
                        <a:buChar char="•"/>
                      </a:pPr>
                      <a:r>
                        <a:rPr lang="hu-HU" sz="1400"/>
                        <a:t>52-bit</a:t>
                      </a:r>
                      <a:r>
                        <a:rPr lang="hu-HU" sz="1400" baseline="0"/>
                        <a:t> </a:t>
                      </a:r>
                      <a:r>
                        <a:rPr lang="hu-HU" sz="1400" baseline="0" err="1"/>
                        <a:t>Address</a:t>
                      </a:r>
                      <a:r>
                        <a:rPr lang="hu-HU" sz="1400" baseline="0"/>
                        <a:t> </a:t>
                      </a:r>
                      <a:r>
                        <a:rPr lang="hu-HU" sz="1400" baseline="0" err="1"/>
                        <a:t>Space</a:t>
                      </a:r>
                      <a:r>
                        <a:rPr lang="hu-HU" sz="1400" baseline="0"/>
                        <a:t> </a:t>
                      </a:r>
                      <a:r>
                        <a:rPr lang="hu-HU" sz="1400" baseline="0" err="1"/>
                        <a:t>for</a:t>
                      </a:r>
                      <a:r>
                        <a:rPr lang="hu-HU" sz="1400" baseline="0"/>
                        <a:t> 4KB/16 KB </a:t>
                      </a:r>
                      <a:r>
                        <a:rPr lang="hu-HU" sz="1400" baseline="0" err="1"/>
                        <a:t>Translation</a:t>
                      </a:r>
                      <a:r>
                        <a:rPr lang="hu-HU" sz="1400" baseline="0"/>
                        <a:t> </a:t>
                      </a:r>
                    </a:p>
                    <a:p>
                      <a:pPr marL="0" indent="0" algn="l">
                        <a:buFont typeface="Arial" panose="020B0604020202020204" pitchFamily="34" charset="0"/>
                        <a:buNone/>
                      </a:pPr>
                      <a:r>
                        <a:rPr lang="hu-HU" sz="1400" baseline="0"/>
                        <a:t>       </a:t>
                      </a:r>
                      <a:r>
                        <a:rPr lang="hu-HU" sz="1400" baseline="0" err="1"/>
                        <a:t>Granules</a:t>
                      </a:r>
                      <a:r>
                        <a:rPr lang="hu-HU" sz="1400"/>
                        <a:t> (</a:t>
                      </a:r>
                      <a:r>
                        <a:rPr lang="hu-HU" sz="1400" err="1"/>
                        <a:t>Smallest</a:t>
                      </a:r>
                      <a:r>
                        <a:rPr lang="hu-HU" sz="1400"/>
                        <a:t> </a:t>
                      </a:r>
                      <a:r>
                        <a:rPr lang="hu-HU" sz="1400" err="1"/>
                        <a:t>memory</a:t>
                      </a:r>
                      <a:r>
                        <a:rPr lang="hu-HU" sz="1400"/>
                        <a:t> </a:t>
                      </a:r>
                      <a:r>
                        <a:rPr lang="hu-HU" sz="1400" err="1"/>
                        <a:t>blocks</a:t>
                      </a:r>
                      <a:r>
                        <a:rPr lang="hu-HU" sz="1400"/>
                        <a:t>)</a:t>
                      </a:r>
                      <a:endParaRPr lang="en-US" sz="1400"/>
                    </a:p>
                  </a:txBody>
                  <a:tcPr/>
                </a:tc>
                <a:tc>
                  <a:txBody>
                    <a:bodyPr/>
                    <a:lstStyle/>
                    <a:p>
                      <a:pPr algn="ctr"/>
                      <a:r>
                        <a:rPr lang="hu-HU" sz="1400" dirty="0"/>
                        <a:t>TBD</a:t>
                      </a:r>
                      <a:endParaRPr lang="en-US" sz="1400" dirty="0"/>
                    </a:p>
                  </a:txBody>
                  <a:tcPr anchor="ctr"/>
                </a:tc>
                <a:extLst>
                  <a:ext uri="{0D108BD9-81ED-4DB2-BD59-A6C34878D82A}">
                    <a16:rowId xmlns:a16="http://schemas.microsoft.com/office/drawing/2014/main" val="4288920"/>
                  </a:ext>
                </a:extLst>
              </a:tr>
            </a:tbl>
          </a:graphicData>
        </a:graphic>
      </p:graphicFrame>
      <p:sp>
        <p:nvSpPr>
          <p:cNvPr id="6" name="TextBox 5"/>
          <p:cNvSpPr txBox="1"/>
          <p:nvPr/>
        </p:nvSpPr>
        <p:spPr>
          <a:xfrm>
            <a:off x="76749" y="413665"/>
            <a:ext cx="53506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Main extensions of the Armv8.</a:t>
            </a:r>
            <a:r>
              <a:rPr kumimoji="0" lang="hu-HU" sz="1800" b="0" i="0" u="none" strike="noStrike" kern="1200" cap="none" spc="0" normalizeH="0" baseline="0" noProof="0" dirty="0">
                <a:ln>
                  <a:noFill/>
                </a:ln>
                <a:solidFill>
                  <a:srgbClr val="2D2D8A"/>
                </a:solidFill>
                <a:effectLst/>
                <a:uLnTx/>
                <a:uFillTx/>
                <a:latin typeface="Verdana"/>
                <a:ea typeface="+mn-ea"/>
                <a:cs typeface="+mn-cs"/>
              </a:rPr>
              <a:t>0</a:t>
            </a:r>
            <a:r>
              <a:rPr kumimoji="0" lang="en-US" sz="1800" b="0" i="0" u="none" strike="noStrike" kern="1200" cap="none" spc="0" normalizeH="0" baseline="0" noProof="0" dirty="0">
                <a:ln>
                  <a:noFill/>
                </a:ln>
                <a:solidFill>
                  <a:srgbClr val="2D2D8A"/>
                </a:solidFill>
                <a:effectLst/>
                <a:uLnTx/>
                <a:uFillTx/>
                <a:latin typeface="Verdana"/>
                <a:ea typeface="+mn-ea"/>
                <a:cs typeface="+mn-cs"/>
              </a:rPr>
              <a:t> ISA</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-2 </a:t>
            </a:r>
            <a:r>
              <a:rPr kumimoji="0" lang="en-US" sz="1800" b="0" i="0" u="none" strike="noStrike" kern="1200" cap="none" spc="0" normalizeH="0" baseline="0" noProof="0" dirty="0">
                <a:ln>
                  <a:noFill/>
                </a:ln>
                <a:solidFill>
                  <a:srgbClr val="000000"/>
                </a:solidFill>
                <a:effectLst/>
                <a:uLnTx/>
                <a:uFillTx/>
                <a:latin typeface="Verdana"/>
                <a:ea typeface="+mn-ea"/>
                <a:cs typeface="+mn-cs"/>
              </a:rPr>
              <a:t>[97]</a:t>
            </a:r>
          </a:p>
        </p:txBody>
      </p:sp>
    </p:spTree>
    <p:extLst>
      <p:ext uri="{BB962C8B-B14F-4D97-AF65-F5344CB8AC3E}">
        <p14:creationId xmlns:p14="http://schemas.microsoft.com/office/powerpoint/2010/main" val="423132240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515" y="1403775"/>
            <a:ext cx="6808082" cy="907941"/>
          </a:xfrm>
          <a:prstGeom prst="rect">
            <a:avLst/>
          </a:prstGeom>
          <a:noFill/>
        </p:spPr>
        <p:txBody>
          <a:bodyPr wrap="none" rtlCol="0">
            <a:spAutoFit/>
          </a:bodyPr>
          <a:lstStyle/>
          <a:p>
            <a:pPr lvl="0">
              <a:spcAft>
                <a:spcPts val="300"/>
              </a:spcAft>
            </a:pPr>
            <a:r>
              <a:rPr lang="en-US" sz="1600" dirty="0"/>
              <a:t>a) SVE (Scalable Vector Extension) (optional)</a:t>
            </a:r>
          </a:p>
          <a:p>
            <a:pPr lvl="0">
              <a:spcAft>
                <a:spcPts val="300"/>
              </a:spcAft>
              <a:defRPr/>
            </a:pPr>
            <a:r>
              <a:rPr lang="en-US" sz="1600" dirty="0"/>
              <a:t>b) Half-precision FP and </a:t>
            </a:r>
            <a:r>
              <a:rPr lang="hu-HU" sz="1600" dirty="0"/>
              <a:t>FP16 </a:t>
            </a:r>
            <a:r>
              <a:rPr lang="en-GB" sz="1600" dirty="0"/>
              <a:t>(BFfloat16) </a:t>
            </a:r>
            <a:r>
              <a:rPr lang="hu-HU" sz="1600" dirty="0"/>
              <a:t>(</a:t>
            </a:r>
            <a:r>
              <a:rPr lang="en-GB" sz="1600" dirty="0"/>
              <a:t>both </a:t>
            </a:r>
            <a:r>
              <a:rPr lang="hu-HU" sz="1600" dirty="0"/>
              <a:t>optional)</a:t>
            </a:r>
          </a:p>
          <a:p>
            <a:pPr lvl="0">
              <a:spcAft>
                <a:spcPts val="300"/>
              </a:spcAft>
            </a:pPr>
            <a:r>
              <a:rPr lang="en-GB" sz="1600" dirty="0"/>
              <a:t>c) </a:t>
            </a:r>
            <a:r>
              <a:rPr lang="hu-HU" sz="1600" dirty="0"/>
              <a:t>Dot product of two 32-bit vectors with 4x FX8 data (optional</a:t>
            </a:r>
            <a:r>
              <a:rPr lang="en-GB" sz="1600" dirty="0"/>
              <a:t>)</a:t>
            </a:r>
            <a:endParaRPr lang="en-GB" dirty="0"/>
          </a:p>
        </p:txBody>
      </p:sp>
      <p:sp>
        <p:nvSpPr>
          <p:cNvPr id="5" name="TextBox 4"/>
          <p:cNvSpPr txBox="1"/>
          <p:nvPr/>
        </p:nvSpPr>
        <p:spPr>
          <a:xfrm>
            <a:off x="71438" y="413665"/>
            <a:ext cx="5688865" cy="369332"/>
          </a:xfrm>
          <a:prstGeom prst="rect">
            <a:avLst/>
          </a:prstGeom>
          <a:noFill/>
        </p:spPr>
        <p:txBody>
          <a:bodyPr wrap="none" rtlCol="0">
            <a:spAutoFit/>
          </a:bodyPr>
          <a:lstStyle/>
          <a:p>
            <a:r>
              <a:rPr lang="en-GB" dirty="0">
                <a:solidFill>
                  <a:schemeClr val="accent6"/>
                </a:solidFill>
              </a:rPr>
              <a:t>Discussed enhancements of the Armv8.2-A ISA</a:t>
            </a:r>
          </a:p>
        </p:txBody>
      </p:sp>
      <p:sp>
        <p:nvSpPr>
          <p:cNvPr id="6" name="TextBox 5"/>
          <p:cNvSpPr txBox="1"/>
          <p:nvPr/>
        </p:nvSpPr>
        <p:spPr>
          <a:xfrm>
            <a:off x="71438" y="794027"/>
            <a:ext cx="9072562" cy="584775"/>
          </a:xfrm>
          <a:prstGeom prst="rect">
            <a:avLst/>
          </a:prstGeom>
          <a:noFill/>
        </p:spPr>
        <p:txBody>
          <a:bodyPr wrap="square" rtlCol="0">
            <a:spAutoFit/>
          </a:bodyPr>
          <a:lstStyle/>
          <a:p>
            <a:r>
              <a:rPr lang="en-GB" sz="1600" dirty="0"/>
              <a:t>From the indicated Armv8.2-A enhancements below we briefly discuss the ones</a:t>
            </a:r>
          </a:p>
          <a:p>
            <a:r>
              <a:rPr lang="en-GB" sz="1600" dirty="0"/>
              <a:t>  </a:t>
            </a:r>
            <a:r>
              <a:rPr lang="en-GB" sz="1600" dirty="0">
                <a:solidFill>
                  <a:srgbClr val="0070C0"/>
                </a:solidFill>
              </a:rPr>
              <a:t>extending the computing capabilities </a:t>
            </a:r>
            <a:r>
              <a:rPr lang="en-GB" sz="1600" dirty="0"/>
              <a:t>as follows: </a:t>
            </a:r>
          </a:p>
        </p:txBody>
      </p:sp>
      <p:sp>
        <p:nvSpPr>
          <p:cNvPr id="7"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(3) </a:t>
            </a:r>
          </a:p>
        </p:txBody>
      </p:sp>
    </p:spTree>
    <p:extLst>
      <p:ext uri="{BB962C8B-B14F-4D97-AF65-F5344CB8AC3E}">
        <p14:creationId xmlns:p14="http://schemas.microsoft.com/office/powerpoint/2010/main" val="208472770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(4) </a:t>
            </a:r>
            <a:endParaRPr lang="en-GB" sz="1700" kern="1200" dirty="0">
              <a:solidFill>
                <a:srgbClr val="FFFFFF"/>
              </a:solidFill>
            </a:endParaRPr>
          </a:p>
        </p:txBody>
      </p:sp>
      <p:sp>
        <p:nvSpPr>
          <p:cNvPr id="3" name="TextBox 2"/>
          <p:cNvSpPr txBox="1"/>
          <p:nvPr/>
        </p:nvSpPr>
        <p:spPr>
          <a:xfrm>
            <a:off x="71438" y="413665"/>
            <a:ext cx="5969839" cy="369332"/>
          </a:xfrm>
          <a:prstGeom prst="rect">
            <a:avLst/>
          </a:prstGeom>
          <a:noFill/>
        </p:spPr>
        <p:txBody>
          <a:bodyPr wrap="none" rtlCol="0">
            <a:spAutoFit/>
          </a:bodyPr>
          <a:lstStyle/>
          <a:p>
            <a:r>
              <a:rPr lang="en-GB" dirty="0">
                <a:solidFill>
                  <a:schemeClr val="accent6"/>
                </a:solidFill>
                <a:latin typeface="+mj-lt"/>
              </a:rPr>
              <a:t>a) The SVE (Scalable Vector Extension) (optional)</a:t>
            </a:r>
          </a:p>
        </p:txBody>
      </p:sp>
      <p:sp>
        <p:nvSpPr>
          <p:cNvPr id="4" name="TextBox 3"/>
          <p:cNvSpPr txBox="1"/>
          <p:nvPr/>
        </p:nvSpPr>
        <p:spPr>
          <a:xfrm>
            <a:off x="583902" y="795537"/>
            <a:ext cx="8893643" cy="1400383"/>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srgbClr val="000000"/>
                </a:solidFill>
                <a:latin typeface="+mj-lt"/>
              </a:rPr>
              <a:t>It </a:t>
            </a:r>
            <a:r>
              <a:rPr lang="en-US" sz="1600" dirty="0">
                <a:solidFill>
                  <a:srgbClr val="000000"/>
                </a:solidFill>
                <a:latin typeface="+mj-lt"/>
              </a:rPr>
              <a:t>allows to introduce</a:t>
            </a:r>
            <a:r>
              <a:rPr lang="en-US" sz="1600" dirty="0">
                <a:solidFill>
                  <a:srgbClr val="0070C0"/>
                </a:solidFill>
                <a:latin typeface="+mj-lt"/>
              </a:rPr>
              <a:t> </a:t>
            </a:r>
            <a:r>
              <a:rPr lang="hu-HU" sz="1600" dirty="0">
                <a:solidFill>
                  <a:srgbClr val="0070C0"/>
                </a:solidFill>
                <a:latin typeface="+mj-lt"/>
              </a:rPr>
              <a:t>FX/FP SIMD </a:t>
            </a:r>
            <a:r>
              <a:rPr lang="en-US" sz="1600" dirty="0">
                <a:solidFill>
                  <a:srgbClr val="0070C0"/>
                </a:solidFill>
                <a:latin typeface="+mj-lt"/>
              </a:rPr>
              <a:t>instructions</a:t>
            </a:r>
            <a:r>
              <a:rPr lang="en-GB" sz="1600" dirty="0">
                <a:solidFill>
                  <a:srgbClr val="0070C0"/>
                </a:solidFill>
                <a:latin typeface="+mj-lt"/>
              </a:rPr>
              <a:t> </a:t>
            </a:r>
            <a:r>
              <a:rPr lang="en-US" sz="1600" dirty="0">
                <a:solidFill>
                  <a:srgbClr val="0070C0"/>
                </a:solidFill>
                <a:latin typeface="+mj-lt"/>
              </a:rPr>
              <a:t>operating </a:t>
            </a:r>
            <a:r>
              <a:rPr lang="hu-HU" sz="1600" dirty="0">
                <a:solidFill>
                  <a:srgbClr val="0070C0"/>
                </a:solidFill>
                <a:latin typeface="+mj-lt"/>
              </a:rPr>
              <a:t>on long </a:t>
            </a:r>
            <a:r>
              <a:rPr lang="en-US" sz="1600" dirty="0">
                <a:solidFill>
                  <a:srgbClr val="0070C0"/>
                </a:solidFill>
                <a:latin typeface="+mj-lt"/>
              </a:rPr>
              <a:t>SIMD</a:t>
            </a:r>
          </a:p>
          <a:p>
            <a:r>
              <a:rPr lang="en-US" sz="1600" dirty="0">
                <a:solidFill>
                  <a:srgbClr val="000000"/>
                </a:solidFill>
                <a:latin typeface="+mj-lt"/>
              </a:rPr>
              <a:t>      (up to 16x128 bit)</a:t>
            </a:r>
            <a:r>
              <a:rPr lang="hu-HU" sz="1600" dirty="0">
                <a:solidFill>
                  <a:srgbClr val="000000"/>
                </a:solidFill>
                <a:latin typeface="+mj-lt"/>
              </a:rPr>
              <a:t> </a:t>
            </a:r>
            <a:r>
              <a:rPr lang="hu-HU" sz="1600" dirty="0">
                <a:solidFill>
                  <a:srgbClr val="0070C0"/>
                </a:solidFill>
                <a:latin typeface="+mj-lt"/>
              </a:rPr>
              <a:t>data</a:t>
            </a:r>
            <a:r>
              <a:rPr lang="en-GB" sz="1600" dirty="0">
                <a:solidFill>
                  <a:srgbClr val="0070C0"/>
                </a:solidFill>
                <a:latin typeface="+mj-lt"/>
              </a:rPr>
              <a:t> with data word length agnostic programming </a:t>
            </a:r>
            <a:r>
              <a:rPr lang="en-GB" sz="1600" dirty="0">
                <a:solidFill>
                  <a:srgbClr val="000000"/>
                </a:solidFill>
                <a:latin typeface="+mj-lt"/>
              </a:rPr>
              <a:t>i.e. </a:t>
            </a:r>
          </a:p>
          <a:p>
            <a:r>
              <a:rPr lang="en-GB" sz="1600" dirty="0">
                <a:solidFill>
                  <a:srgbClr val="000000"/>
                </a:solidFill>
                <a:latin typeface="+mj-lt"/>
              </a:rPr>
              <a:t>      without having different instruction subsets for different long data </a:t>
            </a:r>
          </a:p>
          <a:p>
            <a:pPr>
              <a:spcAft>
                <a:spcPts val="600"/>
              </a:spcAft>
            </a:pPr>
            <a:r>
              <a:rPr lang="en-GB" sz="1600" dirty="0">
                <a:solidFill>
                  <a:srgbClr val="000000"/>
                </a:solidFill>
                <a:latin typeface="+mj-lt"/>
              </a:rPr>
              <a:t>    </a:t>
            </a:r>
            <a:r>
              <a:rPr lang="en-GB" sz="1600" dirty="0" smtClean="0">
                <a:solidFill>
                  <a:srgbClr val="000000"/>
                </a:solidFill>
                <a:latin typeface="+mj-lt"/>
              </a:rPr>
              <a:t>  </a:t>
            </a:r>
            <a:r>
              <a:rPr lang="en-GB" sz="1600" dirty="0">
                <a:solidFill>
                  <a:srgbClr val="000000"/>
                </a:solidFill>
                <a:latin typeface="+mj-lt"/>
              </a:rPr>
              <a:t>(e.g. 128/256 or 512-bit long data).</a:t>
            </a:r>
          </a:p>
          <a:p>
            <a:pPr marL="285750" indent="-285750">
              <a:buFont typeface="Arial" panose="020B0604020202020204" pitchFamily="34" charset="0"/>
              <a:buChar char="•"/>
            </a:pPr>
            <a:r>
              <a:rPr lang="en-GB" sz="1600" dirty="0">
                <a:solidFill>
                  <a:srgbClr val="000000"/>
                </a:solidFill>
                <a:latin typeface="+mj-lt"/>
              </a:rPr>
              <a:t>The SVE extension was already discussed in Section 2.2.4.</a:t>
            </a:r>
            <a:endParaRPr lang="en-US" sz="1600" dirty="0">
              <a:solidFill>
                <a:srgbClr val="000000"/>
              </a:solidFill>
              <a:latin typeface="+mj-lt"/>
            </a:endParaRPr>
          </a:p>
        </p:txBody>
      </p:sp>
    </p:spTree>
    <p:extLst>
      <p:ext uri="{BB962C8B-B14F-4D97-AF65-F5344CB8AC3E}">
        <p14:creationId xmlns:p14="http://schemas.microsoft.com/office/powerpoint/2010/main" val="35545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(5) </a:t>
            </a:r>
            <a:endParaRPr lang="en-GB" sz="1700" kern="1200" dirty="0">
              <a:solidFill>
                <a:srgbClr val="FFFFFF"/>
              </a:solidFill>
            </a:endParaRPr>
          </a:p>
        </p:txBody>
      </p:sp>
      <p:sp>
        <p:nvSpPr>
          <p:cNvPr id="3" name="TextBox 2"/>
          <p:cNvSpPr txBox="1"/>
          <p:nvPr/>
        </p:nvSpPr>
        <p:spPr>
          <a:xfrm>
            <a:off x="71438" y="413665"/>
            <a:ext cx="7161704" cy="369332"/>
          </a:xfrm>
          <a:prstGeom prst="rect">
            <a:avLst/>
          </a:prstGeom>
          <a:noFill/>
        </p:spPr>
        <p:txBody>
          <a:bodyPr wrap="none" rtlCol="0">
            <a:spAutoFit/>
          </a:bodyPr>
          <a:lstStyle/>
          <a:p>
            <a:r>
              <a:rPr lang="en-GB" dirty="0">
                <a:solidFill>
                  <a:schemeClr val="accent6"/>
                </a:solidFill>
                <a:latin typeface="+mj-lt"/>
              </a:rPr>
              <a:t>b) Half-precision FP and FP16 (BFfloat16) (both optional)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80" y="3082256"/>
            <a:ext cx="8373979" cy="2369817"/>
          </a:xfrm>
          <a:prstGeom prst="rect">
            <a:avLst/>
          </a:prstGeom>
        </p:spPr>
      </p:pic>
      <p:sp>
        <p:nvSpPr>
          <p:cNvPr id="5" name="TextBox 4"/>
          <p:cNvSpPr txBox="1"/>
          <p:nvPr/>
        </p:nvSpPr>
        <p:spPr>
          <a:xfrm>
            <a:off x="1482911" y="5503343"/>
            <a:ext cx="662072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FP representation of data used in deep learning</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000000"/>
                </a:solidFill>
                <a:effectLst/>
                <a:uLnTx/>
                <a:uFillTx/>
                <a:latin typeface="Verdana"/>
                <a:ea typeface="+mn-ea"/>
                <a:cs typeface="+mn-cs"/>
              </a:rPr>
              <a:t>151</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6" name="TextBox 5"/>
          <p:cNvSpPr txBox="1"/>
          <p:nvPr/>
        </p:nvSpPr>
        <p:spPr>
          <a:xfrm>
            <a:off x="116505" y="2089011"/>
            <a:ext cx="8626637" cy="58477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This was the reason why IEEE introduced the half-precision FP (in 2008) and </a:t>
            </a:r>
          </a:p>
          <a:p>
            <a:pPr marR="0" lvl="0" algn="l" defTabSz="457200" rtl="0" eaLnBrk="1" fontAlgn="auto" latinLnBrk="0" hangingPunct="1">
              <a:lnSpc>
                <a:spcPct val="100000"/>
              </a:lnSpc>
              <a:spcBef>
                <a:spcPts val="0"/>
              </a:spcBef>
              <a:spcAft>
                <a:spcPts val="0"/>
              </a:spcAft>
              <a:buClrTx/>
              <a:buSzTx/>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Google the </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bfloat</a:t>
            </a:r>
            <a:r>
              <a:rPr kumimoji="0" lang="en-US" sz="1600" b="0" i="0" u="none" strike="noStrike" kern="1200" cap="none" spc="0" normalizeH="0" baseline="0" noProof="0" dirty="0">
                <a:ln>
                  <a:noFill/>
                </a:ln>
                <a:solidFill>
                  <a:srgbClr val="000000"/>
                </a:solidFill>
                <a:effectLst/>
                <a:uLnTx/>
                <a:uFillTx/>
                <a:latin typeface="Verdana"/>
                <a:ea typeface="+mn-ea"/>
                <a:cs typeface="+mn-cs"/>
              </a:rPr>
              <a:t> (brain FP)</a:t>
            </a:r>
            <a:r>
              <a:rPr kumimoji="0" lang="en-US" sz="1600" b="0" i="0" u="none" strike="noStrike" kern="1200" cap="none" spc="0" normalizeH="0" baseline="0" noProof="0" dirty="0">
                <a:ln>
                  <a:noFill/>
                </a:ln>
                <a:solidFill>
                  <a:srgbClr val="FF0000"/>
                </a:solidFill>
                <a:effectLst/>
                <a:uLnTx/>
                <a:uFillTx/>
                <a:latin typeface="Verdana"/>
                <a:ea typeface="+mn-ea"/>
                <a:cs typeface="+mn-cs"/>
              </a:rPr>
              <a:t> data format </a:t>
            </a:r>
            <a:r>
              <a:rPr kumimoji="0" lang="en-US" sz="1600" b="0" i="0" u="none" strike="noStrike" kern="1200" cap="none" spc="0" normalizeH="0" baseline="0" noProof="0" dirty="0">
                <a:ln>
                  <a:noFill/>
                </a:ln>
                <a:solidFill>
                  <a:srgbClr val="000000"/>
                </a:solidFill>
                <a:effectLst/>
                <a:uLnTx/>
                <a:uFillTx/>
                <a:latin typeface="Verdana"/>
                <a:ea typeface="+mn-ea"/>
                <a:cs typeface="+mn-cs"/>
              </a:rPr>
              <a:t>in 2018 (see the next Figure).</a:t>
            </a:r>
          </a:p>
        </p:txBody>
      </p:sp>
      <p:sp>
        <p:nvSpPr>
          <p:cNvPr id="7" name="TextBox 6"/>
          <p:cNvSpPr txBox="1"/>
          <p:nvPr/>
        </p:nvSpPr>
        <p:spPr>
          <a:xfrm>
            <a:off x="137478" y="773705"/>
            <a:ext cx="8864543" cy="1323439"/>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 </a:t>
            </a:r>
            <a:r>
              <a:rPr kumimoji="0" lang="en-US" sz="1600" b="0" i="0" u="none" strike="noStrike" kern="1200" cap="none" spc="0" normalizeH="0" baseline="0" noProof="0" dirty="0">
                <a:ln>
                  <a:noFill/>
                </a:ln>
                <a:solidFill>
                  <a:srgbClr val="0070C0"/>
                </a:solidFill>
                <a:effectLst/>
                <a:uLnTx/>
                <a:uFillTx/>
                <a:latin typeface="Verdana"/>
                <a:ea typeface="+mn-ea"/>
                <a:cs typeface="+mn-cs"/>
              </a:rPr>
              <a:t>NN processing</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weights and activation data </a:t>
            </a:r>
            <a:r>
              <a:rPr kumimoji="0" lang="en-US" sz="1600" b="0" i="0" u="none" strike="noStrike" kern="1200" cap="none" spc="0" normalizeH="0" baseline="0" noProof="0" dirty="0">
                <a:ln>
                  <a:noFill/>
                </a:ln>
                <a:solidFill>
                  <a:srgbClr val="000000"/>
                </a:solidFill>
                <a:effectLst/>
                <a:uLnTx/>
                <a:uFillTx/>
                <a:latin typeface="Verdana"/>
                <a:ea typeface="+mn-ea"/>
                <a:cs typeface="+mn-cs"/>
              </a:rPr>
              <a:t>may be represented also by short,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even only </a:t>
            </a:r>
            <a:r>
              <a:rPr kumimoji="0" lang="en-US" sz="1600" b="0" i="0" u="none" strike="noStrike" kern="1200" cap="none" spc="0" normalizeH="0" baseline="0" noProof="0" dirty="0">
                <a:ln>
                  <a:noFill/>
                </a:ln>
                <a:solidFill>
                  <a:srgbClr val="0070C0"/>
                </a:solidFill>
                <a:effectLst/>
                <a:uLnTx/>
                <a:uFillTx/>
                <a:latin typeface="Verdana"/>
                <a:ea typeface="+mn-ea"/>
                <a:cs typeface="+mn-cs"/>
              </a:rPr>
              <a:t>8 or 16-bit long data types</a:t>
            </a:r>
            <a:r>
              <a:rPr kumimoji="0" lang="en-US" sz="1600" b="0" i="0" u="none" strike="noStrike" kern="1200" cap="none" spc="0" normalizeH="0" baseline="0" noProof="0" dirty="0">
                <a:ln>
                  <a:noFill/>
                </a:ln>
                <a:solidFill>
                  <a:srgbClr val="000000"/>
                </a:solidFill>
                <a:effectLst/>
                <a:uLnTx/>
                <a:uFillTx/>
                <a:latin typeface="Verdana"/>
                <a:ea typeface="+mn-ea"/>
                <a:cs typeface="+mn-cs"/>
              </a:rPr>
              <a:t>, such as </a:t>
            </a:r>
            <a:r>
              <a:rPr kumimoji="0" lang="en-US" sz="1600" b="0" i="0" u="none" strike="noStrike" kern="1200" cap="none" spc="0" normalizeH="0" baseline="0" noProof="0" dirty="0">
                <a:ln>
                  <a:noFill/>
                </a:ln>
                <a:solidFill>
                  <a:srgbClr val="FF0000"/>
                </a:solidFill>
                <a:effectLst/>
                <a:uLnTx/>
                <a:uFillTx/>
                <a:latin typeface="Verdana"/>
                <a:ea typeface="+mn-ea"/>
                <a:cs typeface="+mn-cs"/>
              </a:rPr>
              <a:t>FP16,</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FF0000"/>
                </a:solidFill>
                <a:effectLst/>
                <a:uLnTx/>
                <a:uFillTx/>
                <a:latin typeface="Verdana"/>
                <a:ea typeface="+mn-ea"/>
                <a:cs typeface="+mn-cs"/>
              </a:rPr>
              <a:t>bfloat16 </a:t>
            </a:r>
            <a:r>
              <a:rPr kumimoji="0" lang="en-US" sz="1600" b="0" i="0" u="none" strike="noStrike" kern="1200" cap="none" spc="0" normalizeH="0" baseline="0" noProof="0" dirty="0">
                <a:ln>
                  <a:noFill/>
                </a:ln>
                <a:solidFill>
                  <a:srgbClr val="000000"/>
                </a:solidFill>
                <a:effectLst/>
                <a:uLnTx/>
                <a:uFillTx/>
                <a:latin typeface="Verdana"/>
                <a:ea typeface="+mn-ea"/>
                <a:cs typeface="+mn-cs"/>
              </a:rPr>
              <a:t>(designated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also as </a:t>
            </a:r>
            <a:r>
              <a:rPr kumimoji="0" lang="en-US" sz="1600" b="0" i="0" u="none" strike="noStrike" kern="1200" cap="none" spc="0" normalizeH="0" baseline="0" noProof="0" dirty="0">
                <a:ln>
                  <a:noFill/>
                </a:ln>
                <a:solidFill>
                  <a:srgbClr val="FF0000"/>
                </a:solidFill>
                <a:effectLst/>
                <a:uLnTx/>
                <a:uFillTx/>
                <a:latin typeface="Verdana"/>
                <a:ea typeface="+mn-ea"/>
                <a:cs typeface="+mn-cs"/>
              </a:rPr>
              <a:t>Bfloat16</a:t>
            </a:r>
            <a:r>
              <a:rPr kumimoji="0" lang="en-US" sz="1600" b="0" i="0" u="none" strike="noStrike" kern="1200" cap="none" spc="0" normalizeH="0" baseline="0" noProof="0" dirty="0">
                <a:ln>
                  <a:noFill/>
                </a:ln>
                <a:solidFill>
                  <a:srgbClr val="000000"/>
                </a:solidFill>
                <a:effectLst/>
                <a:uLnTx/>
                <a:uFillTx/>
                <a:latin typeface="Verdana"/>
                <a:ea typeface="+mn-ea"/>
                <a:cs typeface="+mn-cs"/>
              </a:rPr>
              <a:t>) or </a:t>
            </a:r>
            <a:r>
              <a:rPr kumimoji="0" lang="en-US" sz="1600" b="0" i="0" u="none" strike="noStrike" kern="1200" cap="none" spc="0" normalizeH="0" baseline="0" noProof="0" dirty="0">
                <a:ln>
                  <a:noFill/>
                </a:ln>
                <a:solidFill>
                  <a:srgbClr val="FF0000"/>
                </a:solidFill>
                <a:effectLst/>
                <a:uLnTx/>
                <a:uFillTx/>
                <a:latin typeface="Verdana"/>
                <a:ea typeface="+mn-ea"/>
                <a:cs typeface="+mn-cs"/>
              </a:rPr>
              <a:t>int8</a:t>
            </a:r>
            <a:r>
              <a:rPr kumimoji="0" lang="en-US" sz="1600" b="0" i="0" u="none" strike="noStrike" kern="1200" cap="none" spc="0" normalizeH="0" baseline="0" noProof="0" dirty="0">
                <a:ln>
                  <a:noFill/>
                </a:ln>
                <a:solidFill>
                  <a:srgbClr val="000000"/>
                </a:solidFill>
                <a:effectLst/>
                <a:uLnTx/>
                <a:uFillTx/>
                <a:latin typeface="Verdana"/>
                <a:ea typeface="+mn-ea"/>
                <a:cs typeface="+mn-cs"/>
              </a:rPr>
              <a:t> (known also as </a:t>
            </a:r>
            <a:r>
              <a:rPr kumimoji="0" lang="en-US" sz="1600" b="0" i="0" u="none" strike="noStrike" kern="1200" cap="none" spc="0" normalizeH="0" baseline="0" noProof="0" dirty="0">
                <a:ln>
                  <a:noFill/>
                </a:ln>
                <a:solidFill>
                  <a:srgbClr val="FF0000"/>
                </a:solidFill>
                <a:effectLst/>
                <a:uLnTx/>
                <a:uFillTx/>
                <a:latin typeface="Verdana"/>
                <a:ea typeface="+mn-ea"/>
                <a:cs typeface="+mn-cs"/>
              </a:rPr>
              <a:t>Int8)</a:t>
            </a:r>
            <a:r>
              <a:rPr kumimoji="0" lang="en-US" sz="1600" b="0" i="0" u="none" strike="noStrike" kern="1200" cap="none" spc="0" normalizeH="0" baseline="0" noProof="0" dirty="0">
                <a:ln>
                  <a:noFill/>
                </a:ln>
                <a:solidFill>
                  <a:srgbClr val="000000"/>
                </a:solidFill>
                <a:effectLst/>
                <a:uLnTx/>
                <a:uFillTx/>
                <a:latin typeface="Verdana"/>
                <a:ea typeface="+mn-ea"/>
                <a:cs typeface="+mn-cs"/>
              </a:rPr>
              <a:t> to keep twice or four times more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data in registers or memory and execute up to four times more data compared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to FX32 data. </a:t>
            </a:r>
          </a:p>
        </p:txBody>
      </p:sp>
      <p:sp>
        <p:nvSpPr>
          <p:cNvPr id="8" name="TextBox 7"/>
          <p:cNvSpPr txBox="1"/>
          <p:nvPr/>
        </p:nvSpPr>
        <p:spPr>
          <a:xfrm>
            <a:off x="142875" y="5994575"/>
            <a:ext cx="8387809" cy="584775"/>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Due to its benefits the bfloat16 (Bfloat16) data type </a:t>
            </a:r>
            <a:r>
              <a:rPr kumimoji="0" lang="en-US" sz="1600" b="0" i="0" u="none" strike="noStrike" kern="1200" cap="none" spc="0" normalizeH="0" baseline="0" noProof="0" dirty="0">
                <a:ln>
                  <a:noFill/>
                </a:ln>
                <a:solidFill>
                  <a:srgbClr val="0070C0"/>
                </a:solidFill>
                <a:effectLst/>
                <a:uLnTx/>
                <a:uFillTx/>
                <a:latin typeface="Verdana"/>
                <a:ea typeface="+mn-ea"/>
                <a:cs typeface="+mn-cs"/>
              </a:rPr>
              <a:t>became in a short time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widespread,</a:t>
            </a:r>
            <a:r>
              <a:rPr kumimoji="0" lang="en-US" sz="1600" b="0" i="0" u="none" strike="noStrike" kern="1200" cap="none" spc="0" normalizeH="0" baseline="0" noProof="0" dirty="0">
                <a:ln>
                  <a:noFill/>
                </a:ln>
                <a:solidFill>
                  <a:srgbClr val="000000"/>
                </a:solidFill>
                <a:effectLst/>
                <a:uLnTx/>
                <a:uFillTx/>
                <a:latin typeface="Verdana"/>
                <a:ea typeface="+mn-ea"/>
                <a:cs typeface="+mn-cs"/>
              </a:rPr>
              <a:t> among others in Intel’s and AMD’s processors. </a:t>
            </a:r>
          </a:p>
        </p:txBody>
      </p:sp>
    </p:spTree>
    <p:extLst>
      <p:ext uri="{BB962C8B-B14F-4D97-AF65-F5344CB8AC3E}">
        <p14:creationId xmlns:p14="http://schemas.microsoft.com/office/powerpoint/2010/main" val="28423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(6) </a:t>
            </a:r>
            <a:endParaRPr lang="en-GB" sz="1700" kern="1200" dirty="0">
              <a:solidFill>
                <a:srgbClr val="FFFFFF"/>
              </a:solidFill>
            </a:endParaRPr>
          </a:p>
        </p:txBody>
      </p:sp>
      <p:sp>
        <p:nvSpPr>
          <p:cNvPr id="5" name="TextBox 4"/>
          <p:cNvSpPr txBox="1"/>
          <p:nvPr/>
        </p:nvSpPr>
        <p:spPr>
          <a:xfrm flipH="1">
            <a:off x="71500" y="413665"/>
            <a:ext cx="566997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0000"/>
                </a:solidFill>
                <a:effectLst/>
                <a:uLnTx/>
                <a:uFillTx/>
              </a:rPr>
              <a:t>Remark</a:t>
            </a:r>
          </a:p>
        </p:txBody>
      </p:sp>
      <p:sp>
        <p:nvSpPr>
          <p:cNvPr id="6" name="TextBox 5"/>
          <p:cNvSpPr txBox="1"/>
          <p:nvPr/>
        </p:nvSpPr>
        <p:spPr>
          <a:xfrm>
            <a:off x="71500" y="773705"/>
            <a:ext cx="903708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rPr>
              <a:t>The FP16 (BFfloat16) data format became mandatory in the Armv8.6-A ISA revision.  </a:t>
            </a:r>
          </a:p>
        </p:txBody>
      </p:sp>
    </p:spTree>
    <p:extLst>
      <p:ext uri="{BB962C8B-B14F-4D97-AF65-F5344CB8AC3E}">
        <p14:creationId xmlns:p14="http://schemas.microsoft.com/office/powerpoint/2010/main" val="421109315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(7) </a:t>
            </a:r>
            <a:endParaRPr lang="en-GB" sz="1700" kern="1200" dirty="0">
              <a:solidFill>
                <a:srgbClr val="FFFFFF"/>
              </a:solidFill>
            </a:endParaRPr>
          </a:p>
        </p:txBody>
      </p:sp>
      <p:sp>
        <p:nvSpPr>
          <p:cNvPr id="43" name="TextBox 42"/>
          <p:cNvSpPr txBox="1"/>
          <p:nvPr/>
        </p:nvSpPr>
        <p:spPr>
          <a:xfrm>
            <a:off x="71500" y="413665"/>
            <a:ext cx="837601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solidFill>
                <a:effectLst/>
                <a:uLnTx/>
                <a:uFillTx/>
                <a:latin typeface="+mj-lt"/>
              </a:rPr>
              <a:t>c) </a:t>
            </a:r>
            <a:r>
              <a:rPr kumimoji="0" lang="hu-HU" sz="1800" b="0" i="0" u="none" strike="noStrike" kern="0" cap="none" spc="0" normalizeH="0" baseline="0" noProof="0" dirty="0">
                <a:ln>
                  <a:noFill/>
                </a:ln>
                <a:solidFill>
                  <a:schemeClr val="accent6"/>
                </a:solidFill>
                <a:effectLst/>
                <a:uLnTx/>
                <a:uFillTx/>
                <a:latin typeface="+mj-lt"/>
              </a:rPr>
              <a:t>Dot product of two 32-bit vectors with 4x FX8 data (optional</a:t>
            </a:r>
            <a:r>
              <a:rPr kumimoji="0" lang="en-GB" sz="1800" b="0" i="0" u="none" strike="noStrike" kern="0" cap="none" spc="0" normalizeH="0" baseline="0" noProof="0" dirty="0">
                <a:ln>
                  <a:noFill/>
                </a:ln>
                <a:solidFill>
                  <a:schemeClr val="accent6"/>
                </a:solidFill>
                <a:effectLst/>
                <a:uLnTx/>
                <a:uFillTx/>
                <a:latin typeface="+mj-lt"/>
              </a:rPr>
              <a:t>) </a:t>
            </a:r>
            <a:r>
              <a:rPr kumimoji="0" lang="en-GB" sz="1800" b="0" i="0" u="none" strike="noStrike" kern="0" cap="none" spc="0" normalizeH="0" baseline="0" noProof="0" dirty="0">
                <a:ln>
                  <a:noFill/>
                </a:ln>
                <a:effectLst/>
                <a:uLnTx/>
                <a:uFillTx/>
                <a:latin typeface="+mj-lt"/>
              </a:rPr>
              <a:t>[</a:t>
            </a:r>
            <a:r>
              <a:rPr kumimoji="0" lang="hu-HU" sz="1800" b="0" i="0" u="none" strike="noStrike" kern="0" cap="none" spc="0" normalizeH="0" baseline="0" noProof="0" dirty="0">
                <a:ln>
                  <a:noFill/>
                </a:ln>
                <a:effectLst/>
                <a:uLnTx/>
                <a:uFillTx/>
                <a:latin typeface="+mj-lt"/>
              </a:rPr>
              <a:t>152</a:t>
            </a:r>
            <a:r>
              <a:rPr kumimoji="0" lang="en-GB" sz="1800" b="0" i="0" u="none" strike="noStrike" kern="0" cap="none" spc="0" normalizeH="0" baseline="0" noProof="0" dirty="0">
                <a:ln>
                  <a:noFill/>
                </a:ln>
                <a:effectLst/>
                <a:uLnTx/>
                <a:uFillTx/>
                <a:latin typeface="+mj-lt"/>
              </a:rPr>
              <a:t>]</a:t>
            </a:r>
          </a:p>
        </p:txBody>
      </p:sp>
      <p:sp>
        <p:nvSpPr>
          <p:cNvPr id="44" name="TextBox 43"/>
          <p:cNvSpPr txBox="1"/>
          <p:nvPr/>
        </p:nvSpPr>
        <p:spPr>
          <a:xfrm>
            <a:off x="418292" y="816094"/>
            <a:ext cx="8443337" cy="1892826"/>
          </a:xfrm>
          <a:prstGeom prst="rect">
            <a:avLst/>
          </a:prstGeom>
          <a:noFill/>
        </p:spPr>
        <p:txBody>
          <a:bodyPr wrap="non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rPr>
              <a:t>The </a:t>
            </a:r>
            <a:r>
              <a:rPr kumimoji="0" lang="en-US" sz="1600" b="0" i="0" u="none" strike="noStrike" kern="0" cap="none" spc="0" normalizeH="0" baseline="0" noProof="0" dirty="0">
                <a:ln>
                  <a:noFill/>
                </a:ln>
                <a:solidFill>
                  <a:srgbClr val="FF0000"/>
                </a:solidFill>
                <a:effectLst/>
                <a:uLnTx/>
                <a:uFillTx/>
              </a:rPr>
              <a:t>int8MatMul</a:t>
            </a:r>
            <a:r>
              <a:rPr kumimoji="0" lang="en-US" sz="1600" b="0" i="0" u="none" strike="noStrike" kern="0" cap="none" spc="0" normalizeH="0" baseline="0" noProof="0" dirty="0">
                <a:ln>
                  <a:noFill/>
                </a:ln>
                <a:solidFill>
                  <a:srgbClr val="000000"/>
                </a:solidFill>
                <a:effectLst/>
                <a:uLnTx/>
                <a:uFillTx/>
              </a:rPr>
              <a:t> instruction calculates the </a:t>
            </a:r>
            <a:r>
              <a:rPr kumimoji="0" lang="en-US" sz="1600" b="0" i="0" u="none" strike="noStrike" kern="0" cap="none" spc="0" normalizeH="0" baseline="0" noProof="0" dirty="0">
                <a:ln>
                  <a:noFill/>
                </a:ln>
                <a:solidFill>
                  <a:srgbClr val="FF0000"/>
                </a:solidFill>
                <a:effectLst/>
                <a:uLnTx/>
                <a:uFillTx/>
              </a:rPr>
              <a:t>dot product </a:t>
            </a:r>
            <a:r>
              <a:rPr kumimoji="0" lang="en-US" sz="1600" b="0" i="0" u="none" strike="noStrike" kern="0" cap="none" spc="0" normalizeH="0" baseline="0" noProof="0" dirty="0">
                <a:ln>
                  <a:noFill/>
                </a:ln>
                <a:solidFill>
                  <a:srgbClr val="000000"/>
                </a:solidFill>
                <a:effectLst/>
                <a:uLnTx/>
                <a:uFillTx/>
              </a:rPr>
              <a:t>of the four 8-bit int8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       sub-elements of the referenced first 32-bit SIMD data element with</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       the four 8-bit sub-elements of the referenced second SIMD data element</a:t>
            </a:r>
          </a:p>
          <a:p>
            <a:pPr marL="0" marR="0" lvl="0" indent="0" defTabSz="457200" eaLnBrk="1" fontAlgn="auto" latinLnBrk="0" hangingPunct="1">
              <a:lnSpc>
                <a:spcPct val="100000"/>
              </a:lnSpc>
              <a:spcBef>
                <a:spcPts val="0"/>
              </a:spcBef>
              <a:spcAft>
                <a:spcPts val="0"/>
              </a:spcAft>
              <a:buClrTx/>
              <a:buSzTx/>
              <a:buFontTx/>
              <a:buNone/>
              <a:tabLst/>
              <a:defRPr/>
            </a:pPr>
            <a:r>
              <a:rPr lang="en-US" sz="1600" kern="0" dirty="0">
                <a:solidFill>
                  <a:srgbClr val="000000"/>
                </a:solidFill>
              </a:rPr>
              <a:t>      </a:t>
            </a:r>
            <a:r>
              <a:rPr kumimoji="0" lang="en-US" sz="1600" b="0" i="0" u="none" strike="noStrike" kern="0" cap="none" spc="0" normalizeH="0" baseline="0" noProof="0" dirty="0">
                <a:ln>
                  <a:noFill/>
                </a:ln>
                <a:solidFill>
                  <a:srgbClr val="000000"/>
                </a:solidFill>
                <a:effectLst/>
                <a:uLnTx/>
                <a:uFillTx/>
              </a:rPr>
              <a:t> and accumulates the result into the corresponding 32-bit element of the</a:t>
            </a:r>
          </a:p>
          <a:p>
            <a:pPr marL="0" marR="0" lvl="0" indent="0" defTabSz="457200" eaLnBrk="1" fontAlgn="auto" latinLnBrk="0" hangingPunct="1">
              <a:lnSpc>
                <a:spcPct val="100000"/>
              </a:lnSpc>
              <a:spcBef>
                <a:spcPts val="0"/>
              </a:spcBef>
              <a:spcAft>
                <a:spcPts val="600"/>
              </a:spcAft>
              <a:buClrTx/>
              <a:buSzTx/>
              <a:buFontTx/>
              <a:buNone/>
              <a:tabLst/>
              <a:defRPr/>
            </a:pPr>
            <a:r>
              <a:rPr lang="en-US" sz="1600" kern="0" dirty="0">
                <a:solidFill>
                  <a:srgbClr val="000000"/>
                </a:solidFill>
              </a:rPr>
              <a:t>      </a:t>
            </a:r>
            <a:r>
              <a:rPr kumimoji="0" lang="en-US" sz="1600" b="0" i="0" u="none" strike="noStrike" kern="0" cap="none" spc="0" normalizeH="0" baseline="0" noProof="0" dirty="0">
                <a:ln>
                  <a:noFill/>
                </a:ln>
                <a:solidFill>
                  <a:srgbClr val="000000"/>
                </a:solidFill>
                <a:effectLst/>
                <a:uLnTx/>
                <a:uFillTx/>
              </a:rPr>
              <a:t> destination register (see the Figure below).</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rPr>
              <a:t>There are </a:t>
            </a:r>
            <a:r>
              <a:rPr kumimoji="0" lang="en-US" sz="1600" b="0" i="0" u="none" strike="noStrike" kern="0" cap="none" spc="0" normalizeH="0" baseline="0" noProof="0" dirty="0">
                <a:ln>
                  <a:noFill/>
                </a:ln>
                <a:solidFill>
                  <a:srgbClr val="0070C0"/>
                </a:solidFill>
                <a:effectLst/>
                <a:uLnTx/>
                <a:uFillTx/>
              </a:rPr>
              <a:t>two versions </a:t>
            </a:r>
            <a:r>
              <a:rPr kumimoji="0" lang="en-US" sz="1600" b="0" i="0" u="none" strike="noStrike" kern="0" cap="none" spc="0" normalizeH="0" baseline="0" noProof="0" dirty="0">
                <a:ln>
                  <a:noFill/>
                </a:ln>
                <a:solidFill>
                  <a:srgbClr val="000000"/>
                </a:solidFill>
                <a:effectLst/>
                <a:uLnTx/>
                <a:uFillTx/>
              </a:rPr>
              <a:t>of the instruction, one with </a:t>
            </a:r>
            <a:r>
              <a:rPr kumimoji="0" lang="en-US" sz="1600" b="0" i="0" u="none" strike="noStrike" kern="0" cap="none" spc="0" normalizeH="0" baseline="0" noProof="0" dirty="0">
                <a:ln>
                  <a:noFill/>
                </a:ln>
                <a:solidFill>
                  <a:srgbClr val="0070C0"/>
                </a:solidFill>
                <a:effectLst/>
                <a:uLnTx/>
                <a:uFillTx/>
              </a:rPr>
              <a:t>signed 8-bit integers </a:t>
            </a:r>
            <a:r>
              <a:rPr kumimoji="0" lang="en-US" sz="1600" b="0" i="0" u="none" strike="noStrike" kern="0" cap="none" spc="0" normalizeH="0" baseline="0" noProof="0" dirty="0">
                <a:ln>
                  <a:noFill/>
                </a:ln>
                <a:solidFill>
                  <a:srgbClr val="000000"/>
                </a:solidFill>
                <a:effectLst/>
                <a:uLnTx/>
                <a:uFillTx/>
              </a:rPr>
              <a:t>and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       another with </a:t>
            </a:r>
            <a:r>
              <a:rPr kumimoji="0" lang="en-US" sz="1600" b="0" i="0" u="none" strike="noStrike" kern="0" cap="none" spc="0" normalizeH="0" baseline="0" noProof="0" dirty="0">
                <a:ln>
                  <a:noFill/>
                </a:ln>
                <a:solidFill>
                  <a:srgbClr val="0070C0"/>
                </a:solidFill>
                <a:effectLst/>
                <a:uLnTx/>
                <a:uFillTx/>
              </a:rPr>
              <a:t>unsigned </a:t>
            </a:r>
            <a:r>
              <a:rPr kumimoji="0" lang="en-US" sz="1600" b="0" i="0" u="none" strike="noStrike" kern="0" cap="none" spc="0" normalizeH="0" baseline="0" noProof="0" dirty="0" smtClean="0">
                <a:ln>
                  <a:noFill/>
                </a:ln>
                <a:solidFill>
                  <a:srgbClr val="0070C0"/>
                </a:solidFill>
                <a:effectLst/>
                <a:uLnTx/>
                <a:uFillTx/>
              </a:rPr>
              <a:t>integers</a:t>
            </a:r>
            <a:r>
              <a:rPr kumimoji="0" lang="en-US" sz="1600" b="0" i="0" u="none" strike="noStrike" kern="0" cap="none" spc="0" normalizeH="0" baseline="0" noProof="0" dirty="0" smtClean="0">
                <a:ln>
                  <a:noFill/>
                </a:ln>
                <a:solidFill>
                  <a:srgbClr val="000000"/>
                </a:solidFill>
                <a:effectLst/>
                <a:uLnTx/>
                <a:uFillTx/>
              </a:rPr>
              <a:t>. </a:t>
            </a:r>
            <a:endParaRPr kumimoji="0" lang="en-US" sz="1600" b="0" i="0" u="none" strike="noStrike" kern="0" cap="none" spc="0" normalizeH="0" baseline="0" noProof="0" dirty="0">
              <a:ln>
                <a:noFill/>
              </a:ln>
              <a:solidFill>
                <a:srgbClr val="000000"/>
              </a:solidFill>
              <a:effectLst/>
              <a:uLnTx/>
              <a:uFillTx/>
            </a:endParaRPr>
          </a:p>
        </p:txBody>
      </p:sp>
      <p:grpSp>
        <p:nvGrpSpPr>
          <p:cNvPr id="45" name="Group 44"/>
          <p:cNvGrpSpPr/>
          <p:nvPr/>
        </p:nvGrpSpPr>
        <p:grpSpPr>
          <a:xfrm>
            <a:off x="955307" y="2998194"/>
            <a:ext cx="6769512" cy="378548"/>
            <a:chOff x="965139" y="3138470"/>
            <a:chExt cx="6769512" cy="378548"/>
          </a:xfrm>
          <a:solidFill>
            <a:srgbClr val="CEF7C1"/>
          </a:solidFill>
        </p:grpSpPr>
        <p:cxnSp>
          <p:nvCxnSpPr>
            <p:cNvPr id="46" name="Straight Connector 45"/>
            <p:cNvCxnSpPr/>
            <p:nvPr/>
          </p:nvCxnSpPr>
          <p:spPr bwMode="auto">
            <a:xfrm flipV="1">
              <a:off x="1009386" y="3138470"/>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flipV="1">
              <a:off x="965139" y="3497354"/>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 name="Group 47"/>
            <p:cNvGrpSpPr/>
            <p:nvPr/>
          </p:nvGrpSpPr>
          <p:grpSpPr>
            <a:xfrm>
              <a:off x="2208922" y="3152818"/>
              <a:ext cx="924232" cy="360000"/>
              <a:chOff x="2192594" y="3136490"/>
              <a:chExt cx="924232" cy="360000"/>
            </a:xfrm>
            <a:grpFill/>
          </p:grpSpPr>
          <p:sp>
            <p:nvSpPr>
              <p:cNvPr id="58" name="Rectangle 57"/>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9" name="TextBox 58"/>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i1</a:t>
                </a:r>
              </a:p>
            </p:txBody>
          </p:sp>
        </p:grpSp>
        <p:grpSp>
          <p:nvGrpSpPr>
            <p:cNvPr id="49" name="Group 48"/>
            <p:cNvGrpSpPr/>
            <p:nvPr/>
          </p:nvGrpSpPr>
          <p:grpSpPr>
            <a:xfrm>
              <a:off x="3136127" y="3149858"/>
              <a:ext cx="924232" cy="360000"/>
              <a:chOff x="2192594" y="3136490"/>
              <a:chExt cx="924232" cy="360000"/>
            </a:xfrm>
            <a:grpFill/>
          </p:grpSpPr>
          <p:sp>
            <p:nvSpPr>
              <p:cNvPr id="56" name="Rectangle 55"/>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7" name="TextBox 56"/>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i2</a:t>
                </a:r>
              </a:p>
            </p:txBody>
          </p:sp>
        </p:grpSp>
        <p:grpSp>
          <p:nvGrpSpPr>
            <p:cNvPr id="50" name="Group 49"/>
            <p:cNvGrpSpPr/>
            <p:nvPr/>
          </p:nvGrpSpPr>
          <p:grpSpPr>
            <a:xfrm>
              <a:off x="4062496" y="3146262"/>
              <a:ext cx="924232" cy="360000"/>
              <a:chOff x="2200758" y="3136490"/>
              <a:chExt cx="924232" cy="360000"/>
            </a:xfrm>
            <a:grpFill/>
          </p:grpSpPr>
          <p:sp>
            <p:nvSpPr>
              <p:cNvPr id="54" name="Rectangle 53"/>
              <p:cNvSpPr/>
              <p:nvPr/>
            </p:nvSpPr>
            <p:spPr bwMode="auto">
              <a:xfrm>
                <a:off x="2200758"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5" name="TextBox 54"/>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i3</a:t>
                </a:r>
              </a:p>
            </p:txBody>
          </p:sp>
        </p:grpSp>
        <p:grpSp>
          <p:nvGrpSpPr>
            <p:cNvPr id="51" name="Group 50"/>
            <p:cNvGrpSpPr/>
            <p:nvPr/>
          </p:nvGrpSpPr>
          <p:grpSpPr>
            <a:xfrm>
              <a:off x="4986504" y="3143456"/>
              <a:ext cx="924232" cy="360000"/>
              <a:chOff x="2184430" y="3140572"/>
              <a:chExt cx="924232" cy="360000"/>
            </a:xfrm>
            <a:grpFill/>
          </p:grpSpPr>
          <p:sp>
            <p:nvSpPr>
              <p:cNvPr id="52" name="Rectangle 51"/>
              <p:cNvSpPr/>
              <p:nvPr/>
            </p:nvSpPr>
            <p:spPr bwMode="auto">
              <a:xfrm>
                <a:off x="2184430" y="3140572"/>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3" name="TextBox 52"/>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i4</a:t>
                </a:r>
              </a:p>
            </p:txBody>
          </p:sp>
        </p:grpSp>
      </p:grpSp>
      <p:grpSp>
        <p:nvGrpSpPr>
          <p:cNvPr id="60" name="Group 59"/>
          <p:cNvGrpSpPr/>
          <p:nvPr/>
        </p:nvGrpSpPr>
        <p:grpSpPr>
          <a:xfrm>
            <a:off x="947974" y="3576718"/>
            <a:ext cx="6765430" cy="378548"/>
            <a:chOff x="947974" y="3716994"/>
            <a:chExt cx="6765430" cy="378548"/>
          </a:xfrm>
          <a:solidFill>
            <a:srgbClr val="BBE0E3"/>
          </a:solidFill>
        </p:grpSpPr>
        <p:cxnSp>
          <p:nvCxnSpPr>
            <p:cNvPr id="61" name="Straight Connector 60"/>
            <p:cNvCxnSpPr/>
            <p:nvPr/>
          </p:nvCxnSpPr>
          <p:spPr bwMode="auto">
            <a:xfrm flipV="1">
              <a:off x="988139" y="3716994"/>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flipV="1">
              <a:off x="947974" y="4075878"/>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3" name="Group 62"/>
            <p:cNvGrpSpPr/>
            <p:nvPr/>
          </p:nvGrpSpPr>
          <p:grpSpPr>
            <a:xfrm>
              <a:off x="2187675" y="3731342"/>
              <a:ext cx="924232" cy="360000"/>
              <a:chOff x="2192594" y="3136490"/>
              <a:chExt cx="924232" cy="360000"/>
            </a:xfrm>
            <a:grpFill/>
          </p:grpSpPr>
          <p:sp>
            <p:nvSpPr>
              <p:cNvPr id="73" name="Rectangle 72"/>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74" name="TextBox 73"/>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j1</a:t>
                </a:r>
              </a:p>
            </p:txBody>
          </p:sp>
        </p:grpSp>
        <p:grpSp>
          <p:nvGrpSpPr>
            <p:cNvPr id="64" name="Group 63"/>
            <p:cNvGrpSpPr/>
            <p:nvPr/>
          </p:nvGrpSpPr>
          <p:grpSpPr>
            <a:xfrm>
              <a:off x="3114880" y="3728382"/>
              <a:ext cx="924232" cy="360000"/>
              <a:chOff x="2192594" y="3136490"/>
              <a:chExt cx="924232" cy="360000"/>
            </a:xfrm>
            <a:grpFill/>
          </p:grpSpPr>
          <p:sp>
            <p:nvSpPr>
              <p:cNvPr id="71" name="Rectangle 70"/>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72" name="TextBox 71"/>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j2</a:t>
                </a:r>
              </a:p>
            </p:txBody>
          </p:sp>
        </p:grpSp>
        <p:grpSp>
          <p:nvGrpSpPr>
            <p:cNvPr id="65" name="Group 64"/>
            <p:cNvGrpSpPr/>
            <p:nvPr/>
          </p:nvGrpSpPr>
          <p:grpSpPr>
            <a:xfrm>
              <a:off x="4037167" y="3724786"/>
              <a:ext cx="924232" cy="360000"/>
              <a:chOff x="2196676" y="3136490"/>
              <a:chExt cx="924232" cy="360000"/>
            </a:xfrm>
            <a:grpFill/>
          </p:grpSpPr>
          <p:sp>
            <p:nvSpPr>
              <p:cNvPr id="69" name="Rectangle 68"/>
              <p:cNvSpPr/>
              <p:nvPr/>
            </p:nvSpPr>
            <p:spPr bwMode="auto">
              <a:xfrm>
                <a:off x="2196676"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70" name="TextBox 69"/>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j3</a:t>
                </a:r>
              </a:p>
            </p:txBody>
          </p:sp>
        </p:grpSp>
        <p:grpSp>
          <p:nvGrpSpPr>
            <p:cNvPr id="66" name="Group 65"/>
            <p:cNvGrpSpPr/>
            <p:nvPr/>
          </p:nvGrpSpPr>
          <p:grpSpPr>
            <a:xfrm>
              <a:off x="4961175" y="3723214"/>
              <a:ext cx="924232" cy="360000"/>
              <a:chOff x="2180348" y="3136490"/>
              <a:chExt cx="924232" cy="360000"/>
            </a:xfrm>
            <a:grpFill/>
          </p:grpSpPr>
          <p:sp>
            <p:nvSpPr>
              <p:cNvPr id="67" name="Rectangle 66"/>
              <p:cNvSpPr/>
              <p:nvPr/>
            </p:nvSpPr>
            <p:spPr bwMode="auto">
              <a:xfrm>
                <a:off x="2180348"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68" name="TextBox 67"/>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j4</a:t>
                </a:r>
              </a:p>
            </p:txBody>
          </p:sp>
        </p:grpSp>
      </p:grpSp>
      <p:cxnSp>
        <p:nvCxnSpPr>
          <p:cNvPr id="75" name="Straight Connector 74"/>
          <p:cNvCxnSpPr/>
          <p:nvPr/>
        </p:nvCxnSpPr>
        <p:spPr bwMode="auto">
          <a:xfrm flipH="1">
            <a:off x="2187675" y="2750408"/>
            <a:ext cx="21247" cy="1651819"/>
          </a:xfrm>
          <a:prstGeom prst="line">
            <a:avLst/>
          </a:prstGeom>
          <a:noFill/>
          <a:ln w="158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flipH="1">
            <a:off x="5889528" y="2755327"/>
            <a:ext cx="21247" cy="1651819"/>
          </a:xfrm>
          <a:prstGeom prst="line">
            <a:avLst/>
          </a:prstGeom>
          <a:noFill/>
          <a:ln w="158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p:cNvCxnSpPr/>
          <p:nvPr/>
        </p:nvCxnSpPr>
        <p:spPr bwMode="auto">
          <a:xfrm>
            <a:off x="2187675" y="4402227"/>
            <a:ext cx="3697732" cy="0"/>
          </a:xfrm>
          <a:prstGeom prst="straightConnector1">
            <a:avLst/>
          </a:prstGeom>
          <a:noFill/>
          <a:ln w="1587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Box 77"/>
          <p:cNvSpPr txBox="1"/>
          <p:nvPr/>
        </p:nvSpPr>
        <p:spPr>
          <a:xfrm>
            <a:off x="2688724" y="4038435"/>
            <a:ext cx="2693366" cy="3231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32-bit SIMD data element</a:t>
            </a:r>
          </a:p>
        </p:txBody>
      </p:sp>
      <p:sp>
        <p:nvSpPr>
          <p:cNvPr id="79" name="TextBox 78"/>
          <p:cNvSpPr txBox="1"/>
          <p:nvPr/>
        </p:nvSpPr>
        <p:spPr>
          <a:xfrm>
            <a:off x="503238" y="4559493"/>
            <a:ext cx="6760184" cy="3231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int8MatMul = int8</a:t>
            </a:r>
            <a:r>
              <a:rPr kumimoji="0" lang="en-US" sz="1500" b="0" i="0" u="none" strike="noStrike" kern="0" cap="none" spc="0" normalizeH="0" baseline="-10000" noProof="0" dirty="0">
                <a:ln>
                  <a:noFill/>
                </a:ln>
                <a:solidFill>
                  <a:srgbClr val="000000"/>
                </a:solidFill>
                <a:effectLst/>
                <a:uLnTx/>
                <a:uFillTx/>
              </a:rPr>
              <a:t>i1</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j1</a:t>
            </a:r>
            <a:r>
              <a:rPr kumimoji="0" lang="en-US" sz="1500" b="0" i="0" u="none" strike="noStrike" kern="0" cap="none" spc="0" normalizeH="0" baseline="0" noProof="0" dirty="0">
                <a:ln>
                  <a:noFill/>
                </a:ln>
                <a:solidFill>
                  <a:srgbClr val="000000"/>
                </a:solidFill>
                <a:effectLst/>
                <a:uLnTx/>
                <a:uFillTx/>
              </a:rPr>
              <a:t>+ int8</a:t>
            </a:r>
            <a:r>
              <a:rPr kumimoji="0" lang="en-US" sz="1500" b="0" i="0" u="none" strike="noStrike" kern="0" cap="none" spc="0" normalizeH="0" baseline="-10000" noProof="0" dirty="0">
                <a:ln>
                  <a:noFill/>
                </a:ln>
                <a:solidFill>
                  <a:srgbClr val="000000"/>
                </a:solidFill>
                <a:effectLst/>
                <a:uLnTx/>
                <a:uFillTx/>
              </a:rPr>
              <a:t>i2</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j2</a:t>
            </a:r>
            <a:r>
              <a:rPr kumimoji="0" lang="en-US" sz="1500" b="0" i="0" u="none" strike="noStrike" kern="0" cap="none" spc="0" normalizeH="0" baseline="0" noProof="0" dirty="0">
                <a:ln>
                  <a:noFill/>
                </a:ln>
                <a:solidFill>
                  <a:srgbClr val="000000"/>
                </a:solidFill>
                <a:effectLst/>
                <a:uLnTx/>
                <a:uFillTx/>
              </a:rPr>
              <a:t>+</a:t>
            </a:r>
            <a:r>
              <a:rPr kumimoji="0" lang="en-US" sz="1500" b="0" i="0" u="none" strike="noStrike" kern="0" cap="none" spc="0" normalizeH="0" baseline="-10000" noProof="0" dirty="0">
                <a:ln>
                  <a:noFill/>
                </a:ln>
                <a:solidFill>
                  <a:srgbClr val="000000"/>
                </a:solidFill>
                <a:effectLst/>
                <a:uLnTx/>
                <a:uFillTx/>
              </a:rPr>
              <a:t> </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i3</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j3  </a:t>
            </a:r>
            <a:r>
              <a:rPr kumimoji="0" lang="en-US" sz="1500" b="0" i="0" u="none" strike="noStrike" kern="0" cap="none" spc="0" normalizeH="0" baseline="0" noProof="0" dirty="0">
                <a:ln>
                  <a:noFill/>
                </a:ln>
                <a:solidFill>
                  <a:srgbClr val="000000"/>
                </a:solidFill>
                <a:effectLst/>
                <a:uLnTx/>
                <a:uFillTx/>
              </a:rPr>
              <a:t>+ int8</a:t>
            </a:r>
            <a:r>
              <a:rPr kumimoji="0" lang="en-US" sz="1500" b="0" i="0" u="none" strike="noStrike" kern="0" cap="none" spc="0" normalizeH="0" baseline="-10000" noProof="0" dirty="0">
                <a:ln>
                  <a:noFill/>
                </a:ln>
                <a:solidFill>
                  <a:srgbClr val="000000"/>
                </a:solidFill>
                <a:effectLst/>
                <a:uLnTx/>
                <a:uFillTx/>
              </a:rPr>
              <a:t>i4</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j4 </a:t>
            </a:r>
            <a:endParaRPr kumimoji="0" lang="en-US" sz="1500" b="0" i="0" u="none" strike="noStrike" kern="0" cap="none" spc="0" normalizeH="0" baseline="0" noProof="0" dirty="0">
              <a:ln>
                <a:noFill/>
              </a:ln>
              <a:solidFill>
                <a:srgbClr val="000000"/>
              </a:solidFill>
              <a:effectLst/>
              <a:uLnTx/>
              <a:uFillTx/>
            </a:endParaRPr>
          </a:p>
        </p:txBody>
      </p:sp>
      <p:sp>
        <p:nvSpPr>
          <p:cNvPr id="80" name="TextBox 79"/>
          <p:cNvSpPr txBox="1"/>
          <p:nvPr/>
        </p:nvSpPr>
        <p:spPr>
          <a:xfrm>
            <a:off x="1294775" y="4914165"/>
            <a:ext cx="5527475"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Figure: Interpretation of the int8MatMul instruction</a:t>
            </a:r>
          </a:p>
        </p:txBody>
      </p:sp>
      <p:sp>
        <p:nvSpPr>
          <p:cNvPr id="81" name="TextBox 80"/>
          <p:cNvSpPr txBox="1"/>
          <p:nvPr/>
        </p:nvSpPr>
        <p:spPr>
          <a:xfrm>
            <a:off x="350838" y="5319210"/>
            <a:ext cx="8672567" cy="1154162"/>
          </a:xfrm>
          <a:prstGeom prst="rect">
            <a:avLst/>
          </a:prstGeom>
          <a:noFill/>
        </p:spPr>
        <p:txBody>
          <a:bodyPr wrap="none" rtlCol="0">
            <a:spAutoFit/>
          </a:bodyPr>
          <a:lstStyle/>
          <a:p>
            <a:pPr marL="285750" lvl="0" indent="-285750" defTabSz="457200">
              <a:buFont typeface="Arial" panose="020B0604020202020204" pitchFamily="34" charset="0"/>
              <a:buChar char="•"/>
              <a:defRPr/>
            </a:pPr>
            <a:r>
              <a:rPr lang="en-US" sz="1600" kern="0" dirty="0">
                <a:solidFill>
                  <a:srgbClr val="000000"/>
                </a:solidFill>
              </a:rPr>
              <a:t>The int8MatMul instruction is used </a:t>
            </a:r>
            <a:r>
              <a:rPr lang="en-US" sz="1600" kern="0" dirty="0">
                <a:solidFill>
                  <a:srgbClr val="0070C0"/>
                </a:solidFill>
              </a:rPr>
              <a:t>to speed up matrix multiplications </a:t>
            </a:r>
            <a:r>
              <a:rPr lang="en-US" sz="1600" kern="0" dirty="0">
                <a:solidFill>
                  <a:srgbClr val="000000"/>
                </a:solidFill>
              </a:rPr>
              <a:t>with 8-bit</a:t>
            </a:r>
          </a:p>
          <a:p>
            <a:pPr lvl="0" defTabSz="457200">
              <a:spcAft>
                <a:spcPts val="600"/>
              </a:spcAft>
              <a:defRPr/>
            </a:pPr>
            <a:r>
              <a:rPr lang="en-US" sz="1600" kern="0" dirty="0">
                <a:solidFill>
                  <a:srgbClr val="000000"/>
                </a:solidFill>
              </a:rPr>
              <a:t>      integers, a common operation needed </a:t>
            </a:r>
            <a:r>
              <a:rPr lang="en-US" sz="1600" kern="0" dirty="0">
                <a:solidFill>
                  <a:srgbClr val="0070C0"/>
                </a:solidFill>
              </a:rPr>
              <a:t>in NN calculations</a:t>
            </a:r>
            <a:r>
              <a:rPr lang="en-US" sz="1600" kern="0" dirty="0" smtClean="0">
                <a:solidFill>
                  <a:srgbClr val="000000"/>
                </a:solidFill>
              </a:rPr>
              <a:t>.</a:t>
            </a:r>
            <a:endParaRPr kumimoji="0" lang="en-US" sz="1600" b="0" i="0" u="none" strike="noStrike" kern="0" cap="none" spc="0" normalizeH="0" baseline="0" noProof="0" dirty="0" smtClean="0">
              <a:ln>
                <a:noFill/>
              </a:ln>
              <a:solidFill>
                <a:srgbClr val="000000"/>
              </a:solidFill>
              <a:effectLst/>
              <a:uLnTx/>
              <a:uFillTx/>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00000"/>
                </a:solidFill>
                <a:effectLst/>
                <a:uLnTx/>
                <a:uFillTx/>
              </a:rPr>
              <a:t>This </a:t>
            </a:r>
            <a:r>
              <a:rPr kumimoji="0" lang="en-US" sz="1600" b="0" i="0" u="none" strike="noStrike" kern="0" cap="none" spc="0" normalizeH="0" baseline="0" noProof="0" dirty="0">
                <a:ln>
                  <a:noFill/>
                </a:ln>
                <a:solidFill>
                  <a:srgbClr val="000000"/>
                </a:solidFill>
                <a:effectLst/>
                <a:uLnTx/>
                <a:uFillTx/>
              </a:rPr>
              <a:t>feature is </a:t>
            </a:r>
            <a:r>
              <a:rPr kumimoji="0" lang="en-US" sz="1600" b="0" i="0" u="none" strike="noStrike" kern="0" cap="none" spc="0" normalizeH="0" baseline="0" noProof="0" dirty="0">
                <a:ln>
                  <a:noFill/>
                </a:ln>
                <a:solidFill>
                  <a:srgbClr val="0070C0"/>
                </a:solidFill>
                <a:effectLst/>
                <a:uLnTx/>
                <a:uFillTx/>
              </a:rPr>
              <a:t>optional</a:t>
            </a:r>
            <a:r>
              <a:rPr kumimoji="0" lang="en-US" sz="1600" b="0" i="0" u="none" strike="noStrike" kern="0" cap="none" spc="0" normalizeH="0" baseline="0" noProof="0" dirty="0">
                <a:ln>
                  <a:noFill/>
                </a:ln>
                <a:solidFill>
                  <a:srgbClr val="000000"/>
                </a:solidFill>
                <a:effectLst/>
                <a:uLnTx/>
                <a:uFillTx/>
              </a:rPr>
              <a:t> in </a:t>
            </a:r>
            <a:r>
              <a:rPr kumimoji="0" lang="en-US" sz="1600" b="0" i="0" u="none" strike="noStrike" kern="0" cap="none" spc="0" normalizeH="0" baseline="0" noProof="0" dirty="0">
                <a:ln>
                  <a:noFill/>
                </a:ln>
                <a:solidFill>
                  <a:srgbClr val="0070C0"/>
                </a:solidFill>
                <a:effectLst/>
                <a:uLnTx/>
                <a:uFillTx/>
              </a:rPr>
              <a:t>Armv8.2-A</a:t>
            </a:r>
            <a:r>
              <a:rPr kumimoji="0" lang="en-US" sz="1600" b="0" i="0" u="none" strike="noStrike" kern="0" cap="none" spc="0" normalizeH="0" baseline="0" noProof="0" dirty="0">
                <a:ln>
                  <a:noFill/>
                </a:ln>
                <a:solidFill>
                  <a:srgbClr val="000000"/>
                </a:solidFill>
                <a:effectLst/>
                <a:uLnTx/>
                <a:uFillTx/>
              </a:rPr>
              <a:t> implementations and </a:t>
            </a:r>
            <a:r>
              <a:rPr kumimoji="0" lang="en-US" sz="1600" b="0" i="0" u="none" strike="noStrike" kern="0" cap="none" spc="0" normalizeH="0" baseline="0" noProof="0" dirty="0">
                <a:ln>
                  <a:noFill/>
                </a:ln>
                <a:solidFill>
                  <a:srgbClr val="0070C0"/>
                </a:solidFill>
                <a:effectLst/>
                <a:uLnTx/>
                <a:uFillTx/>
              </a:rPr>
              <a:t>mandatory</a:t>
            </a:r>
            <a:r>
              <a:rPr kumimoji="0" lang="en-US" sz="1600" b="0" i="0" u="none" strike="noStrike" kern="0" cap="none" spc="0" normalizeH="0" baseline="0" noProof="0" dirty="0">
                <a:ln>
                  <a:noFill/>
                </a:ln>
                <a:solidFill>
                  <a:srgbClr val="000000"/>
                </a:solidFill>
                <a:effectLst/>
                <a:uLnTx/>
                <a:uFillTx/>
              </a:rPr>
              <a:t> in </a:t>
            </a:r>
            <a:endParaRPr kumimoji="0" lang="en-US" sz="1600" b="0" i="0" u="none" strike="noStrike" kern="0" cap="none" spc="0" normalizeH="0" baseline="0" noProof="0" dirty="0">
              <a:ln>
                <a:noFill/>
              </a:ln>
              <a:solidFill>
                <a:srgbClr val="0070C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0070C0"/>
                </a:solidFill>
                <a:effectLst/>
                <a:uLnTx/>
                <a:uFillTx/>
              </a:rPr>
              <a:t>       Armv8.6</a:t>
            </a:r>
            <a:r>
              <a:rPr kumimoji="0" lang="en-US" sz="1600" b="0" i="0" u="none" strike="noStrike" kern="0" cap="none" spc="0" normalizeH="0" baseline="0" noProof="0" dirty="0">
                <a:ln>
                  <a:noFill/>
                </a:ln>
                <a:solidFill>
                  <a:srgbClr val="000000"/>
                </a:solidFill>
                <a:effectLst/>
                <a:uLnTx/>
                <a:uFillTx/>
              </a:rPr>
              <a:t> implementations</a:t>
            </a:r>
            <a:r>
              <a:rPr kumimoji="0" lang="en-US" sz="1600" b="0" i="0" u="none" strike="noStrike" kern="0" cap="none" spc="0" normalizeH="0" baseline="0" noProof="0" dirty="0" smtClean="0">
                <a:ln>
                  <a:noFill/>
                </a:ln>
                <a:solidFill>
                  <a:srgbClr val="000000"/>
                </a:solidFill>
                <a:effectLst/>
                <a:uLnTx/>
                <a:uFillTx/>
              </a:rPr>
              <a:t>.</a:t>
            </a:r>
            <a:endParaRPr kumimoji="0" lang="en-US" sz="1600" b="0" i="0" u="none" strike="noStrike" kern="0" cap="none" spc="0" normalizeH="0" baseline="0" noProof="0" dirty="0">
              <a:ln>
                <a:noFill/>
              </a:ln>
              <a:solidFill>
                <a:srgbClr val="000000"/>
              </a:solidFill>
              <a:effectLst/>
              <a:uLnTx/>
              <a:uFillTx/>
            </a:endParaRPr>
          </a:p>
        </p:txBody>
      </p:sp>
      <p:sp>
        <p:nvSpPr>
          <p:cNvPr id="3" name="TextBox 2"/>
          <p:cNvSpPr txBox="1"/>
          <p:nvPr/>
        </p:nvSpPr>
        <p:spPr>
          <a:xfrm>
            <a:off x="686403" y="6465821"/>
            <a:ext cx="3078471" cy="338554"/>
          </a:xfrm>
          <a:prstGeom prst="rect">
            <a:avLst/>
          </a:prstGeom>
          <a:noFill/>
        </p:spPr>
        <p:txBody>
          <a:bodyPr wrap="none" rtlCol="0">
            <a:spAutoFit/>
          </a:bodyPr>
          <a:lstStyle/>
          <a:p>
            <a:r>
              <a:rPr lang="en-GB" sz="1600" dirty="0" smtClean="0"/>
              <a:t>Dot product: </a:t>
            </a:r>
            <a:r>
              <a:rPr lang="en-GB" sz="1600" dirty="0" err="1" smtClean="0"/>
              <a:t>skalár</a:t>
            </a:r>
            <a:r>
              <a:rPr lang="en-GB" sz="1600" dirty="0" smtClean="0"/>
              <a:t> </a:t>
            </a:r>
            <a:r>
              <a:rPr lang="en-GB" sz="1600" dirty="0" err="1" smtClean="0"/>
              <a:t>szorzat</a:t>
            </a:r>
            <a:endParaRPr lang="en-GB" sz="1600" dirty="0" smtClean="0"/>
          </a:p>
        </p:txBody>
      </p:sp>
    </p:spTree>
    <p:extLst>
      <p:ext uri="{BB962C8B-B14F-4D97-AF65-F5344CB8AC3E}">
        <p14:creationId xmlns:p14="http://schemas.microsoft.com/office/powerpoint/2010/main" val="18895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additive="base">
                                        <p:cTn id="7"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anim calcmode="lin" valueType="num">
                                      <p:cBhvr additive="base">
                                        <p:cTn id="11"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anim calcmode="lin" valueType="num">
                                      <p:cBhvr additive="base">
                                        <p:cTn id="15"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4">
                                            <p:txEl>
                                              <p:pRg st="3" end="3"/>
                                            </p:txEl>
                                          </p:spTgt>
                                        </p:tgtEl>
                                        <p:attrNameLst>
                                          <p:attrName>style.visibility</p:attrName>
                                        </p:attrNameLst>
                                      </p:cBhvr>
                                      <p:to>
                                        <p:strVal val="visible"/>
                                      </p:to>
                                    </p:set>
                                    <p:anim calcmode="lin" valueType="num">
                                      <p:cBhvr additive="base">
                                        <p:cTn id="19"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
                                            <p:txEl>
                                              <p:pRg st="4" end="4"/>
                                            </p:txEl>
                                          </p:spTgt>
                                        </p:tgtEl>
                                        <p:attrNameLst>
                                          <p:attrName>style.visibility</p:attrName>
                                        </p:attrNameLst>
                                      </p:cBhvr>
                                      <p:to>
                                        <p:strVal val="visible"/>
                                      </p:to>
                                    </p:set>
                                    <p:anim calcmode="lin" valueType="num">
                                      <p:cBhvr additive="base">
                                        <p:cTn id="23" dur="500" fill="hold"/>
                                        <p:tgtEl>
                                          <p:spTgt spid="4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500" fill="hold"/>
                                        <p:tgtEl>
                                          <p:spTgt spid="60"/>
                                        </p:tgtEl>
                                        <p:attrNameLst>
                                          <p:attrName>ppt_x</p:attrName>
                                        </p:attrNameLst>
                                      </p:cBhvr>
                                      <p:tavLst>
                                        <p:tav tm="0">
                                          <p:val>
                                            <p:strVal val="#ppt_x"/>
                                          </p:val>
                                        </p:tav>
                                        <p:tav tm="100000">
                                          <p:val>
                                            <p:strVal val="#ppt_x"/>
                                          </p:val>
                                        </p:tav>
                                      </p:tavLst>
                                    </p:anim>
                                    <p:anim calcmode="lin" valueType="num">
                                      <p:cBhvr additive="base">
                                        <p:cTn id="34" dur="500" fill="hold"/>
                                        <p:tgtEl>
                                          <p:spTgt spid="6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ppt_x"/>
                                          </p:val>
                                        </p:tav>
                                        <p:tav tm="100000">
                                          <p:val>
                                            <p:strVal val="#ppt_x"/>
                                          </p:val>
                                        </p:tav>
                                      </p:tavLst>
                                    </p:anim>
                                    <p:anim calcmode="lin" valueType="num">
                                      <p:cBhvr additive="base">
                                        <p:cTn id="38" dur="500" fill="hold"/>
                                        <p:tgtEl>
                                          <p:spTgt spid="7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additive="base">
                                        <p:cTn id="41" dur="500" fill="hold"/>
                                        <p:tgtEl>
                                          <p:spTgt spid="76"/>
                                        </p:tgtEl>
                                        <p:attrNameLst>
                                          <p:attrName>ppt_x</p:attrName>
                                        </p:attrNameLst>
                                      </p:cBhvr>
                                      <p:tavLst>
                                        <p:tav tm="0">
                                          <p:val>
                                            <p:strVal val="#ppt_x"/>
                                          </p:val>
                                        </p:tav>
                                        <p:tav tm="100000">
                                          <p:val>
                                            <p:strVal val="#ppt_x"/>
                                          </p:val>
                                        </p:tav>
                                      </p:tavLst>
                                    </p:anim>
                                    <p:anim calcmode="lin" valueType="num">
                                      <p:cBhvr additive="base">
                                        <p:cTn id="42" dur="500" fill="hold"/>
                                        <p:tgtEl>
                                          <p:spTgt spid="7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 calcmode="lin" valueType="num">
                                      <p:cBhvr additive="base">
                                        <p:cTn id="45" dur="500" fill="hold"/>
                                        <p:tgtEl>
                                          <p:spTgt spid="77"/>
                                        </p:tgtEl>
                                        <p:attrNameLst>
                                          <p:attrName>ppt_x</p:attrName>
                                        </p:attrNameLst>
                                      </p:cBhvr>
                                      <p:tavLst>
                                        <p:tav tm="0">
                                          <p:val>
                                            <p:strVal val="#ppt_x"/>
                                          </p:val>
                                        </p:tav>
                                        <p:tav tm="100000">
                                          <p:val>
                                            <p:strVal val="#ppt_x"/>
                                          </p:val>
                                        </p:tav>
                                      </p:tavLst>
                                    </p:anim>
                                    <p:anim calcmode="lin" valueType="num">
                                      <p:cBhvr additive="base">
                                        <p:cTn id="46" dur="500" fill="hold"/>
                                        <p:tgtEl>
                                          <p:spTgt spid="7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additive="base">
                                        <p:cTn id="49" dur="500" fill="hold"/>
                                        <p:tgtEl>
                                          <p:spTgt spid="78"/>
                                        </p:tgtEl>
                                        <p:attrNameLst>
                                          <p:attrName>ppt_x</p:attrName>
                                        </p:attrNameLst>
                                      </p:cBhvr>
                                      <p:tavLst>
                                        <p:tav tm="0">
                                          <p:val>
                                            <p:strVal val="#ppt_x"/>
                                          </p:val>
                                        </p:tav>
                                        <p:tav tm="100000">
                                          <p:val>
                                            <p:strVal val="#ppt_x"/>
                                          </p:val>
                                        </p:tav>
                                      </p:tavLst>
                                    </p:anim>
                                    <p:anim calcmode="lin" valueType="num">
                                      <p:cBhvr additive="base">
                                        <p:cTn id="50" dur="500" fill="hold"/>
                                        <p:tgtEl>
                                          <p:spTgt spid="7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additive="base">
                                        <p:cTn id="53" dur="500" fill="hold"/>
                                        <p:tgtEl>
                                          <p:spTgt spid="79"/>
                                        </p:tgtEl>
                                        <p:attrNameLst>
                                          <p:attrName>ppt_x</p:attrName>
                                        </p:attrNameLst>
                                      </p:cBhvr>
                                      <p:tavLst>
                                        <p:tav tm="0">
                                          <p:val>
                                            <p:strVal val="#ppt_x"/>
                                          </p:val>
                                        </p:tav>
                                        <p:tav tm="100000">
                                          <p:val>
                                            <p:strVal val="#ppt_x"/>
                                          </p:val>
                                        </p:tav>
                                      </p:tavLst>
                                    </p:anim>
                                    <p:anim calcmode="lin" valueType="num">
                                      <p:cBhvr additive="base">
                                        <p:cTn id="54" dur="500" fill="hold"/>
                                        <p:tgtEl>
                                          <p:spTgt spid="7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cBhvr additive="base">
                                        <p:cTn id="57" dur="500" fill="hold"/>
                                        <p:tgtEl>
                                          <p:spTgt spid="80"/>
                                        </p:tgtEl>
                                        <p:attrNameLst>
                                          <p:attrName>ppt_x</p:attrName>
                                        </p:attrNameLst>
                                      </p:cBhvr>
                                      <p:tavLst>
                                        <p:tav tm="0">
                                          <p:val>
                                            <p:strVal val="#ppt_x"/>
                                          </p:val>
                                        </p:tav>
                                        <p:tav tm="100000">
                                          <p:val>
                                            <p:strVal val="#ppt_x"/>
                                          </p:val>
                                        </p:tav>
                                      </p:tavLst>
                                    </p:anim>
                                    <p:anim calcmode="lin" valueType="num">
                                      <p:cBhvr additive="base">
                                        <p:cTn id="5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4">
                                            <p:txEl>
                                              <p:pRg st="5" end="5"/>
                                            </p:txEl>
                                          </p:spTgt>
                                        </p:tgtEl>
                                        <p:attrNameLst>
                                          <p:attrName>style.visibility</p:attrName>
                                        </p:attrNameLst>
                                      </p:cBhvr>
                                      <p:to>
                                        <p:strVal val="visible"/>
                                      </p:to>
                                    </p:set>
                                    <p:anim calcmode="lin" valueType="num">
                                      <p:cBhvr additive="base">
                                        <p:cTn id="6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4">
                                            <p:txEl>
                                              <p:pRg st="5" end="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4">
                                            <p:txEl>
                                              <p:pRg st="6" end="6"/>
                                            </p:txEl>
                                          </p:spTgt>
                                        </p:tgtEl>
                                        <p:attrNameLst>
                                          <p:attrName>style.visibility</p:attrName>
                                        </p:attrNameLst>
                                      </p:cBhvr>
                                      <p:to>
                                        <p:strVal val="visible"/>
                                      </p:to>
                                    </p:set>
                                    <p:anim calcmode="lin" valueType="num">
                                      <p:cBhvr additive="base">
                                        <p:cTn id="67" dur="500" fill="hold"/>
                                        <p:tgtEl>
                                          <p:spTgt spid="44">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1">
                                            <p:txEl>
                                              <p:pRg st="0" end="0"/>
                                            </p:txEl>
                                          </p:spTgt>
                                        </p:tgtEl>
                                        <p:attrNameLst>
                                          <p:attrName>style.visibility</p:attrName>
                                        </p:attrNameLst>
                                      </p:cBhvr>
                                      <p:to>
                                        <p:strVal val="visible"/>
                                      </p:to>
                                    </p:set>
                                    <p:anim calcmode="lin" valueType="num">
                                      <p:cBhvr additive="base">
                                        <p:cTn id="73"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1">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1">
                                            <p:txEl>
                                              <p:pRg st="1" end="1"/>
                                            </p:txEl>
                                          </p:spTgt>
                                        </p:tgtEl>
                                        <p:attrNameLst>
                                          <p:attrName>style.visibility</p:attrName>
                                        </p:attrNameLst>
                                      </p:cBhvr>
                                      <p:to>
                                        <p:strVal val="visible"/>
                                      </p:to>
                                    </p:set>
                                    <p:anim calcmode="lin" valueType="num">
                                      <p:cBhvr additive="base">
                                        <p:cTn id="77" dur="500" fill="hold"/>
                                        <p:tgtEl>
                                          <p:spTgt spid="81">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81">
                                            <p:txEl>
                                              <p:pRg st="2" end="2"/>
                                            </p:txEl>
                                          </p:spTgt>
                                        </p:tgtEl>
                                        <p:attrNameLst>
                                          <p:attrName>style.visibility</p:attrName>
                                        </p:attrNameLst>
                                      </p:cBhvr>
                                      <p:to>
                                        <p:strVal val="visible"/>
                                      </p:to>
                                    </p:set>
                                    <p:anim calcmode="lin" valueType="num">
                                      <p:cBhvr additive="base">
                                        <p:cTn id="83" dur="500" fill="hold"/>
                                        <p:tgtEl>
                                          <p:spTgt spid="81">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1">
                                            <p:txEl>
                                              <p:pRg st="2" end="2"/>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81">
                                            <p:txEl>
                                              <p:pRg st="3" end="3"/>
                                            </p:txEl>
                                          </p:spTgt>
                                        </p:tgtEl>
                                        <p:attrNameLst>
                                          <p:attrName>style.visibility</p:attrName>
                                        </p:attrNameLst>
                                      </p:cBhvr>
                                      <p:to>
                                        <p:strVal val="visible"/>
                                      </p:to>
                                    </p:set>
                                    <p:anim calcmode="lin" valueType="num">
                                      <p:cBhvr additive="base">
                                        <p:cTn id="87" dur="500" fill="hold"/>
                                        <p:tgtEl>
                                          <p:spTgt spid="81">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8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93036" y="1943654"/>
            <a:ext cx="8082000"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lang="en-US" sz="1900" dirty="0">
                <a:solidFill>
                  <a:srgbClr val="FFFFFF"/>
                </a:solidFill>
              </a:rPr>
              <a:t>7.1.2 Main extension of the related microarchitectures:</a:t>
            </a:r>
          </a:p>
          <a:p>
            <a:pPr lvl="0" algn="ctr" fontAlgn="base">
              <a:spcBef>
                <a:spcPct val="0"/>
              </a:spcBef>
              <a:spcAft>
                <a:spcPct val="0"/>
              </a:spcAft>
              <a:defRPr/>
            </a:pPr>
            <a:r>
              <a:rPr lang="en-US" sz="1900" dirty="0">
                <a:solidFill>
                  <a:srgbClr val="FFFFFF"/>
                </a:solidFill>
              </a:rPr>
              <a:t>The </a:t>
            </a:r>
            <a:r>
              <a:rPr lang="en-US" sz="1900" dirty="0" err="1">
                <a:solidFill>
                  <a:srgbClr val="FFFFFF"/>
                </a:solidFill>
              </a:rPr>
              <a:t>DynamIQ</a:t>
            </a:r>
            <a:r>
              <a:rPr lang="en-US" sz="1900" dirty="0">
                <a:solidFill>
                  <a:srgbClr val="FFFFFF"/>
                </a:solidFill>
              </a:rPr>
              <a:t> core cluster</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extBox 1"/>
          <p:cNvSpPr txBox="1"/>
          <p:nvPr/>
        </p:nvSpPr>
        <p:spPr>
          <a:xfrm>
            <a:off x="2096120" y="3383995"/>
            <a:ext cx="4591115" cy="338554"/>
          </a:xfrm>
          <a:prstGeom prst="rect">
            <a:avLst/>
          </a:prstGeom>
          <a:noFill/>
        </p:spPr>
        <p:txBody>
          <a:bodyPr wrap="square" rtlCol="0">
            <a:spAutoFit/>
          </a:bodyPr>
          <a:lstStyle/>
          <a:p>
            <a:r>
              <a:rPr lang="en-GB" sz="1600" dirty="0">
                <a:solidFill>
                  <a:schemeClr val="bg1"/>
                </a:solidFill>
              </a:rPr>
              <a:t>This Section will be omitted in the Lecture. </a:t>
            </a:r>
          </a:p>
        </p:txBody>
      </p:sp>
    </p:spTree>
    <p:extLst>
      <p:ext uri="{BB962C8B-B14F-4D97-AF65-F5344CB8AC3E}">
        <p14:creationId xmlns:p14="http://schemas.microsoft.com/office/powerpoint/2010/main" val="295921762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a:t>
            </a:r>
          </a:p>
        </p:txBody>
      </p:sp>
      <p:sp>
        <p:nvSpPr>
          <p:cNvPr id="3" name="TextBox 2"/>
          <p:cNvSpPr txBox="1"/>
          <p:nvPr/>
        </p:nvSpPr>
        <p:spPr>
          <a:xfrm>
            <a:off x="74813" y="413665"/>
            <a:ext cx="9114033" cy="369332"/>
          </a:xfrm>
          <a:prstGeom prst="rect">
            <a:avLst/>
          </a:prstGeom>
          <a:noFill/>
        </p:spPr>
        <p:txBody>
          <a:bodyPr wrap="none" rtlCol="0">
            <a:spAutoFit/>
          </a:bodyPr>
          <a:lstStyle/>
          <a:p>
            <a:pPr lvl="0">
              <a:defRPr/>
            </a:pPr>
            <a:r>
              <a:rPr kumimoji="0" lang="en-US" sz="1800" b="0" i="0" u="none" strike="noStrike" kern="1200" cap="none" spc="-90" normalizeH="0" baseline="0" noProof="0" dirty="0">
                <a:ln>
                  <a:noFill/>
                </a:ln>
                <a:solidFill>
                  <a:srgbClr val="2D2D8A"/>
                </a:solidFill>
                <a:effectLst/>
                <a:uLnTx/>
                <a:uFillTx/>
                <a:latin typeface="Verdana"/>
              </a:rPr>
              <a:t>7.1.2 </a:t>
            </a:r>
            <a:r>
              <a:rPr lang="en-GB" spc="-90" dirty="0">
                <a:solidFill>
                  <a:srgbClr val="2D2D8A"/>
                </a:solidFill>
              </a:rPr>
              <a:t>Main extension of the related microarchitectures: The </a:t>
            </a:r>
            <a:r>
              <a:rPr kumimoji="0" lang="en-US" sz="1800" b="0" i="0" u="none" strike="noStrike" kern="1200" cap="none" spc="-90" normalizeH="0" baseline="0" noProof="0" dirty="0" err="1">
                <a:ln>
                  <a:noFill/>
                </a:ln>
                <a:solidFill>
                  <a:srgbClr val="2D2D8A"/>
                </a:solidFill>
                <a:effectLst/>
                <a:uLnTx/>
                <a:uFillTx/>
                <a:latin typeface="Verdana"/>
              </a:rPr>
              <a:t>DynamIQ</a:t>
            </a:r>
            <a:r>
              <a:rPr kumimoji="0" lang="en-US" sz="1800" b="0" i="0" u="none" strike="noStrike" kern="1200" cap="none" spc="-90" normalizeH="0" baseline="0" noProof="0" dirty="0">
                <a:ln>
                  <a:noFill/>
                </a:ln>
                <a:solidFill>
                  <a:srgbClr val="2D2D8A"/>
                </a:solidFill>
                <a:effectLst/>
                <a:uLnTx/>
                <a:uFillTx/>
                <a:latin typeface="Verdana"/>
              </a:rPr>
              <a:t> core cluster -1</a:t>
            </a:r>
          </a:p>
        </p:txBody>
      </p:sp>
      <p:sp>
        <p:nvSpPr>
          <p:cNvPr id="4" name="TextBox 3"/>
          <p:cNvSpPr txBox="1"/>
          <p:nvPr/>
        </p:nvSpPr>
        <p:spPr>
          <a:xfrm>
            <a:off x="232270" y="799460"/>
            <a:ext cx="7407797"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next step in the evolution of the core cluster technology</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pic>
        <p:nvPicPr>
          <p:cNvPr id="5" name="Picture 2" descr="https://community.arm.com/cfs-file/__key/communityserver-blogs-components-weblogfiles/00-00-00-21-42/ARM_2D00_DynamiQ_2D00_content_2D00_4_2D00_790x3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10" y="1561070"/>
            <a:ext cx="8939411" cy="43390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16605" y="6435043"/>
            <a:ext cx="63576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Evolution steps of the core cluster technology [114]</a:t>
            </a:r>
          </a:p>
        </p:txBody>
      </p:sp>
      <p:sp>
        <p:nvSpPr>
          <p:cNvPr id="8" name="TextBox 7"/>
          <p:cNvSpPr txBox="1"/>
          <p:nvPr/>
        </p:nvSpPr>
        <p:spPr>
          <a:xfrm>
            <a:off x="589330" y="5994285"/>
            <a:ext cx="229582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Verdana"/>
                <a:ea typeface="+mn-ea"/>
                <a:cs typeface="+mn-cs"/>
              </a:rPr>
              <a:t>ARM11</a:t>
            </a: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MPCore</a:t>
            </a:r>
            <a:r>
              <a:rPr kumimoji="0" lang="en-US" sz="1400" b="0" i="0" u="none" strike="noStrike" kern="1200" cap="none" spc="0" normalizeH="0" baseline="0" noProof="0" dirty="0">
                <a:ln>
                  <a:noFill/>
                </a:ln>
                <a:solidFill>
                  <a:srgbClr val="000000"/>
                </a:solidFill>
                <a:effectLst/>
                <a:uLnTx/>
                <a:uFillTx/>
                <a:latin typeface="Verdana"/>
                <a:ea typeface="+mn-ea"/>
                <a:cs typeface="+mn-cs"/>
              </a:rPr>
              <a:t> (2004) </a:t>
            </a:r>
          </a:p>
        </p:txBody>
      </p:sp>
      <p:sp>
        <p:nvSpPr>
          <p:cNvPr id="9" name="TextBox 8"/>
          <p:cNvSpPr txBox="1"/>
          <p:nvPr/>
        </p:nvSpPr>
        <p:spPr>
          <a:xfrm>
            <a:off x="3086269" y="6001543"/>
            <a:ext cx="24137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A15</a:t>
            </a:r>
            <a:r>
              <a:rPr kumimoji="0" lang="en-US" sz="1400" b="0" i="0" u="none" strike="noStrike" kern="1200" cap="none" spc="0" normalizeH="0" baseline="0" noProof="0" dirty="0">
                <a:ln>
                  <a:noFill/>
                </a:ln>
                <a:solidFill>
                  <a:srgbClr val="000000"/>
                </a:solidFill>
                <a:effectLst/>
                <a:uLnTx/>
                <a:uFillTx/>
                <a:latin typeface="Verdana"/>
                <a:ea typeface="+mn-ea"/>
                <a:cs typeface="+mn-cs"/>
              </a:rPr>
              <a:t> (~2011) </a:t>
            </a:r>
          </a:p>
        </p:txBody>
      </p:sp>
      <p:sp>
        <p:nvSpPr>
          <p:cNvPr id="11" name="TextBox 10"/>
          <p:cNvSpPr txBox="1"/>
          <p:nvPr/>
        </p:nvSpPr>
        <p:spPr>
          <a:xfrm>
            <a:off x="5578642" y="5994285"/>
            <a:ext cx="25275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A55</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A75</a:t>
            </a:r>
            <a:r>
              <a:rPr kumimoji="0" lang="en-US" sz="1400" b="0" i="0" u="none" strike="noStrike" kern="1200" cap="none" spc="0" normalizeH="0" baseline="0" noProof="0" dirty="0">
                <a:ln>
                  <a:noFill/>
                </a:ln>
                <a:solidFill>
                  <a:srgbClr val="000000"/>
                </a:solidFill>
                <a:effectLst/>
                <a:uLnTx/>
                <a:uFillTx/>
                <a:latin typeface="Verdana"/>
                <a:ea typeface="+mn-ea"/>
                <a:cs typeface="+mn-cs"/>
              </a:rPr>
              <a:t> (~2017) </a:t>
            </a:r>
          </a:p>
        </p:txBody>
      </p:sp>
      <p:sp>
        <p:nvSpPr>
          <p:cNvPr id="6" name="TextBox 5"/>
          <p:cNvSpPr txBox="1"/>
          <p:nvPr/>
        </p:nvSpPr>
        <p:spPr>
          <a:xfrm>
            <a:off x="1380764" y="4004773"/>
            <a:ext cx="6751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Verdana"/>
                <a:ea typeface="+mn-ea"/>
                <a:cs typeface="+mn-cs"/>
              </a:rPr>
              <a:t>SMP</a:t>
            </a: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0" name="TextBox 9"/>
          <p:cNvSpPr txBox="1"/>
          <p:nvPr/>
        </p:nvSpPr>
        <p:spPr>
          <a:xfrm>
            <a:off x="1061610" y="4329100"/>
            <a:ext cx="288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a:t>
            </a:r>
          </a:p>
        </p:txBody>
      </p:sp>
      <p:sp>
        <p:nvSpPr>
          <p:cNvPr id="12" name="TextBox 11"/>
          <p:cNvSpPr txBox="1"/>
          <p:nvPr/>
        </p:nvSpPr>
        <p:spPr>
          <a:xfrm>
            <a:off x="2069110" y="4355994"/>
            <a:ext cx="288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a:t>
            </a:r>
          </a:p>
        </p:txBody>
      </p:sp>
    </p:spTree>
    <p:extLst>
      <p:ext uri="{BB962C8B-B14F-4D97-AF65-F5344CB8AC3E}">
        <p14:creationId xmlns:p14="http://schemas.microsoft.com/office/powerpoint/2010/main" val="415235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003" y="418477"/>
            <a:ext cx="85808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ARM’s </a:t>
            </a:r>
            <a:r>
              <a:rPr lang="en-US" dirty="0" smtClean="0">
                <a:solidFill>
                  <a:srgbClr val="2D2D8A"/>
                </a:solidFill>
                <a:latin typeface="Verdana"/>
              </a:rPr>
              <a:t>advanced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“Built </a:t>
            </a:r>
            <a:r>
              <a:rPr kumimoji="0" lang="en-US" sz="1800" b="0" i="0" u="none" strike="noStrike" kern="1200" cap="none" spc="0" normalizeH="0" baseline="0" noProof="0" dirty="0">
                <a:ln>
                  <a:noFill/>
                </a:ln>
                <a:solidFill>
                  <a:srgbClr val="2D2D8A"/>
                </a:solidFill>
                <a:effectLst/>
                <a:uLnTx/>
                <a:uFillTx/>
                <a:latin typeface="Verdana"/>
                <a:ea typeface="+mn-ea"/>
                <a:cs typeface="+mn-cs"/>
              </a:rPr>
              <a:t>on ARM Cortex Technology” licensing model </a:t>
            </a:r>
            <a:r>
              <a:rPr kumimoji="0" lang="en-US"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131</a:t>
            </a:r>
            <a:r>
              <a:rPr kumimoji="0" lang="en-US" sz="1800" b="0" i="0" u="none" strike="noStrike" kern="1200" cap="none" spc="0" normalizeH="0" baseline="0" noProof="0" dirty="0">
                <a:ln>
                  <a:noFill/>
                </a:ln>
                <a:effectLst/>
                <a:uLnTx/>
                <a:uFillTx/>
                <a:latin typeface="Verdana"/>
                <a:ea typeface="+mn-ea"/>
                <a:cs typeface="+mn-cs"/>
              </a:rPr>
              <a:t>]</a:t>
            </a:r>
          </a:p>
        </p:txBody>
      </p:sp>
      <p:sp>
        <p:nvSpPr>
          <p:cNvPr id="7" name="TextBox 6"/>
          <p:cNvSpPr txBox="1"/>
          <p:nvPr/>
        </p:nvSpPr>
        <p:spPr>
          <a:xfrm>
            <a:off x="304865" y="820447"/>
            <a:ext cx="8921160" cy="350865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Introduced in </a:t>
            </a:r>
            <a:r>
              <a:rPr kumimoji="0" lang="en-US" sz="1600" b="0" i="0" u="none" strike="noStrike" kern="1200" cap="none" spc="0" normalizeH="0" baseline="0" noProof="0" dirty="0">
                <a:ln>
                  <a:noFill/>
                </a:ln>
                <a:solidFill>
                  <a:srgbClr val="0070C0"/>
                </a:solidFill>
                <a:effectLst/>
                <a:uLnTx/>
                <a:uFillTx/>
                <a:latin typeface="Verdana"/>
                <a:ea typeface="+mn-ea"/>
                <a:cs typeface="+mn-cs"/>
              </a:rPr>
              <a:t>02/2016.</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available only </a:t>
            </a:r>
            <a:r>
              <a:rPr kumimoji="0" lang="en-US" sz="1600" b="0" i="0" u="none" strike="noStrike" kern="1200" cap="none" spc="0" normalizeH="0" baseline="0" noProof="0" dirty="0">
                <a:ln>
                  <a:noFill/>
                </a:ln>
                <a:solidFill>
                  <a:srgbClr val="0070C0"/>
                </a:solidFill>
                <a:effectLst/>
                <a:uLnTx/>
                <a:uFillTx/>
                <a:latin typeface="Verdana"/>
                <a:ea typeface="+mn-ea"/>
                <a:cs typeface="+mn-cs"/>
              </a:rPr>
              <a:t>for lead partners</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new license agreement allows licensees </a:t>
            </a:r>
            <a:r>
              <a:rPr kumimoji="0" lang="en-US" sz="1600" b="0" i="0" u="none" strike="noStrike" kern="1200" cap="none" spc="0" normalizeH="0" baseline="0" noProof="0" dirty="0">
                <a:ln>
                  <a:noFill/>
                </a:ln>
                <a:solidFill>
                  <a:srgbClr val="0070C0"/>
                </a:solidFill>
                <a:effectLst/>
                <a:uLnTx/>
                <a:uFillTx/>
                <a:latin typeface="Verdana"/>
                <a:ea typeface="+mn-ea"/>
                <a:cs typeface="+mn-cs"/>
              </a:rPr>
              <a:t>to request changes </a:t>
            </a:r>
            <a:r>
              <a:rPr kumimoji="0" lang="en-US" sz="1600" b="0" i="0" u="none" strike="noStrike" kern="1200" cap="none" spc="0" normalizeH="0" baseline="0" noProof="0" dirty="0">
                <a:ln>
                  <a:noFill/>
                </a:ln>
                <a:solidFill>
                  <a:srgbClr val="000000"/>
                </a:solidFill>
                <a:effectLst/>
                <a:uLnTx/>
                <a:uFillTx/>
                <a:latin typeface="Verdana"/>
                <a:ea typeface="+mn-ea"/>
                <a:cs typeface="+mn-cs"/>
              </a:rPr>
              <a:t>of the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microarchitecture and use this customized design in their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ARM provides its engineering and design services </a:t>
            </a:r>
            <a:r>
              <a:rPr kumimoji="0" lang="en-US" sz="1600" b="0" i="0" u="none" strike="noStrike" kern="1200" cap="none" spc="0" normalizeH="0" baseline="0" noProof="0" dirty="0">
                <a:ln>
                  <a:noFill/>
                </a:ln>
                <a:solidFill>
                  <a:srgbClr val="000000"/>
                </a:solidFill>
                <a:effectLst/>
                <a:uLnTx/>
                <a:uFillTx/>
                <a:latin typeface="Verdana"/>
                <a:ea typeface="+mn-ea"/>
                <a:cs typeface="+mn-cs"/>
              </a:rPr>
              <a:t>for implementing the requested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modifications for additional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Under the license's terms, </a:t>
            </a:r>
            <a:r>
              <a:rPr kumimoji="0" lang="en-US" sz="1600" b="0" i="0" u="none" strike="noStrike" kern="1200" cap="none" spc="0" normalizeH="0" baseline="0" noProof="0" dirty="0">
                <a:ln>
                  <a:noFill/>
                </a:ln>
                <a:solidFill>
                  <a:srgbClr val="0070C0"/>
                </a:solidFill>
                <a:effectLst/>
                <a:uLnTx/>
                <a:uFillTx/>
                <a:latin typeface="Verdana"/>
                <a:ea typeface="+mn-ea"/>
                <a:cs typeface="+mn-cs"/>
              </a:rPr>
              <a:t>ARM still owns the IP</a:t>
            </a:r>
            <a:r>
              <a:rPr kumimoji="0" lang="en-US" sz="1600" b="0" i="0" u="none" strike="noStrike" kern="1200" cap="none" spc="0" normalizeH="0" baseline="0" noProof="0" dirty="0">
                <a:ln>
                  <a:noFill/>
                </a:ln>
                <a:solidFill>
                  <a:srgbClr val="000000"/>
                </a:solidFill>
                <a:effectLst/>
                <a:uLnTx/>
                <a:uFillTx/>
                <a:latin typeface="Verdana"/>
                <a:ea typeface="+mn-ea"/>
                <a:cs typeface="+mn-cs"/>
              </a:rPr>
              <a:t>, however the modified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microarchitecture </a:t>
            </a:r>
            <a:r>
              <a:rPr kumimoji="0" lang="en-US" sz="1600" b="0" i="0" u="none" strike="noStrike" kern="1200" cap="none" spc="0" normalizeH="0" baseline="0" noProof="0" dirty="0">
                <a:ln>
                  <a:noFill/>
                </a:ln>
                <a:solidFill>
                  <a:srgbClr val="000000"/>
                </a:solidFill>
                <a:effectLst/>
                <a:uLnTx/>
                <a:uFillTx/>
                <a:latin typeface="Verdana"/>
                <a:ea typeface="+mn-ea"/>
                <a:cs typeface="+mn-cs"/>
              </a:rPr>
              <a:t>is </a:t>
            </a:r>
            <a:r>
              <a:rPr kumimoji="0" lang="en-US" sz="1600" b="0" i="0" u="none" strike="noStrike" kern="1200" cap="none" spc="0" normalizeH="0" baseline="0" noProof="0" dirty="0">
                <a:ln>
                  <a:noFill/>
                </a:ln>
                <a:solidFill>
                  <a:srgbClr val="0070C0"/>
                </a:solidFill>
                <a:effectLst/>
                <a:uLnTx/>
                <a:uFillTx/>
                <a:latin typeface="Verdana"/>
                <a:ea typeface="+mn-ea"/>
                <a:cs typeface="+mn-cs"/>
              </a:rPr>
              <a:t>not shared or made available to other licensees</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Licensees</a:t>
            </a:r>
            <a:r>
              <a:rPr kumimoji="0" lang="en-US" sz="1600" b="0" i="0" u="none" strike="noStrike" kern="1200" cap="none" spc="0" normalizeH="0" baseline="0" noProof="0" dirty="0">
                <a:ln>
                  <a:noFill/>
                </a:ln>
                <a:solidFill>
                  <a:srgbClr val="000000"/>
                </a:solidFill>
                <a:effectLst/>
                <a:uLnTx/>
                <a:uFillTx/>
                <a:latin typeface="Verdana"/>
                <a:ea typeface="+mn-ea"/>
                <a:cs typeface="+mn-cs"/>
              </a:rPr>
              <a:t> have </a:t>
            </a:r>
            <a:r>
              <a:rPr kumimoji="0" lang="en-US" sz="1600" b="0" i="0" u="none" strike="noStrike" kern="1200" cap="none" spc="0" normalizeH="0" baseline="0" noProof="0" dirty="0">
                <a:ln>
                  <a:noFill/>
                </a:ln>
                <a:solidFill>
                  <a:srgbClr val="0070C0"/>
                </a:solidFill>
                <a:effectLst/>
                <a:uLnTx/>
                <a:uFillTx/>
                <a:latin typeface="Verdana"/>
                <a:ea typeface="+mn-ea"/>
                <a:cs typeface="+mn-cs"/>
              </a:rPr>
              <a:t>branding freedom</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An example is Qualcomm’s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Kryo</a:t>
            </a:r>
            <a:r>
              <a:rPr kumimoji="0" lang="en-US" sz="1600" b="0" i="0" u="none" strike="noStrike" kern="1200" cap="none" spc="0" normalizeH="0" baseline="0" noProof="0" dirty="0">
                <a:ln>
                  <a:noFill/>
                </a:ln>
                <a:solidFill>
                  <a:srgbClr val="000000"/>
                </a:solidFill>
                <a:effectLst/>
                <a:uLnTx/>
                <a:uFillTx/>
                <a:latin typeface="Verdana"/>
                <a:ea typeface="+mn-ea"/>
                <a:cs typeface="+mn-cs"/>
              </a:rPr>
              <a:t> 280 CPU that is based on ARM’s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Cortex-A73, whereas earlier Qualcomm CPUs were custom designed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based on an Architecture license.</a:t>
            </a: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10</a:t>
            </a:r>
            <a:r>
              <a:rPr lang="hu-HU" sz="1700" dirty="0" smtClean="0">
                <a:solidFill>
                  <a:srgbClr val="FFFFFF"/>
                </a:solidFill>
              </a:rPr>
              <a:t>)</a:t>
            </a:r>
            <a:endParaRPr lang="en-US" sz="1700" dirty="0">
              <a:solidFill>
                <a:srgbClr val="FFFFFF"/>
              </a:solidFill>
            </a:endParaRPr>
          </a:p>
        </p:txBody>
      </p:sp>
      <p:sp>
        <p:nvSpPr>
          <p:cNvPr id="2" name="TextBox 1"/>
          <p:cNvSpPr txBox="1"/>
          <p:nvPr/>
        </p:nvSpPr>
        <p:spPr>
          <a:xfrm>
            <a:off x="126124" y="6399330"/>
            <a:ext cx="1345583" cy="338554"/>
          </a:xfrm>
          <a:prstGeom prst="rect">
            <a:avLst/>
          </a:prstGeom>
          <a:noFill/>
        </p:spPr>
        <p:txBody>
          <a:bodyPr wrap="square" rtlCol="0">
            <a:spAutoFit/>
          </a:bodyPr>
          <a:lstStyle/>
          <a:p>
            <a:r>
              <a:rPr lang="en-GB" sz="1600" dirty="0" err="1" smtClean="0"/>
              <a:t>Kryo</a:t>
            </a:r>
            <a:r>
              <a:rPr lang="en-GB" sz="1600" dirty="0"/>
              <a:t> </a:t>
            </a:r>
            <a:r>
              <a:rPr lang="en-GB" sz="1600" dirty="0" smtClean="0"/>
              <a:t>[</a:t>
            </a:r>
            <a:r>
              <a:rPr lang="en-GB" sz="1600" dirty="0" err="1" smtClean="0"/>
              <a:t>krio</a:t>
            </a:r>
            <a:r>
              <a:rPr lang="en-GB" sz="1600" dirty="0" smtClean="0"/>
              <a:t>]</a:t>
            </a:r>
          </a:p>
        </p:txBody>
      </p:sp>
    </p:spTree>
    <p:extLst>
      <p:ext uri="{BB962C8B-B14F-4D97-AF65-F5344CB8AC3E}">
        <p14:creationId xmlns:p14="http://schemas.microsoft.com/office/powerpoint/2010/main" val="18762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additive="base">
                                        <p:cTn id="3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 calcmode="lin" valueType="num">
                                      <p:cBhvr additive="base">
                                        <p:cTn id="5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 calcmode="lin" valueType="num">
                                      <p:cBhvr additive="base">
                                        <p:cTn id="5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(2)</a:t>
            </a:r>
          </a:p>
        </p:txBody>
      </p:sp>
      <p:sp>
        <p:nvSpPr>
          <p:cNvPr id="3" name="TextBox 2"/>
          <p:cNvSpPr txBox="1"/>
          <p:nvPr/>
        </p:nvSpPr>
        <p:spPr>
          <a:xfrm>
            <a:off x="76061" y="413665"/>
            <a:ext cx="8628324" cy="369332"/>
          </a:xfrm>
          <a:prstGeom prst="rect">
            <a:avLst/>
          </a:prstGeom>
          <a:noFill/>
        </p:spPr>
        <p:txBody>
          <a:bodyPr wrap="none" rtlCol="0">
            <a:spAutoFit/>
          </a:bodyPr>
          <a:lstStyle/>
          <a:p>
            <a:pPr>
              <a:defRPr/>
            </a:pPr>
            <a:r>
              <a:rPr lang="en-GB" spc="-90" dirty="0">
                <a:solidFill>
                  <a:srgbClr val="2D2D8A"/>
                </a:solidFill>
              </a:rPr>
              <a:t>Main extension of the related microarchitectures: The </a:t>
            </a:r>
            <a:r>
              <a:rPr lang="en-US" spc="-90" dirty="0" err="1">
                <a:solidFill>
                  <a:srgbClr val="2D2D8A"/>
                </a:solidFill>
              </a:rPr>
              <a:t>DynamIQ</a:t>
            </a:r>
            <a:r>
              <a:rPr lang="en-US" spc="-90" dirty="0">
                <a:solidFill>
                  <a:srgbClr val="2D2D8A"/>
                </a:solidFill>
              </a:rPr>
              <a:t> core cluster -2</a:t>
            </a:r>
          </a:p>
        </p:txBody>
      </p:sp>
      <p:sp>
        <p:nvSpPr>
          <p:cNvPr id="4" name="TextBox 3"/>
          <p:cNvSpPr txBox="1"/>
          <p:nvPr/>
        </p:nvSpPr>
        <p:spPr>
          <a:xfrm>
            <a:off x="315409" y="773705"/>
            <a:ext cx="9306971" cy="98488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ARM started working on the </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DynamIQ</a:t>
            </a:r>
            <a:r>
              <a:rPr kumimoji="0" lang="en-US" sz="1600" b="0" i="0" u="none" strike="noStrike" kern="1200" cap="none" spc="0" normalizeH="0" baseline="0" noProof="0" dirty="0">
                <a:ln>
                  <a:noFill/>
                </a:ln>
                <a:solidFill>
                  <a:srgbClr val="000000"/>
                </a:solidFill>
                <a:effectLst/>
                <a:uLnTx/>
                <a:uFillTx/>
                <a:latin typeface="Verdana"/>
                <a:ea typeface="+mn-ea"/>
                <a:cs typeface="+mn-cs"/>
              </a:rPr>
              <a:t> core cluster technology in 2013 [98].</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070C0"/>
                </a:solidFill>
                <a:effectLst/>
                <a:uLnTx/>
                <a:uFillTx/>
                <a:latin typeface="Verdana"/>
                <a:ea typeface="+mn-ea"/>
                <a:cs typeface="+mn-cs"/>
              </a:rPr>
              <a:t>DynamIQ</a:t>
            </a:r>
            <a:r>
              <a:rPr kumimoji="0" lang="en-US" sz="1600" b="0" i="0" u="none" strike="noStrike" kern="1200" cap="none" spc="0" normalizeH="0" baseline="0" noProof="0" dirty="0">
                <a:ln>
                  <a:noFill/>
                </a:ln>
                <a:solidFill>
                  <a:srgbClr val="000000"/>
                </a:solidFill>
                <a:effectLst/>
                <a:uLnTx/>
                <a:uFillTx/>
                <a:latin typeface="Verdana"/>
                <a:ea typeface="+mn-ea"/>
                <a:cs typeface="+mn-cs"/>
              </a:rPr>
              <a:t> was announced in </a:t>
            </a:r>
            <a:r>
              <a:rPr kumimoji="0" lang="en-US" sz="1600" b="0" i="0" u="none" strike="noStrike" kern="1200" cap="none" spc="0" normalizeH="0" baseline="0" noProof="0" dirty="0">
                <a:ln>
                  <a:noFill/>
                </a:ln>
                <a:solidFill>
                  <a:srgbClr val="0070C0"/>
                </a:solidFill>
                <a:effectLst/>
                <a:uLnTx/>
                <a:uFillTx/>
                <a:latin typeface="Verdana"/>
                <a:ea typeface="+mn-ea"/>
                <a:cs typeface="+mn-cs"/>
              </a:rPr>
              <a:t>03/2017.</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an </a:t>
            </a:r>
            <a:r>
              <a:rPr kumimoji="0" lang="en-US" sz="1600" b="0" i="0" u="none" strike="noStrike" kern="1200" cap="none" spc="0" normalizeH="0" baseline="0" noProof="0" dirty="0">
                <a:ln>
                  <a:noFill/>
                </a:ln>
                <a:solidFill>
                  <a:srgbClr val="0070C0"/>
                </a:solidFill>
                <a:effectLst/>
                <a:uLnTx/>
                <a:uFillTx/>
                <a:latin typeface="Verdana"/>
                <a:ea typeface="+mn-ea"/>
                <a:cs typeface="+mn-cs"/>
              </a:rPr>
              <a:t>enhancement of the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big.LITTLE</a:t>
            </a:r>
            <a:r>
              <a:rPr kumimoji="0" lang="en-US" sz="1600" b="0" i="0" u="none" strike="noStrike" kern="1200" cap="none" spc="0" normalizeH="0" baseline="0" noProof="0" dirty="0">
                <a:ln>
                  <a:noFill/>
                </a:ln>
                <a:solidFill>
                  <a:srgbClr val="0070C0"/>
                </a:solidFill>
                <a:effectLst/>
                <a:uLnTx/>
                <a:uFillTx/>
                <a:latin typeface="Verdana"/>
                <a:ea typeface="+mn-ea"/>
                <a:cs typeface="+mn-cs"/>
              </a:rPr>
              <a:t> technology</a:t>
            </a:r>
            <a:r>
              <a:rPr kumimoji="0" lang="en-US" sz="1600" b="0" i="0" u="none" strike="noStrike" kern="1200" cap="none" spc="0" normalizeH="0" baseline="0" noProof="0" dirty="0">
                <a:ln>
                  <a:noFill/>
                </a:ln>
                <a:solidFill>
                  <a:srgbClr val="000000"/>
                </a:solidFill>
                <a:effectLst/>
                <a:uLnTx/>
                <a:uFillTx/>
                <a:latin typeface="Verdana"/>
                <a:ea typeface="+mn-ea"/>
                <a:cs typeface="+mn-cs"/>
              </a:rPr>
              <a:t>, as indicated in the next slides.</a:t>
            </a:r>
          </a:p>
        </p:txBody>
      </p:sp>
    </p:spTree>
    <p:extLst>
      <p:ext uri="{BB962C8B-B14F-4D97-AF65-F5344CB8AC3E}">
        <p14:creationId xmlns:p14="http://schemas.microsoft.com/office/powerpoint/2010/main" val="13071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(3)</a:t>
            </a:r>
          </a:p>
        </p:txBody>
      </p:sp>
      <p:sp>
        <p:nvSpPr>
          <p:cNvPr id="22" name="TextBox 21"/>
          <p:cNvSpPr txBox="1"/>
          <p:nvPr/>
        </p:nvSpPr>
        <p:spPr>
          <a:xfrm>
            <a:off x="76132" y="413665"/>
            <a:ext cx="64878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From the ARM11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MPCore</a:t>
            </a:r>
            <a:r>
              <a:rPr kumimoji="0" lang="en-US" sz="1800" b="0" i="0" u="none" strike="noStrike" kern="1200" cap="none" spc="0" normalizeH="0" baseline="0" noProof="0" dirty="0">
                <a:ln>
                  <a:noFill/>
                </a:ln>
                <a:solidFill>
                  <a:srgbClr val="2D2D8A"/>
                </a:solidFill>
                <a:effectLst/>
                <a:uLnTx/>
                <a:uFillTx/>
                <a:latin typeface="Verdana"/>
                <a:ea typeface="+mn-ea"/>
                <a:cs typeface="+mn-cs"/>
              </a:rPr>
              <a:t> to the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big.LITTLE</a:t>
            </a:r>
            <a:r>
              <a:rPr kumimoji="0" lang="en-US" sz="1800" b="0" i="0" u="none" strike="noStrike" kern="1200" cap="none" spc="0" normalizeH="0" baseline="0" noProof="0" dirty="0">
                <a:ln>
                  <a:noFill/>
                </a:ln>
                <a:solidFill>
                  <a:srgbClr val="2D2D8A"/>
                </a:solidFill>
                <a:effectLst/>
                <a:uLnTx/>
                <a:uFillTx/>
                <a:latin typeface="Verdana"/>
                <a:ea typeface="+mn-ea"/>
                <a:cs typeface="+mn-cs"/>
              </a:rPr>
              <a:t> technology</a:t>
            </a:r>
          </a:p>
        </p:txBody>
      </p:sp>
      <p:grpSp>
        <p:nvGrpSpPr>
          <p:cNvPr id="27" name="Group 26"/>
          <p:cNvGrpSpPr/>
          <p:nvPr/>
        </p:nvGrpSpPr>
        <p:grpSpPr>
          <a:xfrm>
            <a:off x="197505" y="1198674"/>
            <a:ext cx="8641732" cy="4721442"/>
            <a:chOff x="656565" y="1198675"/>
            <a:chExt cx="7675047" cy="406727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65" y="1713189"/>
              <a:ext cx="4931337" cy="3145741"/>
            </a:xfrm>
            <a:prstGeom prst="rect">
              <a:avLst/>
            </a:prstGeom>
          </p:spPr>
        </p:pic>
        <p:grpSp>
          <p:nvGrpSpPr>
            <p:cNvPr id="4" name="Group 3"/>
            <p:cNvGrpSpPr/>
            <p:nvPr/>
          </p:nvGrpSpPr>
          <p:grpSpPr>
            <a:xfrm>
              <a:off x="6049469" y="1664660"/>
              <a:ext cx="2282143" cy="3249505"/>
              <a:chOff x="5481753" y="2843935"/>
              <a:chExt cx="2282143" cy="3249505"/>
            </a:xfrm>
          </p:grpSpPr>
          <p:sp>
            <p:nvSpPr>
              <p:cNvPr id="5" name="Téglalap 21"/>
              <p:cNvSpPr/>
              <p:nvPr/>
            </p:nvSpPr>
            <p:spPr bwMode="auto">
              <a:xfrm>
                <a:off x="5481753" y="2843935"/>
                <a:ext cx="2282143" cy="324950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églalap 12"/>
              <p:cNvSpPr/>
              <p:nvPr/>
            </p:nvSpPr>
            <p:spPr bwMode="auto">
              <a:xfrm>
                <a:off x="5578104" y="3882052"/>
                <a:ext cx="1008062" cy="13668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églalap 13"/>
              <p:cNvSpPr/>
              <p:nvPr/>
            </p:nvSpPr>
            <p:spPr bwMode="auto">
              <a:xfrm>
                <a:off x="5616204"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8" name="Téglalap 14"/>
              <p:cNvSpPr/>
              <p:nvPr/>
            </p:nvSpPr>
            <p:spPr bwMode="auto">
              <a:xfrm>
                <a:off x="6113091"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9" name="Téglalap 15"/>
              <p:cNvSpPr/>
              <p:nvPr/>
            </p:nvSpPr>
            <p:spPr bwMode="auto">
              <a:xfrm>
                <a:off x="5616204"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10" name="Téglalap 16"/>
              <p:cNvSpPr/>
              <p:nvPr/>
            </p:nvSpPr>
            <p:spPr bwMode="auto">
              <a:xfrm>
                <a:off x="6113091"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sp>
            <p:nvSpPr>
              <p:cNvPr id="11" name="Téglalap 17"/>
              <p:cNvSpPr/>
              <p:nvPr/>
            </p:nvSpPr>
            <p:spPr bwMode="auto">
              <a:xfrm>
                <a:off x="5652521" y="5631477"/>
                <a:ext cx="2052638" cy="36036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Cache </a:t>
                </a:r>
                <a:r>
                  <a:rPr kumimoji="0" lang="hu-HU" sz="900" b="0" i="0" u="none" strike="noStrike" kern="1200" cap="none" spc="0" normalizeH="0" baseline="0" noProof="0" dirty="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coherent</a:t>
                </a: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hu-HU" sz="900" b="0" i="0" u="none" strike="noStrike" kern="1200" cap="none" spc="0" normalizeH="0" baseline="0" noProof="0" dirty="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interconnect</a:t>
                </a:r>
                <a:endPar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2" name="Egyenes összekötő nyíllal 20"/>
              <p:cNvCxnSpPr/>
              <p:nvPr/>
            </p:nvCxnSpPr>
            <p:spPr bwMode="auto">
              <a:xfrm>
                <a:off x="6098072" y="5267940"/>
                <a:ext cx="0" cy="36036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Szövegdoboz 23"/>
              <p:cNvSpPr txBox="1">
                <a:spLocks noChangeArrowheads="1"/>
              </p:cNvSpPr>
              <p:nvPr/>
            </p:nvSpPr>
            <p:spPr bwMode="auto">
              <a:xfrm>
                <a:off x="5576111" y="3404602"/>
                <a:ext cx="994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Cluster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LITTLE cores</a:t>
                </a:r>
                <a:endParaRPr kumimoji="0" lang="hu-HU"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endParaRPr>
              </a:p>
            </p:txBody>
          </p:sp>
          <p:cxnSp>
            <p:nvCxnSpPr>
              <p:cNvPr id="14" name="Egyenes összekötő nyíllal 148"/>
              <p:cNvCxnSpPr/>
              <p:nvPr/>
            </p:nvCxnSpPr>
            <p:spPr bwMode="auto">
              <a:xfrm>
                <a:off x="7216209" y="5279052"/>
                <a:ext cx="0" cy="360363"/>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Szövegdoboz 22"/>
              <p:cNvSpPr txBox="1">
                <a:spLocks noChangeArrowheads="1"/>
              </p:cNvSpPr>
              <p:nvPr/>
            </p:nvSpPr>
            <p:spPr bwMode="auto">
              <a:xfrm>
                <a:off x="6778126" y="2941658"/>
                <a:ext cx="841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big cores</a:t>
                </a:r>
                <a:endParaRPr kumimoji="0" lang="hu-HU"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endParaRPr>
              </a:p>
            </p:txBody>
          </p:sp>
          <p:sp>
            <p:nvSpPr>
              <p:cNvPr id="16" name="Téglalap 11"/>
              <p:cNvSpPr/>
              <p:nvPr/>
            </p:nvSpPr>
            <p:spPr bwMode="auto">
              <a:xfrm>
                <a:off x="6661647" y="3441495"/>
                <a:ext cx="1044575" cy="188753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bwMode="auto">
              <a:xfrm>
                <a:off x="6661647" y="3431419"/>
                <a:ext cx="1044575" cy="1878564"/>
              </a:xfrm>
              <a:prstGeom prst="rect">
                <a:avLst/>
              </a:prstGeom>
              <a:solidFill>
                <a:schemeClr val="bg1">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8" name="Téglalap 3"/>
              <p:cNvSpPr/>
              <p:nvPr/>
            </p:nvSpPr>
            <p:spPr bwMode="auto">
              <a:xfrm>
                <a:off x="6716756"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19" name="Téglalap 4"/>
              <p:cNvSpPr/>
              <p:nvPr/>
            </p:nvSpPr>
            <p:spPr bwMode="auto">
              <a:xfrm>
                <a:off x="7219168"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20" name="Téglalap 5"/>
              <p:cNvSpPr/>
              <p:nvPr/>
            </p:nvSpPr>
            <p:spPr bwMode="auto">
              <a:xfrm>
                <a:off x="6717602"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21" name="Téglalap 6"/>
              <p:cNvSpPr/>
              <p:nvPr/>
            </p:nvSpPr>
            <p:spPr bwMode="auto">
              <a:xfrm>
                <a:off x="7219168"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grpSp>
        <p:sp>
          <p:nvSpPr>
            <p:cNvPr id="23" name="TextBox 22"/>
            <p:cNvSpPr txBox="1"/>
            <p:nvPr/>
          </p:nvSpPr>
          <p:spPr>
            <a:xfrm>
              <a:off x="6507215" y="1216786"/>
              <a:ext cx="1049542"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err="1">
                  <a:ln>
                    <a:noFill/>
                  </a:ln>
                  <a:solidFill>
                    <a:srgbClr val="000000"/>
                  </a:solidFill>
                  <a:effectLst/>
                  <a:uLnTx/>
                  <a:uFillTx/>
                  <a:latin typeface="Verdana"/>
                  <a:ea typeface="+mn-ea"/>
                  <a:cs typeface="+mn-cs"/>
                </a:rPr>
                <a:t>big.LITTLE</a:t>
              </a:r>
              <a:endParaRPr kumimoji="0" lang="en-US" sz="1300" b="1" i="0" u="none" strike="noStrike" kern="1200" cap="none" spc="0" normalizeH="0" baseline="0" noProof="0" dirty="0">
                <a:ln>
                  <a:noFill/>
                </a:ln>
                <a:solidFill>
                  <a:srgbClr val="000000"/>
                </a:solidFill>
                <a:effectLst/>
                <a:uLnTx/>
                <a:uFillTx/>
                <a:latin typeface="Verdana"/>
                <a:ea typeface="+mn-ea"/>
                <a:cs typeface="+mn-cs"/>
              </a:endParaRPr>
            </a:p>
          </p:txBody>
        </p:sp>
        <p:sp>
          <p:nvSpPr>
            <p:cNvPr id="24" name="TextBox 23"/>
            <p:cNvSpPr txBox="1"/>
            <p:nvPr/>
          </p:nvSpPr>
          <p:spPr>
            <a:xfrm>
              <a:off x="2276745" y="1198675"/>
              <a:ext cx="1893789"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err="1">
                  <a:ln>
                    <a:noFill/>
                  </a:ln>
                  <a:solidFill>
                    <a:srgbClr val="000000"/>
                  </a:solidFill>
                  <a:effectLst/>
                  <a:uLnTx/>
                  <a:uFillTx/>
                  <a:latin typeface="Verdana"/>
                  <a:ea typeface="+mn-ea"/>
                  <a:cs typeface="+mn-cs"/>
                </a:rPr>
                <a:t>ARM11</a:t>
              </a:r>
              <a:r>
                <a:rPr kumimoji="0" lang="en-US" sz="1300" b="1" i="0" u="none" strike="noStrike" kern="1200" cap="none" spc="0" normalizeH="0" baseline="0" noProof="0" dirty="0">
                  <a:ln>
                    <a:noFill/>
                  </a:ln>
                  <a:solidFill>
                    <a:srgbClr val="000000"/>
                  </a:solidFill>
                  <a:effectLst/>
                  <a:uLnTx/>
                  <a:uFillTx/>
                  <a:latin typeface="Verdana"/>
                  <a:ea typeface="+mn-ea"/>
                  <a:cs typeface="+mn-cs"/>
                </a:rPr>
                <a:t> </a:t>
              </a:r>
              <a:r>
                <a:rPr kumimoji="0" lang="en-US" sz="1300" b="1" i="0" u="none" strike="noStrike" kern="1200" cap="none" spc="0" normalizeH="0" baseline="0" noProof="0" dirty="0" err="1">
                  <a:ln>
                    <a:noFill/>
                  </a:ln>
                  <a:solidFill>
                    <a:srgbClr val="000000"/>
                  </a:solidFill>
                  <a:effectLst/>
                  <a:uLnTx/>
                  <a:uFillTx/>
                  <a:latin typeface="Verdana"/>
                  <a:ea typeface="+mn-ea"/>
                  <a:cs typeface="+mn-cs"/>
                </a:rPr>
                <a:t>MPCore</a:t>
              </a:r>
              <a:r>
                <a:rPr kumimoji="0" lang="en-US" sz="1300" b="1" i="0" u="none" strike="noStrike" kern="1200" cap="none" spc="0" normalizeH="0" baseline="0" noProof="0" dirty="0">
                  <a:ln>
                    <a:noFill/>
                  </a:ln>
                  <a:solidFill>
                    <a:srgbClr val="000000"/>
                  </a:solidFill>
                  <a:effectLst/>
                  <a:uLnTx/>
                  <a:uFillTx/>
                  <a:latin typeface="Verdana"/>
                  <a:ea typeface="+mn-ea"/>
                  <a:cs typeface="+mn-cs"/>
                </a:rPr>
                <a:t> </a:t>
              </a:r>
              <a:r>
                <a:rPr kumimoji="0" lang="en-US" sz="1300" b="0" i="0" u="none" strike="noStrike" kern="1200" cap="none" spc="0" normalizeH="0" baseline="0" noProof="0" dirty="0">
                  <a:ln>
                    <a:noFill/>
                  </a:ln>
                  <a:solidFill>
                    <a:srgbClr val="000000"/>
                  </a:solidFill>
                  <a:effectLst/>
                  <a:uLnTx/>
                  <a:uFillTx/>
                  <a:latin typeface="Verdana"/>
                  <a:ea typeface="+mn-ea"/>
                  <a:cs typeface="+mn-cs"/>
                </a:rPr>
                <a:t>[115]</a:t>
              </a:r>
            </a:p>
          </p:txBody>
        </p:sp>
        <p:sp>
          <p:nvSpPr>
            <p:cNvPr id="25" name="TextBox 24"/>
            <p:cNvSpPr txBox="1"/>
            <p:nvPr/>
          </p:nvSpPr>
          <p:spPr>
            <a:xfrm>
              <a:off x="2761927" y="5014073"/>
              <a:ext cx="673689"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(2004)</a:t>
              </a:r>
            </a:p>
          </p:txBody>
        </p:sp>
        <p:sp>
          <p:nvSpPr>
            <p:cNvPr id="26" name="TextBox 25"/>
            <p:cNvSpPr txBox="1"/>
            <p:nvPr/>
          </p:nvSpPr>
          <p:spPr>
            <a:xfrm>
              <a:off x="6870472" y="5004175"/>
              <a:ext cx="673689"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(2011)</a:t>
              </a:r>
            </a:p>
          </p:txBody>
        </p:sp>
      </p:grpSp>
    </p:spTree>
    <p:extLst>
      <p:ext uri="{BB962C8B-B14F-4D97-AF65-F5344CB8AC3E}">
        <p14:creationId xmlns:p14="http://schemas.microsoft.com/office/powerpoint/2010/main" val="65499170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(4)</a:t>
            </a:r>
          </a:p>
        </p:txBody>
      </p:sp>
      <p:grpSp>
        <p:nvGrpSpPr>
          <p:cNvPr id="3" name="Group 2"/>
          <p:cNvGrpSpPr/>
          <p:nvPr/>
        </p:nvGrpSpPr>
        <p:grpSpPr>
          <a:xfrm>
            <a:off x="431540" y="1493785"/>
            <a:ext cx="2282143" cy="3249505"/>
            <a:chOff x="5481753" y="2843935"/>
            <a:chExt cx="2282143" cy="3249505"/>
          </a:xfrm>
        </p:grpSpPr>
        <p:sp>
          <p:nvSpPr>
            <p:cNvPr id="4" name="Téglalap 21"/>
            <p:cNvSpPr/>
            <p:nvPr/>
          </p:nvSpPr>
          <p:spPr bwMode="auto">
            <a:xfrm>
              <a:off x="5481753" y="2843935"/>
              <a:ext cx="2282143" cy="324950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églalap 12"/>
            <p:cNvSpPr/>
            <p:nvPr/>
          </p:nvSpPr>
          <p:spPr bwMode="auto">
            <a:xfrm>
              <a:off x="5578104" y="3882052"/>
              <a:ext cx="1008062" cy="13668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églalap 13"/>
            <p:cNvSpPr/>
            <p:nvPr/>
          </p:nvSpPr>
          <p:spPr bwMode="auto">
            <a:xfrm>
              <a:off x="5616204"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7" name="Téglalap 14"/>
            <p:cNvSpPr/>
            <p:nvPr/>
          </p:nvSpPr>
          <p:spPr bwMode="auto">
            <a:xfrm>
              <a:off x="6113091"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8" name="Téglalap 15"/>
            <p:cNvSpPr/>
            <p:nvPr/>
          </p:nvSpPr>
          <p:spPr bwMode="auto">
            <a:xfrm>
              <a:off x="5616204"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9" name="Téglalap 16"/>
            <p:cNvSpPr/>
            <p:nvPr/>
          </p:nvSpPr>
          <p:spPr bwMode="auto">
            <a:xfrm>
              <a:off x="6113091"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sp>
          <p:nvSpPr>
            <p:cNvPr id="10" name="Téglalap 17"/>
            <p:cNvSpPr/>
            <p:nvPr/>
          </p:nvSpPr>
          <p:spPr bwMode="auto">
            <a:xfrm>
              <a:off x="5652521" y="5631477"/>
              <a:ext cx="2052638" cy="36036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Cache </a:t>
              </a:r>
              <a:r>
                <a:rPr kumimoji="0" lang="hu-HU" sz="900" b="0" i="0" u="none" strike="noStrike" kern="1200" cap="none" spc="0" normalizeH="0" baseline="0" noProof="0" dirty="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coherent</a:t>
              </a: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hu-HU" sz="900" b="0" i="0" u="none" strike="noStrike" kern="1200" cap="none" spc="0" normalizeH="0" baseline="0" noProof="0" dirty="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interconnect</a:t>
              </a:r>
              <a:endPar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1" name="Egyenes összekötő nyíllal 20"/>
            <p:cNvCxnSpPr/>
            <p:nvPr/>
          </p:nvCxnSpPr>
          <p:spPr bwMode="auto">
            <a:xfrm>
              <a:off x="6098072" y="5267940"/>
              <a:ext cx="0" cy="36036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Szövegdoboz 23"/>
            <p:cNvSpPr txBox="1">
              <a:spLocks noChangeArrowheads="1"/>
            </p:cNvSpPr>
            <p:nvPr/>
          </p:nvSpPr>
          <p:spPr bwMode="auto">
            <a:xfrm>
              <a:off x="5576111" y="3404602"/>
              <a:ext cx="994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Cluster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LITTLE cores</a:t>
              </a:r>
              <a:endParaRPr kumimoji="0" lang="hu-HU"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endParaRPr>
            </a:p>
          </p:txBody>
        </p:sp>
        <p:cxnSp>
          <p:nvCxnSpPr>
            <p:cNvPr id="13" name="Egyenes összekötő nyíllal 148"/>
            <p:cNvCxnSpPr/>
            <p:nvPr/>
          </p:nvCxnSpPr>
          <p:spPr bwMode="auto">
            <a:xfrm>
              <a:off x="7216209" y="5279052"/>
              <a:ext cx="0" cy="360363"/>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Szövegdoboz 22"/>
            <p:cNvSpPr txBox="1">
              <a:spLocks noChangeArrowheads="1"/>
            </p:cNvSpPr>
            <p:nvPr/>
          </p:nvSpPr>
          <p:spPr bwMode="auto">
            <a:xfrm>
              <a:off x="6778126" y="2941658"/>
              <a:ext cx="841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big cores</a:t>
              </a:r>
              <a:endParaRPr kumimoji="0" lang="hu-HU"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endParaRPr>
            </a:p>
          </p:txBody>
        </p:sp>
        <p:sp>
          <p:nvSpPr>
            <p:cNvPr id="15" name="Téglalap 11"/>
            <p:cNvSpPr/>
            <p:nvPr/>
          </p:nvSpPr>
          <p:spPr bwMode="auto">
            <a:xfrm>
              <a:off x="6661647" y="3441495"/>
              <a:ext cx="1044575" cy="188753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tangle 15"/>
            <p:cNvSpPr/>
            <p:nvPr/>
          </p:nvSpPr>
          <p:spPr bwMode="auto">
            <a:xfrm>
              <a:off x="6661647" y="3431419"/>
              <a:ext cx="1044575" cy="1878564"/>
            </a:xfrm>
            <a:prstGeom prst="rect">
              <a:avLst/>
            </a:prstGeom>
            <a:solidFill>
              <a:schemeClr val="bg1">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7" name="Téglalap 3"/>
            <p:cNvSpPr/>
            <p:nvPr/>
          </p:nvSpPr>
          <p:spPr bwMode="auto">
            <a:xfrm>
              <a:off x="6716756"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18" name="Téglalap 4"/>
            <p:cNvSpPr/>
            <p:nvPr/>
          </p:nvSpPr>
          <p:spPr bwMode="auto">
            <a:xfrm>
              <a:off x="7219168"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19" name="Téglalap 5"/>
            <p:cNvSpPr/>
            <p:nvPr/>
          </p:nvSpPr>
          <p:spPr bwMode="auto">
            <a:xfrm>
              <a:off x="6717602"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20" name="Téglalap 6"/>
            <p:cNvSpPr/>
            <p:nvPr/>
          </p:nvSpPr>
          <p:spPr bwMode="auto">
            <a:xfrm>
              <a:off x="7219168"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grpSp>
      <p:grpSp>
        <p:nvGrpSpPr>
          <p:cNvPr id="22" name="Group 21"/>
          <p:cNvGrpSpPr/>
          <p:nvPr/>
        </p:nvGrpSpPr>
        <p:grpSpPr>
          <a:xfrm>
            <a:off x="3264836" y="4509120"/>
            <a:ext cx="5769472" cy="2017059"/>
            <a:chOff x="3211048" y="4034118"/>
            <a:chExt cx="5769472" cy="2017059"/>
          </a:xfrm>
        </p:grpSpPr>
        <p:sp>
          <p:nvSpPr>
            <p:cNvPr id="23" name="Rectangle 22"/>
            <p:cNvSpPr/>
            <p:nvPr/>
          </p:nvSpPr>
          <p:spPr bwMode="auto">
            <a:xfrm>
              <a:off x="3484472"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Times New Roman" pitchFamily="18" charset="0"/>
                </a:rPr>
                <a:t>To</a:t>
              </a:r>
            </a:p>
          </p:txBody>
        </p:sp>
        <p:pic>
          <p:nvPicPr>
            <p:cNvPr id="24" name="Picture 23"/>
            <p:cNvPicPr>
              <a:picLocks noChangeAspect="1"/>
            </p:cNvPicPr>
            <p:nvPr/>
          </p:nvPicPr>
          <p:blipFill rotWithShape="1">
            <a:blip r:embed="rId2"/>
            <a:srcRect l="8397" t="80380" b="2530"/>
            <a:stretch/>
          </p:blipFill>
          <p:spPr>
            <a:xfrm>
              <a:off x="3545756" y="5205030"/>
              <a:ext cx="5434764" cy="699245"/>
            </a:xfrm>
            <a:prstGeom prst="rect">
              <a:avLst/>
            </a:prstGeom>
          </p:spPr>
        </p:pic>
        <p:pic>
          <p:nvPicPr>
            <p:cNvPr id="25" name="Picture 24"/>
            <p:cNvPicPr>
              <a:picLocks noChangeAspect="1"/>
            </p:cNvPicPr>
            <p:nvPr/>
          </p:nvPicPr>
          <p:blipFill rotWithShape="1">
            <a:blip r:embed="rId2"/>
            <a:srcRect t="58032" r="3480" b="20387"/>
            <a:stretch/>
          </p:blipFill>
          <p:spPr>
            <a:xfrm>
              <a:off x="3211048" y="4308563"/>
              <a:ext cx="5726437" cy="883016"/>
            </a:xfrm>
            <a:prstGeom prst="rect">
              <a:avLst/>
            </a:prstGeom>
          </p:spPr>
        </p:pic>
      </p:grpSp>
      <p:pic>
        <p:nvPicPr>
          <p:cNvPr id="30" name="Picture 29"/>
          <p:cNvPicPr>
            <a:picLocks noChangeAspect="1"/>
          </p:cNvPicPr>
          <p:nvPr/>
        </p:nvPicPr>
        <p:blipFill rotWithShape="1">
          <a:blip r:embed="rId2"/>
          <a:srcRect b="41705"/>
          <a:stretch/>
        </p:blipFill>
        <p:spPr>
          <a:xfrm>
            <a:off x="3417237" y="1358770"/>
            <a:ext cx="5589494" cy="3015335"/>
          </a:xfrm>
          <a:prstGeom prst="rect">
            <a:avLst/>
          </a:prstGeom>
        </p:spPr>
      </p:pic>
      <p:sp>
        <p:nvSpPr>
          <p:cNvPr id="32" name="TextBox 31"/>
          <p:cNvSpPr txBox="1"/>
          <p:nvPr/>
        </p:nvSpPr>
        <p:spPr>
          <a:xfrm>
            <a:off x="3671900" y="4419110"/>
            <a:ext cx="493064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To cache coherent interconnect through the </a:t>
            </a:r>
            <a:r>
              <a:rPr kumimoji="0" lang="en-US" sz="1200" b="0" i="0" u="none" strike="noStrike" kern="1200" cap="none" spc="0" normalizeH="0" baseline="0" noProof="0" dirty="0" err="1">
                <a:ln>
                  <a:noFill/>
                </a:ln>
                <a:solidFill>
                  <a:srgbClr val="000000"/>
                </a:solidFill>
                <a:effectLst/>
                <a:uLnTx/>
                <a:uFillTx/>
                <a:latin typeface="Verdana"/>
                <a:ea typeface="+mn-ea"/>
                <a:cs typeface="+mn-cs"/>
              </a:rPr>
              <a:t>AMBA4</a:t>
            </a:r>
            <a:r>
              <a:rPr kumimoji="0" lang="en-US" sz="1200" b="0" i="0" u="none" strike="noStrike" kern="1200" cap="none" spc="0" normalizeH="0" baseline="0" noProof="0" dirty="0">
                <a:ln>
                  <a:noFill/>
                </a:ln>
                <a:solidFill>
                  <a:srgbClr val="000000"/>
                </a:solidFill>
                <a:effectLst/>
                <a:uLnTx/>
                <a:uFillTx/>
                <a:latin typeface="Verdana"/>
                <a:ea typeface="+mn-ea"/>
                <a:cs typeface="+mn-cs"/>
              </a:rPr>
              <a:t> ACE bus </a:t>
            </a:r>
          </a:p>
        </p:txBody>
      </p:sp>
      <p:sp>
        <p:nvSpPr>
          <p:cNvPr id="33" name="TextBox 32"/>
          <p:cNvSpPr txBox="1"/>
          <p:nvPr/>
        </p:nvSpPr>
        <p:spPr>
          <a:xfrm>
            <a:off x="76327" y="413665"/>
            <a:ext cx="83917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The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dirty="0">
                <a:ln>
                  <a:noFill/>
                </a:ln>
                <a:solidFill>
                  <a:srgbClr val="2D2D8A"/>
                </a:solidFill>
                <a:effectLst/>
                <a:uLnTx/>
                <a:uFillTx/>
                <a:latin typeface="Verdana"/>
                <a:ea typeface="+mn-ea"/>
                <a:cs typeface="+mn-cs"/>
              </a:rPr>
              <a:t> technology as an evolution of the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big.LITTLE</a:t>
            </a:r>
            <a:r>
              <a:rPr kumimoji="0" lang="en-US" sz="1800" b="0" i="0" u="none" strike="noStrike" kern="1200" cap="none" spc="0" normalizeH="0" baseline="0" noProof="0" dirty="0">
                <a:ln>
                  <a:noFill/>
                </a:ln>
                <a:solidFill>
                  <a:srgbClr val="2D2D8A"/>
                </a:solidFill>
                <a:effectLst/>
                <a:uLnTx/>
                <a:uFillTx/>
                <a:latin typeface="Verdana"/>
                <a:ea typeface="+mn-ea"/>
                <a:cs typeface="+mn-cs"/>
              </a:rPr>
              <a:t> technology</a:t>
            </a:r>
          </a:p>
        </p:txBody>
      </p:sp>
      <p:sp>
        <p:nvSpPr>
          <p:cNvPr id="34" name="TextBox 33"/>
          <p:cNvSpPr txBox="1"/>
          <p:nvPr/>
        </p:nvSpPr>
        <p:spPr>
          <a:xfrm>
            <a:off x="476545" y="1088740"/>
            <a:ext cx="28444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200" b="1" i="0" u="none" strike="noStrike" kern="1200" cap="none" spc="0" normalizeH="0" baseline="0" noProof="0" dirty="0">
                <a:ln>
                  <a:noFill/>
                </a:ln>
                <a:solidFill>
                  <a:srgbClr val="000000"/>
                </a:solidFill>
                <a:effectLst/>
                <a:uLnTx/>
                <a:uFillTx/>
                <a:latin typeface="Verdana"/>
                <a:ea typeface="+mn-ea"/>
                <a:cs typeface="+mn-cs"/>
              </a:rPr>
              <a:t> core clusters</a:t>
            </a:r>
          </a:p>
        </p:txBody>
      </p:sp>
      <p:sp>
        <p:nvSpPr>
          <p:cNvPr id="35" name="TextBox 34"/>
          <p:cNvSpPr txBox="1"/>
          <p:nvPr/>
        </p:nvSpPr>
        <p:spPr>
          <a:xfrm>
            <a:off x="4481990" y="1088740"/>
            <a:ext cx="35553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Verdana"/>
                <a:ea typeface="+mn-ea"/>
                <a:cs typeface="+mn-cs"/>
              </a:rPr>
              <a:t>A single </a:t>
            </a:r>
            <a:r>
              <a:rPr kumimoji="0" lang="en-US" sz="12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200" b="1" i="0" u="none" strike="noStrike" kern="1200" cap="none" spc="0" normalizeH="0" baseline="0" noProof="0" dirty="0">
                <a:ln>
                  <a:noFill/>
                </a:ln>
                <a:solidFill>
                  <a:srgbClr val="000000"/>
                </a:solidFill>
                <a:effectLst/>
                <a:uLnTx/>
                <a:uFillTx/>
                <a:latin typeface="Verdana"/>
                <a:ea typeface="+mn-ea"/>
                <a:cs typeface="+mn-cs"/>
              </a:rPr>
              <a:t> core cluster </a:t>
            </a:r>
            <a:r>
              <a:rPr lang="hu-HU" sz="1200" dirty="0">
                <a:solidFill>
                  <a:srgbClr val="000000"/>
                </a:solidFill>
                <a:latin typeface="Verdana"/>
              </a:rPr>
              <a:t>[</a:t>
            </a:r>
            <a:r>
              <a:rPr kumimoji="0" lang="en-US" sz="1200" b="0" i="0" u="none" strike="noStrike" kern="1200" cap="none" spc="0" normalizeH="0" baseline="0" noProof="0" dirty="0">
                <a:ln>
                  <a:noFill/>
                </a:ln>
                <a:solidFill>
                  <a:srgbClr val="000000"/>
                </a:solidFill>
                <a:effectLst/>
                <a:uLnTx/>
                <a:uFillTx/>
                <a:latin typeface="Verdana"/>
                <a:ea typeface="+mn-ea"/>
                <a:cs typeface="+mn-cs"/>
              </a:rPr>
              <a:t>118</a:t>
            </a:r>
            <a:r>
              <a:rPr lang="hu-HU" sz="1200" dirty="0">
                <a:solidFill>
                  <a:srgbClr val="000000"/>
                </a:solidFill>
                <a:latin typeface="Verdana"/>
              </a:rPr>
              <a: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6" name="TextBox 35"/>
          <p:cNvSpPr txBox="1"/>
          <p:nvPr/>
        </p:nvSpPr>
        <p:spPr>
          <a:xfrm>
            <a:off x="271997" y="4959170"/>
            <a:ext cx="258917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Two separate core clusters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with up to 4 cores each (2011)</a:t>
            </a:r>
          </a:p>
        </p:txBody>
      </p:sp>
      <p:sp>
        <p:nvSpPr>
          <p:cNvPr id="37" name="TextBox 36"/>
          <p:cNvSpPr txBox="1"/>
          <p:nvPr/>
        </p:nvSpPr>
        <p:spPr>
          <a:xfrm>
            <a:off x="3876646" y="6379549"/>
            <a:ext cx="449437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 single cluster of up to 8 cores of up to two core types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(but up to 4 big cores) (2017)</a:t>
            </a:r>
          </a:p>
        </p:txBody>
      </p:sp>
    </p:spTree>
    <p:extLst>
      <p:ext uri="{BB962C8B-B14F-4D97-AF65-F5344CB8AC3E}">
        <p14:creationId xmlns:p14="http://schemas.microsoft.com/office/powerpoint/2010/main" val="24145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7"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(5)</a:t>
            </a:r>
          </a:p>
        </p:txBody>
      </p:sp>
      <p:sp>
        <p:nvSpPr>
          <p:cNvPr id="3" name="TextBox 2"/>
          <p:cNvSpPr txBox="1"/>
          <p:nvPr/>
        </p:nvSpPr>
        <p:spPr>
          <a:xfrm>
            <a:off x="76061" y="413665"/>
            <a:ext cx="8628324" cy="369332"/>
          </a:xfrm>
          <a:prstGeom prst="rect">
            <a:avLst/>
          </a:prstGeom>
          <a:noFill/>
        </p:spPr>
        <p:txBody>
          <a:bodyPr wrap="none" rtlCol="0">
            <a:spAutoFit/>
          </a:bodyPr>
          <a:lstStyle/>
          <a:p>
            <a:pPr>
              <a:defRPr/>
            </a:pPr>
            <a:r>
              <a:rPr lang="en-GB" spc="-90" dirty="0">
                <a:solidFill>
                  <a:srgbClr val="2D2D8A"/>
                </a:solidFill>
              </a:rPr>
              <a:t>Main extension of the related microarchitectures: The </a:t>
            </a:r>
            <a:r>
              <a:rPr lang="en-US" spc="-90" dirty="0" err="1">
                <a:solidFill>
                  <a:srgbClr val="2D2D8A"/>
                </a:solidFill>
              </a:rPr>
              <a:t>DynamIQ</a:t>
            </a:r>
            <a:r>
              <a:rPr lang="en-US" spc="-90" dirty="0">
                <a:solidFill>
                  <a:srgbClr val="2D2D8A"/>
                </a:solidFill>
              </a:rPr>
              <a:t> core cluster -3</a:t>
            </a:r>
          </a:p>
        </p:txBody>
      </p:sp>
      <p:sp>
        <p:nvSpPr>
          <p:cNvPr id="6" name="TextBox 5"/>
          <p:cNvSpPr txBox="1"/>
          <p:nvPr/>
        </p:nvSpPr>
        <p:spPr>
          <a:xfrm>
            <a:off x="26495" y="2033845"/>
            <a:ext cx="61850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FF0000"/>
                </a:solidFill>
                <a:effectLst/>
                <a:uLnTx/>
                <a:uFillTx/>
                <a:latin typeface="Verdana"/>
                <a:ea typeface="+mn-ea"/>
                <a:cs typeface="+mn-cs"/>
              </a:rPr>
              <a:t>EAS (Energy Aware Scheduling), </a:t>
            </a:r>
            <a:r>
              <a:rPr kumimoji="0" lang="en-US" sz="1600" b="0" i="0" u="none" strike="noStrike" kern="1200" cap="none" spc="0" normalizeH="0" baseline="0" noProof="0" dirty="0">
                <a:ln>
                  <a:noFill/>
                </a:ln>
                <a:solidFill>
                  <a:srgbClr val="000000"/>
                </a:solidFill>
                <a:effectLst/>
                <a:uLnTx/>
                <a:uFillTx/>
                <a:latin typeface="Verdana"/>
                <a:ea typeface="+mn-ea"/>
                <a:cs typeface="+mn-cs"/>
              </a:rPr>
              <a:t>not detailed here</a:t>
            </a:r>
            <a:r>
              <a:rPr kumimoji="0" lang="en-US" sz="1600" b="0" i="0" u="none" strike="noStrike" kern="1200" cap="none" spc="0" normalizeH="0" baseline="0" noProof="0" dirty="0">
                <a:ln>
                  <a:noFill/>
                </a:ln>
                <a:solidFill>
                  <a:srgbClr val="FF0000"/>
                </a:solidFill>
                <a:effectLst/>
                <a:uLnTx/>
                <a:uFillTx/>
                <a:latin typeface="Verdana"/>
                <a:ea typeface="+mn-ea"/>
                <a:cs typeface="+mn-cs"/>
              </a:rPr>
              <a:t>.</a:t>
            </a:r>
          </a:p>
        </p:txBody>
      </p:sp>
      <p:sp>
        <p:nvSpPr>
          <p:cNvPr id="7" name="TextBox 6"/>
          <p:cNvSpPr txBox="1"/>
          <p:nvPr/>
        </p:nvSpPr>
        <p:spPr>
          <a:xfrm>
            <a:off x="258294" y="1125904"/>
            <a:ext cx="8451353" cy="907941"/>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greater flexibility </a:t>
            </a:r>
            <a:r>
              <a:rPr kumimoji="0" lang="en-US" sz="1600" b="0" i="0" u="none" strike="noStrike" kern="1200" cap="none" spc="0" normalizeH="0" baseline="0" noProof="0" dirty="0">
                <a:ln>
                  <a:noFill/>
                </a:ln>
                <a:solidFill>
                  <a:srgbClr val="000000"/>
                </a:solidFill>
                <a:effectLst/>
                <a:uLnTx/>
                <a:uFillTx/>
                <a:latin typeface="Verdana"/>
                <a:ea typeface="+mn-ea"/>
                <a:cs typeface="+mn-cs"/>
              </a:rPr>
              <a:t>with or without LITTLE cores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redesigned memory subsystem with </a:t>
            </a:r>
            <a:r>
              <a:rPr kumimoji="0" lang="en-US" sz="1600" b="0" i="0" u="none" strike="noStrike" kern="1200" cap="none" spc="0" normalizeH="0" baseline="0" noProof="0" dirty="0">
                <a:ln>
                  <a:noFill/>
                </a:ln>
                <a:solidFill>
                  <a:srgbClr val="0070C0"/>
                </a:solidFill>
                <a:effectLst/>
                <a:uLnTx/>
                <a:uFillTx/>
                <a:latin typeface="Verdana"/>
                <a:ea typeface="+mn-ea"/>
                <a:cs typeface="+mn-cs"/>
              </a:rPr>
              <a:t>higher bandwidth and lower access time</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improved power efficiency </a:t>
            </a:r>
            <a:r>
              <a:rPr kumimoji="0" lang="en-US" sz="1600" b="0" i="0" u="none" strike="noStrike" kern="1200" cap="none" spc="0" normalizeH="0" baseline="0" noProof="0" dirty="0">
                <a:ln>
                  <a:noFill/>
                </a:ln>
                <a:solidFill>
                  <a:srgbClr val="000000"/>
                </a:solidFill>
                <a:effectLst/>
                <a:uLnTx/>
                <a:uFillTx/>
                <a:latin typeface="Verdana"/>
                <a:ea typeface="+mn-ea"/>
                <a:cs typeface="+mn-cs"/>
              </a:rPr>
              <a:t>through </a:t>
            </a:r>
            <a:r>
              <a:rPr kumimoji="0" lang="en-US" sz="1600" b="0" i="0" u="none" strike="noStrike" kern="1200" cap="none" spc="0" normalizeH="0" baseline="0" noProof="0" dirty="0">
                <a:ln>
                  <a:noFill/>
                </a:ln>
                <a:solidFill>
                  <a:srgbClr val="0070C0"/>
                </a:solidFill>
                <a:effectLst/>
                <a:uLnTx/>
                <a:uFillTx/>
                <a:latin typeface="Verdana"/>
                <a:ea typeface="+mn-ea"/>
                <a:cs typeface="+mn-cs"/>
              </a:rPr>
              <a:t>intelligent power management </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FF0000"/>
                </a:solidFill>
                <a:effectLst/>
                <a:uLnTx/>
                <a:uFillTx/>
                <a:latin typeface="Verdana"/>
                <a:ea typeface="+mn-ea"/>
                <a:cs typeface="+mn-cs"/>
              </a:rPr>
              <a:t>EAS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5" name="TextBox 4"/>
          <p:cNvSpPr txBox="1"/>
          <p:nvPr/>
        </p:nvSpPr>
        <p:spPr>
          <a:xfrm>
            <a:off x="85048" y="795191"/>
            <a:ext cx="4796506" cy="338554"/>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Benefits</a:t>
            </a:r>
            <a:r>
              <a:rPr kumimoji="0" lang="en-US" sz="1600" b="0" i="0" u="none" strike="noStrike" kern="1200" cap="none" spc="0" normalizeH="0" baseline="0" noProof="0" dirty="0">
                <a:ln>
                  <a:noFill/>
                </a:ln>
                <a:solidFill>
                  <a:srgbClr val="000000"/>
                </a:solidFill>
                <a:effectLst/>
                <a:uLnTx/>
                <a:uFillTx/>
                <a:latin typeface="Verdana"/>
                <a:ea typeface="+mn-ea"/>
                <a:cs typeface="+mn-cs"/>
              </a:rPr>
              <a:t> of 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600" b="0" i="0" u="none" strike="noStrike" kern="1200" cap="none" spc="0" normalizeH="0" baseline="0" noProof="0" dirty="0">
                <a:ln>
                  <a:noFill/>
                </a:ln>
                <a:solidFill>
                  <a:srgbClr val="000000"/>
                </a:solidFill>
                <a:effectLst/>
                <a:uLnTx/>
                <a:uFillTx/>
                <a:latin typeface="Verdana"/>
                <a:ea typeface="+mn-ea"/>
                <a:cs typeface="+mn-cs"/>
              </a:rPr>
              <a:t> cluster technology:</a:t>
            </a:r>
          </a:p>
        </p:txBody>
      </p:sp>
    </p:spTree>
    <p:extLst>
      <p:ext uri="{BB962C8B-B14F-4D97-AF65-F5344CB8AC3E}">
        <p14:creationId xmlns:p14="http://schemas.microsoft.com/office/powerpoint/2010/main" val="230374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(6)</a:t>
            </a:r>
          </a:p>
        </p:txBody>
      </p:sp>
      <p:sp>
        <p:nvSpPr>
          <p:cNvPr id="3" name="TextBox 2"/>
          <p:cNvSpPr txBox="1"/>
          <p:nvPr/>
        </p:nvSpPr>
        <p:spPr>
          <a:xfrm>
            <a:off x="76061" y="413665"/>
            <a:ext cx="8628324" cy="369332"/>
          </a:xfrm>
          <a:prstGeom prst="rect">
            <a:avLst/>
          </a:prstGeom>
          <a:noFill/>
        </p:spPr>
        <p:txBody>
          <a:bodyPr wrap="none" rtlCol="0">
            <a:spAutoFit/>
          </a:bodyPr>
          <a:lstStyle/>
          <a:p>
            <a:pPr lvl="0">
              <a:defRPr/>
            </a:pPr>
            <a:r>
              <a:rPr lang="en-GB" spc="-90" dirty="0">
                <a:solidFill>
                  <a:srgbClr val="2D2D8A"/>
                </a:solidFill>
              </a:rPr>
              <a:t>Main extension of the related microarchitectures: The </a:t>
            </a:r>
            <a:r>
              <a:rPr lang="en-US" spc="-90" dirty="0" err="1">
                <a:solidFill>
                  <a:srgbClr val="2D2D8A"/>
                </a:solidFill>
              </a:rPr>
              <a:t>DynamIQ</a:t>
            </a:r>
            <a:r>
              <a:rPr lang="en-US" spc="-90" dirty="0">
                <a:solidFill>
                  <a:srgbClr val="2D2D8A"/>
                </a:solidFill>
              </a:rPr>
              <a:t> core cluster -4</a:t>
            </a:r>
          </a:p>
        </p:txBody>
      </p:sp>
      <p:sp>
        <p:nvSpPr>
          <p:cNvPr id="6" name="TextBox 5"/>
          <p:cNvSpPr txBox="1"/>
          <p:nvPr/>
        </p:nvSpPr>
        <p:spPr>
          <a:xfrm>
            <a:off x="269027" y="773705"/>
            <a:ext cx="8899231" cy="58477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assumes </a:t>
            </a:r>
            <a:r>
              <a:rPr kumimoji="0" lang="en-US" sz="1600" b="0" i="0" u="none" strike="noStrike" kern="1200" cap="none" spc="0" normalizeH="0" baseline="0" noProof="0" dirty="0">
                <a:ln>
                  <a:noFill/>
                </a:ln>
                <a:solidFill>
                  <a:srgbClr val="0070C0"/>
                </a:solidFill>
                <a:effectLst/>
                <a:uLnTx/>
                <a:uFillTx/>
                <a:latin typeface="Verdana"/>
                <a:ea typeface="+mn-ea"/>
                <a:cs typeface="+mn-cs"/>
              </a:rPr>
              <a:t>Armv8.2-A compatible cores</a:t>
            </a:r>
            <a:r>
              <a:rPr kumimoji="0" lang="en-US" sz="1600" b="0" i="0" u="none" strike="noStrike" kern="1200" cap="none" spc="0" normalizeH="0" baseline="0" noProof="0" dirty="0">
                <a:ln>
                  <a:noFill/>
                </a:ln>
                <a:solidFill>
                  <a:srgbClr val="000000"/>
                </a:solidFill>
                <a:effectLst/>
                <a:uLnTx/>
                <a:uFillTx/>
                <a:latin typeface="Verdana"/>
                <a:ea typeface="+mn-ea"/>
                <a:cs typeface="+mn-cs"/>
              </a:rPr>
              <a:t>, such as the Cortex-A55 and Cortex-A75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or Cortex-A76.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10503821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(7)</a:t>
            </a:r>
          </a:p>
        </p:txBody>
      </p:sp>
      <p:sp>
        <p:nvSpPr>
          <p:cNvPr id="3" name="TextBox 2"/>
          <p:cNvSpPr txBox="1"/>
          <p:nvPr/>
        </p:nvSpPr>
        <p:spPr>
          <a:xfrm>
            <a:off x="71500" y="413665"/>
            <a:ext cx="57054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Main enhancements of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dirty="0">
                <a:ln>
                  <a:noFill/>
                </a:ln>
                <a:solidFill>
                  <a:srgbClr val="2D2D8A"/>
                </a:solidFill>
                <a:effectLst/>
                <a:uLnTx/>
                <a:uFillTx/>
                <a:latin typeface="Verdana"/>
                <a:ea typeface="+mn-ea"/>
                <a:cs typeface="+mn-cs"/>
              </a:rPr>
              <a:t> core clusters </a:t>
            </a:r>
          </a:p>
        </p:txBody>
      </p:sp>
      <p:sp>
        <p:nvSpPr>
          <p:cNvPr id="4" name="TextBox 3"/>
          <p:cNvSpPr txBox="1"/>
          <p:nvPr/>
        </p:nvSpPr>
        <p:spPr>
          <a:xfrm>
            <a:off x="262362" y="820256"/>
            <a:ext cx="7580921" cy="1528624"/>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400"/>
              </a:spcAft>
              <a:buClrTx/>
              <a:buSzTx/>
              <a:buFontTx/>
              <a:buAutoNum type="alphaLcParen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Up to 8 CPU cores of up to two core types </a:t>
            </a:r>
            <a:r>
              <a:rPr kumimoji="0" lang="en-US" sz="1600" b="0" i="0" u="none" strike="noStrike" kern="1200" cap="none" spc="0" normalizeH="0" baseline="0" noProof="0" dirty="0">
                <a:ln>
                  <a:noFill/>
                </a:ln>
                <a:solidFill>
                  <a:srgbClr val="000000"/>
                </a:solidFill>
                <a:effectLst/>
                <a:uLnTx/>
                <a:uFillTx/>
                <a:latin typeface="Verdana"/>
                <a:ea typeface="+mn-ea"/>
                <a:cs typeface="+mn-cs"/>
              </a:rPr>
              <a:t>(Armv8.2-A ISA based )</a:t>
            </a:r>
          </a:p>
          <a:p>
            <a:pPr marL="342900" marR="0" lvl="0" indent="-342900" algn="l" defTabSz="914400" rtl="0" eaLnBrk="1" fontAlgn="auto" latinLnBrk="0" hangingPunct="1">
              <a:lnSpc>
                <a:spcPct val="100000"/>
              </a:lnSpc>
              <a:spcBef>
                <a:spcPts val="0"/>
              </a:spcBef>
              <a:spcAft>
                <a:spcPts val="400"/>
              </a:spcAft>
              <a:buClrTx/>
              <a:buSzTx/>
              <a:buFontTx/>
              <a:buAutoNum type="alphaLcParen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Private (per-core)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L2</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2D2D8A"/>
                </a:solidFill>
                <a:effectLst/>
                <a:uLnTx/>
                <a:uFillTx/>
                <a:latin typeface="Verdana"/>
                <a:ea typeface="+mn-ea"/>
                <a:cs typeface="+mn-cs"/>
              </a:rPr>
              <a:t>caches </a:t>
            </a:r>
            <a:r>
              <a:rPr kumimoji="0" lang="en-US" sz="1600" b="0" i="0" u="none" strike="noStrike" kern="1200" cap="none" spc="0" normalizeH="0" baseline="0" noProof="0" dirty="0">
                <a:ln>
                  <a:noFill/>
                </a:ln>
                <a:solidFill>
                  <a:srgbClr val="000000"/>
                </a:solidFill>
                <a:effectLst/>
                <a:uLnTx/>
                <a:uFillTx/>
                <a:latin typeface="Verdana"/>
                <a:ea typeface="+mn-ea"/>
                <a:cs typeface="+mn-cs"/>
              </a:rPr>
              <a:t>in the </a:t>
            </a:r>
            <a:r>
              <a:rPr kumimoji="0" lang="en-US" sz="1600" b="0" i="0" u="none" strike="noStrike" kern="1200" cap="none" spc="0" normalizeH="0" baseline="0" noProof="0" dirty="0">
                <a:ln>
                  <a:noFill/>
                </a:ln>
                <a:solidFill>
                  <a:srgbClr val="2D2D8A"/>
                </a:solidFill>
                <a:effectLst/>
                <a:uLnTx/>
                <a:uFillTx/>
                <a:latin typeface="Verdana"/>
                <a:ea typeface="+mn-ea"/>
                <a:cs typeface="+mn-cs"/>
              </a:rPr>
              <a:t>CPU cores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c)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DynamIQ</a:t>
            </a:r>
            <a:r>
              <a:rPr kumimoji="0" lang="en-US" sz="1600" b="0" i="0" u="none" strike="noStrike" kern="1200" cap="none" spc="0" normalizeH="0" baseline="0" noProof="0" dirty="0">
                <a:ln>
                  <a:noFill/>
                </a:ln>
                <a:solidFill>
                  <a:srgbClr val="0070C0"/>
                </a:solidFill>
                <a:effectLst/>
                <a:uLnTx/>
                <a:uFillTx/>
                <a:latin typeface="Verdana"/>
                <a:ea typeface="+mn-ea"/>
                <a:cs typeface="+mn-cs"/>
              </a:rPr>
              <a:t> Shared Unit </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DSU</a:t>
            </a:r>
            <a:r>
              <a:rPr kumimoji="0" lang="en-US" sz="1600" b="0" i="0" u="none" strike="noStrike" kern="1200" cap="none" spc="0" normalizeH="0" baseline="0" noProof="0" dirty="0">
                <a:ln>
                  <a:noFill/>
                </a:ln>
                <a:solidFill>
                  <a:srgbClr val="000000"/>
                </a:solidFill>
                <a:effectLst/>
                <a:uLnTx/>
                <a:uFillTx/>
                <a:latin typeface="Verdana"/>
                <a:ea typeface="+mn-ea"/>
                <a:cs typeface="+mn-cs"/>
              </a:rPr>
              <a:t>) with a </a:t>
            </a:r>
            <a:r>
              <a:rPr kumimoji="0" lang="en-US" sz="1600" b="0" i="0" u="none" strike="noStrike" kern="1200" cap="none" spc="0" normalizeH="0" baseline="0" noProof="0" dirty="0">
                <a:ln>
                  <a:noFill/>
                </a:ln>
                <a:solidFill>
                  <a:srgbClr val="0070C0"/>
                </a:solidFill>
                <a:effectLst/>
                <a:uLnTx/>
                <a:uFillTx/>
                <a:latin typeface="Verdana"/>
                <a:ea typeface="+mn-ea"/>
                <a:cs typeface="+mn-cs"/>
              </a:rPr>
              <a:t>shared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L3</a:t>
            </a:r>
            <a:r>
              <a:rPr kumimoji="0" lang="en-US" sz="1600" b="0" i="0" u="none" strike="noStrike" kern="1200" cap="none" spc="0" normalizeH="0" baseline="0" noProof="0" dirty="0">
                <a:ln>
                  <a:noFill/>
                </a:ln>
                <a:solidFill>
                  <a:srgbClr val="0070C0"/>
                </a:solidFill>
                <a:effectLst/>
                <a:uLnTx/>
                <a:uFillTx/>
                <a:latin typeface="Verdana"/>
                <a:ea typeface="+mn-ea"/>
                <a:cs typeface="+mn-cs"/>
              </a:rPr>
              <a:t> cache </a:t>
            </a:r>
            <a:r>
              <a:rPr kumimoji="0" lang="en-US" sz="1600" b="0" i="0" u="none" strike="noStrike" kern="1200" cap="none" spc="0" normalizeH="0" baseline="0" noProof="0" dirty="0">
                <a:ln>
                  <a:noFill/>
                </a:ln>
                <a:solidFill>
                  <a:srgbClr val="000000"/>
                </a:solidFill>
                <a:effectLst/>
                <a:uLnTx/>
                <a:uFillTx/>
                <a:latin typeface="Verdana"/>
                <a:ea typeface="+mn-ea"/>
                <a:cs typeface="+mn-cs"/>
              </a:rPr>
              <a:t>and snoop filter</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d) Capability for partitioning the cores, the L3 cache and the ACP ports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e) Finer-grain frequency and voltage control</a:t>
            </a:r>
          </a:p>
        </p:txBody>
      </p:sp>
      <p:sp>
        <p:nvSpPr>
          <p:cNvPr id="6" name="TextBox 5"/>
          <p:cNvSpPr txBox="1"/>
          <p:nvPr/>
        </p:nvSpPr>
        <p:spPr>
          <a:xfrm>
            <a:off x="68485" y="6354325"/>
            <a:ext cx="9272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ACP: </a:t>
            </a:r>
            <a:r>
              <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9166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(8)</a:t>
            </a:r>
          </a:p>
        </p:txBody>
      </p:sp>
      <p:pic>
        <p:nvPicPr>
          <p:cNvPr id="17" name="Picture 16"/>
          <p:cNvPicPr>
            <a:picLocks noChangeAspect="1"/>
          </p:cNvPicPr>
          <p:nvPr/>
        </p:nvPicPr>
        <p:blipFill rotWithShape="1">
          <a:blip r:embed="rId3"/>
          <a:srcRect b="41705"/>
          <a:stretch/>
        </p:blipFill>
        <p:spPr>
          <a:xfrm>
            <a:off x="3500434" y="1313765"/>
            <a:ext cx="5589494" cy="3015335"/>
          </a:xfrm>
          <a:prstGeom prst="rect">
            <a:avLst/>
          </a:prstGeom>
        </p:spPr>
      </p:pic>
      <p:grpSp>
        <p:nvGrpSpPr>
          <p:cNvPr id="5" name="Group 4"/>
          <p:cNvGrpSpPr/>
          <p:nvPr/>
        </p:nvGrpSpPr>
        <p:grpSpPr>
          <a:xfrm>
            <a:off x="3348033" y="4034118"/>
            <a:ext cx="5769472" cy="2017059"/>
            <a:chOff x="3211048" y="4034118"/>
            <a:chExt cx="5769472" cy="2017059"/>
          </a:xfrm>
        </p:grpSpPr>
        <p:sp>
          <p:nvSpPr>
            <p:cNvPr id="18" name="Rectangle 17"/>
            <p:cNvSpPr/>
            <p:nvPr/>
          </p:nvSpPr>
          <p:spPr bwMode="auto">
            <a:xfrm>
              <a:off x="3484472"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pic>
          <p:nvPicPr>
            <p:cNvPr id="20" name="Picture 19"/>
            <p:cNvPicPr>
              <a:picLocks noChangeAspect="1"/>
            </p:cNvPicPr>
            <p:nvPr/>
          </p:nvPicPr>
          <p:blipFill rotWithShape="1">
            <a:blip r:embed="rId3"/>
            <a:srcRect l="8397" t="80380" b="2530"/>
            <a:stretch/>
          </p:blipFill>
          <p:spPr>
            <a:xfrm>
              <a:off x="3545756" y="5205030"/>
              <a:ext cx="5434764" cy="699245"/>
            </a:xfrm>
            <a:prstGeom prst="rect">
              <a:avLst/>
            </a:prstGeom>
          </p:spPr>
        </p:pic>
        <p:pic>
          <p:nvPicPr>
            <p:cNvPr id="21" name="Picture 20"/>
            <p:cNvPicPr>
              <a:picLocks noChangeAspect="1"/>
            </p:cNvPicPr>
            <p:nvPr/>
          </p:nvPicPr>
          <p:blipFill rotWithShape="1">
            <a:blip r:embed="rId3"/>
            <a:srcRect t="58032" r="3480" b="20387"/>
            <a:stretch/>
          </p:blipFill>
          <p:spPr>
            <a:xfrm>
              <a:off x="3211048" y="4308563"/>
              <a:ext cx="5726437" cy="883016"/>
            </a:xfrm>
            <a:prstGeom prst="rect">
              <a:avLst/>
            </a:prstGeom>
          </p:spPr>
        </p:pic>
      </p:grpSp>
      <p:sp>
        <p:nvSpPr>
          <p:cNvPr id="22" name="TextBox 21"/>
          <p:cNvSpPr txBox="1"/>
          <p:nvPr/>
        </p:nvSpPr>
        <p:spPr>
          <a:xfrm>
            <a:off x="3904127" y="5988767"/>
            <a:ext cx="5387116" cy="81560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Armv8.2-A support</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A55</a:t>
            </a:r>
            <a:r>
              <a:rPr kumimoji="0" lang="en-US" sz="1400" b="0" i="0" u="none" strike="noStrike" kern="1200" cap="none" spc="0" normalizeH="0" baseline="0" noProof="0" dirty="0">
                <a:ln>
                  <a:noFill/>
                </a:ln>
                <a:solidFill>
                  <a:srgbClr val="000000"/>
                </a:solidFill>
                <a:effectLst/>
                <a:uLnTx/>
                <a:uFillTx/>
                <a:latin typeface="Verdana"/>
                <a:ea typeface="+mn-ea"/>
                <a:cs typeface="+mn-cs"/>
              </a:rPr>
              <a:t>/75</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2 CPU types, up to 8 cores but only up to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4b</a:t>
            </a:r>
            <a:r>
              <a:rPr kumimoji="0" lang="en-US" sz="1400" b="0" i="0" u="none" strike="noStrike" kern="1200" cap="none" spc="0" normalizeH="0" baseline="0" noProof="0" dirty="0">
                <a:ln>
                  <a:noFill/>
                </a:ln>
                <a:solidFill>
                  <a:srgbClr val="000000"/>
                </a:solidFill>
                <a:effectLst/>
                <a:uLnTx/>
                <a:uFillTx/>
                <a:latin typeface="Verdana"/>
                <a:ea typeface="+mn-ea"/>
                <a:cs typeface="+mn-cs"/>
              </a:rPr>
              <a:t>/cluster </a:t>
            </a:r>
          </a:p>
        </p:txBody>
      </p:sp>
      <p:sp>
        <p:nvSpPr>
          <p:cNvPr id="27" name="TextBox 26"/>
          <p:cNvSpPr txBox="1"/>
          <p:nvPr/>
        </p:nvSpPr>
        <p:spPr>
          <a:xfrm>
            <a:off x="80834" y="413665"/>
            <a:ext cx="821789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 Up to 8 CPU cores of up to two core types (Armv8.2-A ISA based)</a:t>
            </a:r>
          </a:p>
        </p:txBody>
      </p:sp>
      <p:sp>
        <p:nvSpPr>
          <p:cNvPr id="28" name="TextBox 27"/>
          <p:cNvSpPr txBox="1"/>
          <p:nvPr/>
        </p:nvSpPr>
        <p:spPr>
          <a:xfrm>
            <a:off x="103088" y="5972576"/>
            <a:ext cx="3885103" cy="81560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Armv8.0-A support,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e.g. 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A53</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A57</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A72</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A73</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single CPU type, up to 4 cores/cluster</a:t>
            </a:r>
          </a:p>
        </p:txBody>
      </p:sp>
      <p:grpSp>
        <p:nvGrpSpPr>
          <p:cNvPr id="29" name="Group 28"/>
          <p:cNvGrpSpPr/>
          <p:nvPr/>
        </p:nvGrpSpPr>
        <p:grpSpPr>
          <a:xfrm>
            <a:off x="210568" y="1471594"/>
            <a:ext cx="3146297" cy="3028000"/>
            <a:chOff x="4453933" y="1808819"/>
            <a:chExt cx="4618567" cy="4538003"/>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8991" b="2103"/>
            <a:stretch/>
          </p:blipFill>
          <p:spPr>
            <a:xfrm>
              <a:off x="4453933" y="1808819"/>
              <a:ext cx="4618567" cy="4538003"/>
            </a:xfrm>
            <a:prstGeom prst="rect">
              <a:avLst/>
            </a:prstGeom>
          </p:spPr>
        </p:pic>
        <p:sp>
          <p:nvSpPr>
            <p:cNvPr id="31" name="Rectangle 30"/>
            <p:cNvSpPr/>
            <p:nvPr/>
          </p:nvSpPr>
          <p:spPr bwMode="auto">
            <a:xfrm>
              <a:off x="4842030" y="2459037"/>
              <a:ext cx="1923638" cy="969963"/>
            </a:xfrm>
            <a:prstGeom prst="rect">
              <a:avLst/>
            </a:prstGeom>
            <a:solidFill>
              <a:schemeClr val="tx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3" name="TextBox 2"/>
          <p:cNvSpPr txBox="1"/>
          <p:nvPr/>
        </p:nvSpPr>
        <p:spPr>
          <a:xfrm>
            <a:off x="39942" y="1020368"/>
            <a:ext cx="39132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(2015) </a:t>
            </a:r>
            <a:r>
              <a:rPr kumimoji="0" lang="en-US" sz="1400" b="0" i="0" u="none" strike="noStrike" kern="1200" cap="none" spc="0" normalizeH="0" baseline="0" noProof="0" dirty="0">
                <a:ln>
                  <a:noFill/>
                </a:ln>
                <a:solidFill>
                  <a:srgbClr val="000000"/>
                </a:solidFill>
                <a:effectLst/>
                <a:uLnTx/>
                <a:uFillTx/>
                <a:latin typeface="Verdana"/>
                <a:ea typeface="+mn-ea"/>
                <a:cs typeface="+mn-cs"/>
              </a:rPr>
              <a:t>[102]</a:t>
            </a:r>
          </a:p>
        </p:txBody>
      </p:sp>
      <p:sp>
        <p:nvSpPr>
          <p:cNvPr id="24" name="TextBox 23"/>
          <p:cNvSpPr txBox="1"/>
          <p:nvPr/>
        </p:nvSpPr>
        <p:spPr>
          <a:xfrm>
            <a:off x="4211726" y="1034351"/>
            <a:ext cx="38010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(2017) </a:t>
            </a:r>
            <a:r>
              <a:rPr kumimoji="0" lang="en-US" sz="1400" b="0" i="0" u="none" strike="noStrike" kern="1200" cap="none" spc="0" normalizeH="0" baseline="0" noProof="0" dirty="0">
                <a:ln>
                  <a:noFill/>
                </a:ln>
                <a:solidFill>
                  <a:srgbClr val="000000"/>
                </a:solidFill>
                <a:effectLst/>
                <a:uLnTx/>
                <a:uFillTx/>
                <a:latin typeface="Verdana"/>
                <a:ea typeface="+mn-ea"/>
                <a:cs typeface="+mn-cs"/>
              </a:rPr>
              <a:t>[118]</a:t>
            </a:r>
          </a:p>
        </p:txBody>
      </p:sp>
      <p:sp>
        <p:nvSpPr>
          <p:cNvPr id="6" name="Rectangle 5"/>
          <p:cNvSpPr/>
          <p:nvPr/>
        </p:nvSpPr>
        <p:spPr bwMode="auto">
          <a:xfrm>
            <a:off x="3530072" y="4042185"/>
            <a:ext cx="914400" cy="287589"/>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Box 22"/>
          <p:cNvSpPr txBox="1"/>
          <p:nvPr/>
        </p:nvSpPr>
        <p:spPr>
          <a:xfrm>
            <a:off x="391420" y="1991965"/>
            <a:ext cx="1537489" cy="487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Cortex-</a:t>
            </a:r>
            <a:r>
              <a:rPr kumimoji="0" lang="en-US" sz="1200" b="0" i="0" u="none" strike="noStrike" kern="1200" cap="none" spc="0" normalizeH="0" baseline="0" noProof="0" dirty="0" err="1">
                <a:ln>
                  <a:noFill/>
                </a:ln>
                <a:solidFill>
                  <a:srgbClr val="FFFFFF"/>
                </a:solidFill>
                <a:effectLst/>
                <a:uLnTx/>
                <a:uFillTx/>
                <a:latin typeface="Verdana"/>
                <a:ea typeface="+mn-ea"/>
                <a:cs typeface="+mn-cs"/>
              </a:rPr>
              <a:t>A73</a:t>
            </a:r>
            <a:r>
              <a:rPr kumimoji="0" lang="en-US" sz="1200" b="0" i="0" u="none" strike="noStrike" kern="1200" cap="none" spc="0" normalizeH="0" baseline="0" noProof="0" dirty="0">
                <a:ln>
                  <a:noFill/>
                </a:ln>
                <a:solidFill>
                  <a:srgbClr val="FFFFFF"/>
                </a:solidFill>
                <a:effectLst/>
                <a:uLnTx/>
                <a:uFillTx/>
                <a:latin typeface="Verdana"/>
                <a:ea typeface="+mn-ea"/>
                <a:cs typeface="+mn-cs"/>
              </a:rPr>
              <a:t> 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Armv8.0 CPU</a:t>
            </a:r>
          </a:p>
        </p:txBody>
      </p:sp>
    </p:spTree>
    <p:extLst>
      <p:ext uri="{BB962C8B-B14F-4D97-AF65-F5344CB8AC3E}">
        <p14:creationId xmlns:p14="http://schemas.microsoft.com/office/powerpoint/2010/main" val="122669344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(9)</a:t>
            </a:r>
          </a:p>
        </p:txBody>
      </p:sp>
      <p:pic>
        <p:nvPicPr>
          <p:cNvPr id="17" name="Picture 16"/>
          <p:cNvPicPr>
            <a:picLocks noChangeAspect="1"/>
          </p:cNvPicPr>
          <p:nvPr/>
        </p:nvPicPr>
        <p:blipFill rotWithShape="1">
          <a:blip r:embed="rId3"/>
          <a:srcRect b="41705"/>
          <a:stretch/>
        </p:blipFill>
        <p:spPr>
          <a:xfrm>
            <a:off x="3507901" y="1313765"/>
            <a:ext cx="5589494" cy="3015335"/>
          </a:xfrm>
          <a:prstGeom prst="rect">
            <a:avLst/>
          </a:prstGeom>
        </p:spPr>
      </p:pic>
      <p:grpSp>
        <p:nvGrpSpPr>
          <p:cNvPr id="5" name="Group 4"/>
          <p:cNvGrpSpPr/>
          <p:nvPr/>
        </p:nvGrpSpPr>
        <p:grpSpPr>
          <a:xfrm>
            <a:off x="3282462" y="4034118"/>
            <a:ext cx="5792905" cy="2017059"/>
            <a:chOff x="3205462" y="4034118"/>
            <a:chExt cx="5792905" cy="2017059"/>
          </a:xfrm>
        </p:grpSpPr>
        <p:sp>
          <p:nvSpPr>
            <p:cNvPr id="18" name="Rectangle 17"/>
            <p:cNvSpPr/>
            <p:nvPr/>
          </p:nvSpPr>
          <p:spPr bwMode="auto">
            <a:xfrm>
              <a:off x="3478886"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pic>
          <p:nvPicPr>
            <p:cNvPr id="20" name="Picture 19"/>
            <p:cNvPicPr>
              <a:picLocks noChangeAspect="1"/>
            </p:cNvPicPr>
            <p:nvPr/>
          </p:nvPicPr>
          <p:blipFill rotWithShape="1">
            <a:blip r:embed="rId3"/>
            <a:srcRect l="8397" t="80380" b="2530"/>
            <a:stretch/>
          </p:blipFill>
          <p:spPr>
            <a:xfrm>
              <a:off x="3541530" y="5205030"/>
              <a:ext cx="5456837" cy="699245"/>
            </a:xfrm>
            <a:prstGeom prst="rect">
              <a:avLst/>
            </a:prstGeom>
          </p:spPr>
        </p:pic>
        <p:pic>
          <p:nvPicPr>
            <p:cNvPr id="21" name="Picture 20"/>
            <p:cNvPicPr>
              <a:picLocks noChangeAspect="1"/>
            </p:cNvPicPr>
            <p:nvPr/>
          </p:nvPicPr>
          <p:blipFill rotWithShape="1">
            <a:blip r:embed="rId3"/>
            <a:srcRect t="58032" r="3022" b="20387"/>
            <a:stretch/>
          </p:blipFill>
          <p:spPr>
            <a:xfrm>
              <a:off x="3205462" y="4308563"/>
              <a:ext cx="5777028" cy="883016"/>
            </a:xfrm>
            <a:prstGeom prst="rect">
              <a:avLst/>
            </a:prstGeom>
          </p:spPr>
        </p:pic>
      </p:grpSp>
      <p:sp>
        <p:nvSpPr>
          <p:cNvPr id="22" name="TextBox 21"/>
          <p:cNvSpPr txBox="1"/>
          <p:nvPr/>
        </p:nvSpPr>
        <p:spPr>
          <a:xfrm>
            <a:off x="4000377" y="5916707"/>
            <a:ext cx="4856522" cy="892552"/>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Armv8.2-A support, (Cortex-A55/75)</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2 CPU types, up to 8 cores but only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4b</a:t>
            </a:r>
            <a:r>
              <a:rPr kumimoji="0" lang="en-US" sz="1400" b="0" i="0" u="none" strike="noStrike" kern="1200" cap="none" spc="0" normalizeH="0" baseline="0" noProof="0" dirty="0">
                <a:ln>
                  <a:noFill/>
                </a:ln>
                <a:solidFill>
                  <a:srgbClr val="000000"/>
                </a:solidFill>
                <a:effectLst/>
                <a:uLnTx/>
                <a:uFillTx/>
                <a:latin typeface="Verdana"/>
                <a:ea typeface="+mn-ea"/>
                <a:cs typeface="+mn-cs"/>
              </a:rPr>
              <a:t>/cluster </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Private </a:t>
            </a:r>
            <a:r>
              <a:rPr kumimoji="0" lang="en-US" sz="1400" b="0" i="0" u="none" strike="noStrike" kern="1200" cap="none" spc="0" normalizeH="0" baseline="0" noProof="0" dirty="0" err="1">
                <a:ln>
                  <a:noFill/>
                </a:ln>
                <a:solidFill>
                  <a:srgbClr val="0070C0"/>
                </a:solidFill>
                <a:effectLst/>
                <a:uLnTx/>
                <a:uFillTx/>
                <a:latin typeface="Verdana"/>
                <a:ea typeface="+mn-ea"/>
                <a:cs typeface="+mn-cs"/>
              </a:rPr>
              <a:t>L2</a:t>
            </a:r>
            <a:r>
              <a:rPr kumimoji="0" lang="en-US" sz="1400" b="0" i="0" u="none" strike="noStrike" kern="1200" cap="none" spc="0" normalizeH="0" baseline="0" noProof="0" dirty="0">
                <a:ln>
                  <a:noFill/>
                </a:ln>
                <a:solidFill>
                  <a:srgbClr val="0070C0"/>
                </a:solidFill>
                <a:effectLst/>
                <a:uLnTx/>
                <a:uFillTx/>
                <a:latin typeface="Verdana"/>
                <a:ea typeface="+mn-ea"/>
                <a:cs typeface="+mn-cs"/>
              </a:rPr>
              <a:t> caches, shared </a:t>
            </a:r>
            <a:r>
              <a:rPr kumimoji="0" lang="en-US" sz="1400" b="0" i="0" u="none" strike="noStrike" kern="1200" cap="none" spc="0" normalizeH="0" baseline="0" noProof="0" dirty="0" err="1">
                <a:ln>
                  <a:noFill/>
                </a:ln>
                <a:solidFill>
                  <a:srgbClr val="0070C0"/>
                </a:solidFill>
                <a:effectLst/>
                <a:uLnTx/>
                <a:uFillTx/>
                <a:latin typeface="Verdana"/>
                <a:ea typeface="+mn-ea"/>
                <a:cs typeface="+mn-cs"/>
              </a:rPr>
              <a:t>L3</a:t>
            </a:r>
            <a:r>
              <a:rPr kumimoji="0" lang="en-US" sz="1400" b="0" i="0" u="none" strike="noStrike" kern="1200" cap="none" spc="0" normalizeH="0" baseline="0" noProof="0" dirty="0">
                <a:ln>
                  <a:noFill/>
                </a:ln>
                <a:solidFill>
                  <a:srgbClr val="0070C0"/>
                </a:solidFill>
                <a:effectLst/>
                <a:uLnTx/>
                <a:uFillTx/>
                <a:latin typeface="Verdana"/>
                <a:ea typeface="+mn-ea"/>
                <a:cs typeface="+mn-cs"/>
              </a:rPr>
              <a:t> cache</a:t>
            </a:r>
          </a:p>
        </p:txBody>
      </p:sp>
      <p:sp>
        <p:nvSpPr>
          <p:cNvPr id="27" name="TextBox 26"/>
          <p:cNvSpPr txBox="1"/>
          <p:nvPr/>
        </p:nvSpPr>
        <p:spPr>
          <a:xfrm>
            <a:off x="75656" y="413665"/>
            <a:ext cx="580126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b) Private (per-core)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L2</a:t>
            </a:r>
            <a:r>
              <a:rPr kumimoji="0" lang="en-US" sz="1800" b="0" i="0" u="none" strike="noStrike" kern="1200" cap="none" spc="0" normalizeH="0" baseline="0" noProof="0" dirty="0">
                <a:ln>
                  <a:noFill/>
                </a:ln>
                <a:solidFill>
                  <a:srgbClr val="2D2D8A"/>
                </a:solidFill>
                <a:effectLst/>
                <a:uLnTx/>
                <a:uFillTx/>
                <a:latin typeface="Verdana"/>
                <a:ea typeface="+mn-ea"/>
                <a:cs typeface="+mn-cs"/>
              </a:rPr>
              <a:t> caches in the CPU cores</a:t>
            </a:r>
          </a:p>
        </p:txBody>
      </p:sp>
      <p:sp>
        <p:nvSpPr>
          <p:cNvPr id="28" name="TextBox 27"/>
          <p:cNvSpPr txBox="1"/>
          <p:nvPr/>
        </p:nvSpPr>
        <p:spPr>
          <a:xfrm>
            <a:off x="116505" y="5921190"/>
            <a:ext cx="3864904" cy="87972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Armv8.0-A support, e.g. 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A53</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base" latinLnBrk="0" hangingPunct="1">
              <a:lnSpc>
                <a:spcPct val="100000"/>
              </a:lnSpc>
              <a:spcBef>
                <a:spcPts val="0"/>
              </a:spcBef>
              <a:spcAft>
                <a:spcPts val="11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A57</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A72</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A73</a:t>
            </a:r>
            <a:r>
              <a:rPr kumimoji="0" lang="en-US" sz="1400" b="0" i="0" u="none" strike="noStrike" kern="1200" cap="none" spc="0" normalizeH="0" baseline="0" noProof="0" dirty="0">
                <a:ln>
                  <a:noFill/>
                </a:ln>
                <a:solidFill>
                  <a:srgbClr val="000000"/>
                </a:solidFill>
                <a:effectLst/>
                <a:uLnTx/>
                <a:uFillTx/>
                <a:latin typeface="Verdana"/>
                <a:ea typeface="+mn-ea"/>
                <a:cs typeface="+mn-cs"/>
              </a:rPr>
              <a:t>, up to 4 cores/cluster</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Shared </a:t>
            </a:r>
            <a:r>
              <a:rPr kumimoji="0" lang="en-US" sz="1400" b="0" i="0" u="none" strike="noStrike" kern="1200" cap="none" spc="0" normalizeH="0" baseline="0" noProof="0" dirty="0" err="1">
                <a:ln>
                  <a:noFill/>
                </a:ln>
                <a:solidFill>
                  <a:srgbClr val="0070C0"/>
                </a:solidFill>
                <a:effectLst/>
                <a:uLnTx/>
                <a:uFillTx/>
                <a:latin typeface="Verdana"/>
                <a:ea typeface="+mn-ea"/>
                <a:cs typeface="+mn-cs"/>
              </a:rPr>
              <a:t>L2</a:t>
            </a:r>
            <a:r>
              <a:rPr kumimoji="0" lang="en-US" sz="1400" b="0" i="0" u="none" strike="noStrike" kern="1200" cap="none" spc="0" normalizeH="0" baseline="0" noProof="0" dirty="0">
                <a:ln>
                  <a:noFill/>
                </a:ln>
                <a:solidFill>
                  <a:srgbClr val="0070C0"/>
                </a:solidFill>
                <a:effectLst/>
                <a:uLnTx/>
                <a:uFillTx/>
                <a:latin typeface="Verdana"/>
                <a:ea typeface="+mn-ea"/>
                <a:cs typeface="+mn-cs"/>
              </a:rPr>
              <a:t> cache</a:t>
            </a:r>
          </a:p>
        </p:txBody>
      </p:sp>
      <p:sp>
        <p:nvSpPr>
          <p:cNvPr id="34" name="Oval 33"/>
          <p:cNvSpPr/>
          <p:nvPr/>
        </p:nvSpPr>
        <p:spPr bwMode="auto">
          <a:xfrm>
            <a:off x="6675607" y="2639545"/>
            <a:ext cx="1465859"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5" name="Oval 34"/>
          <p:cNvSpPr/>
          <p:nvPr/>
        </p:nvSpPr>
        <p:spPr bwMode="auto">
          <a:xfrm>
            <a:off x="4039980" y="2625479"/>
            <a:ext cx="1465859"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nvGrpSpPr>
          <p:cNvPr id="4" name="Group 3"/>
          <p:cNvGrpSpPr/>
          <p:nvPr/>
        </p:nvGrpSpPr>
        <p:grpSpPr>
          <a:xfrm>
            <a:off x="192848" y="1471594"/>
            <a:ext cx="3146297" cy="3028000"/>
            <a:chOff x="232088" y="1471594"/>
            <a:chExt cx="3146297" cy="3028000"/>
          </a:xfrm>
        </p:grpSpPr>
        <p:grpSp>
          <p:nvGrpSpPr>
            <p:cNvPr id="29" name="Group 28"/>
            <p:cNvGrpSpPr/>
            <p:nvPr/>
          </p:nvGrpSpPr>
          <p:grpSpPr>
            <a:xfrm>
              <a:off x="232088" y="1471594"/>
              <a:ext cx="3146297" cy="3028000"/>
              <a:chOff x="4453933" y="1808819"/>
              <a:chExt cx="4618567" cy="4538003"/>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8991" b="2103"/>
              <a:stretch/>
            </p:blipFill>
            <p:spPr>
              <a:xfrm>
                <a:off x="4453933" y="1808819"/>
                <a:ext cx="4618567" cy="4538003"/>
              </a:xfrm>
              <a:prstGeom prst="rect">
                <a:avLst/>
              </a:prstGeom>
            </p:spPr>
          </p:pic>
          <p:sp>
            <p:nvSpPr>
              <p:cNvPr id="31" name="Rectangle 30"/>
              <p:cNvSpPr/>
              <p:nvPr/>
            </p:nvSpPr>
            <p:spPr bwMode="auto">
              <a:xfrm>
                <a:off x="4842030" y="2459037"/>
                <a:ext cx="1923638" cy="969963"/>
              </a:xfrm>
              <a:prstGeom prst="rect">
                <a:avLst/>
              </a:prstGeom>
              <a:solidFill>
                <a:schemeClr val="tx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2" name="TextBox 31"/>
              <p:cNvSpPr txBox="1"/>
              <p:nvPr/>
            </p:nvSpPr>
            <p:spPr>
              <a:xfrm>
                <a:off x="4788417" y="2588689"/>
                <a:ext cx="2118927" cy="730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Cortex-</a:t>
                </a:r>
                <a:r>
                  <a:rPr kumimoji="0" lang="en-US" sz="1200" b="0" i="0" u="none" strike="noStrike" kern="1200" cap="none" spc="0" normalizeH="0" baseline="0" noProof="0" dirty="0" err="1">
                    <a:ln>
                      <a:noFill/>
                    </a:ln>
                    <a:solidFill>
                      <a:srgbClr val="FFFFFF"/>
                    </a:solidFill>
                    <a:effectLst/>
                    <a:uLnTx/>
                    <a:uFillTx/>
                    <a:latin typeface="Verdana"/>
                    <a:ea typeface="+mn-ea"/>
                    <a:cs typeface="+mn-cs"/>
                  </a:rPr>
                  <a:t>A73</a:t>
                </a:r>
                <a:r>
                  <a:rPr kumimoji="0" lang="en-US" sz="1200" b="0" i="0" u="none" strike="noStrike" kern="1200" cap="none" spc="0" normalizeH="0" baseline="0" noProof="0" dirty="0">
                    <a:ln>
                      <a:noFill/>
                    </a:ln>
                    <a:solidFill>
                      <a:srgbClr val="FFFFFF"/>
                    </a:solidFill>
                    <a:effectLst/>
                    <a:uLnTx/>
                    <a:uFillTx/>
                    <a:latin typeface="Verdana"/>
                    <a:ea typeface="+mn-ea"/>
                    <a:cs typeface="+mn-cs"/>
                  </a:rPr>
                  <a:t> 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Armv8.0 CPU</a:t>
                </a:r>
              </a:p>
            </p:txBody>
          </p:sp>
        </p:grpSp>
        <p:sp>
          <p:nvSpPr>
            <p:cNvPr id="36" name="Oval 35"/>
            <p:cNvSpPr/>
            <p:nvPr/>
          </p:nvSpPr>
          <p:spPr bwMode="auto">
            <a:xfrm>
              <a:off x="385763" y="2588985"/>
              <a:ext cx="2581687"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sp>
        <p:nvSpPr>
          <p:cNvPr id="3" name="TextBox 2"/>
          <p:cNvSpPr txBox="1"/>
          <p:nvPr/>
        </p:nvSpPr>
        <p:spPr>
          <a:xfrm>
            <a:off x="26495" y="1010842"/>
            <a:ext cx="37850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(2015) </a:t>
            </a:r>
            <a:r>
              <a:rPr kumimoji="0" lang="en-US" sz="1400" b="0" i="0" u="none" strike="noStrike" kern="1200" cap="none" spc="0" normalizeH="0" baseline="0" noProof="0" dirty="0">
                <a:ln>
                  <a:noFill/>
                </a:ln>
                <a:solidFill>
                  <a:srgbClr val="000000"/>
                </a:solidFill>
                <a:effectLst/>
                <a:uLnTx/>
                <a:uFillTx/>
                <a:latin typeface="Verdana"/>
                <a:ea typeface="+mn-ea"/>
                <a:cs typeface="+mn-cs"/>
              </a:rPr>
              <a:t>[55]</a:t>
            </a:r>
          </a:p>
        </p:txBody>
      </p:sp>
      <p:sp>
        <p:nvSpPr>
          <p:cNvPr id="24" name="TextBox 23"/>
          <p:cNvSpPr txBox="1"/>
          <p:nvPr/>
        </p:nvSpPr>
        <p:spPr>
          <a:xfrm>
            <a:off x="4211726" y="1020063"/>
            <a:ext cx="36728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(2017) </a:t>
            </a:r>
            <a:r>
              <a:rPr kumimoji="0" lang="en-US" sz="1400" b="0" i="0" u="none" strike="noStrike" kern="1200" cap="none" spc="0" normalizeH="0" baseline="0" noProof="0" dirty="0">
                <a:ln>
                  <a:noFill/>
                </a:ln>
                <a:solidFill>
                  <a:srgbClr val="000000"/>
                </a:solidFill>
                <a:effectLst/>
                <a:uLnTx/>
                <a:uFillTx/>
                <a:latin typeface="Verdana"/>
                <a:ea typeface="+mn-ea"/>
                <a:cs typeface="+mn-cs"/>
              </a:rPr>
              <a:t>[56]</a:t>
            </a:r>
          </a:p>
        </p:txBody>
      </p:sp>
      <p:sp>
        <p:nvSpPr>
          <p:cNvPr id="6" name="Oval 5"/>
          <p:cNvSpPr/>
          <p:nvPr/>
        </p:nvSpPr>
        <p:spPr bwMode="auto">
          <a:xfrm>
            <a:off x="1467745" y="3672195"/>
            <a:ext cx="1750220" cy="440519"/>
          </a:xfrm>
          <a:prstGeom prst="ellipse">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36449767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(10)</a:t>
            </a:r>
          </a:p>
        </p:txBody>
      </p:sp>
      <p:pic>
        <p:nvPicPr>
          <p:cNvPr id="3" name="Picture 2"/>
          <p:cNvPicPr>
            <a:picLocks noChangeAspect="1"/>
          </p:cNvPicPr>
          <p:nvPr/>
        </p:nvPicPr>
        <p:blipFill rotWithShape="1">
          <a:blip r:embed="rId2"/>
          <a:srcRect t="18474"/>
          <a:stretch/>
        </p:blipFill>
        <p:spPr>
          <a:xfrm>
            <a:off x="215843" y="1008058"/>
            <a:ext cx="8686110" cy="3491466"/>
          </a:xfrm>
          <a:prstGeom prst="rect">
            <a:avLst/>
          </a:prstGeom>
        </p:spPr>
      </p:pic>
      <p:sp>
        <p:nvSpPr>
          <p:cNvPr id="4" name="TextBox 3"/>
          <p:cNvSpPr txBox="1"/>
          <p:nvPr/>
        </p:nvSpPr>
        <p:spPr>
          <a:xfrm>
            <a:off x="75139" y="413665"/>
            <a:ext cx="94003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dirty="0">
                <a:ln>
                  <a:noFill/>
                </a:ln>
                <a:solidFill>
                  <a:srgbClr val="2D2D8A"/>
                </a:solidFill>
                <a:effectLst/>
                <a:uLnTx/>
                <a:uFillTx/>
                <a:latin typeface="Verdana"/>
                <a:ea typeface="+mn-ea"/>
                <a:cs typeface="+mn-cs"/>
              </a:rPr>
              <a:t> Shared Unit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DSU</a:t>
            </a:r>
            <a:r>
              <a:rPr kumimoji="0" lang="en-US" sz="1800" b="0" i="0" u="none" strike="noStrike" kern="1200" cap="none" spc="0" normalizeH="0" baseline="0" noProof="0" dirty="0">
                <a:ln>
                  <a:noFill/>
                </a:ln>
                <a:solidFill>
                  <a:srgbClr val="2D2D8A"/>
                </a:solidFill>
                <a:effectLst/>
                <a:uLnTx/>
                <a:uFillTx/>
                <a:latin typeface="Verdana"/>
                <a:ea typeface="+mn-ea"/>
                <a:cs typeface="+mn-cs"/>
              </a:rPr>
              <a:t>) with a shared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L3</a:t>
            </a:r>
            <a:r>
              <a:rPr kumimoji="0" lang="en-US" sz="1800" b="0" i="0" u="none" strike="noStrike" kern="1200" cap="none" spc="0" normalizeH="0" baseline="0" noProof="0" dirty="0">
                <a:ln>
                  <a:noFill/>
                </a:ln>
                <a:solidFill>
                  <a:srgbClr val="2D2D8A"/>
                </a:solidFill>
                <a:effectLst/>
                <a:uLnTx/>
                <a:uFillTx/>
                <a:latin typeface="Verdana"/>
                <a:ea typeface="+mn-ea"/>
                <a:cs typeface="+mn-cs"/>
              </a:rPr>
              <a:t> cache and snoop filter </a:t>
            </a:r>
            <a:r>
              <a:rPr kumimoji="0" lang="en-US" sz="1800" b="0" i="0" u="none" strike="noStrike" kern="1200" cap="none" spc="0" normalizeH="0" baseline="0" noProof="0" dirty="0">
                <a:ln>
                  <a:noFill/>
                </a:ln>
                <a:solidFill>
                  <a:srgbClr val="000000"/>
                </a:solidFill>
                <a:effectLst/>
                <a:uLnTx/>
                <a:uFillTx/>
                <a:latin typeface="Verdana"/>
                <a:ea typeface="+mn-ea"/>
                <a:cs typeface="+mn-cs"/>
              </a:rPr>
              <a:t>[106]</a:t>
            </a:r>
          </a:p>
        </p:txBody>
      </p:sp>
      <p:sp>
        <p:nvSpPr>
          <p:cNvPr id="6" name="TextBox 5"/>
          <p:cNvSpPr txBox="1"/>
          <p:nvPr/>
        </p:nvSpPr>
        <p:spPr>
          <a:xfrm>
            <a:off x="6395520" y="3303313"/>
            <a:ext cx="2644122" cy="5488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(Per-CPU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DVFS</a:t>
            </a:r>
            <a:r>
              <a:rPr kumimoji="0" lang="en-US" sz="1400" b="0" i="0" u="none" strike="noStrike" kern="1200" cap="none" spc="0" normalizeH="0" baseline="0" noProof="0" dirty="0">
                <a:ln>
                  <a:noFill/>
                </a:ln>
                <a:solidFill>
                  <a:srgbClr val="000000"/>
                </a:solidFill>
                <a:effectLst/>
                <a:uLnTx/>
                <a:uFillTx/>
                <a:latin typeface="Verdana"/>
                <a:ea typeface="+mn-ea"/>
                <a:cs typeface="+mn-cs"/>
              </a:rPr>
              <a:t>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Partial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L3</a:t>
            </a:r>
            <a:r>
              <a:rPr kumimoji="0" lang="en-US" sz="1400" b="0" i="0" u="none" strike="noStrike" kern="1200" cap="none" spc="0" normalizeH="0" baseline="0" noProof="0" dirty="0">
                <a:ln>
                  <a:noFill/>
                </a:ln>
                <a:solidFill>
                  <a:srgbClr val="000000"/>
                </a:solidFill>
                <a:effectLst/>
                <a:uLnTx/>
                <a:uFillTx/>
                <a:latin typeface="Verdana"/>
                <a:ea typeface="+mn-ea"/>
                <a:cs typeface="+mn-cs"/>
              </a:rPr>
              <a:t> power down) </a:t>
            </a:r>
          </a:p>
        </p:txBody>
      </p:sp>
      <p:sp>
        <p:nvSpPr>
          <p:cNvPr id="8" name="TextBox 7"/>
          <p:cNvSpPr txBox="1"/>
          <p:nvPr/>
        </p:nvSpPr>
        <p:spPr>
          <a:xfrm>
            <a:off x="525124" y="1908158"/>
            <a:ext cx="11934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(Partitions)</a:t>
            </a:r>
          </a:p>
        </p:txBody>
      </p:sp>
      <p:sp>
        <p:nvSpPr>
          <p:cNvPr id="9" name="TextBox 8"/>
          <p:cNvSpPr txBox="1"/>
          <p:nvPr/>
        </p:nvSpPr>
        <p:spPr>
          <a:xfrm>
            <a:off x="2996825" y="4499524"/>
            <a:ext cx="311014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(Up to two 128-bit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AMBA</a:t>
            </a:r>
            <a:r>
              <a:rPr kumimoji="0" lang="en-US" sz="1400" b="0" i="0" u="none" strike="noStrike" kern="1200" cap="none" spc="0" normalizeH="0" baseline="0" noProof="0" dirty="0">
                <a:ln>
                  <a:noFill/>
                </a:ln>
                <a:solidFill>
                  <a:srgbClr val="000000"/>
                </a:solidFill>
                <a:effectLst/>
                <a:uLnTx/>
                <a:uFillTx/>
                <a:latin typeface="Verdana"/>
                <a:ea typeface="+mn-ea"/>
                <a:cs typeface="+mn-cs"/>
              </a:rPr>
              <a:t> 5 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256-bit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AMBA</a:t>
            </a:r>
            <a:r>
              <a:rPr kumimoji="0" lang="en-US" sz="1400" b="0" i="0" u="none" strike="noStrike" kern="1200" cap="none" spc="0" normalizeH="0" baseline="0" noProof="0" dirty="0">
                <a:ln>
                  <a:noFill/>
                </a:ln>
                <a:solidFill>
                  <a:srgbClr val="000000"/>
                </a:solidFill>
                <a:effectLst/>
                <a:uLnTx/>
                <a:uFillTx/>
                <a:latin typeface="Verdana"/>
                <a:ea typeface="+mn-ea"/>
                <a:cs typeface="+mn-cs"/>
              </a:rPr>
              <a:t> 5 CHI)</a:t>
            </a:r>
          </a:p>
        </p:txBody>
      </p:sp>
      <p:sp>
        <p:nvSpPr>
          <p:cNvPr id="5" name="Rectangle 4"/>
          <p:cNvSpPr/>
          <p:nvPr/>
        </p:nvSpPr>
        <p:spPr bwMode="auto">
          <a:xfrm>
            <a:off x="2587116" y="2798930"/>
            <a:ext cx="1710190" cy="720080"/>
          </a:xfrm>
          <a:prstGeom prst="rect">
            <a:avLst/>
          </a:prstGeom>
          <a:noFill/>
          <a:ln w="38100"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 name="Rectangle 6"/>
          <p:cNvSpPr/>
          <p:nvPr/>
        </p:nvSpPr>
        <p:spPr bwMode="auto">
          <a:xfrm>
            <a:off x="5742130" y="2798930"/>
            <a:ext cx="653390" cy="720080"/>
          </a:xfrm>
          <a:prstGeom prst="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79985600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(11)</a:t>
            </a:r>
          </a:p>
        </p:txBody>
      </p:sp>
      <p:sp>
        <p:nvSpPr>
          <p:cNvPr id="3" name="TextBox 2"/>
          <p:cNvSpPr txBox="1"/>
          <p:nvPr/>
        </p:nvSpPr>
        <p:spPr>
          <a:xfrm>
            <a:off x="75762" y="413665"/>
            <a:ext cx="37473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Reduced cache latencies </a:t>
            </a:r>
            <a:r>
              <a:rPr kumimoji="0" lang="en-US" sz="1800" b="0" i="0" u="none" strike="noStrike" kern="1200" cap="none" spc="0" normalizeH="0" baseline="0" noProof="0" dirty="0">
                <a:ln>
                  <a:noFill/>
                </a:ln>
                <a:solidFill>
                  <a:srgbClr val="000000"/>
                </a:solidFill>
                <a:effectLst/>
                <a:uLnTx/>
                <a:uFillTx/>
                <a:latin typeface="Verdana"/>
                <a:ea typeface="+mn-ea"/>
                <a:cs typeface="+mn-cs"/>
              </a:rPr>
              <a:t>[106]</a:t>
            </a:r>
          </a:p>
        </p:txBody>
      </p:sp>
      <p:pic>
        <p:nvPicPr>
          <p:cNvPr id="4" name="Picture 3"/>
          <p:cNvPicPr>
            <a:picLocks noChangeAspect="1"/>
          </p:cNvPicPr>
          <p:nvPr/>
        </p:nvPicPr>
        <p:blipFill>
          <a:blip r:embed="rId2"/>
          <a:stretch>
            <a:fillRect/>
          </a:stretch>
        </p:blipFill>
        <p:spPr>
          <a:xfrm>
            <a:off x="0" y="1087741"/>
            <a:ext cx="9144000" cy="2035070"/>
          </a:xfrm>
          <a:prstGeom prst="rect">
            <a:avLst/>
          </a:prstGeom>
        </p:spPr>
      </p:pic>
      <p:sp>
        <p:nvSpPr>
          <p:cNvPr id="5" name="Rectangle 4"/>
          <p:cNvSpPr/>
          <p:nvPr/>
        </p:nvSpPr>
        <p:spPr bwMode="auto">
          <a:xfrm>
            <a:off x="115518" y="2708920"/>
            <a:ext cx="8866972" cy="413891"/>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641691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 r="3219"/>
          <a:stretch/>
        </p:blipFill>
        <p:spPr bwMode="auto">
          <a:xfrm>
            <a:off x="65837" y="1223754"/>
            <a:ext cx="9078163" cy="436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4679" y="426743"/>
            <a:ext cx="5619680" cy="369332"/>
          </a:xfrm>
          <a:prstGeom prst="rect">
            <a:avLst/>
          </a:prstGeom>
          <a:noFill/>
        </p:spPr>
        <p:txBody>
          <a:bodyPr wrap="none" rtlCol="0">
            <a:spAutoFit/>
          </a:bodyPr>
          <a:lstStyle/>
          <a:p>
            <a:r>
              <a:rPr lang="en-US" dirty="0">
                <a:solidFill>
                  <a:schemeClr val="accent6"/>
                </a:solidFill>
              </a:rPr>
              <a:t>Total number of ARM based chips shipped </a:t>
            </a:r>
            <a:r>
              <a:rPr lang="en-US" dirty="0"/>
              <a:t>[</a:t>
            </a:r>
            <a:r>
              <a:rPr lang="hu-HU" dirty="0"/>
              <a:t>19</a:t>
            </a:r>
            <a:r>
              <a:rPr lang="en-US" dirty="0"/>
              <a:t>]</a:t>
            </a:r>
          </a:p>
        </p:txBody>
      </p:sp>
      <p:sp>
        <p:nvSpPr>
          <p:cNvPr id="5" name="TextBox 4"/>
          <p:cNvSpPr txBox="1"/>
          <p:nvPr/>
        </p:nvSpPr>
        <p:spPr>
          <a:xfrm>
            <a:off x="116505" y="5705671"/>
            <a:ext cx="9136015" cy="1246495"/>
          </a:xfrm>
          <a:prstGeom prst="rect">
            <a:avLst/>
          </a:prstGeom>
          <a:noFill/>
        </p:spPr>
        <p:txBody>
          <a:bodyPr wrap="square" rtlCol="0">
            <a:spAutoFit/>
          </a:bodyPr>
          <a:lstStyle/>
          <a:p>
            <a:pPr>
              <a:spcAft>
                <a:spcPts val="300"/>
              </a:spcAft>
            </a:pPr>
            <a:r>
              <a:rPr lang="hu-HU" sz="1400" dirty="0"/>
              <a:t>Keil: Software development tool for embedded </a:t>
            </a:r>
            <a:r>
              <a:rPr lang="hu-HU" sz="1400" dirty="0" smtClean="0"/>
              <a:t>processors</a:t>
            </a:r>
            <a:r>
              <a:rPr lang="en-GB" sz="1400" dirty="0" smtClean="0"/>
              <a:t>   Cortex R: Real time   M: Embedded</a:t>
            </a:r>
            <a:endParaRPr lang="hu-HU" sz="1400" dirty="0"/>
          </a:p>
          <a:p>
            <a:r>
              <a:rPr lang="hu-HU" sz="1400" dirty="0">
                <a:solidFill>
                  <a:srgbClr val="FF0000"/>
                </a:solidFill>
              </a:rPr>
              <a:t>Linaro</a:t>
            </a:r>
            <a:r>
              <a:rPr lang="hu-HU" sz="1400" dirty="0"/>
              <a:t>: Nonprofit company, established by </a:t>
            </a:r>
            <a:r>
              <a:rPr lang="en-US" sz="1400" dirty="0"/>
              <a:t>ARM, Freescale, IBM, Samsung, ST-Ericsson and </a:t>
            </a:r>
            <a:r>
              <a:rPr lang="hu-HU" sz="1400" dirty="0"/>
              <a:t>TI </a:t>
            </a:r>
          </a:p>
          <a:p>
            <a:pPr>
              <a:spcAft>
                <a:spcPts val="300"/>
              </a:spcAft>
            </a:pPr>
            <a:r>
              <a:rPr lang="hu-HU" sz="1400" dirty="0"/>
              <a:t>            to support </a:t>
            </a:r>
            <a:r>
              <a:rPr lang="en-US" sz="1400" dirty="0"/>
              <a:t>open source software developers using Linux on</a:t>
            </a:r>
            <a:r>
              <a:rPr lang="hu-HU" sz="1400" dirty="0"/>
              <a:t> </a:t>
            </a:r>
            <a:r>
              <a:rPr lang="en-US" sz="1400" dirty="0" err="1"/>
              <a:t>SoCs</a:t>
            </a:r>
            <a:r>
              <a:rPr lang="en-US" sz="1400" dirty="0"/>
              <a:t>.</a:t>
            </a:r>
            <a:endParaRPr lang="hu-HU" sz="1400" dirty="0"/>
          </a:p>
          <a:p>
            <a:r>
              <a:rPr lang="en-US" sz="1400" dirty="0"/>
              <a:t>SBSA: Server Base System Architecture, a standardized </a:t>
            </a:r>
            <a:r>
              <a:rPr lang="hu-HU" sz="1400" dirty="0"/>
              <a:t>server platform for</a:t>
            </a:r>
            <a:r>
              <a:rPr lang="en-US" sz="1400" dirty="0"/>
              <a:t> 64-bit ARM</a:t>
            </a:r>
            <a:r>
              <a:rPr lang="hu-HU" sz="1400" dirty="0"/>
              <a:t> processors.         </a:t>
            </a:r>
            <a:r>
              <a:rPr lang="en-US" sz="1400" dirty="0"/>
              <a:t> </a:t>
            </a:r>
            <a:r>
              <a:rPr lang="hu-HU" sz="1400" dirty="0"/>
              <a:t> </a:t>
            </a:r>
          </a:p>
          <a:p>
            <a:endParaRPr lang="en-US" sz="1400" dirty="0"/>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11</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120148098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(12)</a:t>
            </a:r>
          </a:p>
        </p:txBody>
      </p:sp>
      <p:sp>
        <p:nvSpPr>
          <p:cNvPr id="3" name="TextBox 2"/>
          <p:cNvSpPr txBox="1"/>
          <p:nvPr/>
        </p:nvSpPr>
        <p:spPr>
          <a:xfrm>
            <a:off x="74061" y="413665"/>
            <a:ext cx="90352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d) Capability for partitioning the cores, the L3 cache and the ACP ports </a:t>
            </a:r>
            <a:r>
              <a:rPr kumimoji="0" lang="en-US" sz="1800" b="0" i="0" u="none" strike="noStrike" kern="1200" cap="none" spc="0" normalizeH="0" baseline="0" noProof="0" dirty="0">
                <a:ln>
                  <a:noFill/>
                </a:ln>
                <a:solidFill>
                  <a:srgbClr val="000000"/>
                </a:solidFill>
                <a:effectLst/>
                <a:uLnTx/>
                <a:uFillTx/>
                <a:latin typeface="Verdana"/>
                <a:ea typeface="+mn-ea"/>
                <a:cs typeface="+mn-cs"/>
              </a:rPr>
              <a:t>[98]</a:t>
            </a:r>
          </a:p>
        </p:txBody>
      </p:sp>
      <p:sp>
        <p:nvSpPr>
          <p:cNvPr id="6" name="TextBox 5"/>
          <p:cNvSpPr txBox="1"/>
          <p:nvPr/>
        </p:nvSpPr>
        <p:spPr>
          <a:xfrm>
            <a:off x="461363" y="818710"/>
            <a:ext cx="6225872"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feasible to set up </a:t>
            </a:r>
            <a:r>
              <a:rPr kumimoji="0" lang="en-US" sz="1600" b="0" i="0" u="none" strike="noStrike" kern="1200" cap="none" spc="0" normalizeH="0" baseline="0" noProof="0" dirty="0">
                <a:ln>
                  <a:noFill/>
                </a:ln>
                <a:solidFill>
                  <a:srgbClr val="FF0000"/>
                </a:solidFill>
                <a:effectLst/>
                <a:uLnTx/>
                <a:uFillTx/>
                <a:latin typeface="Verdana"/>
                <a:ea typeface="+mn-ea"/>
                <a:cs typeface="+mn-cs"/>
              </a:rPr>
              <a:t>up to four partitions </a:t>
            </a:r>
            <a:r>
              <a:rPr kumimoji="0" lang="en-US" sz="1600" b="0" i="0" u="none" strike="noStrike" kern="1200" cap="none" spc="0" normalizeH="0" baseline="0" noProof="0" dirty="0">
                <a:ln>
                  <a:noFill/>
                </a:ln>
                <a:solidFill>
                  <a:srgbClr val="0070C0"/>
                </a:solidFill>
                <a:effectLst/>
                <a:uLnTx/>
                <a:uFillTx/>
                <a:latin typeface="Verdana"/>
                <a:ea typeface="+mn-ea"/>
                <a:cs typeface="+mn-cs"/>
              </a:rPr>
              <a:t>by assigning</a:t>
            </a:r>
          </a:p>
        </p:txBody>
      </p:sp>
      <p:sp>
        <p:nvSpPr>
          <p:cNvPr id="4" name="TextBox 3"/>
          <p:cNvSpPr txBox="1"/>
          <p:nvPr/>
        </p:nvSpPr>
        <p:spPr>
          <a:xfrm>
            <a:off x="488170" y="2303875"/>
            <a:ext cx="8539325" cy="172354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Partitioning may be unbalanced</a:t>
            </a:r>
            <a:r>
              <a:rPr kumimoji="0" lang="en-US" sz="1600" b="0" i="0" u="none" strike="noStrike" kern="1200" cap="none" spc="0" normalizeH="0" baseline="0" noProof="0" dirty="0">
                <a:ln>
                  <a:noFill/>
                </a:ln>
                <a:solidFill>
                  <a:srgbClr val="000000"/>
                </a:solidFill>
                <a:effectLst/>
                <a:uLnTx/>
                <a:uFillTx/>
                <a:latin typeface="Verdana"/>
                <a:ea typeface="+mn-ea"/>
                <a:cs typeface="+mn-cs"/>
              </a:rPr>
              <a:t>, e.g. 1 CPU could be assigned 2 GB whereas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the other CPUs the remaining 2 GB (assuming an 8 GB configuration).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The partitions are dynamic and can be created/adjusted during runtime by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the OS or hypervisor.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Partitioning can be </a:t>
            </a:r>
            <a:r>
              <a:rPr kumimoji="0" lang="en-US" sz="1600" b="0" i="0" u="none" strike="noStrike" kern="1200" cap="none" spc="0" normalizeH="0" baseline="0" noProof="0" dirty="0">
                <a:ln>
                  <a:noFill/>
                </a:ln>
                <a:solidFill>
                  <a:srgbClr val="0070C0"/>
                </a:solidFill>
                <a:effectLst/>
                <a:uLnTx/>
                <a:uFillTx/>
                <a:latin typeface="Verdana"/>
                <a:ea typeface="+mn-ea"/>
                <a:cs typeface="+mn-cs"/>
              </a:rPr>
              <a:t>useful for embedded systems that run a fixed workload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applications that require a more deterministic runtime</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5" name="TextBox 4"/>
          <p:cNvSpPr txBox="1"/>
          <p:nvPr/>
        </p:nvSpPr>
        <p:spPr>
          <a:xfrm>
            <a:off x="836585" y="1106547"/>
            <a:ext cx="7426430" cy="88229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the cores, </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sections of the L3 cache and</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ACP ports       </a:t>
            </a:r>
          </a:p>
        </p:txBody>
      </p:sp>
      <p:sp>
        <p:nvSpPr>
          <p:cNvPr id="7" name="TextBox 6"/>
          <p:cNvSpPr txBox="1"/>
          <p:nvPr/>
        </p:nvSpPr>
        <p:spPr>
          <a:xfrm>
            <a:off x="68485" y="6354325"/>
            <a:ext cx="9272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ACP: </a:t>
            </a:r>
            <a:r>
              <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
        <p:nvSpPr>
          <p:cNvPr id="8" name="TextBox 7"/>
          <p:cNvSpPr txBox="1"/>
          <p:nvPr/>
        </p:nvSpPr>
        <p:spPr>
          <a:xfrm>
            <a:off x="792163" y="1943835"/>
            <a:ext cx="30877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to maximum of 4 partitions.</a:t>
            </a:r>
          </a:p>
        </p:txBody>
      </p:sp>
    </p:spTree>
    <p:extLst>
      <p:ext uri="{BB962C8B-B14F-4D97-AF65-F5344CB8AC3E}">
        <p14:creationId xmlns:p14="http://schemas.microsoft.com/office/powerpoint/2010/main" val="9475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(13)</a:t>
            </a:r>
          </a:p>
        </p:txBody>
      </p:sp>
      <p:pic>
        <p:nvPicPr>
          <p:cNvPr id="4" name="Picture 3"/>
          <p:cNvPicPr>
            <a:picLocks noChangeAspect="1"/>
          </p:cNvPicPr>
          <p:nvPr/>
        </p:nvPicPr>
        <p:blipFill rotWithShape="1">
          <a:blip r:embed="rId2"/>
          <a:srcRect l="4719" t="16910" r="4228" b="32584"/>
          <a:stretch/>
        </p:blipFill>
        <p:spPr>
          <a:xfrm>
            <a:off x="26495" y="1043735"/>
            <a:ext cx="9117505" cy="3420381"/>
          </a:xfrm>
          <a:prstGeom prst="rect">
            <a:avLst/>
          </a:prstGeom>
        </p:spPr>
      </p:pic>
      <p:sp>
        <p:nvSpPr>
          <p:cNvPr id="3" name="TextBox 2"/>
          <p:cNvSpPr txBox="1"/>
          <p:nvPr/>
        </p:nvSpPr>
        <p:spPr>
          <a:xfrm>
            <a:off x="75208" y="413665"/>
            <a:ext cx="6795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Example for partitioning the cores and the L3 cache </a:t>
            </a:r>
            <a:r>
              <a:rPr kumimoji="0" lang="en-US" sz="1800" b="0" i="0" u="none" strike="noStrike" kern="1200" cap="none" spc="0" normalizeH="0" baseline="0" noProof="0" dirty="0">
                <a:ln>
                  <a:noFill/>
                </a:ln>
                <a:solidFill>
                  <a:srgbClr val="000000"/>
                </a:solidFill>
                <a:effectLst/>
                <a:uLnTx/>
                <a:uFillTx/>
                <a:latin typeface="Verdana"/>
                <a:ea typeface="+mn-ea"/>
                <a:cs typeface="+mn-cs"/>
              </a:rPr>
              <a:t>[98]</a:t>
            </a:r>
          </a:p>
        </p:txBody>
      </p:sp>
      <p:sp>
        <p:nvSpPr>
          <p:cNvPr id="5" name="TextBox 4"/>
          <p:cNvSpPr txBox="1"/>
          <p:nvPr/>
        </p:nvSpPr>
        <p:spPr>
          <a:xfrm>
            <a:off x="68485" y="6354325"/>
            <a:ext cx="9272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ACP: </a:t>
            </a:r>
            <a:r>
              <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7946813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(14)</a:t>
            </a:r>
          </a:p>
        </p:txBody>
      </p:sp>
      <p:pic>
        <p:nvPicPr>
          <p:cNvPr id="3" name="Picture 2"/>
          <p:cNvPicPr>
            <a:picLocks noChangeAspect="1"/>
          </p:cNvPicPr>
          <p:nvPr/>
        </p:nvPicPr>
        <p:blipFill rotWithShape="1">
          <a:blip r:embed="rId2"/>
          <a:srcRect l="56860" t="16910" b="38680"/>
          <a:stretch/>
        </p:blipFill>
        <p:spPr>
          <a:xfrm>
            <a:off x="3830983" y="1178750"/>
            <a:ext cx="5313016" cy="3183903"/>
          </a:xfrm>
          <a:prstGeom prst="rect">
            <a:avLst/>
          </a:prstGeom>
        </p:spPr>
      </p:pic>
      <p:sp>
        <p:nvSpPr>
          <p:cNvPr id="4" name="TextBox 3"/>
          <p:cNvSpPr txBox="1"/>
          <p:nvPr/>
        </p:nvSpPr>
        <p:spPr>
          <a:xfrm>
            <a:off x="74864" y="413665"/>
            <a:ext cx="59984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 Finer-grain frequency and voltage control </a:t>
            </a:r>
            <a:r>
              <a:rPr kumimoji="0" lang="en-US" sz="1800" b="0" i="0" u="none" strike="noStrike" kern="1200" cap="none" spc="0" normalizeH="0" baseline="0" noProof="0" dirty="0">
                <a:ln>
                  <a:noFill/>
                </a:ln>
                <a:solidFill>
                  <a:srgbClr val="000000"/>
                </a:solidFill>
                <a:effectLst/>
                <a:uLnTx/>
                <a:uFillTx/>
                <a:latin typeface="Verdana"/>
                <a:ea typeface="+mn-ea"/>
                <a:cs typeface="+mn-cs"/>
              </a:rPr>
              <a:t>[98] </a:t>
            </a:r>
          </a:p>
        </p:txBody>
      </p:sp>
      <p:sp>
        <p:nvSpPr>
          <p:cNvPr id="6" name="TextBox 5"/>
          <p:cNvSpPr txBox="1"/>
          <p:nvPr/>
        </p:nvSpPr>
        <p:spPr>
          <a:xfrm>
            <a:off x="78005" y="2078850"/>
            <a:ext cx="3714478"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 case of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600" b="0" i="0" u="none" strike="noStrike" kern="1200" cap="none" spc="0" normalizeH="0" baseline="0" noProof="0" dirty="0">
                <a:ln>
                  <a:noFill/>
                </a:ln>
                <a:solidFill>
                  <a:srgbClr val="000000"/>
                </a:solidFill>
                <a:effectLst/>
                <a:uLnTx/>
                <a:uFillTx/>
                <a:latin typeface="Verdana"/>
                <a:ea typeface="+mn-ea"/>
                <a:cs typeface="+mn-cs"/>
              </a:rPr>
              <a:t> core clusters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groups of CPUs </a:t>
            </a:r>
            <a:r>
              <a:rPr kumimoji="0" lang="en-US" sz="1600" b="0" i="0" u="none" strike="noStrike" kern="1200" cap="none" spc="0" normalizeH="0" baseline="0" noProof="0" dirty="0">
                <a:ln>
                  <a:noFill/>
                </a:ln>
                <a:solidFill>
                  <a:srgbClr val="000000"/>
                </a:solidFill>
                <a:effectLst/>
                <a:uLnTx/>
                <a:uFillTx/>
                <a:latin typeface="Verdana"/>
                <a:ea typeface="+mn-ea"/>
                <a:cs typeface="+mn-cs"/>
              </a:rPr>
              <a:t>(i.e. partitions)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can run </a:t>
            </a:r>
            <a:r>
              <a:rPr kumimoji="0" lang="en-US" sz="1600" b="0" i="0" u="none" strike="noStrike" kern="1200" cap="none" spc="0" normalizeH="0" baseline="0" noProof="0" dirty="0">
                <a:ln>
                  <a:noFill/>
                </a:ln>
                <a:solidFill>
                  <a:srgbClr val="0070C0"/>
                </a:solidFill>
                <a:effectLst/>
                <a:uLnTx/>
                <a:uFillTx/>
                <a:latin typeface="Verdana"/>
                <a:ea typeface="+mn-ea"/>
                <a:cs typeface="+mn-cs"/>
              </a:rPr>
              <a:t>at</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different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frequencies and voltages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Tree>
    <p:extLst>
      <p:ext uri="{BB962C8B-B14F-4D97-AF65-F5344CB8AC3E}">
        <p14:creationId xmlns:p14="http://schemas.microsoft.com/office/powerpoint/2010/main" val="339112770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(15)</a:t>
            </a:r>
          </a:p>
        </p:txBody>
      </p:sp>
      <p:pic>
        <p:nvPicPr>
          <p:cNvPr id="3" name="Picture 2"/>
          <p:cNvPicPr>
            <a:picLocks noChangeAspect="1"/>
          </p:cNvPicPr>
          <p:nvPr/>
        </p:nvPicPr>
        <p:blipFill rotWithShape="1">
          <a:blip r:embed="rId2"/>
          <a:srcRect t="14773" r="9641" b="8388"/>
          <a:stretch/>
        </p:blipFill>
        <p:spPr>
          <a:xfrm>
            <a:off x="-1" y="1313765"/>
            <a:ext cx="9129939" cy="4230470"/>
          </a:xfrm>
          <a:prstGeom prst="rect">
            <a:avLst/>
          </a:prstGeom>
        </p:spPr>
      </p:pic>
      <p:sp>
        <p:nvSpPr>
          <p:cNvPr id="5" name="TextBox 4"/>
          <p:cNvSpPr txBox="1"/>
          <p:nvPr/>
        </p:nvSpPr>
        <p:spPr>
          <a:xfrm>
            <a:off x="47218" y="413665"/>
            <a:ext cx="83761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Example of an Armv8.2-A based premium mobile system (2018) </a:t>
            </a:r>
            <a:r>
              <a:rPr kumimoji="0" lang="en-US" sz="1800" b="0" i="0" u="none" strike="noStrike" kern="1200" cap="none" spc="0" normalizeH="0" baseline="0" noProof="0" dirty="0">
                <a:ln>
                  <a:noFill/>
                </a:ln>
                <a:solidFill>
                  <a:srgbClr val="000000"/>
                </a:solidFill>
                <a:effectLst/>
                <a:uLnTx/>
                <a:uFillTx/>
                <a:latin typeface="Verdana"/>
                <a:ea typeface="+mn-ea"/>
                <a:cs typeface="+mn-cs"/>
              </a:rPr>
              <a:t>[108]</a:t>
            </a:r>
          </a:p>
        </p:txBody>
      </p:sp>
      <p:sp>
        <p:nvSpPr>
          <p:cNvPr id="6" name="TextBox 5"/>
          <p:cNvSpPr txBox="1"/>
          <p:nvPr/>
        </p:nvSpPr>
        <p:spPr>
          <a:xfrm>
            <a:off x="89611" y="5607351"/>
            <a:ext cx="8018542" cy="10926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CCI-550:  Cache Coherent interconnect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dirty="0" err="1">
                <a:ln>
                  <a:noFill/>
                </a:ln>
                <a:solidFill>
                  <a:srgbClr val="000000"/>
                </a:solidFill>
                <a:effectLst/>
                <a:uLnTx/>
                <a:uFillTx/>
                <a:latin typeface="Verdana"/>
                <a:ea typeface="+mn-ea"/>
                <a:cs typeface="+mn-cs"/>
              </a:rPr>
              <a:t>MMU</a:t>
            </a:r>
            <a:r>
              <a:rPr kumimoji="0" lang="en-US" sz="1500" b="0" i="0" u="none" strike="noStrike" kern="1200" cap="none" spc="0" normalizeH="0" baseline="0" noProof="0" dirty="0">
                <a:ln>
                  <a:noFill/>
                </a:ln>
                <a:solidFill>
                  <a:srgbClr val="000000"/>
                </a:solidFill>
                <a:effectLst/>
                <a:uLnTx/>
                <a:uFillTx/>
                <a:latin typeface="Verdana"/>
                <a:ea typeface="+mn-ea"/>
                <a:cs typeface="+mn-cs"/>
              </a:rPr>
              <a:t>-500: Memory Management Unit (responsible for virtualization and caching)</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dirty="0" err="1">
                <a:ln>
                  <a:noFill/>
                </a:ln>
                <a:solidFill>
                  <a:srgbClr val="000000"/>
                </a:solidFill>
                <a:effectLst/>
                <a:uLnTx/>
                <a:uFillTx/>
                <a:latin typeface="Verdana"/>
                <a:ea typeface="+mn-ea"/>
                <a:cs typeface="+mn-cs"/>
              </a:rPr>
              <a:t>NIC</a:t>
            </a:r>
            <a:r>
              <a:rPr kumimoji="0" lang="en-US" sz="1500" b="0" i="0" u="none" strike="noStrike" kern="1200" cap="none" spc="0" normalizeH="0" baseline="0" noProof="0" dirty="0">
                <a:ln>
                  <a:noFill/>
                </a:ln>
                <a:solidFill>
                  <a:srgbClr val="000000"/>
                </a:solidFill>
                <a:effectLst/>
                <a:uLnTx/>
                <a:uFillTx/>
                <a:latin typeface="Verdana"/>
                <a:ea typeface="+mn-ea"/>
                <a:cs typeface="+mn-cs"/>
              </a:rPr>
              <a:t>-450:  Network Interconnect (interface converter)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dirty="0" err="1">
                <a:ln>
                  <a:noFill/>
                </a:ln>
                <a:solidFill>
                  <a:srgbClr val="000000"/>
                </a:solidFill>
                <a:effectLst/>
                <a:uLnTx/>
                <a:uFillTx/>
                <a:latin typeface="Verdana"/>
                <a:ea typeface="+mn-ea"/>
                <a:cs typeface="+mn-cs"/>
              </a:rPr>
              <a:t>GIC</a:t>
            </a:r>
            <a:r>
              <a:rPr kumimoji="0" lang="en-US" sz="1500" b="0" i="0" u="none" strike="noStrike" kern="1200" cap="none" spc="0" normalizeH="0" baseline="0" noProof="0" dirty="0">
                <a:ln>
                  <a:noFill/>
                </a:ln>
                <a:solidFill>
                  <a:srgbClr val="000000"/>
                </a:solidFill>
                <a:effectLst/>
                <a:uLnTx/>
                <a:uFillTx/>
                <a:latin typeface="Verdana"/>
                <a:ea typeface="+mn-ea"/>
                <a:cs typeface="+mn-cs"/>
              </a:rPr>
              <a:t>-600:  General Interrupt Controller </a:t>
            </a:r>
          </a:p>
        </p:txBody>
      </p:sp>
      <p:sp>
        <p:nvSpPr>
          <p:cNvPr id="4" name="TextBox 3"/>
          <p:cNvSpPr txBox="1"/>
          <p:nvPr/>
        </p:nvSpPr>
        <p:spPr>
          <a:xfrm>
            <a:off x="4436985" y="6384923"/>
            <a:ext cx="32051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SCP: System Control Processor</a:t>
            </a:r>
          </a:p>
        </p:txBody>
      </p:sp>
    </p:spTree>
    <p:extLst>
      <p:ext uri="{BB962C8B-B14F-4D97-AF65-F5344CB8AC3E}">
        <p14:creationId xmlns:p14="http://schemas.microsoft.com/office/powerpoint/2010/main" val="321348601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31540" y="1944255"/>
            <a:ext cx="823661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7.2 Overview of Cortex-A CPUs implementing the Armv8.2-A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02309237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7.2 Overview of Cortex-A CPUs implementing the Armv8.2-A ISA </a:t>
            </a:r>
            <a:r>
              <a:rPr lang="en-GB" sz="1700" kern="1200" dirty="0" smtClean="0">
                <a:solidFill>
                  <a:srgbClr val="FFFFFF"/>
                </a:solidFill>
              </a:rPr>
              <a:t>(1)</a:t>
            </a:r>
            <a:endParaRPr lang="en-GB" sz="1700" kern="1200" dirty="0">
              <a:solidFill>
                <a:srgbClr val="FFFFFF"/>
              </a:solidFill>
            </a:endParaRPr>
          </a:p>
        </p:txBody>
      </p:sp>
      <p:sp>
        <p:nvSpPr>
          <p:cNvPr id="3" name="Text Box 5"/>
          <p:cNvSpPr txBox="1">
            <a:spLocks noChangeArrowheads="1"/>
          </p:cNvSpPr>
          <p:nvPr/>
        </p:nvSpPr>
        <p:spPr bwMode="auto">
          <a:xfrm>
            <a:off x="6526693" y="2022355"/>
            <a:ext cx="236635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Support for </a:t>
            </a:r>
            <a:r>
              <a:rPr kumimoji="0" lang="en-US" sz="1300" b="1" i="0" u="none" strike="noStrike" kern="1200" cap="none" spc="0" normalizeH="0" baseline="0" noProof="0" dirty="0" err="1">
                <a:ln>
                  <a:noFill/>
                </a:ln>
                <a:solidFill>
                  <a:srgbClr val="000000"/>
                </a:solidFill>
                <a:effectLst/>
                <a:uLnTx/>
                <a:uFillTx/>
                <a:latin typeface="Verdana" pitchFamily="34" charset="0"/>
                <a:ea typeface="+mn-ea"/>
                <a:cs typeface="+mn-cs"/>
              </a:rPr>
              <a:t>big.LITTLE</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configurations</a:t>
            </a:r>
          </a:p>
        </p:txBody>
      </p:sp>
      <p:sp>
        <p:nvSpPr>
          <p:cNvPr id="4" name="Text Box 6"/>
          <p:cNvSpPr txBox="1">
            <a:spLocks noChangeArrowheads="1"/>
          </p:cNvSpPr>
          <p:nvPr/>
        </p:nvSpPr>
        <p:spPr bwMode="auto">
          <a:xfrm>
            <a:off x="640663" y="2013810"/>
            <a:ext cx="134203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Word length</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of the CPUs</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5" name="Line 9"/>
          <p:cNvSpPr>
            <a:spLocks noChangeShapeType="1"/>
          </p:cNvSpPr>
          <p:nvPr/>
        </p:nvSpPr>
        <p:spPr bwMode="auto">
          <a:xfrm flipH="1">
            <a:off x="4214190" y="1447410"/>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10"/>
          <p:cNvSpPr>
            <a:spLocks noChangeShapeType="1"/>
          </p:cNvSpPr>
          <p:nvPr/>
        </p:nvSpPr>
        <p:spPr bwMode="auto">
          <a:xfrm flipH="1">
            <a:off x="3086100" y="1679015"/>
            <a:ext cx="1125538" cy="2470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Text Box 13"/>
          <p:cNvSpPr txBox="1">
            <a:spLocks noChangeArrowheads="1"/>
          </p:cNvSpPr>
          <p:nvPr/>
        </p:nvSpPr>
        <p:spPr bwMode="auto">
          <a:xfrm>
            <a:off x="1616858" y="1178750"/>
            <a:ext cx="516038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Key features of </a:t>
            </a: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Arm </a:t>
            </a: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v8.0-A ISA based </a:t>
            </a: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Cortex-A </a:t>
            </a: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CPUs</a:t>
            </a:r>
            <a:endParaRPr kumimoji="0" lang="hu-HU" sz="1300" b="1" i="0" u="none" strike="noStrike" kern="1200" cap="none" spc="0" normalizeH="0" baseline="30000" noProof="0" dirty="0">
              <a:ln>
                <a:noFill/>
              </a:ln>
              <a:solidFill>
                <a:srgbClr val="000000"/>
              </a:solidFill>
              <a:effectLst/>
              <a:uLnTx/>
              <a:uFillTx/>
              <a:latin typeface="Verdana" pitchFamily="34" charset="0"/>
              <a:ea typeface="+mn-ea"/>
              <a:cs typeface="+mn-cs"/>
            </a:endParaRPr>
          </a:p>
        </p:txBody>
      </p:sp>
      <p:sp>
        <p:nvSpPr>
          <p:cNvPr id="8" name="Text Box 5"/>
          <p:cNvSpPr txBox="1">
            <a:spLocks noChangeArrowheads="1"/>
          </p:cNvSpPr>
          <p:nvPr/>
        </p:nvSpPr>
        <p:spPr bwMode="auto">
          <a:xfrm>
            <a:off x="4863867" y="2018660"/>
            <a:ext cx="113524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Multi</a:t>
            </a:r>
            <a:r>
              <a:rPr kumimoji="0" lang="en-GB" sz="1300" b="1" i="0" u="none" strike="noStrike" kern="1200" cap="none" spc="0" normalizeH="0" baseline="0" noProof="0" dirty="0">
                <a:ln>
                  <a:noFill/>
                </a:ln>
                <a:solidFill>
                  <a:srgbClr val="000000"/>
                </a:solidFill>
                <a:effectLst/>
                <a:uLnTx/>
                <a:uFillTx/>
                <a:latin typeface="Verdana" pitchFamily="34" charset="0"/>
                <a:ea typeface="+mn-ea"/>
                <a:cs typeface="+mn-cs"/>
              </a:rPr>
              <a:t>core</a:t>
            </a: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design</a:t>
            </a:r>
            <a:r>
              <a:rPr kumimoji="0" lang="hu-HU" sz="1300" b="1" i="0" u="none" strike="noStrike" kern="1200" cap="none" spc="0" normalizeH="0" baseline="0" noProof="0" dirty="0" smtClean="0">
                <a:ln>
                  <a:noFill/>
                </a:ln>
                <a:solidFill>
                  <a:srgbClr val="000000"/>
                </a:solidFill>
                <a:effectLst/>
                <a:uLnTx/>
                <a:uFillTx/>
                <a:latin typeface="Verdana" pitchFamily="34" charset="0"/>
                <a:ea typeface="+mn-ea"/>
                <a:cs typeface="+mn-cs"/>
              </a:rPr>
              <a:t> </a:t>
            </a:r>
            <a:endPar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9" name="Straight Connector 8"/>
          <p:cNvCxnSpPr>
            <a:endCxn id="12" idx="7"/>
          </p:cNvCxnSpPr>
          <p:nvPr/>
        </p:nvCxnSpPr>
        <p:spPr>
          <a:xfrm flipH="1">
            <a:off x="1349096" y="1679015"/>
            <a:ext cx="2862542" cy="237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p:cNvCxnSpPr>
          <p:nvPr/>
        </p:nvCxnSpPr>
        <p:spPr>
          <a:xfrm>
            <a:off x="4211638" y="1679015"/>
            <a:ext cx="3509962" cy="24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p:nvSpPr>
        <p:spPr bwMode="auto">
          <a:xfrm>
            <a:off x="3063427" y="1902685"/>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2" name="Oval 13"/>
          <p:cNvSpPr>
            <a:spLocks noChangeArrowheads="1"/>
          </p:cNvSpPr>
          <p:nvPr/>
        </p:nvSpPr>
        <p:spPr bwMode="auto">
          <a:xfrm>
            <a:off x="1293540" y="1907280"/>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3" name="Oval 12"/>
          <p:cNvSpPr>
            <a:spLocks noChangeArrowheads="1"/>
          </p:cNvSpPr>
          <p:nvPr/>
        </p:nvSpPr>
        <p:spPr bwMode="auto">
          <a:xfrm>
            <a:off x="7720595" y="1916972"/>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5" name="TextBox 14"/>
          <p:cNvSpPr txBox="1"/>
          <p:nvPr/>
        </p:nvSpPr>
        <p:spPr>
          <a:xfrm>
            <a:off x="74118" y="413665"/>
            <a:ext cx="7741799" cy="369332"/>
          </a:xfrm>
          <a:prstGeom prst="rect">
            <a:avLst/>
          </a:prstGeom>
          <a:noFill/>
        </p:spPr>
        <p:txBody>
          <a:bodyPr wrap="none" rtlCol="0">
            <a:spAutoFit/>
          </a:bodyPr>
          <a:lstStyle/>
          <a:p>
            <a:pPr lvl="0"/>
            <a:r>
              <a:rPr lang="en-GB" dirty="0">
                <a:solidFill>
                  <a:srgbClr val="2D2D8A"/>
                </a:solidFill>
              </a:rPr>
              <a:t>7.2 Overview of Cortex-A CPUs implementing the Armv8.2-A </a:t>
            </a:r>
            <a:r>
              <a:rPr lang="en-GB" dirty="0" smtClean="0">
                <a:solidFill>
                  <a:srgbClr val="2D2D8A"/>
                </a:solidFill>
              </a:rPr>
              <a:t>ISA</a:t>
            </a:r>
            <a:endParaRPr lang="en-GB" dirty="0">
              <a:solidFill>
                <a:srgbClr val="2D2D8A"/>
              </a:solidFill>
            </a:endParaRPr>
          </a:p>
        </p:txBody>
      </p:sp>
      <p:sp>
        <p:nvSpPr>
          <p:cNvPr id="17" name="Text Box 6"/>
          <p:cNvSpPr txBox="1">
            <a:spLocks noChangeArrowheads="1"/>
          </p:cNvSpPr>
          <p:nvPr/>
        </p:nvSpPr>
        <p:spPr bwMode="auto">
          <a:xfrm>
            <a:off x="2596569" y="2019744"/>
            <a:ext cx="130035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Inclusion 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L2 cache</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21" name="Straight Connector 20"/>
          <p:cNvCxnSpPr>
            <a:stCxn id="6" idx="0"/>
          </p:cNvCxnSpPr>
          <p:nvPr/>
        </p:nvCxnSpPr>
        <p:spPr bwMode="auto">
          <a:xfrm>
            <a:off x="4211638" y="1679015"/>
            <a:ext cx="1216025" cy="24702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p:cNvSpPr>
            <a:spLocks noChangeArrowheads="1"/>
          </p:cNvSpPr>
          <p:nvPr/>
        </p:nvSpPr>
        <p:spPr bwMode="auto">
          <a:xfrm>
            <a:off x="5382857" y="1896948"/>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24" name="TextBox 23"/>
          <p:cNvSpPr txBox="1"/>
          <p:nvPr/>
        </p:nvSpPr>
        <p:spPr>
          <a:xfrm>
            <a:off x="370633" y="2708921"/>
            <a:ext cx="1816102" cy="292388"/>
          </a:xfrm>
          <a:prstGeom prst="rect">
            <a:avLst/>
          </a:prstGeom>
          <a:noFill/>
        </p:spPr>
        <p:txBody>
          <a:bodyPr wrap="square" rtlCol="0">
            <a:spAutoFit/>
          </a:bodyPr>
          <a:lstStyle/>
          <a:p>
            <a:r>
              <a:rPr lang="en-GB" sz="1300" dirty="0" smtClean="0"/>
              <a:t>Word length: 64 bit</a:t>
            </a:r>
            <a:endParaRPr lang="en-GB" sz="1300" dirty="0" smtClean="0"/>
          </a:p>
        </p:txBody>
      </p:sp>
      <p:sp>
        <p:nvSpPr>
          <p:cNvPr id="26" name="TextBox 25"/>
          <p:cNvSpPr txBox="1"/>
          <p:nvPr/>
        </p:nvSpPr>
        <p:spPr>
          <a:xfrm>
            <a:off x="2395858" y="2708920"/>
            <a:ext cx="1816102" cy="492443"/>
          </a:xfrm>
          <a:prstGeom prst="rect">
            <a:avLst/>
          </a:prstGeom>
          <a:noFill/>
        </p:spPr>
        <p:txBody>
          <a:bodyPr wrap="square" rtlCol="0">
            <a:spAutoFit/>
          </a:bodyPr>
          <a:lstStyle/>
          <a:p>
            <a:pPr algn="ctr"/>
            <a:r>
              <a:rPr lang="en-GB" sz="1300" dirty="0" smtClean="0"/>
              <a:t>Inclusion of a per cluster L2 cache</a:t>
            </a:r>
            <a:endParaRPr lang="en-GB" sz="1300" dirty="0" smtClean="0"/>
          </a:p>
        </p:txBody>
      </p:sp>
      <p:sp>
        <p:nvSpPr>
          <p:cNvPr id="27" name="TextBox 26"/>
          <p:cNvSpPr txBox="1"/>
          <p:nvPr/>
        </p:nvSpPr>
        <p:spPr>
          <a:xfrm>
            <a:off x="4511093" y="2708920"/>
            <a:ext cx="1816102" cy="292388"/>
          </a:xfrm>
          <a:prstGeom prst="rect">
            <a:avLst/>
          </a:prstGeom>
          <a:noFill/>
        </p:spPr>
        <p:txBody>
          <a:bodyPr wrap="square" rtlCol="0">
            <a:spAutoFit/>
          </a:bodyPr>
          <a:lstStyle/>
          <a:p>
            <a:pPr algn="ctr"/>
            <a:r>
              <a:rPr lang="en-GB" sz="1300" dirty="0" smtClean="0"/>
              <a:t>Multicore design</a:t>
            </a:r>
            <a:endParaRPr lang="en-GB" sz="1300" dirty="0" smtClean="0"/>
          </a:p>
        </p:txBody>
      </p:sp>
      <p:sp>
        <p:nvSpPr>
          <p:cNvPr id="28" name="TextBox 27"/>
          <p:cNvSpPr txBox="1"/>
          <p:nvPr/>
        </p:nvSpPr>
        <p:spPr>
          <a:xfrm>
            <a:off x="6642230" y="2708920"/>
            <a:ext cx="2205245" cy="492443"/>
          </a:xfrm>
          <a:prstGeom prst="rect">
            <a:avLst/>
          </a:prstGeom>
          <a:noFill/>
        </p:spPr>
        <p:txBody>
          <a:bodyPr wrap="square" rtlCol="0">
            <a:spAutoFit/>
          </a:bodyPr>
          <a:lstStyle/>
          <a:p>
            <a:pPr algn="ctr"/>
            <a:r>
              <a:rPr lang="en-GB" sz="1300" dirty="0" smtClean="0"/>
              <a:t>Support of </a:t>
            </a:r>
            <a:r>
              <a:rPr lang="en-GB" sz="1300" dirty="0" err="1" smtClean="0"/>
              <a:t>big.LITTLE</a:t>
            </a:r>
            <a:r>
              <a:rPr lang="en-GB" sz="1300" dirty="0" smtClean="0"/>
              <a:t> configurations</a:t>
            </a:r>
            <a:endParaRPr lang="en-GB" sz="1300" dirty="0" smtClean="0"/>
          </a:p>
        </p:txBody>
      </p:sp>
    </p:spTree>
    <p:extLst>
      <p:ext uri="{BB962C8B-B14F-4D97-AF65-F5344CB8AC3E}">
        <p14:creationId xmlns:p14="http://schemas.microsoft.com/office/powerpoint/2010/main" val="186970347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(2)</a:t>
            </a:r>
            <a:endParaRPr lang="en-US" sz="1700" kern="1200" dirty="0">
              <a:solidFill>
                <a:srgbClr val="FFFFFF"/>
              </a:solidFill>
            </a:endParaRPr>
          </a:p>
        </p:txBody>
      </p:sp>
      <p:pic>
        <p:nvPicPr>
          <p:cNvPr id="17" name="Picture 16"/>
          <p:cNvPicPr>
            <a:picLocks noChangeAspect="1"/>
          </p:cNvPicPr>
          <p:nvPr/>
        </p:nvPicPr>
        <p:blipFill rotWithShape="1">
          <a:blip r:embed="rId3"/>
          <a:srcRect b="41705"/>
          <a:stretch/>
        </p:blipFill>
        <p:spPr>
          <a:xfrm>
            <a:off x="3500434" y="1517152"/>
            <a:ext cx="5589494" cy="3015335"/>
          </a:xfrm>
          <a:prstGeom prst="rect">
            <a:avLst/>
          </a:prstGeom>
        </p:spPr>
      </p:pic>
      <p:grpSp>
        <p:nvGrpSpPr>
          <p:cNvPr id="5" name="Group 4"/>
          <p:cNvGrpSpPr/>
          <p:nvPr/>
        </p:nvGrpSpPr>
        <p:grpSpPr>
          <a:xfrm>
            <a:off x="3348033" y="4239090"/>
            <a:ext cx="5769472" cy="1911716"/>
            <a:chOff x="3211048" y="4034118"/>
            <a:chExt cx="5769472" cy="2017059"/>
          </a:xfrm>
        </p:grpSpPr>
        <p:sp>
          <p:nvSpPr>
            <p:cNvPr id="18" name="Rectangle 17"/>
            <p:cNvSpPr/>
            <p:nvPr/>
          </p:nvSpPr>
          <p:spPr bwMode="auto">
            <a:xfrm>
              <a:off x="3484472"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pic>
          <p:nvPicPr>
            <p:cNvPr id="20" name="Picture 19"/>
            <p:cNvPicPr>
              <a:picLocks noChangeAspect="1"/>
            </p:cNvPicPr>
            <p:nvPr/>
          </p:nvPicPr>
          <p:blipFill rotWithShape="1">
            <a:blip r:embed="rId3"/>
            <a:srcRect l="8397" t="80380" b="2530"/>
            <a:stretch/>
          </p:blipFill>
          <p:spPr>
            <a:xfrm>
              <a:off x="3545756" y="5205030"/>
              <a:ext cx="5434764" cy="699245"/>
            </a:xfrm>
            <a:prstGeom prst="rect">
              <a:avLst/>
            </a:prstGeom>
          </p:spPr>
        </p:pic>
        <p:pic>
          <p:nvPicPr>
            <p:cNvPr id="21" name="Picture 20"/>
            <p:cNvPicPr>
              <a:picLocks noChangeAspect="1"/>
            </p:cNvPicPr>
            <p:nvPr/>
          </p:nvPicPr>
          <p:blipFill rotWithShape="1">
            <a:blip r:embed="rId3"/>
            <a:srcRect t="58032" r="3480" b="20387"/>
            <a:stretch/>
          </p:blipFill>
          <p:spPr>
            <a:xfrm>
              <a:off x="3211048" y="4308563"/>
              <a:ext cx="5726437" cy="883016"/>
            </a:xfrm>
            <a:prstGeom prst="rect">
              <a:avLst/>
            </a:prstGeom>
          </p:spPr>
        </p:pic>
      </p:grpSp>
      <p:sp>
        <p:nvSpPr>
          <p:cNvPr id="22" name="TextBox 21"/>
          <p:cNvSpPr txBox="1"/>
          <p:nvPr/>
        </p:nvSpPr>
        <p:spPr>
          <a:xfrm>
            <a:off x="3904127" y="5988767"/>
            <a:ext cx="5387116" cy="81560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Armv8.2-A support</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A55</a:t>
            </a:r>
            <a:r>
              <a:rPr kumimoji="0" lang="en-US" sz="1400" b="0" i="0" u="none" strike="noStrike" kern="1200" cap="none" spc="0" normalizeH="0" baseline="0" noProof="0" dirty="0">
                <a:ln>
                  <a:noFill/>
                </a:ln>
                <a:solidFill>
                  <a:srgbClr val="000000"/>
                </a:solidFill>
                <a:effectLst/>
                <a:uLnTx/>
                <a:uFillTx/>
                <a:latin typeface="Verdana"/>
                <a:ea typeface="+mn-ea"/>
                <a:cs typeface="+mn-cs"/>
              </a:rPr>
              <a:t>/75</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2 CPU types, up to 8 cores but only up to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4b</a:t>
            </a:r>
            <a:r>
              <a:rPr kumimoji="0" lang="en-US" sz="1400" b="0" i="0" u="none" strike="noStrike" kern="1200" cap="none" spc="0" normalizeH="0" baseline="0" noProof="0" dirty="0">
                <a:ln>
                  <a:noFill/>
                </a:ln>
                <a:solidFill>
                  <a:srgbClr val="000000"/>
                </a:solidFill>
                <a:effectLst/>
                <a:uLnTx/>
                <a:uFillTx/>
                <a:latin typeface="Verdana"/>
                <a:ea typeface="+mn-ea"/>
                <a:cs typeface="+mn-cs"/>
              </a:rPr>
              <a:t>/cluster </a:t>
            </a:r>
          </a:p>
        </p:txBody>
      </p:sp>
      <p:sp>
        <p:nvSpPr>
          <p:cNvPr id="27" name="TextBox 26"/>
          <p:cNvSpPr txBox="1"/>
          <p:nvPr/>
        </p:nvSpPr>
        <p:spPr>
          <a:xfrm>
            <a:off x="80834" y="413665"/>
            <a:ext cx="8183587" cy="684803"/>
          </a:xfrm>
          <a:prstGeom prst="rect">
            <a:avLst/>
          </a:prstGeom>
          <a:noFill/>
        </p:spPr>
        <p:txBody>
          <a:bodyPr wrap="none" rtlCol="0">
            <a:spAutoFit/>
          </a:bodyPr>
          <a:lstStyle/>
          <a:p>
            <a:pPr fontAlgn="base">
              <a:spcAft>
                <a:spcPts val="300"/>
              </a:spcAft>
              <a:defRPr/>
            </a:pPr>
            <a:r>
              <a:rPr lang="hu-HU" dirty="0">
                <a:solidFill>
                  <a:schemeClr val="accent6"/>
                </a:solidFill>
                <a:latin typeface="Verdana" pitchFamily="34" charset="0"/>
              </a:rPr>
              <a:t>Key </a:t>
            </a:r>
            <a:r>
              <a:rPr lang="en-GB" dirty="0" smtClean="0">
                <a:solidFill>
                  <a:schemeClr val="accent6"/>
                </a:solidFill>
                <a:latin typeface="Verdana" pitchFamily="34" charset="0"/>
              </a:rPr>
              <a:t>enhancements </a:t>
            </a:r>
            <a:r>
              <a:rPr lang="hu-HU" dirty="0" smtClean="0">
                <a:solidFill>
                  <a:schemeClr val="accent6"/>
                </a:solidFill>
                <a:latin typeface="Verdana" pitchFamily="34" charset="0"/>
              </a:rPr>
              <a:t>of </a:t>
            </a:r>
            <a:r>
              <a:rPr lang="en-US" dirty="0">
                <a:solidFill>
                  <a:schemeClr val="accent6"/>
                </a:solidFill>
                <a:latin typeface="Verdana" pitchFamily="34" charset="0"/>
              </a:rPr>
              <a:t>Arm </a:t>
            </a:r>
            <a:r>
              <a:rPr lang="en-US" dirty="0" smtClean="0">
                <a:solidFill>
                  <a:schemeClr val="accent6"/>
                </a:solidFill>
                <a:latin typeface="Verdana" pitchFamily="34" charset="0"/>
              </a:rPr>
              <a:t>v8.2-A </a:t>
            </a:r>
            <a:r>
              <a:rPr lang="en-US" dirty="0">
                <a:solidFill>
                  <a:schemeClr val="accent6"/>
                </a:solidFill>
                <a:latin typeface="Verdana" pitchFamily="34" charset="0"/>
              </a:rPr>
              <a:t>ISA based </a:t>
            </a:r>
            <a:r>
              <a:rPr lang="hu-HU" dirty="0">
                <a:solidFill>
                  <a:schemeClr val="accent6"/>
                </a:solidFill>
                <a:latin typeface="Verdana" pitchFamily="34" charset="0"/>
              </a:rPr>
              <a:t>Cortex-A </a:t>
            </a:r>
            <a:r>
              <a:rPr lang="en-US" dirty="0" smtClean="0">
                <a:solidFill>
                  <a:schemeClr val="accent6"/>
                </a:solidFill>
                <a:latin typeface="Verdana" pitchFamily="34" charset="0"/>
              </a:rPr>
              <a:t>CPUs</a:t>
            </a:r>
            <a:endParaRPr kumimoji="0" lang="en-US" sz="1800" i="0" u="none" strike="noStrike" kern="1200" cap="none" spc="0" normalizeH="0" baseline="0" noProof="0" dirty="0" smtClean="0">
              <a:ln>
                <a:noFill/>
              </a:ln>
              <a:solidFill>
                <a:schemeClr val="accent6"/>
              </a:solidFill>
              <a:effectLst/>
              <a:uLnTx/>
              <a:uFillTx/>
              <a:latin typeface="Verdan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a:t>
            </a:r>
            <a:r>
              <a:rPr kumimoji="0" lang="en-US" sz="1800" b="0" i="0" u="none" strike="noStrike" kern="1200" cap="none" spc="0" normalizeH="0" baseline="0" noProof="0" dirty="0">
                <a:ln>
                  <a:noFill/>
                </a:ln>
                <a:solidFill>
                  <a:srgbClr val="2D2D8A"/>
                </a:solidFill>
                <a:effectLst/>
                <a:uLnTx/>
                <a:uFillTx/>
                <a:latin typeface="Verdana"/>
                <a:ea typeface="+mn-ea"/>
                <a:cs typeface="+mn-cs"/>
              </a:rPr>
              <a:t>) Up to 8 CPU cores of up to two core types (Armv8.2-A ISA based)</a:t>
            </a:r>
          </a:p>
        </p:txBody>
      </p:sp>
      <p:sp>
        <p:nvSpPr>
          <p:cNvPr id="28" name="TextBox 27"/>
          <p:cNvSpPr txBox="1"/>
          <p:nvPr/>
        </p:nvSpPr>
        <p:spPr>
          <a:xfrm>
            <a:off x="103088" y="5972576"/>
            <a:ext cx="3885103" cy="81560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Armv8.0-A support,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e.g. 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A53</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A57</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A72</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A73</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single CPU type, up to 4 cores/cluster</a:t>
            </a:r>
          </a:p>
        </p:txBody>
      </p:sp>
      <p:grpSp>
        <p:nvGrpSpPr>
          <p:cNvPr id="29" name="Group 28"/>
          <p:cNvGrpSpPr/>
          <p:nvPr/>
        </p:nvGrpSpPr>
        <p:grpSpPr>
          <a:xfrm>
            <a:off x="210568" y="1674981"/>
            <a:ext cx="3146297" cy="3028000"/>
            <a:chOff x="4453933" y="1808819"/>
            <a:chExt cx="4618567" cy="4538003"/>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8991" b="2103"/>
            <a:stretch/>
          </p:blipFill>
          <p:spPr>
            <a:xfrm>
              <a:off x="4453933" y="1808819"/>
              <a:ext cx="4618567" cy="4538003"/>
            </a:xfrm>
            <a:prstGeom prst="rect">
              <a:avLst/>
            </a:prstGeom>
          </p:spPr>
        </p:pic>
        <p:sp>
          <p:nvSpPr>
            <p:cNvPr id="31" name="Rectangle 30"/>
            <p:cNvSpPr/>
            <p:nvPr/>
          </p:nvSpPr>
          <p:spPr bwMode="auto">
            <a:xfrm>
              <a:off x="4842030" y="2459037"/>
              <a:ext cx="1923638" cy="969963"/>
            </a:xfrm>
            <a:prstGeom prst="rect">
              <a:avLst/>
            </a:prstGeom>
            <a:solidFill>
              <a:schemeClr val="tx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3" name="TextBox 2"/>
          <p:cNvSpPr txBox="1"/>
          <p:nvPr/>
        </p:nvSpPr>
        <p:spPr>
          <a:xfrm>
            <a:off x="39942" y="1223755"/>
            <a:ext cx="39132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(2015) </a:t>
            </a:r>
            <a:r>
              <a:rPr kumimoji="0" lang="en-US" sz="1400" b="0" i="0" u="none" strike="noStrike" kern="1200" cap="none" spc="0" normalizeH="0" baseline="0" noProof="0" dirty="0">
                <a:ln>
                  <a:noFill/>
                </a:ln>
                <a:solidFill>
                  <a:srgbClr val="000000"/>
                </a:solidFill>
                <a:effectLst/>
                <a:uLnTx/>
                <a:uFillTx/>
                <a:latin typeface="Verdana"/>
                <a:ea typeface="+mn-ea"/>
                <a:cs typeface="+mn-cs"/>
              </a:rPr>
              <a:t>[102]</a:t>
            </a:r>
          </a:p>
        </p:txBody>
      </p:sp>
      <p:sp>
        <p:nvSpPr>
          <p:cNvPr id="24" name="TextBox 23"/>
          <p:cNvSpPr txBox="1"/>
          <p:nvPr/>
        </p:nvSpPr>
        <p:spPr>
          <a:xfrm>
            <a:off x="4211726" y="1237738"/>
            <a:ext cx="38010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(2017) </a:t>
            </a:r>
            <a:r>
              <a:rPr kumimoji="0" lang="en-US" sz="1400" b="0" i="0" u="none" strike="noStrike" kern="1200" cap="none" spc="0" normalizeH="0" baseline="0" noProof="0" dirty="0">
                <a:ln>
                  <a:noFill/>
                </a:ln>
                <a:solidFill>
                  <a:srgbClr val="000000"/>
                </a:solidFill>
                <a:effectLst/>
                <a:uLnTx/>
                <a:uFillTx/>
                <a:latin typeface="Verdana"/>
                <a:ea typeface="+mn-ea"/>
                <a:cs typeface="+mn-cs"/>
              </a:rPr>
              <a:t>[118]</a:t>
            </a:r>
          </a:p>
        </p:txBody>
      </p:sp>
      <p:sp>
        <p:nvSpPr>
          <p:cNvPr id="6" name="Rectangle 5"/>
          <p:cNvSpPr/>
          <p:nvPr/>
        </p:nvSpPr>
        <p:spPr bwMode="auto">
          <a:xfrm>
            <a:off x="3530072" y="4245572"/>
            <a:ext cx="914400" cy="287589"/>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Box 22"/>
          <p:cNvSpPr txBox="1"/>
          <p:nvPr/>
        </p:nvSpPr>
        <p:spPr>
          <a:xfrm>
            <a:off x="391420" y="2195352"/>
            <a:ext cx="1537489" cy="487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Cortex-</a:t>
            </a:r>
            <a:r>
              <a:rPr kumimoji="0" lang="en-US" sz="1200" b="0" i="0" u="none" strike="noStrike" kern="1200" cap="none" spc="0" normalizeH="0" baseline="0" noProof="0" dirty="0" err="1">
                <a:ln>
                  <a:noFill/>
                </a:ln>
                <a:solidFill>
                  <a:srgbClr val="FFFFFF"/>
                </a:solidFill>
                <a:effectLst/>
                <a:uLnTx/>
                <a:uFillTx/>
                <a:latin typeface="Verdana"/>
                <a:ea typeface="+mn-ea"/>
                <a:cs typeface="+mn-cs"/>
              </a:rPr>
              <a:t>A73</a:t>
            </a:r>
            <a:r>
              <a:rPr kumimoji="0" lang="en-US" sz="1200" b="0" i="0" u="none" strike="noStrike" kern="1200" cap="none" spc="0" normalizeH="0" baseline="0" noProof="0" dirty="0">
                <a:ln>
                  <a:noFill/>
                </a:ln>
                <a:solidFill>
                  <a:srgbClr val="FFFFFF"/>
                </a:solidFill>
                <a:effectLst/>
                <a:uLnTx/>
                <a:uFillTx/>
                <a:latin typeface="Verdana"/>
                <a:ea typeface="+mn-ea"/>
                <a:cs typeface="+mn-cs"/>
              </a:rPr>
              <a:t> 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Armv8.0 CPU</a:t>
            </a:r>
          </a:p>
        </p:txBody>
      </p:sp>
    </p:spTree>
    <p:extLst>
      <p:ext uri="{BB962C8B-B14F-4D97-AF65-F5344CB8AC3E}">
        <p14:creationId xmlns:p14="http://schemas.microsoft.com/office/powerpoint/2010/main" val="130586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3" grpId="0"/>
      <p:bldP spid="24" grpId="0"/>
      <p:bldP spid="6" grpId="0" animBg="1"/>
      <p:bldP spid="23"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a:t>
            </a:r>
            <a:r>
              <a:rPr lang="en-US" sz="1700" kern="1200" dirty="0" smtClean="0">
                <a:solidFill>
                  <a:srgbClr val="FFFFFF"/>
                </a:solidFill>
              </a:rPr>
              <a:t>(3)</a:t>
            </a:r>
            <a:endParaRPr lang="en-US" sz="1700" kern="1200" dirty="0">
              <a:solidFill>
                <a:srgbClr val="FFFFFF"/>
              </a:solidFill>
            </a:endParaRPr>
          </a:p>
        </p:txBody>
      </p:sp>
      <p:pic>
        <p:nvPicPr>
          <p:cNvPr id="17" name="Picture 16"/>
          <p:cNvPicPr>
            <a:picLocks noChangeAspect="1"/>
          </p:cNvPicPr>
          <p:nvPr/>
        </p:nvPicPr>
        <p:blipFill rotWithShape="1">
          <a:blip r:embed="rId3"/>
          <a:srcRect b="41705"/>
          <a:stretch/>
        </p:blipFill>
        <p:spPr>
          <a:xfrm>
            <a:off x="3507901" y="1313765"/>
            <a:ext cx="5589494" cy="3015335"/>
          </a:xfrm>
          <a:prstGeom prst="rect">
            <a:avLst/>
          </a:prstGeom>
        </p:spPr>
      </p:pic>
      <p:grpSp>
        <p:nvGrpSpPr>
          <p:cNvPr id="5" name="Group 4"/>
          <p:cNvGrpSpPr/>
          <p:nvPr/>
        </p:nvGrpSpPr>
        <p:grpSpPr>
          <a:xfrm>
            <a:off x="3282462" y="4034118"/>
            <a:ext cx="5792905" cy="2017059"/>
            <a:chOff x="3205462" y="4034118"/>
            <a:chExt cx="5792905" cy="2017059"/>
          </a:xfrm>
        </p:grpSpPr>
        <p:sp>
          <p:nvSpPr>
            <p:cNvPr id="18" name="Rectangle 17"/>
            <p:cNvSpPr/>
            <p:nvPr/>
          </p:nvSpPr>
          <p:spPr bwMode="auto">
            <a:xfrm>
              <a:off x="3478886"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pic>
          <p:nvPicPr>
            <p:cNvPr id="20" name="Picture 19"/>
            <p:cNvPicPr>
              <a:picLocks noChangeAspect="1"/>
            </p:cNvPicPr>
            <p:nvPr/>
          </p:nvPicPr>
          <p:blipFill rotWithShape="1">
            <a:blip r:embed="rId3"/>
            <a:srcRect l="8397" t="80380" b="2530"/>
            <a:stretch/>
          </p:blipFill>
          <p:spPr>
            <a:xfrm>
              <a:off x="3541530" y="5205030"/>
              <a:ext cx="5456837" cy="699245"/>
            </a:xfrm>
            <a:prstGeom prst="rect">
              <a:avLst/>
            </a:prstGeom>
          </p:spPr>
        </p:pic>
        <p:pic>
          <p:nvPicPr>
            <p:cNvPr id="21" name="Picture 20"/>
            <p:cNvPicPr>
              <a:picLocks noChangeAspect="1"/>
            </p:cNvPicPr>
            <p:nvPr/>
          </p:nvPicPr>
          <p:blipFill rotWithShape="1">
            <a:blip r:embed="rId3"/>
            <a:srcRect t="58032" r="3022" b="20387"/>
            <a:stretch/>
          </p:blipFill>
          <p:spPr>
            <a:xfrm>
              <a:off x="3205462" y="4308563"/>
              <a:ext cx="5777028" cy="883016"/>
            </a:xfrm>
            <a:prstGeom prst="rect">
              <a:avLst/>
            </a:prstGeom>
          </p:spPr>
        </p:pic>
      </p:grpSp>
      <p:sp>
        <p:nvSpPr>
          <p:cNvPr id="22" name="TextBox 21"/>
          <p:cNvSpPr txBox="1"/>
          <p:nvPr/>
        </p:nvSpPr>
        <p:spPr>
          <a:xfrm>
            <a:off x="4000377" y="5916707"/>
            <a:ext cx="4856522" cy="892552"/>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Armv8.2-A support, (Cortex-A55/75)</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2 CPU types, up to 8 cores but only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4b</a:t>
            </a:r>
            <a:r>
              <a:rPr kumimoji="0" lang="en-US" sz="1400" b="0" i="0" u="none" strike="noStrike" kern="1200" cap="none" spc="0" normalizeH="0" baseline="0" noProof="0" dirty="0">
                <a:ln>
                  <a:noFill/>
                </a:ln>
                <a:solidFill>
                  <a:srgbClr val="000000"/>
                </a:solidFill>
                <a:effectLst/>
                <a:uLnTx/>
                <a:uFillTx/>
                <a:latin typeface="Verdana"/>
                <a:ea typeface="+mn-ea"/>
                <a:cs typeface="+mn-cs"/>
              </a:rPr>
              <a:t>/cluster </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Private </a:t>
            </a:r>
            <a:r>
              <a:rPr kumimoji="0" lang="en-US" sz="1400" b="0" i="0" u="none" strike="noStrike" kern="1200" cap="none" spc="0" normalizeH="0" baseline="0" noProof="0" dirty="0" err="1">
                <a:ln>
                  <a:noFill/>
                </a:ln>
                <a:solidFill>
                  <a:srgbClr val="0070C0"/>
                </a:solidFill>
                <a:effectLst/>
                <a:uLnTx/>
                <a:uFillTx/>
                <a:latin typeface="Verdana"/>
                <a:ea typeface="+mn-ea"/>
                <a:cs typeface="+mn-cs"/>
              </a:rPr>
              <a:t>L2</a:t>
            </a:r>
            <a:r>
              <a:rPr kumimoji="0" lang="en-US" sz="1400" b="0" i="0" u="none" strike="noStrike" kern="1200" cap="none" spc="0" normalizeH="0" baseline="0" noProof="0" dirty="0">
                <a:ln>
                  <a:noFill/>
                </a:ln>
                <a:solidFill>
                  <a:srgbClr val="0070C0"/>
                </a:solidFill>
                <a:effectLst/>
                <a:uLnTx/>
                <a:uFillTx/>
                <a:latin typeface="Verdana"/>
                <a:ea typeface="+mn-ea"/>
                <a:cs typeface="+mn-cs"/>
              </a:rPr>
              <a:t> caches, shared </a:t>
            </a:r>
            <a:r>
              <a:rPr kumimoji="0" lang="en-US" sz="1400" b="0" i="0" u="none" strike="noStrike" kern="1200" cap="none" spc="0" normalizeH="0" baseline="0" noProof="0" dirty="0" err="1">
                <a:ln>
                  <a:noFill/>
                </a:ln>
                <a:solidFill>
                  <a:srgbClr val="0070C0"/>
                </a:solidFill>
                <a:effectLst/>
                <a:uLnTx/>
                <a:uFillTx/>
                <a:latin typeface="Verdana"/>
                <a:ea typeface="+mn-ea"/>
                <a:cs typeface="+mn-cs"/>
              </a:rPr>
              <a:t>L3</a:t>
            </a:r>
            <a:r>
              <a:rPr kumimoji="0" lang="en-US" sz="1400" b="0" i="0" u="none" strike="noStrike" kern="1200" cap="none" spc="0" normalizeH="0" baseline="0" noProof="0" dirty="0">
                <a:ln>
                  <a:noFill/>
                </a:ln>
                <a:solidFill>
                  <a:srgbClr val="0070C0"/>
                </a:solidFill>
                <a:effectLst/>
                <a:uLnTx/>
                <a:uFillTx/>
                <a:latin typeface="Verdana"/>
                <a:ea typeface="+mn-ea"/>
                <a:cs typeface="+mn-cs"/>
              </a:rPr>
              <a:t> cache</a:t>
            </a:r>
          </a:p>
        </p:txBody>
      </p:sp>
      <p:sp>
        <p:nvSpPr>
          <p:cNvPr id="27" name="TextBox 26"/>
          <p:cNvSpPr txBox="1"/>
          <p:nvPr/>
        </p:nvSpPr>
        <p:spPr>
          <a:xfrm>
            <a:off x="75656" y="413665"/>
            <a:ext cx="580126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b) Private (per-core)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L2</a:t>
            </a:r>
            <a:r>
              <a:rPr kumimoji="0" lang="en-US" sz="1800" b="0" i="0" u="none" strike="noStrike" kern="1200" cap="none" spc="0" normalizeH="0" baseline="0" noProof="0" dirty="0">
                <a:ln>
                  <a:noFill/>
                </a:ln>
                <a:solidFill>
                  <a:srgbClr val="2D2D8A"/>
                </a:solidFill>
                <a:effectLst/>
                <a:uLnTx/>
                <a:uFillTx/>
                <a:latin typeface="Verdana"/>
                <a:ea typeface="+mn-ea"/>
                <a:cs typeface="+mn-cs"/>
              </a:rPr>
              <a:t> caches in the CPU cores</a:t>
            </a:r>
          </a:p>
        </p:txBody>
      </p:sp>
      <p:sp>
        <p:nvSpPr>
          <p:cNvPr id="28" name="TextBox 27"/>
          <p:cNvSpPr txBox="1"/>
          <p:nvPr/>
        </p:nvSpPr>
        <p:spPr>
          <a:xfrm>
            <a:off x="116505" y="5921190"/>
            <a:ext cx="3864904" cy="87972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Armv8.0-A support, e.g. 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A53</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base" latinLnBrk="0" hangingPunct="1">
              <a:lnSpc>
                <a:spcPct val="100000"/>
              </a:lnSpc>
              <a:spcBef>
                <a:spcPts val="0"/>
              </a:spcBef>
              <a:spcAft>
                <a:spcPts val="11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A57</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A72</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A73</a:t>
            </a:r>
            <a:r>
              <a:rPr kumimoji="0" lang="en-US" sz="1400" b="0" i="0" u="none" strike="noStrike" kern="1200" cap="none" spc="0" normalizeH="0" baseline="0" noProof="0" dirty="0">
                <a:ln>
                  <a:noFill/>
                </a:ln>
                <a:solidFill>
                  <a:srgbClr val="000000"/>
                </a:solidFill>
                <a:effectLst/>
                <a:uLnTx/>
                <a:uFillTx/>
                <a:latin typeface="Verdana"/>
                <a:ea typeface="+mn-ea"/>
                <a:cs typeface="+mn-cs"/>
              </a:rPr>
              <a:t>, up to 4 cores/cluster</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Shared </a:t>
            </a:r>
            <a:r>
              <a:rPr kumimoji="0" lang="en-US" sz="1400" b="0" i="0" u="none" strike="noStrike" kern="1200" cap="none" spc="0" normalizeH="0" baseline="0" noProof="0" dirty="0" err="1">
                <a:ln>
                  <a:noFill/>
                </a:ln>
                <a:solidFill>
                  <a:srgbClr val="0070C0"/>
                </a:solidFill>
                <a:effectLst/>
                <a:uLnTx/>
                <a:uFillTx/>
                <a:latin typeface="Verdana"/>
                <a:ea typeface="+mn-ea"/>
                <a:cs typeface="+mn-cs"/>
              </a:rPr>
              <a:t>L2</a:t>
            </a:r>
            <a:r>
              <a:rPr kumimoji="0" lang="en-US" sz="1400" b="0" i="0" u="none" strike="noStrike" kern="1200" cap="none" spc="0" normalizeH="0" baseline="0" noProof="0" dirty="0">
                <a:ln>
                  <a:noFill/>
                </a:ln>
                <a:solidFill>
                  <a:srgbClr val="0070C0"/>
                </a:solidFill>
                <a:effectLst/>
                <a:uLnTx/>
                <a:uFillTx/>
                <a:latin typeface="Verdana"/>
                <a:ea typeface="+mn-ea"/>
                <a:cs typeface="+mn-cs"/>
              </a:rPr>
              <a:t> cache</a:t>
            </a:r>
          </a:p>
        </p:txBody>
      </p:sp>
      <p:sp>
        <p:nvSpPr>
          <p:cNvPr id="34" name="Oval 33"/>
          <p:cNvSpPr/>
          <p:nvPr/>
        </p:nvSpPr>
        <p:spPr bwMode="auto">
          <a:xfrm>
            <a:off x="6675607" y="2639545"/>
            <a:ext cx="1465859"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5" name="Oval 34"/>
          <p:cNvSpPr/>
          <p:nvPr/>
        </p:nvSpPr>
        <p:spPr bwMode="auto">
          <a:xfrm>
            <a:off x="4039980" y="2625479"/>
            <a:ext cx="1465859"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nvGrpSpPr>
          <p:cNvPr id="4" name="Group 3"/>
          <p:cNvGrpSpPr/>
          <p:nvPr/>
        </p:nvGrpSpPr>
        <p:grpSpPr>
          <a:xfrm>
            <a:off x="192848" y="1471594"/>
            <a:ext cx="3146297" cy="3028000"/>
            <a:chOff x="232088" y="1471594"/>
            <a:chExt cx="3146297" cy="3028000"/>
          </a:xfrm>
        </p:grpSpPr>
        <p:grpSp>
          <p:nvGrpSpPr>
            <p:cNvPr id="29" name="Group 28"/>
            <p:cNvGrpSpPr/>
            <p:nvPr/>
          </p:nvGrpSpPr>
          <p:grpSpPr>
            <a:xfrm>
              <a:off x="232088" y="1471594"/>
              <a:ext cx="3146297" cy="3028000"/>
              <a:chOff x="4453933" y="1808819"/>
              <a:chExt cx="4618567" cy="4538003"/>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8991" b="2103"/>
              <a:stretch/>
            </p:blipFill>
            <p:spPr>
              <a:xfrm>
                <a:off x="4453933" y="1808819"/>
                <a:ext cx="4618567" cy="4538003"/>
              </a:xfrm>
              <a:prstGeom prst="rect">
                <a:avLst/>
              </a:prstGeom>
            </p:spPr>
          </p:pic>
          <p:sp>
            <p:nvSpPr>
              <p:cNvPr id="31" name="Rectangle 30"/>
              <p:cNvSpPr/>
              <p:nvPr/>
            </p:nvSpPr>
            <p:spPr bwMode="auto">
              <a:xfrm>
                <a:off x="4842030" y="2459037"/>
                <a:ext cx="1923638" cy="969963"/>
              </a:xfrm>
              <a:prstGeom prst="rect">
                <a:avLst/>
              </a:prstGeom>
              <a:solidFill>
                <a:schemeClr val="tx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2" name="TextBox 31"/>
              <p:cNvSpPr txBox="1"/>
              <p:nvPr/>
            </p:nvSpPr>
            <p:spPr>
              <a:xfrm>
                <a:off x="4788417" y="2588689"/>
                <a:ext cx="2118927" cy="730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Cortex-</a:t>
                </a:r>
                <a:r>
                  <a:rPr kumimoji="0" lang="en-US" sz="1200" b="0" i="0" u="none" strike="noStrike" kern="1200" cap="none" spc="0" normalizeH="0" baseline="0" noProof="0" dirty="0" err="1">
                    <a:ln>
                      <a:noFill/>
                    </a:ln>
                    <a:solidFill>
                      <a:srgbClr val="FFFFFF"/>
                    </a:solidFill>
                    <a:effectLst/>
                    <a:uLnTx/>
                    <a:uFillTx/>
                    <a:latin typeface="Verdana"/>
                    <a:ea typeface="+mn-ea"/>
                    <a:cs typeface="+mn-cs"/>
                  </a:rPr>
                  <a:t>A73</a:t>
                </a:r>
                <a:r>
                  <a:rPr kumimoji="0" lang="en-US" sz="1200" b="0" i="0" u="none" strike="noStrike" kern="1200" cap="none" spc="0" normalizeH="0" baseline="0" noProof="0" dirty="0">
                    <a:ln>
                      <a:noFill/>
                    </a:ln>
                    <a:solidFill>
                      <a:srgbClr val="FFFFFF"/>
                    </a:solidFill>
                    <a:effectLst/>
                    <a:uLnTx/>
                    <a:uFillTx/>
                    <a:latin typeface="Verdana"/>
                    <a:ea typeface="+mn-ea"/>
                    <a:cs typeface="+mn-cs"/>
                  </a:rPr>
                  <a:t> 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Armv8.0 CPU</a:t>
                </a:r>
              </a:p>
            </p:txBody>
          </p:sp>
        </p:grpSp>
        <p:sp>
          <p:nvSpPr>
            <p:cNvPr id="36" name="Oval 35"/>
            <p:cNvSpPr/>
            <p:nvPr/>
          </p:nvSpPr>
          <p:spPr bwMode="auto">
            <a:xfrm>
              <a:off x="385763" y="2588985"/>
              <a:ext cx="2581687"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sp>
        <p:nvSpPr>
          <p:cNvPr id="3" name="TextBox 2"/>
          <p:cNvSpPr txBox="1"/>
          <p:nvPr/>
        </p:nvSpPr>
        <p:spPr>
          <a:xfrm>
            <a:off x="26495" y="1010842"/>
            <a:ext cx="37850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(2015) </a:t>
            </a:r>
            <a:r>
              <a:rPr kumimoji="0" lang="en-US" sz="1400" b="0" i="0" u="none" strike="noStrike" kern="1200" cap="none" spc="0" normalizeH="0" baseline="0" noProof="0" dirty="0">
                <a:ln>
                  <a:noFill/>
                </a:ln>
                <a:solidFill>
                  <a:srgbClr val="000000"/>
                </a:solidFill>
                <a:effectLst/>
                <a:uLnTx/>
                <a:uFillTx/>
                <a:latin typeface="Verdana"/>
                <a:ea typeface="+mn-ea"/>
                <a:cs typeface="+mn-cs"/>
              </a:rPr>
              <a:t>[55]</a:t>
            </a:r>
          </a:p>
        </p:txBody>
      </p:sp>
      <p:sp>
        <p:nvSpPr>
          <p:cNvPr id="24" name="TextBox 23"/>
          <p:cNvSpPr txBox="1"/>
          <p:nvPr/>
        </p:nvSpPr>
        <p:spPr>
          <a:xfrm>
            <a:off x="4211726" y="1020063"/>
            <a:ext cx="36728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(2017) </a:t>
            </a:r>
            <a:r>
              <a:rPr kumimoji="0" lang="en-US" sz="1400" b="0" i="0" u="none" strike="noStrike" kern="1200" cap="none" spc="0" normalizeH="0" baseline="0" noProof="0" dirty="0">
                <a:ln>
                  <a:noFill/>
                </a:ln>
                <a:solidFill>
                  <a:srgbClr val="000000"/>
                </a:solidFill>
                <a:effectLst/>
                <a:uLnTx/>
                <a:uFillTx/>
                <a:latin typeface="Verdana"/>
                <a:ea typeface="+mn-ea"/>
                <a:cs typeface="+mn-cs"/>
              </a:rPr>
              <a:t>[56]</a:t>
            </a:r>
          </a:p>
        </p:txBody>
      </p:sp>
      <p:sp>
        <p:nvSpPr>
          <p:cNvPr id="6" name="Oval 5"/>
          <p:cNvSpPr/>
          <p:nvPr/>
        </p:nvSpPr>
        <p:spPr bwMode="auto">
          <a:xfrm>
            <a:off x="1467745" y="3672195"/>
            <a:ext cx="1750220" cy="440519"/>
          </a:xfrm>
          <a:prstGeom prst="ellipse">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97267449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a:t>
            </a:r>
            <a:r>
              <a:rPr lang="en-US" sz="1700" kern="1200" dirty="0" smtClean="0">
                <a:solidFill>
                  <a:srgbClr val="FFFFFF"/>
                </a:solidFill>
              </a:rPr>
              <a:t>(4)</a:t>
            </a:r>
            <a:endParaRPr lang="en-US" sz="1700" kern="1200" dirty="0">
              <a:solidFill>
                <a:srgbClr val="FFFFFF"/>
              </a:solidFill>
            </a:endParaRPr>
          </a:p>
        </p:txBody>
      </p:sp>
      <p:pic>
        <p:nvPicPr>
          <p:cNvPr id="3" name="Picture 2"/>
          <p:cNvPicPr>
            <a:picLocks noChangeAspect="1"/>
          </p:cNvPicPr>
          <p:nvPr/>
        </p:nvPicPr>
        <p:blipFill rotWithShape="1">
          <a:blip r:embed="rId2"/>
          <a:srcRect t="18474"/>
          <a:stretch/>
        </p:blipFill>
        <p:spPr>
          <a:xfrm>
            <a:off x="215843" y="1008058"/>
            <a:ext cx="8686110" cy="3491466"/>
          </a:xfrm>
          <a:prstGeom prst="rect">
            <a:avLst/>
          </a:prstGeom>
        </p:spPr>
      </p:pic>
      <p:sp>
        <p:nvSpPr>
          <p:cNvPr id="4" name="TextBox 3"/>
          <p:cNvSpPr txBox="1"/>
          <p:nvPr/>
        </p:nvSpPr>
        <p:spPr>
          <a:xfrm>
            <a:off x="75139" y="413665"/>
            <a:ext cx="94003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dirty="0">
                <a:ln>
                  <a:noFill/>
                </a:ln>
                <a:solidFill>
                  <a:srgbClr val="2D2D8A"/>
                </a:solidFill>
                <a:effectLst/>
                <a:uLnTx/>
                <a:uFillTx/>
                <a:latin typeface="Verdana"/>
                <a:ea typeface="+mn-ea"/>
                <a:cs typeface="+mn-cs"/>
              </a:rPr>
              <a:t> Shared Unit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DSU</a:t>
            </a:r>
            <a:r>
              <a:rPr kumimoji="0" lang="en-US" sz="1800" b="0" i="0" u="none" strike="noStrike" kern="1200" cap="none" spc="0" normalizeH="0" baseline="0" noProof="0" dirty="0">
                <a:ln>
                  <a:noFill/>
                </a:ln>
                <a:solidFill>
                  <a:srgbClr val="2D2D8A"/>
                </a:solidFill>
                <a:effectLst/>
                <a:uLnTx/>
                <a:uFillTx/>
                <a:latin typeface="Verdana"/>
                <a:ea typeface="+mn-ea"/>
                <a:cs typeface="+mn-cs"/>
              </a:rPr>
              <a:t>) with a shared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L3</a:t>
            </a:r>
            <a:r>
              <a:rPr kumimoji="0" lang="en-US" sz="1800" b="0" i="0" u="none" strike="noStrike" kern="1200" cap="none" spc="0" normalizeH="0" baseline="0" noProof="0" dirty="0">
                <a:ln>
                  <a:noFill/>
                </a:ln>
                <a:solidFill>
                  <a:srgbClr val="2D2D8A"/>
                </a:solidFill>
                <a:effectLst/>
                <a:uLnTx/>
                <a:uFillTx/>
                <a:latin typeface="Verdana"/>
                <a:ea typeface="+mn-ea"/>
                <a:cs typeface="+mn-cs"/>
              </a:rPr>
              <a:t> cache and snoop filter </a:t>
            </a:r>
            <a:r>
              <a:rPr kumimoji="0" lang="en-US" sz="1800" b="0" i="0" u="none" strike="noStrike" kern="1200" cap="none" spc="0" normalizeH="0" baseline="0" noProof="0" dirty="0">
                <a:ln>
                  <a:noFill/>
                </a:ln>
                <a:solidFill>
                  <a:srgbClr val="000000"/>
                </a:solidFill>
                <a:effectLst/>
                <a:uLnTx/>
                <a:uFillTx/>
                <a:latin typeface="Verdana"/>
                <a:ea typeface="+mn-ea"/>
                <a:cs typeface="+mn-cs"/>
              </a:rPr>
              <a:t>[106]</a:t>
            </a:r>
          </a:p>
        </p:txBody>
      </p:sp>
      <p:sp>
        <p:nvSpPr>
          <p:cNvPr id="6" name="TextBox 5"/>
          <p:cNvSpPr txBox="1"/>
          <p:nvPr/>
        </p:nvSpPr>
        <p:spPr>
          <a:xfrm>
            <a:off x="6395520" y="3303313"/>
            <a:ext cx="2644122" cy="5488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(Per-CPU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DVFS</a:t>
            </a:r>
            <a:r>
              <a:rPr kumimoji="0" lang="en-US" sz="1400" b="0" i="0" u="none" strike="noStrike" kern="1200" cap="none" spc="0" normalizeH="0" baseline="0" noProof="0" dirty="0">
                <a:ln>
                  <a:noFill/>
                </a:ln>
                <a:solidFill>
                  <a:srgbClr val="000000"/>
                </a:solidFill>
                <a:effectLst/>
                <a:uLnTx/>
                <a:uFillTx/>
                <a:latin typeface="Verdana"/>
                <a:ea typeface="+mn-ea"/>
                <a:cs typeface="+mn-cs"/>
              </a:rPr>
              <a:t>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Partial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L3</a:t>
            </a:r>
            <a:r>
              <a:rPr kumimoji="0" lang="en-US" sz="1400" b="0" i="0" u="none" strike="noStrike" kern="1200" cap="none" spc="0" normalizeH="0" baseline="0" noProof="0" dirty="0">
                <a:ln>
                  <a:noFill/>
                </a:ln>
                <a:solidFill>
                  <a:srgbClr val="000000"/>
                </a:solidFill>
                <a:effectLst/>
                <a:uLnTx/>
                <a:uFillTx/>
                <a:latin typeface="Verdana"/>
                <a:ea typeface="+mn-ea"/>
                <a:cs typeface="+mn-cs"/>
              </a:rPr>
              <a:t> power down) </a:t>
            </a:r>
          </a:p>
        </p:txBody>
      </p:sp>
      <p:sp>
        <p:nvSpPr>
          <p:cNvPr id="8" name="TextBox 7"/>
          <p:cNvSpPr txBox="1"/>
          <p:nvPr/>
        </p:nvSpPr>
        <p:spPr>
          <a:xfrm>
            <a:off x="525124" y="1908158"/>
            <a:ext cx="11934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(Partitions)</a:t>
            </a:r>
          </a:p>
        </p:txBody>
      </p:sp>
      <p:sp>
        <p:nvSpPr>
          <p:cNvPr id="9" name="TextBox 8"/>
          <p:cNvSpPr txBox="1"/>
          <p:nvPr/>
        </p:nvSpPr>
        <p:spPr>
          <a:xfrm>
            <a:off x="2996825" y="4499524"/>
            <a:ext cx="311014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(Up to two 128-bit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AMBA</a:t>
            </a:r>
            <a:r>
              <a:rPr kumimoji="0" lang="en-US" sz="1400" b="0" i="0" u="none" strike="noStrike" kern="1200" cap="none" spc="0" normalizeH="0" baseline="0" noProof="0" dirty="0">
                <a:ln>
                  <a:noFill/>
                </a:ln>
                <a:solidFill>
                  <a:srgbClr val="000000"/>
                </a:solidFill>
                <a:effectLst/>
                <a:uLnTx/>
                <a:uFillTx/>
                <a:latin typeface="Verdana"/>
                <a:ea typeface="+mn-ea"/>
                <a:cs typeface="+mn-cs"/>
              </a:rPr>
              <a:t> 5 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256-bit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AMBA</a:t>
            </a:r>
            <a:r>
              <a:rPr kumimoji="0" lang="en-US" sz="1400" b="0" i="0" u="none" strike="noStrike" kern="1200" cap="none" spc="0" normalizeH="0" baseline="0" noProof="0" dirty="0">
                <a:ln>
                  <a:noFill/>
                </a:ln>
                <a:solidFill>
                  <a:srgbClr val="000000"/>
                </a:solidFill>
                <a:effectLst/>
                <a:uLnTx/>
                <a:uFillTx/>
                <a:latin typeface="Verdana"/>
                <a:ea typeface="+mn-ea"/>
                <a:cs typeface="+mn-cs"/>
              </a:rPr>
              <a:t> 5 CHI)</a:t>
            </a:r>
          </a:p>
        </p:txBody>
      </p:sp>
      <p:sp>
        <p:nvSpPr>
          <p:cNvPr id="5" name="Rectangle 4"/>
          <p:cNvSpPr/>
          <p:nvPr/>
        </p:nvSpPr>
        <p:spPr bwMode="auto">
          <a:xfrm>
            <a:off x="2587116" y="2798930"/>
            <a:ext cx="1710190" cy="720080"/>
          </a:xfrm>
          <a:prstGeom prst="rect">
            <a:avLst/>
          </a:prstGeom>
          <a:noFill/>
          <a:ln w="38100"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 name="Rectangle 6"/>
          <p:cNvSpPr/>
          <p:nvPr/>
        </p:nvSpPr>
        <p:spPr bwMode="auto">
          <a:xfrm>
            <a:off x="5742130" y="2798930"/>
            <a:ext cx="653390" cy="720080"/>
          </a:xfrm>
          <a:prstGeom prst="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92495607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a:t>
            </a:r>
            <a:r>
              <a:rPr lang="en-US" sz="1700" kern="1200" dirty="0" smtClean="0">
                <a:solidFill>
                  <a:srgbClr val="FFFFFF"/>
                </a:solidFill>
              </a:rPr>
              <a:t>(5)</a:t>
            </a:r>
            <a:endParaRPr lang="en-US" sz="1700" kern="1200" dirty="0">
              <a:solidFill>
                <a:srgbClr val="FFFFFF"/>
              </a:solidFill>
            </a:endParaRPr>
          </a:p>
        </p:txBody>
      </p:sp>
      <p:sp>
        <p:nvSpPr>
          <p:cNvPr id="4" name="TextBox 3"/>
          <p:cNvSpPr txBox="1"/>
          <p:nvPr/>
        </p:nvSpPr>
        <p:spPr>
          <a:xfrm>
            <a:off x="161510" y="423479"/>
            <a:ext cx="8539598" cy="384721"/>
          </a:xfrm>
          <a:prstGeom prst="rect">
            <a:avLst/>
          </a:prstGeom>
          <a:noFill/>
        </p:spPr>
        <p:txBody>
          <a:bodyPr wrap="square" rtlCol="0">
            <a:spAutoFit/>
          </a:bodyPr>
          <a:lstStyle/>
          <a:p>
            <a:pPr lvl="0" algn="ctr" fontAlgn="base">
              <a:spcBef>
                <a:spcPct val="0"/>
              </a:spcBef>
              <a:spcAft>
                <a:spcPct val="0"/>
              </a:spcAft>
              <a:defRPr/>
            </a:pPr>
            <a:r>
              <a:rPr lang="en-US" sz="1900" dirty="0" smtClean="0">
                <a:solidFill>
                  <a:srgbClr val="2D2D8A"/>
                </a:solidFill>
              </a:rPr>
              <a:t>Overview </a:t>
            </a:r>
            <a:r>
              <a:rPr lang="en-US" sz="1900" dirty="0">
                <a:solidFill>
                  <a:srgbClr val="2D2D8A"/>
                </a:solidFill>
              </a:rPr>
              <a:t>of Cortex-A CPUs implementing the Armv8.2-A ISA </a:t>
            </a:r>
            <a:r>
              <a:rPr lang="en-US" sz="1900" dirty="0"/>
              <a:t>[</a:t>
            </a:r>
            <a:r>
              <a:rPr lang="hu-HU" sz="1900" dirty="0" smtClean="0"/>
              <a:t>153</a:t>
            </a:r>
            <a:r>
              <a:rPr lang="en-US" sz="1900" dirty="0" smtClean="0"/>
              <a:t>]</a:t>
            </a:r>
            <a:endParaRPr kumimoji="0" lang="hu-HU" sz="1900" b="0" i="0" u="none" strike="noStrike" kern="1200" cap="none" spc="0" normalizeH="0" baseline="0" noProof="0" dirty="0">
              <a:ln>
                <a:noFill/>
              </a:ln>
              <a:effectLst/>
              <a:uLnTx/>
              <a:uFillTx/>
              <a:latin typeface="Verdana"/>
            </a:endParaRPr>
          </a:p>
        </p:txBody>
      </p:sp>
      <p:sp>
        <p:nvSpPr>
          <p:cNvPr id="8" name="TextBox 7"/>
          <p:cNvSpPr txBox="1"/>
          <p:nvPr/>
        </p:nvSpPr>
        <p:spPr>
          <a:xfrm>
            <a:off x="72044" y="5945705"/>
            <a:ext cx="13516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Source</a:t>
            </a:r>
            <a:r>
              <a:rPr kumimoji="0" lang="en-US" sz="1400" b="0" i="0" u="none" strike="noStrike" kern="1200" cap="none" spc="0" normalizeH="0" baseline="0" noProof="0" dirty="0">
                <a:ln>
                  <a:noFill/>
                </a:ln>
                <a:solidFill>
                  <a:srgbClr val="000000"/>
                </a:solidFill>
                <a:effectLst/>
                <a:uLnTx/>
                <a:uFillTx/>
                <a:latin typeface="Verdana"/>
                <a:ea typeface="+mn-ea"/>
                <a:cs typeface="+mn-cs"/>
              </a:rPr>
              <a:t>: ARM</a:t>
            </a:r>
          </a:p>
        </p:txBody>
      </p:sp>
      <p:pic>
        <p:nvPicPr>
          <p:cNvPr id="9"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0" y="1056808"/>
            <a:ext cx="8736658" cy="5201001"/>
          </a:xfrm>
          <a:prstGeom prst="rect">
            <a:avLst/>
          </a:prstGeom>
        </p:spPr>
      </p:pic>
      <p:sp>
        <p:nvSpPr>
          <p:cNvPr id="10" name="Rounded Rectangle 9"/>
          <p:cNvSpPr/>
          <p:nvPr/>
        </p:nvSpPr>
        <p:spPr bwMode="auto">
          <a:xfrm>
            <a:off x="5054569" y="1583795"/>
            <a:ext cx="4017993" cy="261029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TextBox 10"/>
          <p:cNvSpPr txBox="1"/>
          <p:nvPr/>
        </p:nvSpPr>
        <p:spPr>
          <a:xfrm>
            <a:off x="8277726" y="1938121"/>
            <a:ext cx="7402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Verdana"/>
                <a:ea typeface="+mn-ea"/>
                <a:cs typeface="+mn-cs"/>
              </a:rPr>
              <a:t>A75+</a:t>
            </a:r>
            <a:endParaRPr kumimoji="0" lang="en-US" sz="1400" b="0" i="0" u="none" strike="noStrike" kern="1200" cap="none" spc="0" normalizeH="0" baseline="0" noProof="0" dirty="0">
              <a:ln>
                <a:noFill/>
              </a:ln>
              <a:solidFill>
                <a:srgbClr val="FF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Series</a:t>
            </a:r>
          </a:p>
        </p:txBody>
      </p:sp>
      <p:sp>
        <p:nvSpPr>
          <p:cNvPr id="12" name="TextBox 11"/>
          <p:cNvSpPr txBox="1"/>
          <p:nvPr/>
        </p:nvSpPr>
        <p:spPr>
          <a:xfrm>
            <a:off x="8287292" y="3226871"/>
            <a:ext cx="7402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Verdana"/>
                <a:ea typeface="+mn-ea"/>
                <a:cs typeface="+mn-cs"/>
              </a:rPr>
              <a:t>A55+</a:t>
            </a:r>
            <a:endParaRPr kumimoji="0" lang="en-US" sz="1400" b="0" i="0" u="none" strike="noStrike" kern="1200" cap="none" spc="0" normalizeH="0" baseline="0" noProof="0" dirty="0">
              <a:ln>
                <a:noFill/>
              </a:ln>
              <a:solidFill>
                <a:srgbClr val="FF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Series</a:t>
            </a:r>
          </a:p>
        </p:txBody>
      </p:sp>
    </p:spTree>
    <p:extLst>
      <p:ext uri="{BB962C8B-B14F-4D97-AF65-F5344CB8AC3E}">
        <p14:creationId xmlns:p14="http://schemas.microsoft.com/office/powerpoint/2010/main" val="1118802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121" t="36716" r="39607" b="8876"/>
          <a:stretch/>
        </p:blipFill>
        <p:spPr>
          <a:xfrm>
            <a:off x="234343" y="953725"/>
            <a:ext cx="8523122" cy="4635515"/>
          </a:xfrm>
          <a:prstGeom prst="rect">
            <a:avLst/>
          </a:prstGeom>
        </p:spPr>
      </p:pic>
      <p:sp>
        <p:nvSpPr>
          <p:cNvPr id="6" name="TextBox 5"/>
          <p:cNvSpPr txBox="1"/>
          <p:nvPr/>
        </p:nvSpPr>
        <p:spPr>
          <a:xfrm>
            <a:off x="71438" y="413665"/>
            <a:ext cx="8513997" cy="369332"/>
          </a:xfrm>
          <a:prstGeom prst="rect">
            <a:avLst/>
          </a:prstGeom>
          <a:noFill/>
        </p:spPr>
        <p:txBody>
          <a:bodyPr wrap="none" rtlCol="0">
            <a:spAutoFit/>
          </a:bodyPr>
          <a:lstStyle/>
          <a:p>
            <a:r>
              <a:rPr lang="en-US" dirty="0">
                <a:solidFill>
                  <a:schemeClr val="accent6"/>
                </a:solidFill>
              </a:rPr>
              <a:t>Number of ARM ISA-based chips shipped per quarter 2016-2019 [135] </a:t>
            </a: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12</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183304935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620" y="413665"/>
            <a:ext cx="84884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Cortex-A CPUs implementing the Armv8.2-A ISA and their key features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graphicFrame>
        <p:nvGraphicFramePr>
          <p:cNvPr id="6" name="Table 5"/>
          <p:cNvGraphicFramePr>
            <a:graphicFrameLocks noGrp="1"/>
          </p:cNvGraphicFramePr>
          <p:nvPr/>
        </p:nvGraphicFramePr>
        <p:xfrm>
          <a:off x="386535" y="1293204"/>
          <a:ext cx="8338673" cy="2720861"/>
        </p:xfrm>
        <a:graphic>
          <a:graphicData uri="http://schemas.openxmlformats.org/drawingml/2006/table">
            <a:tbl>
              <a:tblPr/>
              <a:tblGrid>
                <a:gridCol w="1407903">
                  <a:extLst>
                    <a:ext uri="{9D8B030D-6E8A-4147-A177-3AD203B41FA5}">
                      <a16:colId xmlns:a16="http://schemas.microsoft.com/office/drawing/2014/main" val="20000"/>
                    </a:ext>
                  </a:extLst>
                </a:gridCol>
                <a:gridCol w="1260140">
                  <a:extLst>
                    <a:ext uri="{9D8B030D-6E8A-4147-A177-3AD203B41FA5}">
                      <a16:colId xmlns:a16="http://schemas.microsoft.com/office/drawing/2014/main" val="1140450964"/>
                    </a:ext>
                  </a:extLst>
                </a:gridCol>
                <a:gridCol w="1215135">
                  <a:extLst>
                    <a:ext uri="{9D8B030D-6E8A-4147-A177-3AD203B41FA5}">
                      <a16:colId xmlns:a16="http://schemas.microsoft.com/office/drawing/2014/main" val="1532198706"/>
                    </a:ext>
                  </a:extLst>
                </a:gridCol>
                <a:gridCol w="1350150">
                  <a:extLst>
                    <a:ext uri="{9D8B030D-6E8A-4147-A177-3AD203B41FA5}">
                      <a16:colId xmlns:a16="http://schemas.microsoft.com/office/drawing/2014/main" val="20003"/>
                    </a:ext>
                  </a:extLst>
                </a:gridCol>
                <a:gridCol w="1485165">
                  <a:extLst>
                    <a:ext uri="{9D8B030D-6E8A-4147-A177-3AD203B41FA5}">
                      <a16:colId xmlns:a16="http://schemas.microsoft.com/office/drawing/2014/main" val="20006"/>
                    </a:ext>
                  </a:extLst>
                </a:gridCol>
                <a:gridCol w="1620180">
                  <a:extLst>
                    <a:ext uri="{9D8B030D-6E8A-4147-A177-3AD203B41FA5}">
                      <a16:colId xmlns:a16="http://schemas.microsoft.com/office/drawing/2014/main" val="3205092982"/>
                    </a:ext>
                  </a:extLst>
                </a:gridCol>
              </a:tblGrid>
              <a:tr h="460501">
                <a:tc>
                  <a:txBody>
                    <a:bodyPr/>
                    <a:lstStyle/>
                    <a:p>
                      <a:pPr algn="ctr"/>
                      <a:r>
                        <a:rPr lang="en-US" sz="1200" b="1" dirty="0">
                          <a:solidFill>
                            <a:schemeClr val="bg1"/>
                          </a:solidFill>
                        </a:rPr>
                        <a:t>CPU Core</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Announced</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Available</a:t>
                      </a:r>
                      <a:br>
                        <a:rPr lang="en-US" sz="1200" b="1" dirty="0">
                          <a:solidFill>
                            <a:schemeClr val="bg1"/>
                          </a:solidFill>
                        </a:rPr>
                      </a:br>
                      <a:r>
                        <a:rPr lang="en-US" sz="1200" b="1" dirty="0">
                          <a:solidFill>
                            <a:schemeClr val="bg1"/>
                          </a:solidFill>
                        </a:rPr>
                        <a:t>in devices</a:t>
                      </a:r>
                    </a:p>
                  </a:txBody>
                  <a:tcPr marL="49736" marR="49736" marT="24868" marB="24868" anchor="ctr">
                    <a:lnL>
                      <a:noFill/>
                    </a:lnL>
                    <a:lnR>
                      <a:noFill/>
                    </a:lnR>
                    <a:lnT>
                      <a:noFill/>
                    </a:lnT>
                    <a:lnB>
                      <a:noFill/>
                    </a:lnB>
                    <a:solidFill>
                      <a:srgbClr val="0070C0"/>
                    </a:solidFill>
                  </a:tcPr>
                </a:tc>
                <a:tc>
                  <a:txBody>
                    <a:bodyPr/>
                    <a:lstStyle/>
                    <a:p>
                      <a:pPr algn="ctr"/>
                      <a:r>
                        <a:rPr lang="en-US" sz="1200" b="1" dirty="0" err="1">
                          <a:solidFill>
                            <a:schemeClr val="bg1"/>
                          </a:solidFill>
                        </a:rPr>
                        <a:t>Big.LITTLE</a:t>
                      </a:r>
                      <a:endParaRPr lang="en-US" sz="1200" b="1" dirty="0">
                        <a:solidFill>
                          <a:schemeClr val="bg1"/>
                        </a:solidFill>
                      </a:endParaRPr>
                    </a:p>
                    <a:p>
                      <a:pPr algn="ctr"/>
                      <a:r>
                        <a:rPr lang="en-US" sz="1200" b="1" dirty="0">
                          <a:solidFill>
                            <a:schemeClr val="bg1"/>
                          </a:solidFill>
                        </a:rPr>
                        <a:t>support</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Target</a:t>
                      </a:r>
                    </a:p>
                    <a:p>
                      <a:pPr algn="ctr"/>
                      <a:r>
                        <a:rPr lang="en-US" sz="1200" b="1" dirty="0">
                          <a:solidFill>
                            <a:schemeClr val="bg1"/>
                          </a:solidFill>
                        </a:rPr>
                        <a:t>category</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Efficiency</a:t>
                      </a:r>
                    </a:p>
                  </a:txBody>
                  <a:tcPr marL="49736" marR="49736" marT="24868" marB="24868" anchor="ctr">
                    <a:lnL>
                      <a:noFill/>
                    </a:lnL>
                    <a:lnR>
                      <a:noFill/>
                    </a:lnR>
                    <a:lnT>
                      <a:noFill/>
                    </a:lnT>
                    <a:lnB>
                      <a:noFill/>
                    </a:lnB>
                    <a:solidFill>
                      <a:srgbClr val="0070C0"/>
                    </a:solidFill>
                  </a:tcPr>
                </a:tc>
                <a:extLst>
                  <a:ext uri="{0D108BD9-81ED-4DB2-BD59-A6C34878D82A}">
                    <a16:rowId xmlns:a16="http://schemas.microsoft.com/office/drawing/2014/main" val="10000"/>
                  </a:ext>
                </a:extLst>
              </a:tr>
              <a:tr h="336562">
                <a:tc>
                  <a:txBody>
                    <a:bodyPr/>
                    <a:lstStyle/>
                    <a:p>
                      <a:pPr algn="ctr"/>
                      <a:r>
                        <a:rPr lang="en-US" sz="1200" b="1" dirty="0"/>
                        <a:t>Cortex-A55</a:t>
                      </a:r>
                    </a:p>
                  </a:txBody>
                  <a:tcPr marL="49736" marR="49736" marT="24868" marB="24868" anchor="ctr">
                    <a:lnL>
                      <a:noFill/>
                    </a:lnL>
                    <a:lnR>
                      <a:noFill/>
                    </a:lnR>
                    <a:lnT>
                      <a:noFill/>
                    </a:lnT>
                    <a:lnB>
                      <a:noFill/>
                    </a:lnB>
                    <a:solidFill>
                      <a:srgbClr val="D1F3FF"/>
                    </a:solidFill>
                  </a:tcPr>
                </a:tc>
                <a:tc>
                  <a:txBody>
                    <a:bodyPr/>
                    <a:lstStyle/>
                    <a:p>
                      <a:pPr algn="ctr"/>
                      <a:r>
                        <a:rPr lang="en-US" sz="1200" dirty="0"/>
                        <a:t>2017</a:t>
                      </a:r>
                    </a:p>
                  </a:txBody>
                  <a:tcPr marL="49736" marR="49736" marT="24868" marB="24868" anchor="ctr">
                    <a:lnL>
                      <a:noFill/>
                    </a:lnL>
                    <a:lnR>
                      <a:noFill/>
                    </a:lnR>
                    <a:lnT>
                      <a:noFill/>
                    </a:lnT>
                    <a:lnB>
                      <a:noFill/>
                    </a:lnB>
                    <a:solidFill>
                      <a:srgbClr val="D1F3FF"/>
                    </a:solidFill>
                  </a:tcPr>
                </a:tc>
                <a:tc>
                  <a:txBody>
                    <a:bodyPr/>
                    <a:lstStyle/>
                    <a:p>
                      <a:pPr algn="ctr"/>
                      <a:r>
                        <a:rPr lang="en-US" sz="1200" dirty="0"/>
                        <a:t>2018</a:t>
                      </a:r>
                    </a:p>
                  </a:txBody>
                  <a:tcPr marL="49736" marR="49736" marT="24868" marB="24868" anchor="ctr">
                    <a:lnL>
                      <a:noFill/>
                    </a:lnL>
                    <a:lnR>
                      <a:noFill/>
                    </a:lnR>
                    <a:lnT>
                      <a:noFill/>
                    </a:lnT>
                    <a:lnB>
                      <a:noFill/>
                    </a:lnB>
                    <a:solidFill>
                      <a:srgbClr val="D1F3FF"/>
                    </a:solidFill>
                  </a:tcPr>
                </a:tc>
                <a:tc>
                  <a:txBody>
                    <a:bodyPr/>
                    <a:lstStyle/>
                    <a:p>
                      <a:pPr algn="ctr"/>
                      <a:r>
                        <a:rPr lang="hu-HU" sz="1200" dirty="0"/>
                        <a:t>Yes </a:t>
                      </a:r>
                    </a:p>
                    <a:p>
                      <a:pPr algn="ctr"/>
                      <a:r>
                        <a:rPr lang="hu-HU" sz="1200" dirty="0"/>
                        <a:t>(with A</a:t>
                      </a:r>
                      <a:r>
                        <a:rPr lang="en-US" sz="1200" dirty="0"/>
                        <a:t>75 or higher</a:t>
                      </a:r>
                      <a:r>
                        <a:rPr lang="hu-HU" sz="1200" dirty="0"/>
                        <a:t>)</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Low-end</a:t>
                      </a:r>
                    </a:p>
                  </a:txBody>
                  <a:tcPr marL="49736" marR="49736" marT="24868" marB="24868" anchor="ctr">
                    <a:lnL>
                      <a:noFill/>
                    </a:lnL>
                    <a:lnR>
                      <a:noFill/>
                    </a:lnR>
                    <a:lnT>
                      <a:noFill/>
                    </a:lnT>
                    <a:lnB>
                      <a:noFill/>
                    </a:lnB>
                    <a:solidFill>
                      <a:srgbClr val="D1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~3 </a:t>
                      </a:r>
                      <a:r>
                        <a:rPr lang="hu-HU" sz="1200" dirty="0"/>
                        <a:t>DMIPS/MHz</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274866737"/>
                  </a:ext>
                </a:extLst>
              </a:tr>
              <a:tr h="336562">
                <a:tc>
                  <a:txBody>
                    <a:bodyPr/>
                    <a:lstStyle/>
                    <a:p>
                      <a:pPr algn="ctr"/>
                      <a:r>
                        <a:rPr lang="hu-HU" sz="1200" b="1" dirty="0"/>
                        <a:t>Cortex-A7</a:t>
                      </a:r>
                      <a:r>
                        <a:rPr lang="en-US" sz="1200" b="1" dirty="0"/>
                        <a:t>5</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2018</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Yes </a:t>
                      </a:r>
                    </a:p>
                    <a:p>
                      <a:pPr algn="ctr"/>
                      <a:r>
                        <a:rPr lang="hu-HU" sz="1200" dirty="0"/>
                        <a:t>(with A5</a:t>
                      </a:r>
                      <a:r>
                        <a:rPr lang="en-US" sz="1200" dirty="0"/>
                        <a:t>5</a:t>
                      </a:r>
                      <a:r>
                        <a:rPr lang="hu-HU" sz="1200" dirty="0"/>
                        <a:t>)</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~8.2-9.5 </a:t>
                      </a:r>
                      <a:r>
                        <a:rPr lang="hu-HU" sz="1200" dirty="0"/>
                        <a:t>DMIPS/MHz</a:t>
                      </a:r>
                      <a:endParaRPr lang="en-US" sz="1200" dirty="0"/>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1378621522"/>
                  </a:ext>
                </a:extLst>
              </a:tr>
              <a:tr h="336562">
                <a:tc>
                  <a:txBody>
                    <a:bodyPr/>
                    <a:lstStyle/>
                    <a:p>
                      <a:pPr algn="ctr"/>
                      <a:r>
                        <a:rPr lang="hu-HU" sz="1200" b="1" dirty="0"/>
                        <a:t>Cortex-A7</a:t>
                      </a:r>
                      <a:r>
                        <a:rPr lang="en-US" sz="1200" b="1" dirty="0"/>
                        <a:t>6</a:t>
                      </a:r>
                    </a:p>
                  </a:txBody>
                  <a:tcPr marL="49736" marR="49736" marT="24868" marB="24868" anchor="ctr">
                    <a:lnL>
                      <a:noFill/>
                    </a:lnL>
                    <a:lnR>
                      <a:noFill/>
                    </a:lnR>
                    <a:lnT>
                      <a:noFill/>
                    </a:lnT>
                    <a:lnB>
                      <a:noFill/>
                    </a:lnB>
                    <a:solidFill>
                      <a:srgbClr val="D1F3FF"/>
                    </a:solidFill>
                  </a:tcPr>
                </a:tc>
                <a:tc>
                  <a:txBody>
                    <a:bodyPr/>
                    <a:lstStyle/>
                    <a:p>
                      <a:pPr algn="ctr"/>
                      <a:r>
                        <a:rPr lang="en-US" sz="1200" dirty="0"/>
                        <a:t>2018</a:t>
                      </a:r>
                    </a:p>
                  </a:txBody>
                  <a:tcPr marL="49736" marR="49736" marT="24868" marB="24868" anchor="ctr">
                    <a:lnL>
                      <a:noFill/>
                    </a:lnL>
                    <a:lnR>
                      <a:noFill/>
                    </a:lnR>
                    <a:lnT>
                      <a:noFill/>
                    </a:lnT>
                    <a:lnB>
                      <a:noFill/>
                    </a:lnB>
                    <a:solidFill>
                      <a:srgbClr val="D1F3FF"/>
                    </a:solidFill>
                  </a:tcPr>
                </a:tc>
                <a:tc>
                  <a:txBody>
                    <a:bodyPr/>
                    <a:lstStyle/>
                    <a:p>
                      <a:pPr algn="ctr"/>
                      <a:r>
                        <a:rPr lang="en-US" sz="1200" dirty="0"/>
                        <a:t>2018</a:t>
                      </a:r>
                    </a:p>
                  </a:txBody>
                  <a:tcPr marL="49736" marR="49736" marT="24868" marB="24868" anchor="ctr">
                    <a:lnL>
                      <a:noFill/>
                    </a:lnL>
                    <a:lnR>
                      <a:noFill/>
                    </a:lnR>
                    <a:lnT>
                      <a:noFill/>
                    </a:lnT>
                    <a:lnB>
                      <a:noFill/>
                    </a:lnB>
                    <a:solidFill>
                      <a:srgbClr val="D1F3FF"/>
                    </a:solidFill>
                  </a:tcPr>
                </a:tc>
                <a:tc>
                  <a:txBody>
                    <a:bodyPr/>
                    <a:lstStyle/>
                    <a:p>
                      <a:pPr algn="ctr"/>
                      <a:r>
                        <a:rPr lang="hu-HU" sz="1200" dirty="0"/>
                        <a:t>Yes </a:t>
                      </a:r>
                    </a:p>
                    <a:p>
                      <a:pPr algn="ctr"/>
                      <a:r>
                        <a:rPr lang="hu-HU" sz="1200" dirty="0"/>
                        <a:t>(with A5</a:t>
                      </a:r>
                      <a:r>
                        <a:rPr lang="en-US" sz="1200" dirty="0"/>
                        <a:t>5</a:t>
                      </a:r>
                      <a:r>
                        <a:rPr lang="hu-HU" sz="1200" dirty="0"/>
                        <a:t>)</a:t>
                      </a:r>
                      <a:endParaRPr lang="en-US" sz="1200" dirty="0"/>
                    </a:p>
                  </a:txBody>
                  <a:tcPr marL="49736" marR="49736" marT="24868" marB="24868" anchor="ctr">
                    <a:lnL>
                      <a:noFill/>
                    </a:lnL>
                    <a:lnR>
                      <a:noFill/>
                    </a:lnR>
                    <a:lnT>
                      <a:noFill/>
                    </a:lnT>
                    <a:lnB>
                      <a:noFill/>
                    </a:lnB>
                    <a:solidFill>
                      <a:srgbClr val="D1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High-end</a:t>
                      </a:r>
                    </a:p>
                  </a:txBody>
                  <a:tcPr marL="49736" marR="49736" marT="24868" marB="24868" anchor="ctr">
                    <a:lnL>
                      <a:noFill/>
                    </a:lnL>
                    <a:lnR>
                      <a:noFill/>
                    </a:lnR>
                    <a:lnT>
                      <a:noFill/>
                    </a:lnT>
                    <a:lnB>
                      <a:noFill/>
                    </a:lnB>
                    <a:solidFill>
                      <a:srgbClr val="D1F3FF"/>
                    </a:solidFill>
                  </a:tcPr>
                </a:tc>
                <a:tc>
                  <a:txBody>
                    <a:bodyPr/>
                    <a:lstStyle/>
                    <a:p>
                      <a:pPr algn="ctr"/>
                      <a:r>
                        <a:rPr lang="en-US" sz="1200" dirty="0"/>
                        <a:t>~10.7-12.4</a:t>
                      </a:r>
                      <a:r>
                        <a:rPr lang="hu-HU" sz="1200" dirty="0"/>
                        <a:t> DMIPS/MHz</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798988715"/>
                  </a:ext>
                </a:extLst>
              </a:tr>
              <a:tr h="336562">
                <a:tc>
                  <a:txBody>
                    <a:bodyPr/>
                    <a:lstStyle/>
                    <a:p>
                      <a:pPr algn="ctr"/>
                      <a:r>
                        <a:rPr lang="hu-HU" sz="1200" b="1" dirty="0"/>
                        <a:t>Cortex-A7</a:t>
                      </a:r>
                      <a:r>
                        <a:rPr lang="en-US" sz="1200" b="1" dirty="0"/>
                        <a:t>8</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2020</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2021?</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Yes </a:t>
                      </a:r>
                    </a:p>
                    <a:p>
                      <a:pPr algn="ctr"/>
                      <a:r>
                        <a:rPr lang="hu-HU" sz="1200" dirty="0"/>
                        <a:t>(with A5</a:t>
                      </a:r>
                      <a:r>
                        <a:rPr lang="en-US" sz="1200" dirty="0"/>
                        <a:t>5</a:t>
                      </a:r>
                      <a:r>
                        <a:rPr lang="hu-HU" sz="1200" dirty="0"/>
                        <a:t>)</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err="1"/>
                        <a:t>n.a</a:t>
                      </a:r>
                      <a:r>
                        <a:rPr lang="en-US" sz="1200" dirty="0"/>
                        <a:t>.</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975639936"/>
                  </a:ext>
                </a:extLst>
              </a:tr>
              <a:tr h="336562">
                <a:tc>
                  <a:txBody>
                    <a:bodyPr/>
                    <a:lstStyle/>
                    <a:p>
                      <a:pPr algn="ctr"/>
                      <a:r>
                        <a:rPr lang="hu-HU" sz="1200" b="1" dirty="0"/>
                        <a:t>Cortex-</a:t>
                      </a:r>
                      <a:r>
                        <a:rPr lang="en-US" sz="1200" b="1" dirty="0"/>
                        <a:t>X1</a:t>
                      </a:r>
                    </a:p>
                  </a:txBody>
                  <a:tcPr marL="49736" marR="49736" marT="24868" marB="24868" anchor="ctr">
                    <a:lnL>
                      <a:noFill/>
                    </a:lnL>
                    <a:lnR>
                      <a:noFill/>
                    </a:lnR>
                    <a:lnT>
                      <a:noFill/>
                    </a:lnT>
                    <a:lnB>
                      <a:noFill/>
                    </a:lnB>
                    <a:solidFill>
                      <a:srgbClr val="D1F3FF"/>
                    </a:solidFill>
                  </a:tcPr>
                </a:tc>
                <a:tc>
                  <a:txBody>
                    <a:bodyPr/>
                    <a:lstStyle/>
                    <a:p>
                      <a:pPr algn="ctr"/>
                      <a:r>
                        <a:rPr lang="en-US" sz="1200" dirty="0"/>
                        <a:t>2020</a:t>
                      </a:r>
                    </a:p>
                  </a:txBody>
                  <a:tcPr marL="49736" marR="49736" marT="24868" marB="24868" anchor="ctr">
                    <a:lnL>
                      <a:noFill/>
                    </a:lnL>
                    <a:lnR>
                      <a:noFill/>
                    </a:lnR>
                    <a:lnT>
                      <a:noFill/>
                    </a:lnT>
                    <a:lnB>
                      <a:noFill/>
                    </a:lnB>
                    <a:solidFill>
                      <a:srgbClr val="D1F3FF"/>
                    </a:solidFill>
                  </a:tcPr>
                </a:tc>
                <a:tc>
                  <a:txBody>
                    <a:bodyPr/>
                    <a:lstStyle/>
                    <a:p>
                      <a:pPr algn="ctr"/>
                      <a:r>
                        <a:rPr lang="en-US" sz="1200" dirty="0"/>
                        <a:t>2021?</a:t>
                      </a:r>
                    </a:p>
                  </a:txBody>
                  <a:tcPr marL="49736" marR="49736" marT="24868" marB="24868" anchor="ctr">
                    <a:lnL>
                      <a:noFill/>
                    </a:lnL>
                    <a:lnR>
                      <a:noFill/>
                    </a:lnR>
                    <a:lnT>
                      <a:noFill/>
                    </a:lnT>
                    <a:lnB>
                      <a:noFill/>
                    </a:lnB>
                    <a:solidFill>
                      <a:srgbClr val="D1F3FF"/>
                    </a:solidFill>
                  </a:tcPr>
                </a:tc>
                <a:tc>
                  <a:txBody>
                    <a:bodyPr/>
                    <a:lstStyle/>
                    <a:p>
                      <a:pPr algn="ctr"/>
                      <a:r>
                        <a:rPr lang="hu-HU" sz="1200" dirty="0"/>
                        <a:t>Yes </a:t>
                      </a:r>
                    </a:p>
                    <a:p>
                      <a:pPr algn="ctr"/>
                      <a:r>
                        <a:rPr lang="hu-HU" sz="1200" dirty="0"/>
                        <a:t>(with A5</a:t>
                      </a:r>
                      <a:r>
                        <a:rPr lang="en-US" sz="1200" dirty="0"/>
                        <a:t>5</a:t>
                      </a:r>
                      <a:r>
                        <a:rPr lang="hu-HU" sz="1200" dirty="0"/>
                        <a:t>)</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Extra</a:t>
                      </a:r>
                    </a:p>
                    <a:p>
                      <a:pPr algn="ctr"/>
                      <a:r>
                        <a:rPr lang="en-US" sz="1200" dirty="0"/>
                        <a:t>high-end</a:t>
                      </a:r>
                    </a:p>
                  </a:txBody>
                  <a:tcPr marL="49736" marR="49736" marT="24868" marB="24868" anchor="ctr">
                    <a:lnL>
                      <a:noFill/>
                    </a:lnL>
                    <a:lnR>
                      <a:noFill/>
                    </a:lnR>
                    <a:lnT>
                      <a:noFill/>
                    </a:lnT>
                    <a:lnB>
                      <a:noFill/>
                    </a:lnB>
                    <a:solidFill>
                      <a:srgbClr val="D1F3FF"/>
                    </a:solidFill>
                  </a:tcPr>
                </a:tc>
                <a:tc>
                  <a:txBody>
                    <a:bodyPr/>
                    <a:lstStyle/>
                    <a:p>
                      <a:pPr algn="ctr"/>
                      <a:r>
                        <a:rPr lang="en-US" sz="1200" dirty="0" err="1"/>
                        <a:t>n.a</a:t>
                      </a:r>
                      <a:r>
                        <a:rPr lang="en-US" sz="1200" dirty="0"/>
                        <a:t>.</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748908514"/>
                  </a:ext>
                </a:extLst>
              </a:tr>
            </a:tbl>
          </a:graphicData>
        </a:graphic>
      </p:graphicFrame>
      <p:sp>
        <p:nvSpPr>
          <p:cNvPr id="4" name="Title 3"/>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a:t>
            </a:r>
            <a:r>
              <a:rPr lang="en-US" sz="1700" kern="1200" dirty="0" smtClean="0">
                <a:solidFill>
                  <a:srgbClr val="FFFFFF"/>
                </a:solidFill>
              </a:rPr>
              <a:t>(6)</a:t>
            </a:r>
            <a:endParaRPr lang="en-US" sz="1700" kern="1200" dirty="0">
              <a:solidFill>
                <a:srgbClr val="FFFFFF"/>
              </a:solidFill>
            </a:endParaRPr>
          </a:p>
        </p:txBody>
      </p:sp>
    </p:spTree>
    <p:extLst>
      <p:ext uri="{BB962C8B-B14F-4D97-AF65-F5344CB8AC3E}">
        <p14:creationId xmlns:p14="http://schemas.microsoft.com/office/powerpoint/2010/main" val="221280105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162" y="5584686"/>
            <a:ext cx="8111233" cy="1106741"/>
          </a:xfrm>
          <a:prstGeom prst="rect">
            <a:avLst/>
          </a:prstGeom>
        </p:spPr>
      </p:pic>
      <p:sp>
        <p:nvSpPr>
          <p:cNvPr id="11" name="TextBox 10"/>
          <p:cNvSpPr txBox="1"/>
          <p:nvPr/>
        </p:nvSpPr>
        <p:spPr>
          <a:xfrm>
            <a:off x="73940" y="413665"/>
            <a:ext cx="8907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Widening the front-end and back-end width of Armv8.2-A ISA based cores </a:t>
            </a:r>
          </a:p>
        </p:txBody>
      </p:sp>
      <p:sp>
        <p:nvSpPr>
          <p:cNvPr id="12" name="TextBox 2"/>
          <p:cNvSpPr txBox="1"/>
          <p:nvPr/>
        </p:nvSpPr>
        <p:spPr>
          <a:xfrm>
            <a:off x="61549" y="1046855"/>
            <a:ext cx="1817662"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High</a:t>
            </a:r>
            <a:r>
              <a:rPr kumimoji="0" lang="hu-HU" sz="1350" b="0" i="0" u="none" strike="noStrike" kern="1200" cap="none" spc="0" normalizeH="0" baseline="0" noProof="0" dirty="0">
                <a:ln>
                  <a:noFill/>
                </a:ln>
                <a:solidFill>
                  <a:srgbClr val="2D2D8A"/>
                </a:solidFill>
                <a:effectLst/>
                <a:uLnTx/>
                <a:uFillTx/>
                <a:latin typeface="Verdana"/>
                <a:ea typeface="+mn-ea"/>
                <a:cs typeface="+mn-cs"/>
              </a:rPr>
              <a:t> performance</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 name="TextBox 2"/>
          <p:cNvSpPr txBox="1"/>
          <p:nvPr/>
        </p:nvSpPr>
        <p:spPr>
          <a:xfrm>
            <a:off x="61550" y="5409220"/>
            <a:ext cx="1170533"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Low</a:t>
            </a:r>
            <a:r>
              <a:rPr kumimoji="0" lang="hu-HU" sz="1350" b="0" i="0" u="none" strike="noStrike" kern="1200" cap="none" spc="0" normalizeH="0" baseline="0" noProof="0" dirty="0">
                <a:ln>
                  <a:noFill/>
                </a:ln>
                <a:solidFill>
                  <a:srgbClr val="2D2D8A"/>
                </a:solidFill>
                <a:effectLst/>
                <a:uLnTx/>
                <a:uFillTx/>
                <a:latin typeface="Verdana"/>
                <a:ea typeface="+mn-ea"/>
                <a:cs typeface="+mn-cs"/>
              </a:rPr>
              <a:t> </a:t>
            </a:r>
            <a:r>
              <a:rPr kumimoji="0" lang="hu-HU" sz="1350" b="0" i="0" u="none" strike="noStrike" kern="1200" cap="none" spc="0" normalizeH="0" baseline="0" noProof="0" dirty="0" err="1">
                <a:ln>
                  <a:noFill/>
                </a:ln>
                <a:solidFill>
                  <a:srgbClr val="2D2D8A"/>
                </a:solidFill>
                <a:effectLst/>
                <a:uLnTx/>
                <a:uFillTx/>
                <a:latin typeface="Verdana"/>
                <a:ea typeface="+mn-ea"/>
                <a:cs typeface="+mn-cs"/>
              </a:rPr>
              <a:t>power</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a:t>
            </a:r>
            <a:r>
              <a:rPr lang="en-US" sz="1700" kern="1200" dirty="0" smtClean="0">
                <a:solidFill>
                  <a:srgbClr val="FFFFFF"/>
                </a:solidFill>
              </a:rPr>
              <a:t>(7)</a:t>
            </a:r>
            <a:endParaRPr lang="en-US" sz="1700" kern="1200" dirty="0">
              <a:solidFill>
                <a:srgbClr val="FFFFFF"/>
              </a:solidFill>
            </a:endParaRPr>
          </a:p>
        </p:txBody>
      </p:sp>
      <p:sp>
        <p:nvSpPr>
          <p:cNvPr id="3" name="Rectangle 2"/>
          <p:cNvSpPr/>
          <p:nvPr/>
        </p:nvSpPr>
        <p:spPr bwMode="auto">
          <a:xfrm>
            <a:off x="4752020" y="1253807"/>
            <a:ext cx="540060" cy="239978"/>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15" name="TextBox 14"/>
          <p:cNvSpPr txBox="1"/>
          <p:nvPr/>
        </p:nvSpPr>
        <p:spPr>
          <a:xfrm>
            <a:off x="4227190" y="1053372"/>
            <a:ext cx="929875" cy="292388"/>
          </a:xfrm>
          <a:prstGeom prst="rect">
            <a:avLst/>
          </a:prstGeom>
          <a:noFill/>
        </p:spPr>
        <p:txBody>
          <a:bodyPr wrap="square" rtlCol="0">
            <a:spAutoFit/>
          </a:bodyPr>
          <a:lstStyle/>
          <a:p>
            <a:r>
              <a:rPr lang="en-GB" sz="1300" b="1" dirty="0"/>
              <a:t>64-bit</a:t>
            </a:r>
          </a:p>
        </p:txBody>
      </p:sp>
      <p:sp>
        <p:nvSpPr>
          <p:cNvPr id="16" name="Rectangle 15"/>
          <p:cNvSpPr/>
          <p:nvPr/>
        </p:nvSpPr>
        <p:spPr bwMode="auto">
          <a:xfrm>
            <a:off x="5067055" y="1291118"/>
            <a:ext cx="495055" cy="228496"/>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pic>
        <p:nvPicPr>
          <p:cNvPr id="18" name="Kép 3"/>
          <p:cNvPicPr>
            <a:picLocks noChangeAspect="1"/>
          </p:cNvPicPr>
          <p:nvPr/>
        </p:nvPicPr>
        <p:blipFill rotWithShape="1">
          <a:blip r:embed="rId3" cstate="print">
            <a:extLst>
              <a:ext uri="{28A0092B-C50C-407E-A947-70E740481C1C}">
                <a14:useLocalDpi xmlns:a14="http://schemas.microsoft.com/office/drawing/2010/main" val="0"/>
              </a:ext>
            </a:extLst>
          </a:blip>
          <a:srcRect b="5523"/>
          <a:stretch/>
        </p:blipFill>
        <p:spPr>
          <a:xfrm>
            <a:off x="900878" y="1403775"/>
            <a:ext cx="8146562" cy="4081969"/>
          </a:xfrm>
          <a:prstGeom prst="rect">
            <a:avLst/>
          </a:prstGeom>
        </p:spPr>
      </p:pic>
    </p:spTree>
    <p:extLst>
      <p:ext uri="{BB962C8B-B14F-4D97-AF65-F5344CB8AC3E}">
        <p14:creationId xmlns:p14="http://schemas.microsoft.com/office/powerpoint/2010/main" val="50658231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m client Compute CPU roadmap"/>
          <p:cNvPicPr>
            <a:picLocks noChangeAspect="1" noChangeArrowheads="1"/>
          </p:cNvPicPr>
          <p:nvPr/>
        </p:nvPicPr>
        <p:blipFill rotWithShape="1">
          <a:blip r:embed="rId2">
            <a:extLst>
              <a:ext uri="{28A0092B-C50C-407E-A947-70E740481C1C}">
                <a14:useLocalDpi xmlns:a14="http://schemas.microsoft.com/office/drawing/2010/main" val="0"/>
              </a:ext>
            </a:extLst>
          </a:blip>
          <a:srcRect l="1957" r="1631"/>
          <a:stretch/>
        </p:blipFill>
        <p:spPr bwMode="auto">
          <a:xfrm>
            <a:off x="116505" y="1088740"/>
            <a:ext cx="8865985" cy="50387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500" y="413665"/>
            <a:ext cx="77990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ARM’s Client Compute CPU roadmap 2019-2020 from 2018 </a:t>
            </a:r>
            <a:r>
              <a:rPr kumimoji="0" lang="en-US" sz="1800" b="0" i="0" u="none" strike="noStrike" kern="1200" cap="none" spc="0" normalizeH="0" baseline="0" noProof="0" dirty="0">
                <a:ln>
                  <a:noFill/>
                </a:ln>
                <a:solidFill>
                  <a:srgbClr val="000000"/>
                </a:solidFill>
                <a:effectLst/>
                <a:uLnTx/>
                <a:uFillTx/>
                <a:latin typeface="Verdana"/>
                <a:ea typeface="+mn-ea"/>
                <a:cs typeface="+mn-cs"/>
              </a:rPr>
              <a:t>[133]</a:t>
            </a:r>
          </a:p>
        </p:txBody>
      </p:sp>
      <p:sp>
        <p:nvSpPr>
          <p:cNvPr id="7"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a:t>
            </a:r>
            <a:r>
              <a:rPr lang="en-US" sz="1700" kern="1200" dirty="0" smtClean="0">
                <a:solidFill>
                  <a:srgbClr val="FFFFFF"/>
                </a:solidFill>
              </a:rPr>
              <a:t>(8)</a:t>
            </a:r>
            <a:endParaRPr lang="en-US" sz="1700" kern="1200" dirty="0">
              <a:solidFill>
                <a:srgbClr val="FFFFFF"/>
              </a:solidFill>
            </a:endParaRPr>
          </a:p>
        </p:txBody>
      </p:sp>
      <p:sp>
        <p:nvSpPr>
          <p:cNvPr id="6" name="TextBox 5"/>
          <p:cNvSpPr txBox="1"/>
          <p:nvPr/>
        </p:nvSpPr>
        <p:spPr>
          <a:xfrm>
            <a:off x="5301971" y="4866040"/>
            <a:ext cx="7320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C000"/>
                </a:solidFill>
                <a:effectLst/>
                <a:uLnTx/>
                <a:uFillTx/>
                <a:latin typeface="Verdana"/>
                <a:ea typeface="+mn-ea"/>
                <a:cs typeface="+mn-cs"/>
              </a:rPr>
              <a:t>(A-77)</a:t>
            </a:r>
          </a:p>
        </p:txBody>
      </p:sp>
      <p:sp>
        <p:nvSpPr>
          <p:cNvPr id="8" name="TextBox 7"/>
          <p:cNvSpPr txBox="1"/>
          <p:nvPr/>
        </p:nvSpPr>
        <p:spPr>
          <a:xfrm>
            <a:off x="7395335" y="4869160"/>
            <a:ext cx="7320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C000"/>
                </a:solidFill>
                <a:effectLst/>
                <a:uLnTx/>
                <a:uFillTx/>
                <a:latin typeface="Verdana"/>
                <a:ea typeface="+mn-ea"/>
                <a:cs typeface="+mn-cs"/>
              </a:rPr>
              <a:t>(A-78)</a:t>
            </a:r>
          </a:p>
        </p:txBody>
      </p:sp>
      <p:sp>
        <p:nvSpPr>
          <p:cNvPr id="10"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39036067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00" y="413665"/>
            <a:ext cx="68596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ARM’s projected performance gain for their planned CPUs</a:t>
            </a:r>
          </a:p>
        </p:txBody>
      </p:sp>
      <p:sp>
        <p:nvSpPr>
          <p:cNvPr id="4" name="TextBox 3"/>
          <p:cNvSpPr txBox="1"/>
          <p:nvPr/>
        </p:nvSpPr>
        <p:spPr>
          <a:xfrm>
            <a:off x="71500" y="773705"/>
            <a:ext cx="837139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ARM expects </a:t>
            </a:r>
            <a:r>
              <a:rPr kumimoji="0" lang="en-US" sz="1600" b="0" i="0" u="none" strike="noStrike" kern="1200" cap="none" spc="0" normalizeH="0" baseline="0" noProof="0" dirty="0">
                <a:ln>
                  <a:noFill/>
                </a:ln>
                <a:solidFill>
                  <a:srgbClr val="0070C0"/>
                </a:solidFill>
                <a:effectLst/>
                <a:uLnTx/>
                <a:uFillTx/>
                <a:latin typeface="Verdana"/>
                <a:ea typeface="+mn-ea"/>
                <a:cs typeface="+mn-cs"/>
              </a:rPr>
              <a:t>faster performance gains </a:t>
            </a:r>
            <a:r>
              <a:rPr kumimoji="0" lang="en-US" sz="1600" b="0" i="0" u="none" strike="noStrike" kern="1200" cap="none" spc="0" normalizeH="0" baseline="0" noProof="0" dirty="0">
                <a:ln>
                  <a:noFill/>
                </a:ln>
                <a:solidFill>
                  <a:srgbClr val="000000"/>
                </a:solidFill>
                <a:effectLst/>
                <a:uLnTx/>
                <a:uFillTx/>
                <a:latin typeface="Verdana"/>
                <a:ea typeface="+mn-ea"/>
                <a:cs typeface="+mn-cs"/>
              </a:rPr>
              <a:t>for their planned models than awaited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for Intel’s comparable processors, as seen in the Figure below.   </a:t>
            </a:r>
          </a:p>
        </p:txBody>
      </p:sp>
      <p:pic>
        <p:nvPicPr>
          <p:cNvPr id="5" name="Picture 2" descr="https://images.anandtech.com/doci/13226/3.png"/>
          <p:cNvPicPr>
            <a:picLocks noChangeAspect="1" noChangeArrowheads="1"/>
          </p:cNvPicPr>
          <p:nvPr/>
        </p:nvPicPr>
        <p:blipFill rotWithShape="1">
          <a:blip r:embed="rId2">
            <a:extLst>
              <a:ext uri="{28A0092B-C50C-407E-A947-70E740481C1C}">
                <a14:useLocalDpi xmlns:a14="http://schemas.microsoft.com/office/drawing/2010/main" val="0"/>
              </a:ext>
            </a:extLst>
          </a:blip>
          <a:srcRect t="11662"/>
          <a:stretch/>
        </p:blipFill>
        <p:spPr bwMode="auto">
          <a:xfrm>
            <a:off x="87630" y="1903238"/>
            <a:ext cx="8988425" cy="40910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629" y="6129300"/>
            <a:ext cx="945957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ARM’s projected year-over-year performance gain over Intel’s processors [125]</a:t>
            </a:r>
          </a:p>
        </p:txBody>
      </p:sp>
      <p:sp>
        <p:nvSpPr>
          <p:cNvPr id="9"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a:t>
            </a:r>
            <a:r>
              <a:rPr lang="en-US" sz="1700" kern="1200" dirty="0" smtClean="0">
                <a:solidFill>
                  <a:srgbClr val="FFFFFF"/>
                </a:solidFill>
              </a:rPr>
              <a:t>(9)</a:t>
            </a:r>
            <a:endParaRPr lang="en-US" sz="1700" kern="1200" dirty="0">
              <a:solidFill>
                <a:srgbClr val="FFFFFF"/>
              </a:solidFill>
            </a:endParaRPr>
          </a:p>
        </p:txBody>
      </p:sp>
      <p:sp>
        <p:nvSpPr>
          <p:cNvPr id="2" name="TextBox 1"/>
          <p:cNvSpPr txBox="1"/>
          <p:nvPr/>
        </p:nvSpPr>
        <p:spPr>
          <a:xfrm>
            <a:off x="4948170" y="2207360"/>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Verdana"/>
                <a:ea typeface="+mn-ea"/>
                <a:cs typeface="+mn-cs"/>
              </a:rPr>
              <a:t>A-77</a:t>
            </a:r>
          </a:p>
        </p:txBody>
      </p:sp>
      <p:sp>
        <p:nvSpPr>
          <p:cNvPr id="10" name="TextBox 9"/>
          <p:cNvSpPr txBox="1"/>
          <p:nvPr/>
        </p:nvSpPr>
        <p:spPr>
          <a:xfrm>
            <a:off x="5653129" y="1937740"/>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Verdana"/>
                <a:ea typeface="+mn-ea"/>
                <a:cs typeface="+mn-cs"/>
              </a:rPr>
              <a:t>A-78</a:t>
            </a:r>
          </a:p>
        </p:txBody>
      </p:sp>
      <p:sp>
        <p:nvSpPr>
          <p:cNvPr id="12" name="TextBox 11"/>
          <p:cNvSpPr txBox="1"/>
          <p:nvPr/>
        </p:nvSpPr>
        <p:spPr>
          <a:xfrm>
            <a:off x="4192710" y="2729344"/>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Verdana"/>
                <a:ea typeface="+mn-ea"/>
                <a:cs typeface="+mn-cs"/>
              </a:rPr>
              <a:t>A-76</a:t>
            </a:r>
          </a:p>
        </p:txBody>
      </p:sp>
      <p:sp>
        <p:nvSpPr>
          <p:cNvPr id="13"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90862647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0062" y="478418"/>
            <a:ext cx="55542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the width of mobile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CPU cores -1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Cím 11"/>
          <p:cNvSpPr>
            <a:spLocks noGrp="1"/>
          </p:cNvSpPr>
          <p:nvPr>
            <p:ph type="title"/>
          </p:nvPr>
        </p:nvSpPr>
        <p:spPr>
          <a:xfrm>
            <a:off x="0" y="10219"/>
            <a:ext cx="9144000" cy="393700"/>
          </a:xfrm>
          <a:solidFill>
            <a:srgbClr val="0066FF"/>
          </a:solidFill>
        </p:spPr>
        <p:txBody>
          <a:bodyPr/>
          <a:lstStyle/>
          <a:p>
            <a:r>
              <a:rPr lang="en-US" kern="1200" dirty="0">
                <a:solidFill>
                  <a:srgbClr val="FFFFFF"/>
                </a:solidFill>
              </a:rPr>
              <a:t>7.2 Overview of Cortex-A CPUs implementing the Armv8.2-A ISA </a:t>
            </a:r>
            <a:r>
              <a:rPr lang="en-US" kern="1200" dirty="0" smtClean="0">
                <a:solidFill>
                  <a:srgbClr val="FFFFFF"/>
                </a:solidFill>
              </a:rPr>
              <a:t>(10)</a:t>
            </a:r>
            <a:endParaRPr lang="en-US" dirty="0"/>
          </a:p>
        </p:txBody>
      </p:sp>
      <p:sp>
        <p:nvSpPr>
          <p:cNvPr id="69" name="Text Box 5"/>
          <p:cNvSpPr txBox="1">
            <a:spLocks noChangeArrowheads="1"/>
          </p:cNvSpPr>
          <p:nvPr/>
        </p:nvSpPr>
        <p:spPr bwMode="auto">
          <a:xfrm>
            <a:off x="3504432" y="1715244"/>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3-wide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1" name="Text Box 5"/>
          <p:cNvSpPr txBox="1">
            <a:spLocks noChangeArrowheads="1"/>
          </p:cNvSpPr>
          <p:nvPr/>
        </p:nvSpPr>
        <p:spPr bwMode="auto">
          <a:xfrm>
            <a:off x="1379190" y="171315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2-wide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3" name="Oval 13"/>
          <p:cNvSpPr>
            <a:spLocks noChangeArrowheads="1"/>
          </p:cNvSpPr>
          <p:nvPr/>
        </p:nvSpPr>
        <p:spPr bwMode="auto">
          <a:xfrm>
            <a:off x="8109328" y="1633964"/>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Text Box 5"/>
          <p:cNvSpPr txBox="1">
            <a:spLocks noChangeArrowheads="1"/>
          </p:cNvSpPr>
          <p:nvPr/>
        </p:nvSpPr>
        <p:spPr bwMode="auto">
          <a:xfrm>
            <a:off x="5234942" y="1711807"/>
            <a:ext cx="18787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4-wide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75" name="Straight Connector 74"/>
          <p:cNvCxnSpPr>
            <a:endCxn id="79" idx="6"/>
          </p:cNvCxnSpPr>
          <p:nvPr/>
        </p:nvCxnSpPr>
        <p:spPr bwMode="auto">
          <a:xfrm flipH="1">
            <a:off x="1689406" y="1408053"/>
            <a:ext cx="3218830" cy="26406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4900451" y="1408053"/>
            <a:ext cx="3235487" cy="233898"/>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 Box 4"/>
          <p:cNvSpPr txBox="1">
            <a:spLocks noChangeArrowheads="1"/>
          </p:cNvSpPr>
          <p:nvPr/>
        </p:nvSpPr>
        <p:spPr bwMode="auto">
          <a:xfrm>
            <a:off x="1983142" y="901717"/>
            <a:ext cx="5878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Width of mobile cores</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(or of big cores of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big.LITTLE</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or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dynamIQ</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core clusters)</a:t>
            </a:r>
            <a:endParaRPr kumimoji="0" lang="en-US" alt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8" name="Text Box 6"/>
          <p:cNvSpPr txBox="1">
            <a:spLocks noChangeArrowheads="1"/>
          </p:cNvSpPr>
          <p:nvPr/>
        </p:nvSpPr>
        <p:spPr bwMode="auto">
          <a:xfrm>
            <a:off x="7745444" y="171386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000000"/>
                </a:solidFill>
              </a:rPr>
              <a:t>5</a:t>
            </a: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9" name="Oval 78"/>
          <p:cNvSpPr>
            <a:spLocks noChangeArrowheads="1"/>
          </p:cNvSpPr>
          <p:nvPr/>
        </p:nvSpPr>
        <p:spPr bwMode="auto">
          <a:xfrm>
            <a:off x="1624318" y="164195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80" name="Straight Connector 79"/>
          <p:cNvCxnSpPr/>
          <p:nvPr/>
        </p:nvCxnSpPr>
        <p:spPr bwMode="auto">
          <a:xfrm flipH="1">
            <a:off x="3917379" y="1408053"/>
            <a:ext cx="969126" cy="27003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a:off x="4900451" y="1401790"/>
            <a:ext cx="1257605" cy="252936"/>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Oval 81"/>
          <p:cNvSpPr>
            <a:spLocks noChangeArrowheads="1"/>
          </p:cNvSpPr>
          <p:nvPr/>
        </p:nvSpPr>
        <p:spPr bwMode="auto">
          <a:xfrm>
            <a:off x="3884834" y="164559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3" name="Oval 82"/>
          <p:cNvSpPr>
            <a:spLocks noChangeArrowheads="1"/>
          </p:cNvSpPr>
          <p:nvPr/>
        </p:nvSpPr>
        <p:spPr bwMode="auto">
          <a:xfrm>
            <a:off x="6137115" y="163765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4" name="TextBox 83"/>
          <p:cNvSpPr txBox="1"/>
          <p:nvPr/>
        </p:nvSpPr>
        <p:spPr>
          <a:xfrm>
            <a:off x="71500" y="1965312"/>
            <a:ext cx="749218" cy="2827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ARM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5" name="TextBox 84"/>
          <p:cNvSpPr txBox="1"/>
          <p:nvPr/>
        </p:nvSpPr>
        <p:spPr>
          <a:xfrm>
            <a:off x="351450" y="1966178"/>
            <a:ext cx="26548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Cortex-A (2005-09)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(except 1-wide LP A5 (2009)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and 3-wide HP A15)) </a:t>
            </a:r>
          </a:p>
        </p:txBody>
      </p:sp>
      <p:sp>
        <p:nvSpPr>
          <p:cNvPr id="86" name="TextBox 85"/>
          <p:cNvSpPr txBox="1"/>
          <p:nvPr/>
        </p:nvSpPr>
        <p:spPr>
          <a:xfrm>
            <a:off x="2851920" y="1962587"/>
            <a:ext cx="2137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HP Cortex-A15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(2010)</a:t>
            </a:r>
          </a:p>
        </p:txBody>
      </p:sp>
      <p:sp>
        <p:nvSpPr>
          <p:cNvPr id="87" name="TextBox 86"/>
          <p:cNvSpPr txBox="1"/>
          <p:nvPr/>
        </p:nvSpPr>
        <p:spPr>
          <a:xfrm>
            <a:off x="124593" y="3477527"/>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Intel</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8" name="TextBox 87"/>
          <p:cNvSpPr txBox="1"/>
          <p:nvPr/>
        </p:nvSpPr>
        <p:spPr>
          <a:xfrm>
            <a:off x="647220" y="3492409"/>
            <a:ext cx="20786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Atom family (2008-15)</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9" name="TextBox 88"/>
          <p:cNvSpPr txBox="1"/>
          <p:nvPr/>
        </p:nvSpPr>
        <p:spPr>
          <a:xfrm>
            <a:off x="114534" y="3733469"/>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AMD</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0" name="TextBox 89"/>
          <p:cNvSpPr txBox="1"/>
          <p:nvPr/>
        </p:nvSpPr>
        <p:spPr>
          <a:xfrm>
            <a:off x="566690" y="3751148"/>
            <a:ext cx="22788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Cat family (2011-2015)</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1" name="TextBox 90"/>
          <p:cNvSpPr txBox="1"/>
          <p:nvPr/>
        </p:nvSpPr>
        <p:spPr>
          <a:xfrm>
            <a:off x="114534" y="4012048"/>
            <a:ext cx="724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Apple</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2" name="TextBox 91"/>
          <p:cNvSpPr txBox="1"/>
          <p:nvPr/>
        </p:nvSpPr>
        <p:spPr>
          <a:xfrm>
            <a:off x="768002" y="4018580"/>
            <a:ext cx="188829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Cortex-A8 (2009)</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3" name="TextBox 92"/>
          <p:cNvSpPr txBox="1"/>
          <p:nvPr/>
        </p:nvSpPr>
        <p:spPr>
          <a:xfrm>
            <a:off x="3045994" y="4015760"/>
            <a:ext cx="19951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Swift (A6) (2012)</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5" name="TextBox 94"/>
          <p:cNvSpPr txBox="1"/>
          <p:nvPr/>
        </p:nvSpPr>
        <p:spPr>
          <a:xfrm>
            <a:off x="107112" y="4299409"/>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Qualcomm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6" name="TextBox 95"/>
          <p:cNvSpPr txBox="1"/>
          <p:nvPr/>
        </p:nvSpPr>
        <p:spPr>
          <a:xfrm>
            <a:off x="744909" y="4304020"/>
            <a:ext cx="1942655" cy="684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Scorpion</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Snapdragon (S)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 1-S 3</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(2007-10)</a:t>
            </a:r>
          </a:p>
        </p:txBody>
      </p:sp>
      <p:sp>
        <p:nvSpPr>
          <p:cNvPr id="97" name="TextBox 96"/>
          <p:cNvSpPr txBox="1"/>
          <p:nvPr/>
        </p:nvSpPr>
        <p:spPr>
          <a:xfrm>
            <a:off x="2771800" y="4298965"/>
            <a:ext cx="2350292" cy="1685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Krait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 4/S400/S60x/S80x</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(2012-14)</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280</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 820/821/835</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(2015/2016/2017)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385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 845</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(2018)</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8" name="TextBox 97"/>
          <p:cNvSpPr txBox="1"/>
          <p:nvPr/>
        </p:nvSpPr>
        <p:spPr>
          <a:xfrm>
            <a:off x="116505" y="5941959"/>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Samsung</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9" name="TextBox 98"/>
          <p:cNvSpPr txBox="1"/>
          <p:nvPr/>
        </p:nvSpPr>
        <p:spPr>
          <a:xfrm>
            <a:off x="5088487" y="5960661"/>
            <a:ext cx="2251557" cy="8822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v8.0 M1 (2016) </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Octa</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M2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9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Octa</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1" name="TextBox 100"/>
          <p:cNvSpPr txBox="1"/>
          <p:nvPr/>
        </p:nvSpPr>
        <p:spPr>
          <a:xfrm>
            <a:off x="2516697" y="2582116"/>
            <a:ext cx="27868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v8.0 HP Cortex-A  (2013-15) (except 2-wide HP Cortex-A73)</a:t>
            </a:r>
          </a:p>
        </p:txBody>
      </p:sp>
      <p:sp>
        <p:nvSpPr>
          <p:cNvPr id="102" name="TextBox 101"/>
          <p:cNvSpPr txBox="1"/>
          <p:nvPr/>
        </p:nvSpPr>
        <p:spPr>
          <a:xfrm>
            <a:off x="2780501" y="5944577"/>
            <a:ext cx="2219170" cy="8694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Ex</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5</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(2013-14)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7</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(2016) </a:t>
            </a:r>
          </a:p>
        </p:txBody>
      </p:sp>
      <p:sp>
        <p:nvSpPr>
          <p:cNvPr id="103" name="Right Arrow 102"/>
          <p:cNvSpPr/>
          <p:nvPr/>
        </p:nvSpPr>
        <p:spPr bwMode="auto">
          <a:xfrm>
            <a:off x="2815669" y="206507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4" name="Right Arrow 103"/>
          <p:cNvSpPr/>
          <p:nvPr/>
        </p:nvSpPr>
        <p:spPr bwMode="auto">
          <a:xfrm>
            <a:off x="2806421" y="4109988"/>
            <a:ext cx="273600" cy="9000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5" name="Right Arrow 104"/>
          <p:cNvSpPr/>
          <p:nvPr/>
        </p:nvSpPr>
        <p:spPr bwMode="auto">
          <a:xfrm>
            <a:off x="2805857" y="441240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6" name="Right Arrow 105"/>
          <p:cNvSpPr/>
          <p:nvPr/>
        </p:nvSpPr>
        <p:spPr bwMode="auto">
          <a:xfrm>
            <a:off x="4833152" y="6051537"/>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9" name="TextBox 66"/>
          <p:cNvSpPr txBox="1"/>
          <p:nvPr/>
        </p:nvSpPr>
        <p:spPr>
          <a:xfrm>
            <a:off x="5251055" y="3035657"/>
            <a:ext cx="1736887" cy="1041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v8.2 HP Cortex-A76</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 (2018) to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Verdana"/>
              </a:rPr>
              <a:t>HP Cortex-A78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Verdana"/>
              </a:rPr>
              <a:t>(2020)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0" name="Right Arrow 36"/>
          <p:cNvSpPr/>
          <p:nvPr/>
        </p:nvSpPr>
        <p:spPr bwMode="auto">
          <a:xfrm>
            <a:off x="4889942" y="3147901"/>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1" name="Szövegdoboz 1"/>
          <p:cNvSpPr txBox="1"/>
          <p:nvPr/>
        </p:nvSpPr>
        <p:spPr>
          <a:xfrm>
            <a:off x="359854" y="6345324"/>
            <a:ext cx="287999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HP: High-Performance/big core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LP: Low-Power</a:t>
            </a:r>
          </a:p>
        </p:txBody>
      </p:sp>
      <p:sp>
        <p:nvSpPr>
          <p:cNvPr id="112" name="Szövegdoboz 8"/>
          <p:cNvSpPr txBox="1"/>
          <p:nvPr/>
        </p:nvSpPr>
        <p:spPr>
          <a:xfrm>
            <a:off x="819738" y="2604335"/>
            <a:ext cx="171918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v8.0 HP Cortex-A73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200" b="0" i="0" u="none" strike="noStrike" kern="1200" cap="none" spc="0" normalizeH="0" baseline="0" noProof="0" dirty="0">
                <a:ln>
                  <a:noFill/>
                </a:ln>
                <a:solidFill>
                  <a:srgbClr val="000000"/>
                </a:solidFill>
                <a:effectLst/>
                <a:uLnTx/>
                <a:uFillTx/>
                <a:latin typeface="Verdana"/>
                <a:ea typeface="+mn-ea"/>
                <a:cs typeface="+mn-cs"/>
              </a:rPr>
              <a:t>(2016)</a:t>
            </a:r>
          </a:p>
        </p:txBody>
      </p:sp>
      <p:sp>
        <p:nvSpPr>
          <p:cNvPr id="113" name="TextBox 53"/>
          <p:cNvSpPr txBox="1"/>
          <p:nvPr/>
        </p:nvSpPr>
        <p:spPr>
          <a:xfrm>
            <a:off x="3001480" y="3438418"/>
            <a:ext cx="17570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Airmont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-based Atom core (2016)</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4" name="Right Arrow 36"/>
          <p:cNvSpPr/>
          <p:nvPr/>
        </p:nvSpPr>
        <p:spPr bwMode="auto">
          <a:xfrm>
            <a:off x="2820506" y="3619292"/>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6" name="Right Arrow 36"/>
          <p:cNvSpPr/>
          <p:nvPr/>
        </p:nvSpPr>
        <p:spPr bwMode="auto">
          <a:xfrm>
            <a:off x="7100549" y="3136014"/>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7" name="TextBox 116"/>
          <p:cNvSpPr txBox="1"/>
          <p:nvPr/>
        </p:nvSpPr>
        <p:spPr>
          <a:xfrm>
            <a:off x="763222" y="3038080"/>
            <a:ext cx="181536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v8.0/8.2 LP </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Cortex-A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(2013/2017)</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8" name="TextBox 117"/>
          <p:cNvSpPr txBox="1"/>
          <p:nvPr/>
        </p:nvSpPr>
        <p:spPr>
          <a:xfrm>
            <a:off x="3061495" y="3038096"/>
            <a:ext cx="17191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v8.2 HP </a:t>
            </a: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Cortex-A75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  </a:t>
            </a:r>
            <a:r>
              <a:rPr kumimoji="0" lang="en-GB" sz="1200" b="0" i="0" u="none" strike="noStrike" kern="1200" cap="none" spc="0" normalizeH="0" baseline="0" noProof="0" dirty="0">
                <a:ln>
                  <a:noFill/>
                </a:ln>
                <a:solidFill>
                  <a:srgbClr val="000000"/>
                </a:solidFill>
                <a:effectLst/>
                <a:uLnTx/>
                <a:uFillTx/>
                <a:latin typeface="Verdana"/>
                <a:ea typeface="+mn-ea"/>
                <a:cs typeface="+mn-cs"/>
              </a:rPr>
              <a:t>(2017)</a:t>
            </a:r>
          </a:p>
        </p:txBody>
      </p:sp>
      <p:sp>
        <p:nvSpPr>
          <p:cNvPr id="63" name="Right Arrow 62"/>
          <p:cNvSpPr/>
          <p:nvPr/>
        </p:nvSpPr>
        <p:spPr bwMode="auto">
          <a:xfrm>
            <a:off x="6987942" y="6061791"/>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53" name="TextBox 52"/>
          <p:cNvSpPr txBox="1"/>
          <p:nvPr/>
        </p:nvSpPr>
        <p:spPr>
          <a:xfrm>
            <a:off x="7380312" y="3039343"/>
            <a:ext cx="18209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HP Cortex-X1 </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(2020))</a:t>
            </a:r>
          </a:p>
        </p:txBody>
      </p:sp>
      <p:sp>
        <p:nvSpPr>
          <p:cNvPr id="54" name="Right Arrow 53"/>
          <p:cNvSpPr/>
          <p:nvPr/>
        </p:nvSpPr>
        <p:spPr bwMode="auto">
          <a:xfrm>
            <a:off x="5004048" y="4113076"/>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55" name="TextBox 54"/>
          <p:cNvSpPr txBox="1"/>
          <p:nvPr/>
        </p:nvSpPr>
        <p:spPr>
          <a:xfrm>
            <a:off x="8737130" y="6383369"/>
            <a:ext cx="348172" cy="400110"/>
          </a:xfrm>
          <a:prstGeom prst="rect">
            <a:avLst/>
          </a:prstGeom>
          <a:noFill/>
        </p:spPr>
        <p:txBody>
          <a:bodyPr wrap="non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11374809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0062" y="478418"/>
            <a:ext cx="54725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the width of mobile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CPU cores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-2</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Cím 11"/>
          <p:cNvSpPr>
            <a:spLocks noGrp="1"/>
          </p:cNvSpPr>
          <p:nvPr>
            <p:ph type="title"/>
          </p:nvPr>
        </p:nvSpPr>
        <p:spPr>
          <a:xfrm>
            <a:off x="0" y="10219"/>
            <a:ext cx="9144000" cy="393700"/>
          </a:xfrm>
          <a:solidFill>
            <a:srgbClr val="0066FF"/>
          </a:solidFill>
        </p:spPr>
        <p:txBody>
          <a:bodyPr/>
          <a:lstStyle/>
          <a:p>
            <a:r>
              <a:rPr lang="en-US" kern="1200" dirty="0">
                <a:solidFill>
                  <a:srgbClr val="FFFFFF"/>
                </a:solidFill>
              </a:rPr>
              <a:t>7.2 Overview of Cortex-A CPUs implementing the Armv8.2-A ISA </a:t>
            </a:r>
            <a:r>
              <a:rPr lang="en-US" kern="1200" dirty="0" smtClean="0">
                <a:solidFill>
                  <a:srgbClr val="FFFFFF"/>
                </a:solidFill>
              </a:rPr>
              <a:t>(11)</a:t>
            </a:r>
            <a:endParaRPr lang="en-US" dirty="0"/>
          </a:p>
        </p:txBody>
      </p:sp>
      <p:sp>
        <p:nvSpPr>
          <p:cNvPr id="69" name="Text Box 5"/>
          <p:cNvSpPr txBox="1">
            <a:spLocks noChangeArrowheads="1"/>
          </p:cNvSpPr>
          <p:nvPr/>
        </p:nvSpPr>
        <p:spPr bwMode="auto">
          <a:xfrm>
            <a:off x="3152390" y="1715244"/>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6-wide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3" name="Oval 13"/>
          <p:cNvSpPr>
            <a:spLocks noChangeArrowheads="1"/>
          </p:cNvSpPr>
          <p:nvPr/>
        </p:nvSpPr>
        <p:spPr bwMode="auto">
          <a:xfrm>
            <a:off x="7757286" y="1633964"/>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Text Box 5"/>
          <p:cNvSpPr txBox="1">
            <a:spLocks noChangeArrowheads="1"/>
          </p:cNvSpPr>
          <p:nvPr/>
        </p:nvSpPr>
        <p:spPr bwMode="auto">
          <a:xfrm>
            <a:off x="4882900" y="1711807"/>
            <a:ext cx="18787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000000"/>
                </a:solidFill>
              </a:rPr>
              <a:t>7</a:t>
            </a: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76" name="Straight Connector 75"/>
          <p:cNvCxnSpPr/>
          <p:nvPr/>
        </p:nvCxnSpPr>
        <p:spPr bwMode="auto">
          <a:xfrm>
            <a:off x="4548409" y="1408053"/>
            <a:ext cx="3235487" cy="233898"/>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 Box 4"/>
          <p:cNvSpPr txBox="1">
            <a:spLocks noChangeArrowheads="1"/>
          </p:cNvSpPr>
          <p:nvPr/>
        </p:nvSpPr>
        <p:spPr bwMode="auto">
          <a:xfrm>
            <a:off x="1631100" y="901717"/>
            <a:ext cx="5878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Width of mobile cores</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(or of big cores of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big.LITTLE</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or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dynamIQ</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core clusters)</a:t>
            </a:r>
            <a:endParaRPr kumimoji="0" lang="en-US" alt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8" name="Text Box 6"/>
          <p:cNvSpPr txBox="1">
            <a:spLocks noChangeArrowheads="1"/>
          </p:cNvSpPr>
          <p:nvPr/>
        </p:nvSpPr>
        <p:spPr bwMode="auto">
          <a:xfrm>
            <a:off x="7393402" y="171386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8-wide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80" name="Straight Connector 79"/>
          <p:cNvCxnSpPr/>
          <p:nvPr/>
        </p:nvCxnSpPr>
        <p:spPr bwMode="auto">
          <a:xfrm flipH="1">
            <a:off x="3565337" y="1408053"/>
            <a:ext cx="969126" cy="27003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a:off x="4548409" y="1401790"/>
            <a:ext cx="1257605" cy="252936"/>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Oval 81"/>
          <p:cNvSpPr>
            <a:spLocks noChangeArrowheads="1"/>
          </p:cNvSpPr>
          <p:nvPr/>
        </p:nvSpPr>
        <p:spPr bwMode="auto">
          <a:xfrm>
            <a:off x="3532792" y="164559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3" name="Oval 82"/>
          <p:cNvSpPr>
            <a:spLocks noChangeArrowheads="1"/>
          </p:cNvSpPr>
          <p:nvPr/>
        </p:nvSpPr>
        <p:spPr bwMode="auto">
          <a:xfrm>
            <a:off x="5785073" y="163765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4" name="TextBox 83"/>
          <p:cNvSpPr txBox="1"/>
          <p:nvPr/>
        </p:nvSpPr>
        <p:spPr>
          <a:xfrm>
            <a:off x="71500" y="1965312"/>
            <a:ext cx="749218" cy="2827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ARM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7" name="TextBox 86"/>
          <p:cNvSpPr txBox="1"/>
          <p:nvPr/>
        </p:nvSpPr>
        <p:spPr>
          <a:xfrm>
            <a:off x="124593" y="3465004"/>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Intel</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9" name="TextBox 88"/>
          <p:cNvSpPr txBox="1"/>
          <p:nvPr/>
        </p:nvSpPr>
        <p:spPr>
          <a:xfrm>
            <a:off x="114534" y="3720946"/>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AMD</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1" name="TextBox 90"/>
          <p:cNvSpPr txBox="1"/>
          <p:nvPr/>
        </p:nvSpPr>
        <p:spPr>
          <a:xfrm>
            <a:off x="114534" y="4041068"/>
            <a:ext cx="724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Apple</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5" name="TextBox 94"/>
          <p:cNvSpPr txBox="1"/>
          <p:nvPr/>
        </p:nvSpPr>
        <p:spPr>
          <a:xfrm>
            <a:off x="107112" y="4772181"/>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Qualcomm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8" name="TextBox 97"/>
          <p:cNvSpPr txBox="1"/>
          <p:nvPr/>
        </p:nvSpPr>
        <p:spPr>
          <a:xfrm>
            <a:off x="116505" y="5168225"/>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Samsung</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4" name="Right Arrow 103"/>
          <p:cNvSpPr/>
          <p:nvPr/>
        </p:nvSpPr>
        <p:spPr bwMode="auto">
          <a:xfrm>
            <a:off x="4471986" y="4167092"/>
            <a:ext cx="273600" cy="9000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5" name="Right Arrow 104"/>
          <p:cNvSpPr/>
          <p:nvPr/>
        </p:nvSpPr>
        <p:spPr bwMode="auto">
          <a:xfrm>
            <a:off x="5493810" y="5298246"/>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7" name="Right Arrow 106"/>
          <p:cNvSpPr/>
          <p:nvPr/>
        </p:nvSpPr>
        <p:spPr bwMode="auto">
          <a:xfrm>
            <a:off x="6537926" y="422108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1" name="Szövegdoboz 1"/>
          <p:cNvSpPr txBox="1"/>
          <p:nvPr/>
        </p:nvSpPr>
        <p:spPr>
          <a:xfrm>
            <a:off x="296547" y="6381553"/>
            <a:ext cx="276328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HP: High-Performance/big core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LP: Low-Power</a:t>
            </a:r>
          </a:p>
        </p:txBody>
      </p:sp>
      <p:sp>
        <p:nvSpPr>
          <p:cNvPr id="61" name="TextBox 60"/>
          <p:cNvSpPr txBox="1"/>
          <p:nvPr/>
        </p:nvSpPr>
        <p:spPr>
          <a:xfrm>
            <a:off x="2598677" y="4047455"/>
            <a:ext cx="20173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v8.0 HP A7-</a:t>
            </a:r>
            <a:r>
              <a:rPr lang="en-US" sz="1200" dirty="0" smtClean="0">
                <a:solidFill>
                  <a:srgbClr val="000000"/>
                </a:solidFill>
                <a:latin typeface="Verdana"/>
              </a:rPr>
              <a:t>A10X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(2013-2017)</a:t>
            </a:r>
          </a:p>
        </p:txBody>
      </p:sp>
      <p:sp>
        <p:nvSpPr>
          <p:cNvPr id="53" name="TextBox 52"/>
          <p:cNvSpPr txBox="1"/>
          <p:nvPr/>
        </p:nvSpPr>
        <p:spPr>
          <a:xfrm>
            <a:off x="4724014" y="4011451"/>
            <a:ext cx="18362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HP A11 (2017)</a:t>
            </a:r>
          </a:p>
          <a:p>
            <a:pPr lvl="0" algn="ctr" defTabSz="914400">
              <a:defRPr/>
            </a:pPr>
            <a:r>
              <a:rPr lang="en-US" sz="1200" dirty="0" smtClean="0">
                <a:solidFill>
                  <a:srgbClr val="000000"/>
                </a:solidFill>
              </a:rPr>
              <a:t>v8.3 </a:t>
            </a:r>
            <a:r>
              <a:rPr lang="en-US" sz="1200" dirty="0">
                <a:solidFill>
                  <a:srgbClr val="000000"/>
                </a:solidFill>
              </a:rPr>
              <a:t>HP </a:t>
            </a:r>
            <a:r>
              <a:rPr lang="en-US" sz="1200" dirty="0" smtClean="0">
                <a:solidFill>
                  <a:srgbClr val="000000"/>
                </a:solidFill>
              </a:rPr>
              <a:t>A12/A12X </a:t>
            </a:r>
          </a:p>
          <a:p>
            <a:pPr lvl="0" algn="ctr" defTabSz="914400">
              <a:defRPr/>
            </a:pPr>
            <a:r>
              <a:rPr lang="en-US" sz="1200" dirty="0" smtClean="0">
                <a:solidFill>
                  <a:srgbClr val="000000"/>
                </a:solidFill>
              </a:rPr>
              <a:t>(2018)</a:t>
            </a:r>
            <a:endParaRPr kumimoji="0" lang="en-US" sz="12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54" name="TextBox 53"/>
          <p:cNvSpPr txBox="1"/>
          <p:nvPr/>
        </p:nvSpPr>
        <p:spPr>
          <a:xfrm>
            <a:off x="6776242" y="4042809"/>
            <a:ext cx="18362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v8.4 HP A13 (2019)</a:t>
            </a:r>
          </a:p>
          <a:p>
            <a:pPr lvl="0" algn="ctr" defTabSz="914400">
              <a:defRPr/>
            </a:pPr>
            <a:r>
              <a:rPr lang="en-US" sz="1200" dirty="0" smtClean="0">
                <a:solidFill>
                  <a:srgbClr val="000000"/>
                </a:solidFill>
              </a:rPr>
              <a:t>v8.6 </a:t>
            </a:r>
            <a:r>
              <a:rPr lang="en-US" sz="1200" dirty="0">
                <a:solidFill>
                  <a:srgbClr val="000000"/>
                </a:solidFill>
              </a:rPr>
              <a:t>HP </a:t>
            </a:r>
            <a:r>
              <a:rPr lang="en-US" sz="1200" dirty="0" smtClean="0">
                <a:solidFill>
                  <a:srgbClr val="000000"/>
                </a:solidFill>
              </a:rPr>
              <a:t>A14/M1 </a:t>
            </a:r>
          </a:p>
          <a:p>
            <a:pPr lvl="0" algn="ctr" defTabSz="914400">
              <a:defRPr/>
            </a:pPr>
            <a:r>
              <a:rPr lang="en-US" sz="1200" dirty="0" smtClean="0">
                <a:solidFill>
                  <a:srgbClr val="000000"/>
                </a:solidFill>
              </a:rPr>
              <a:t>(</a:t>
            </a:r>
            <a:r>
              <a:rPr lang="en-US" sz="1200" dirty="0" smtClean="0">
                <a:solidFill>
                  <a:srgbClr val="000000"/>
                </a:solidFill>
              </a:rPr>
              <a:t>2020)</a:t>
            </a:r>
            <a:endParaRPr kumimoji="0" lang="en-US" sz="12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55" name="TextBox 54"/>
          <p:cNvSpPr txBox="1"/>
          <p:nvPr/>
        </p:nvSpPr>
        <p:spPr>
          <a:xfrm>
            <a:off x="6704234" y="5172232"/>
            <a:ext cx="175804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M6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(2020)/cancelled</a:t>
            </a:r>
          </a:p>
        </p:txBody>
      </p:sp>
      <p:sp>
        <p:nvSpPr>
          <p:cNvPr id="34" name="TextBox 33"/>
          <p:cNvSpPr txBox="1"/>
          <p:nvPr/>
        </p:nvSpPr>
        <p:spPr>
          <a:xfrm>
            <a:off x="2749949" y="5171127"/>
            <a:ext cx="1758041" cy="1354217"/>
          </a:xfrm>
          <a:prstGeom prst="rect">
            <a:avLst/>
          </a:prstGeom>
          <a:noFill/>
        </p:spPr>
        <p:txBody>
          <a:bodyPr wrap="square" rtlCol="0">
            <a:spAutoFit/>
          </a:bodyPr>
          <a:lstStyle/>
          <a:p>
            <a:pPr algn="ctr" defTabSz="914400">
              <a:spcBef>
                <a:spcPts val="300"/>
              </a:spcBef>
              <a:spcAft>
                <a:spcPts val="300"/>
              </a:spcAf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M3 (2018)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lang="en-US" sz="1200" dirty="0">
                <a:solidFill>
                  <a:srgbClr val="000000"/>
                </a:solidFill>
                <a:latin typeface="Verdana"/>
              </a:rPr>
              <a:t> </a:t>
            </a:r>
            <a:r>
              <a:rPr lang="en-US" sz="1200" dirty="0" smtClean="0">
                <a:solidFill>
                  <a:srgbClr val="000000"/>
                </a:solidFill>
                <a:latin typeface="Verdana"/>
              </a:rPr>
              <a:t>9810)</a:t>
            </a:r>
            <a:endParaRPr lang="en-US" sz="1200" dirty="0" smtClean="0">
              <a:solidFill>
                <a:srgbClr val="000000"/>
              </a:solidFill>
            </a:endParaRPr>
          </a:p>
          <a:p>
            <a:pPr algn="ctr" defTabSz="914400">
              <a:spcBef>
                <a:spcPts val="300"/>
              </a:spcBef>
              <a:spcAft>
                <a:spcPts val="300"/>
              </a:spcAft>
              <a:defRPr/>
            </a:pPr>
            <a:r>
              <a:rPr lang="en-US" sz="1200" dirty="0" smtClean="0">
                <a:solidFill>
                  <a:srgbClr val="000000"/>
                </a:solidFill>
              </a:rPr>
              <a:t> v8.2 M4 </a:t>
            </a:r>
            <a:r>
              <a:rPr lang="en-US" sz="1200" dirty="0">
                <a:solidFill>
                  <a:srgbClr val="000000"/>
                </a:solidFill>
              </a:rPr>
              <a:t>(</a:t>
            </a:r>
            <a:r>
              <a:rPr lang="en-US" sz="1200" dirty="0" smtClean="0">
                <a:solidFill>
                  <a:srgbClr val="000000"/>
                </a:solidFill>
              </a:rPr>
              <a:t>2019) </a:t>
            </a:r>
            <a:r>
              <a:rPr lang="en-US" sz="1200" dirty="0" err="1">
                <a:solidFill>
                  <a:srgbClr val="000000"/>
                </a:solidFill>
              </a:rPr>
              <a:t>Exynos</a:t>
            </a:r>
            <a:r>
              <a:rPr lang="en-US" sz="1200" dirty="0">
                <a:solidFill>
                  <a:srgbClr val="000000"/>
                </a:solidFill>
              </a:rPr>
              <a:t> </a:t>
            </a:r>
            <a:r>
              <a:rPr lang="en-US" sz="1200" dirty="0" smtClean="0">
                <a:solidFill>
                  <a:srgbClr val="000000"/>
                </a:solidFill>
              </a:rPr>
              <a:t>9820</a:t>
            </a:r>
            <a:r>
              <a:rPr lang="en-US" sz="1200" dirty="0">
                <a:solidFill>
                  <a:srgbClr val="000000"/>
                </a:solidFill>
              </a:rPr>
              <a:t>)</a:t>
            </a:r>
          </a:p>
          <a:p>
            <a:pPr algn="ctr" defTabSz="914400">
              <a:spcBef>
                <a:spcPts val="300"/>
              </a:spcBef>
              <a:spcAft>
                <a:spcPts val="300"/>
              </a:spcAft>
              <a:defRPr/>
            </a:pPr>
            <a:r>
              <a:rPr lang="en-US" sz="1200" dirty="0">
                <a:solidFill>
                  <a:srgbClr val="000000"/>
                </a:solidFill>
              </a:rPr>
              <a:t>v8.2 </a:t>
            </a:r>
            <a:r>
              <a:rPr lang="en-US" sz="1200" dirty="0" smtClean="0">
                <a:solidFill>
                  <a:srgbClr val="000000"/>
                </a:solidFill>
              </a:rPr>
              <a:t>M5 </a:t>
            </a:r>
            <a:r>
              <a:rPr lang="en-US" sz="1200" dirty="0">
                <a:solidFill>
                  <a:srgbClr val="000000"/>
                </a:solidFill>
              </a:rPr>
              <a:t>(</a:t>
            </a:r>
            <a:r>
              <a:rPr lang="en-US" sz="1200" dirty="0" smtClean="0">
                <a:solidFill>
                  <a:srgbClr val="000000"/>
                </a:solidFill>
              </a:rPr>
              <a:t>2019) </a:t>
            </a:r>
            <a:r>
              <a:rPr lang="en-US" sz="1200" dirty="0" err="1">
                <a:solidFill>
                  <a:srgbClr val="000000"/>
                </a:solidFill>
              </a:rPr>
              <a:t>Exynos</a:t>
            </a:r>
            <a:r>
              <a:rPr lang="en-US" sz="1200" dirty="0">
                <a:solidFill>
                  <a:srgbClr val="000000"/>
                </a:solidFill>
              </a:rPr>
              <a:t> </a:t>
            </a:r>
            <a:r>
              <a:rPr lang="en-US" sz="1200" dirty="0" smtClean="0">
                <a:solidFill>
                  <a:srgbClr val="000000"/>
                </a:solidFill>
              </a:rPr>
              <a:t>990)</a:t>
            </a:r>
            <a:endParaRPr lang="en-US" sz="1200" dirty="0" smtClean="0">
              <a:solidFill>
                <a:srgbClr val="000000"/>
              </a:solidFill>
              <a:latin typeface="Verdana"/>
            </a:endParaRPr>
          </a:p>
        </p:txBody>
      </p:sp>
      <p:sp>
        <p:nvSpPr>
          <p:cNvPr id="36" name="TextBox 35"/>
          <p:cNvSpPr txBox="1"/>
          <p:nvPr/>
        </p:nvSpPr>
        <p:spPr>
          <a:xfrm>
            <a:off x="8737130" y="6383369"/>
            <a:ext cx="348172" cy="400110"/>
          </a:xfrm>
          <a:prstGeom prst="rect">
            <a:avLst/>
          </a:prstGeom>
          <a:noFill/>
        </p:spPr>
        <p:txBody>
          <a:bodyPr wrap="non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41700693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8683" y="1934890"/>
            <a:ext cx="8098762"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7.3 Case example: </a:t>
            </a:r>
            <a:r>
              <a:rPr lang="en-US" sz="1900" dirty="0">
                <a:solidFill>
                  <a:srgbClr val="FFFFFF"/>
                </a:solidFill>
              </a:rPr>
              <a:t>The extra </a:t>
            </a:r>
            <a:r>
              <a:rPr lang="hu-HU" sz="1900" dirty="0">
                <a:solidFill>
                  <a:srgbClr val="FFFFFF"/>
                </a:solidFill>
              </a:rPr>
              <a:t>high performance Cortex-</a:t>
            </a:r>
            <a:r>
              <a:rPr lang="en-US" sz="1900" dirty="0">
                <a:solidFill>
                  <a:srgbClr val="FFFFFF"/>
                </a:solidFill>
              </a:rPr>
              <a:t>X1</a:t>
            </a:r>
            <a:endParaRPr lang="en-US" altLang="en-US" sz="1900" dirty="0">
              <a:solidFill>
                <a:srgbClr val="FFFFFF"/>
              </a:solidFill>
              <a:cs typeface="Times New Roman" pitchFamily="18" charset="0"/>
            </a:endParaRPr>
          </a:p>
        </p:txBody>
      </p:sp>
    </p:spTree>
    <p:extLst>
      <p:ext uri="{BB962C8B-B14F-4D97-AF65-F5344CB8AC3E}">
        <p14:creationId xmlns:p14="http://schemas.microsoft.com/office/powerpoint/2010/main" val="255767049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a:t>
            </a:r>
          </a:p>
        </p:txBody>
      </p:sp>
      <p:sp>
        <p:nvSpPr>
          <p:cNvPr id="3" name="TextBox 2"/>
          <p:cNvSpPr txBox="1"/>
          <p:nvPr/>
        </p:nvSpPr>
        <p:spPr>
          <a:xfrm>
            <a:off x="81245" y="413665"/>
            <a:ext cx="5120825" cy="369332"/>
          </a:xfrm>
          <a:prstGeom prst="rect">
            <a:avLst/>
          </a:prstGeom>
          <a:noFill/>
        </p:spPr>
        <p:txBody>
          <a:bodyPr wrap="none" rtlCol="0">
            <a:spAutoFit/>
          </a:bodyPr>
          <a:lstStyle/>
          <a:p>
            <a:pPr lvl="0" fontAlgn="base">
              <a:spcBef>
                <a:spcPct val="0"/>
              </a:spcBef>
              <a:spcAft>
                <a:spcPct val="0"/>
              </a:spcAft>
              <a:defRPr/>
            </a:pPr>
            <a:r>
              <a:rPr lang="en-US" dirty="0">
                <a:solidFill>
                  <a:schemeClr val="accent6"/>
                </a:solidFill>
              </a:rPr>
              <a:t>7.3 The extra </a:t>
            </a:r>
            <a:r>
              <a:rPr lang="hu-HU" dirty="0">
                <a:solidFill>
                  <a:schemeClr val="accent6"/>
                </a:solidFill>
              </a:rPr>
              <a:t>high performance</a:t>
            </a:r>
            <a:r>
              <a:rPr lang="en-US" dirty="0">
                <a:solidFill>
                  <a:schemeClr val="accent6"/>
                </a:solidFill>
              </a:rPr>
              <a:t> Cortex-X1</a:t>
            </a:r>
            <a:endParaRPr lang="hu-HU" dirty="0">
              <a:solidFill>
                <a:schemeClr val="accent6"/>
              </a:solidFill>
            </a:endParaRPr>
          </a:p>
        </p:txBody>
      </p:sp>
      <p:sp>
        <p:nvSpPr>
          <p:cNvPr id="4" name="TextBox 3"/>
          <p:cNvSpPr txBox="1"/>
          <p:nvPr/>
        </p:nvSpPr>
        <p:spPr>
          <a:xfrm>
            <a:off x="211669" y="791703"/>
            <a:ext cx="8905836" cy="229293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solidFill>
                  <a:srgbClr val="0070C0"/>
                </a:solidFill>
              </a:rPr>
              <a:t>Announced</a:t>
            </a:r>
            <a:r>
              <a:rPr lang="en-US" sz="1600" dirty="0"/>
              <a:t> along with the Cortex-A78 in </a:t>
            </a:r>
            <a:r>
              <a:rPr lang="en-US" sz="1600" dirty="0">
                <a:solidFill>
                  <a:srgbClr val="0070C0"/>
                </a:solidFill>
              </a:rPr>
              <a:t>05/2020.</a:t>
            </a:r>
          </a:p>
          <a:p>
            <a:pPr marL="285750" indent="-285750">
              <a:buFont typeface="Arial" panose="020B0604020202020204" pitchFamily="34" charset="0"/>
              <a:buChar char="•"/>
            </a:pPr>
            <a:r>
              <a:rPr lang="en-US" sz="1600" dirty="0"/>
              <a:t>Both the Cortex-A78 and the Cortex-X1 were designed in the </a:t>
            </a:r>
            <a:r>
              <a:rPr lang="en-US" sz="1600" dirty="0">
                <a:solidFill>
                  <a:srgbClr val="0070C0"/>
                </a:solidFill>
              </a:rPr>
              <a:t>Austin Center </a:t>
            </a:r>
            <a:r>
              <a:rPr lang="en-US" sz="1600" dirty="0"/>
              <a:t>and</a:t>
            </a:r>
          </a:p>
          <a:p>
            <a:r>
              <a:rPr lang="en-US" sz="1600" dirty="0"/>
              <a:t>      both are sharing the </a:t>
            </a:r>
            <a:r>
              <a:rPr lang="en-US" sz="1600" dirty="0">
                <a:solidFill>
                  <a:srgbClr val="0070C0"/>
                </a:solidFill>
              </a:rPr>
              <a:t>same basic design </a:t>
            </a:r>
            <a:r>
              <a:rPr lang="en-US" sz="1600" dirty="0"/>
              <a:t>blocks, but whereas the A78 is focused</a:t>
            </a:r>
          </a:p>
          <a:p>
            <a:pPr>
              <a:spcAft>
                <a:spcPts val="600"/>
              </a:spcAft>
            </a:pPr>
            <a:r>
              <a:rPr lang="en-US" sz="1600" dirty="0"/>
              <a:t>      on efficiency the </a:t>
            </a:r>
            <a:r>
              <a:rPr lang="en-US" sz="1600" dirty="0">
                <a:solidFill>
                  <a:srgbClr val="0070C0"/>
                </a:solidFill>
              </a:rPr>
              <a:t>X1 aims at maximizing performance</a:t>
            </a:r>
            <a:r>
              <a:rPr lang="en-US" sz="1600" dirty="0"/>
              <a:t>.</a:t>
            </a:r>
          </a:p>
          <a:p>
            <a:pPr marL="285750" indent="-285750">
              <a:buFont typeface="Arial" panose="020B0604020202020204" pitchFamily="34" charset="0"/>
              <a:buChar char="•"/>
            </a:pPr>
            <a:r>
              <a:rPr lang="en-US" sz="1600" dirty="0"/>
              <a:t>The </a:t>
            </a:r>
            <a:r>
              <a:rPr lang="en-US" sz="1600" dirty="0">
                <a:solidFill>
                  <a:srgbClr val="FF0000"/>
                </a:solidFill>
              </a:rPr>
              <a:t>Cortex-X1</a:t>
            </a:r>
            <a:r>
              <a:rPr lang="en-US" sz="1600" dirty="0"/>
              <a:t> has been introduced within the framework of the </a:t>
            </a:r>
            <a:r>
              <a:rPr lang="en-US" sz="1600" dirty="0">
                <a:solidFill>
                  <a:srgbClr val="FF0000"/>
                </a:solidFill>
              </a:rPr>
              <a:t>Cortex-X Custom</a:t>
            </a:r>
          </a:p>
          <a:p>
            <a:pPr>
              <a:spcAft>
                <a:spcPts val="600"/>
              </a:spcAft>
            </a:pPr>
            <a:r>
              <a:rPr lang="en-US" sz="1600" dirty="0">
                <a:solidFill>
                  <a:srgbClr val="FF0000"/>
                </a:solidFill>
              </a:rPr>
              <a:t>      </a:t>
            </a:r>
            <a:r>
              <a:rPr lang="en-US" sz="1600" dirty="0" smtClean="0">
                <a:solidFill>
                  <a:srgbClr val="FF0000"/>
                </a:solidFill>
              </a:rPr>
              <a:t>Program </a:t>
            </a:r>
            <a:r>
              <a:rPr lang="en-US" sz="1600" dirty="0" smtClean="0"/>
              <a:t>(to be discussed subsequently).</a:t>
            </a:r>
            <a:endParaRPr lang="en-US" sz="1600" dirty="0"/>
          </a:p>
          <a:p>
            <a:pPr marL="285750" indent="-285750">
              <a:buFont typeface="Arial" panose="020B0604020202020204" pitchFamily="34" charset="0"/>
              <a:buChar char="•"/>
            </a:pPr>
            <a:r>
              <a:rPr lang="en-US" sz="1600" dirty="0" smtClean="0"/>
              <a:t>The </a:t>
            </a:r>
            <a:r>
              <a:rPr lang="en-US" sz="1600" dirty="0">
                <a:solidFill>
                  <a:srgbClr val="0070C0"/>
                </a:solidFill>
              </a:rPr>
              <a:t>Cortex-X1</a:t>
            </a:r>
            <a:r>
              <a:rPr lang="en-US" sz="1600" dirty="0"/>
              <a:t> is the </a:t>
            </a:r>
            <a:r>
              <a:rPr lang="en-US" sz="1600" dirty="0">
                <a:solidFill>
                  <a:srgbClr val="0070C0"/>
                </a:solidFill>
              </a:rPr>
              <a:t>first member of </a:t>
            </a:r>
            <a:r>
              <a:rPr lang="en-US" sz="1600" dirty="0"/>
              <a:t>a new, performance oriented line, called</a:t>
            </a:r>
          </a:p>
          <a:p>
            <a:r>
              <a:rPr lang="en-US" sz="1600" dirty="0"/>
              <a:t>      the </a:t>
            </a:r>
            <a:r>
              <a:rPr lang="en-US" sz="1600" dirty="0">
                <a:solidFill>
                  <a:srgbClr val="FF0000"/>
                </a:solidFill>
              </a:rPr>
              <a:t>Cortex-X line</a:t>
            </a:r>
            <a:r>
              <a:rPr lang="en-US" sz="1600" dirty="0"/>
              <a:t>.</a:t>
            </a: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18615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(2)</a:t>
            </a:r>
          </a:p>
        </p:txBody>
      </p:sp>
      <p:sp>
        <p:nvSpPr>
          <p:cNvPr id="3" name="TextBox 2"/>
          <p:cNvSpPr txBox="1"/>
          <p:nvPr/>
        </p:nvSpPr>
        <p:spPr>
          <a:xfrm>
            <a:off x="71438" y="413665"/>
            <a:ext cx="4721805" cy="369332"/>
          </a:xfrm>
          <a:prstGeom prst="rect">
            <a:avLst/>
          </a:prstGeom>
          <a:noFill/>
        </p:spPr>
        <p:txBody>
          <a:bodyPr wrap="none" rtlCol="0">
            <a:spAutoFit/>
          </a:bodyPr>
          <a:lstStyle/>
          <a:p>
            <a:r>
              <a:rPr lang="en-US" dirty="0">
                <a:solidFill>
                  <a:schemeClr val="accent6"/>
                </a:solidFill>
              </a:rPr>
              <a:t>ARM’s Cortex-X Custom Program </a:t>
            </a:r>
            <a:r>
              <a:rPr lang="en-US" dirty="0"/>
              <a:t>[</a:t>
            </a:r>
            <a:r>
              <a:rPr lang="hu-HU" dirty="0"/>
              <a:t>127</a:t>
            </a:r>
            <a:r>
              <a:rPr lang="en-US" dirty="0"/>
              <a:t>]</a:t>
            </a:r>
          </a:p>
        </p:txBody>
      </p:sp>
      <p:sp>
        <p:nvSpPr>
          <p:cNvPr id="5" name="TextBox 4"/>
          <p:cNvSpPr txBox="1"/>
          <p:nvPr/>
        </p:nvSpPr>
        <p:spPr>
          <a:xfrm>
            <a:off x="257365" y="773705"/>
            <a:ext cx="8995155" cy="3431709"/>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t>It is an evolution of the former </a:t>
            </a:r>
            <a:r>
              <a:rPr lang="en-US" sz="1600" dirty="0">
                <a:solidFill>
                  <a:schemeClr val="accent6"/>
                </a:solidFill>
              </a:rPr>
              <a:t>“Built on ARM Cortex Technology” licensing model.</a:t>
            </a:r>
          </a:p>
          <a:p>
            <a:pPr marL="285750" indent="-285750">
              <a:buFont typeface="Arial" panose="020B0604020202020204" pitchFamily="34" charset="0"/>
              <a:buChar char="•"/>
            </a:pPr>
            <a:r>
              <a:rPr lang="en-US" sz="1600" dirty="0"/>
              <a:t>It allows the licensee </a:t>
            </a:r>
            <a:r>
              <a:rPr lang="en-US" sz="1600" dirty="0">
                <a:solidFill>
                  <a:srgbClr val="FF0000"/>
                </a:solidFill>
              </a:rPr>
              <a:t>to customize standard ARM Cortex products for performance</a:t>
            </a:r>
          </a:p>
          <a:p>
            <a:pPr>
              <a:spcAft>
                <a:spcPts val="600"/>
              </a:spcAft>
            </a:pPr>
            <a:r>
              <a:rPr lang="en-US" sz="1600" dirty="0">
                <a:solidFill>
                  <a:srgbClr val="FF0000"/>
                </a:solidFill>
              </a:rPr>
              <a:t>      first designs.</a:t>
            </a:r>
          </a:p>
          <a:p>
            <a:r>
              <a:rPr lang="en-US" sz="1600" dirty="0"/>
              <a:t>    A </a:t>
            </a:r>
            <a:r>
              <a:rPr lang="en-US" sz="1600" dirty="0">
                <a:solidFill>
                  <a:srgbClr val="0070C0"/>
                </a:solidFill>
              </a:rPr>
              <a:t>possible customization </a:t>
            </a:r>
            <a:r>
              <a:rPr lang="en-US" sz="1600" dirty="0"/>
              <a:t>is e.g. increasing the ROB (</a:t>
            </a:r>
            <a:r>
              <a:rPr lang="en-US" sz="1600" dirty="0" err="1"/>
              <a:t>ReOrder</a:t>
            </a:r>
            <a:r>
              <a:rPr lang="en-US" sz="1600" dirty="0"/>
              <a:t> Buffer) size.</a:t>
            </a:r>
          </a:p>
          <a:p>
            <a:r>
              <a:rPr lang="en-US" sz="1600" dirty="0"/>
              <a:t>    Larger ROBs result in higher performance but need more power and larger</a:t>
            </a:r>
          </a:p>
          <a:p>
            <a:pPr>
              <a:spcAft>
                <a:spcPts val="600"/>
              </a:spcAft>
            </a:pPr>
            <a:r>
              <a:rPr lang="en-US" sz="1600" dirty="0"/>
              <a:t>      Si-area. </a:t>
            </a:r>
          </a:p>
          <a:p>
            <a:pPr marL="285750" indent="-285750">
              <a:buFont typeface="Arial" panose="020B0604020202020204" pitchFamily="34" charset="0"/>
              <a:buChar char="•"/>
            </a:pPr>
            <a:r>
              <a:rPr lang="en-US" sz="1600" dirty="0"/>
              <a:t>The customization requires </a:t>
            </a:r>
            <a:r>
              <a:rPr lang="en-US" sz="1600" dirty="0">
                <a:solidFill>
                  <a:srgbClr val="0070C0"/>
                </a:solidFill>
              </a:rPr>
              <a:t>early engineering collaboration </a:t>
            </a:r>
            <a:r>
              <a:rPr lang="en-US" sz="1600" dirty="0"/>
              <a:t>between ARM and the </a:t>
            </a:r>
          </a:p>
          <a:p>
            <a:pPr>
              <a:spcAft>
                <a:spcPts val="600"/>
              </a:spcAft>
            </a:pPr>
            <a:r>
              <a:rPr lang="en-US" sz="1600" dirty="0"/>
              <a:t>       licensee and is done by ARM.</a:t>
            </a:r>
          </a:p>
          <a:p>
            <a:pPr marL="285750" indent="-285750">
              <a:buFont typeface="Arial" panose="020B0604020202020204" pitchFamily="34" charset="0"/>
              <a:buChar char="•"/>
            </a:pPr>
            <a:r>
              <a:rPr lang="en-US" sz="1600" dirty="0"/>
              <a:t>Under the new scheme </a:t>
            </a:r>
            <a:r>
              <a:rPr lang="en-US" sz="1600" dirty="0">
                <a:solidFill>
                  <a:srgbClr val="FF0000"/>
                </a:solidFill>
              </a:rPr>
              <a:t>ARM maintains the ARM Cortex branding </a:t>
            </a:r>
            <a:r>
              <a:rPr lang="en-US" sz="1600" dirty="0"/>
              <a:t>of the cores,</a:t>
            </a:r>
          </a:p>
          <a:p>
            <a:pPr>
              <a:spcAft>
                <a:spcPts val="600"/>
              </a:spcAft>
            </a:pPr>
            <a:r>
              <a:rPr lang="en-US" sz="1600" dirty="0"/>
              <a:t>       no licensee specific core names are allowed.</a:t>
            </a:r>
          </a:p>
          <a:p>
            <a:pPr marL="285750" indent="-285750">
              <a:buFont typeface="Arial" panose="020B0604020202020204" pitchFamily="34" charset="0"/>
              <a:buChar char="•"/>
            </a:pPr>
            <a:r>
              <a:rPr lang="en-US" sz="1600" dirty="0"/>
              <a:t>The new, extra high-performance </a:t>
            </a:r>
            <a:r>
              <a:rPr lang="en-US" sz="1600" dirty="0">
                <a:solidFill>
                  <a:srgbClr val="0070C0"/>
                </a:solidFill>
              </a:rPr>
              <a:t>Cortex-X series CPUs are available only </a:t>
            </a:r>
          </a:p>
          <a:p>
            <a:r>
              <a:rPr lang="en-US" sz="1600" dirty="0">
                <a:solidFill>
                  <a:srgbClr val="0070C0"/>
                </a:solidFill>
              </a:rPr>
              <a:t>      to Cortex-X Custom Program licensees.</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18774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 calcmode="lin" valueType="num">
                                      <p:cBhvr additive="base">
                                        <p:cTn id="5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(3)</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672"/>
            <a:ext cx="9144000" cy="4519613"/>
          </a:xfrm>
          <a:prstGeom prst="rect">
            <a:avLst/>
          </a:prstGeom>
        </p:spPr>
      </p:pic>
      <p:sp>
        <p:nvSpPr>
          <p:cNvPr id="5" name="TextBox 4"/>
          <p:cNvSpPr txBox="1"/>
          <p:nvPr/>
        </p:nvSpPr>
        <p:spPr>
          <a:xfrm>
            <a:off x="71438" y="413665"/>
            <a:ext cx="91410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Contrasting the design philosophies of the ARM Cortex-A and Cortex-X series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  CPUs </a:t>
            </a:r>
            <a:r>
              <a:rPr kumimoji="0" lang="en-US"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127</a:t>
            </a:r>
            <a:r>
              <a:rPr kumimoji="0" lang="en-US" sz="1800" b="0" i="0" u="none" strike="noStrike" kern="1200" cap="none" spc="0" normalizeH="0" baseline="0" noProof="0" dirty="0">
                <a:ln>
                  <a:noFill/>
                </a:ln>
                <a:effectLst/>
                <a:uLnTx/>
                <a:uFillTx/>
                <a:latin typeface="Verdana"/>
                <a:ea typeface="+mn-ea"/>
                <a:cs typeface="+mn-cs"/>
              </a:rPr>
              <a:t>]</a:t>
            </a:r>
          </a:p>
        </p:txBody>
      </p:sp>
    </p:spTree>
    <p:extLst>
      <p:ext uri="{BB962C8B-B14F-4D97-AF65-F5344CB8AC3E}">
        <p14:creationId xmlns:p14="http://schemas.microsoft.com/office/powerpoint/2010/main" val="3622967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825" y="1088740"/>
            <a:ext cx="9070617" cy="2292935"/>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dirty="0">
                <a:solidFill>
                  <a:srgbClr val="FF0000"/>
                </a:solidFill>
              </a:rPr>
              <a:t>The ARM ISA </a:t>
            </a:r>
            <a:r>
              <a:rPr lang="en-US" sz="1600" dirty="0"/>
              <a:t>is a </a:t>
            </a:r>
            <a:r>
              <a:rPr lang="en-US" sz="1600" dirty="0">
                <a:solidFill>
                  <a:srgbClr val="FF0000"/>
                </a:solidFill>
              </a:rPr>
              <a:t>RISC architecture </a:t>
            </a:r>
            <a:r>
              <a:rPr lang="en-US" sz="1600" dirty="0"/>
              <a:t>in contrast to the </a:t>
            </a:r>
            <a:r>
              <a:rPr lang="en-US" sz="1600" dirty="0">
                <a:solidFill>
                  <a:srgbClr val="FF0000"/>
                </a:solidFill>
              </a:rPr>
              <a:t>x86 ISA </a:t>
            </a:r>
            <a:r>
              <a:rPr lang="en-US" sz="1600" dirty="0"/>
              <a:t>which is a </a:t>
            </a:r>
            <a:r>
              <a:rPr lang="en-US" sz="1600" dirty="0">
                <a:solidFill>
                  <a:srgbClr val="FF0000"/>
                </a:solidFill>
              </a:rPr>
              <a:t>CISC </a:t>
            </a:r>
          </a:p>
          <a:p>
            <a:pPr>
              <a:spcAft>
                <a:spcPts val="600"/>
              </a:spcAft>
              <a:buClr>
                <a:schemeClr val="tx1"/>
              </a:buClr>
            </a:pPr>
            <a:r>
              <a:rPr lang="en-US" sz="1600" dirty="0">
                <a:solidFill>
                  <a:srgbClr val="FF0000"/>
                </a:solidFill>
              </a:rPr>
              <a:t>      ISA.</a:t>
            </a:r>
          </a:p>
          <a:p>
            <a:pPr marL="285750" indent="-285750">
              <a:buClr>
                <a:schemeClr val="tx1"/>
              </a:buClr>
              <a:buFont typeface="Arial" panose="020B0604020202020204" pitchFamily="34" charset="0"/>
              <a:buChar char="•"/>
            </a:pPr>
            <a:r>
              <a:rPr lang="en-US" sz="1600" dirty="0">
                <a:solidFill>
                  <a:srgbClr val="FF0000"/>
                </a:solidFill>
              </a:rPr>
              <a:t> </a:t>
            </a:r>
            <a:r>
              <a:rPr lang="en-US" sz="1600" dirty="0">
                <a:solidFill>
                  <a:srgbClr val="0070C0"/>
                </a:solidFill>
              </a:rPr>
              <a:t>RISC ISAs </a:t>
            </a:r>
            <a:r>
              <a:rPr lang="en-US" sz="1600" dirty="0"/>
              <a:t>are</a:t>
            </a:r>
            <a:r>
              <a:rPr lang="en-US" sz="1600" dirty="0">
                <a:solidFill>
                  <a:srgbClr val="FF0000"/>
                </a:solidFill>
              </a:rPr>
              <a:t> Load/Store architectures </a:t>
            </a:r>
            <a:r>
              <a:rPr lang="en-US" sz="1600" dirty="0"/>
              <a:t>which</a:t>
            </a:r>
            <a:r>
              <a:rPr lang="en-US" sz="1600" dirty="0">
                <a:solidFill>
                  <a:srgbClr val="FF0000"/>
                </a:solidFill>
              </a:rPr>
              <a:t> </a:t>
            </a:r>
            <a:r>
              <a:rPr lang="en-US" sz="1600" dirty="0">
                <a:solidFill>
                  <a:srgbClr val="0070C0"/>
                </a:solidFill>
              </a:rPr>
              <a:t>fetch their operands from</a:t>
            </a:r>
          </a:p>
          <a:p>
            <a:pPr>
              <a:spcAft>
                <a:spcPts val="600"/>
              </a:spcAft>
              <a:buClr>
                <a:schemeClr val="tx1"/>
              </a:buClr>
            </a:pPr>
            <a:r>
              <a:rPr lang="en-US" sz="1600" dirty="0">
                <a:solidFill>
                  <a:srgbClr val="0070C0"/>
                </a:solidFill>
              </a:rPr>
              <a:t>      registers,</a:t>
            </a:r>
          </a:p>
          <a:p>
            <a:pPr>
              <a:buClr>
                <a:schemeClr val="tx1"/>
              </a:buClr>
            </a:pPr>
            <a:r>
              <a:rPr lang="en-US" sz="1600" dirty="0">
                <a:solidFill>
                  <a:srgbClr val="FF0000"/>
                </a:solidFill>
              </a:rPr>
              <a:t>     </a:t>
            </a:r>
            <a:r>
              <a:rPr lang="en-US" sz="1600" dirty="0"/>
              <a:t>whereas</a:t>
            </a:r>
            <a:r>
              <a:rPr lang="en-US" sz="1600" dirty="0">
                <a:solidFill>
                  <a:srgbClr val="FF0000"/>
                </a:solidFill>
              </a:rPr>
              <a:t> </a:t>
            </a:r>
            <a:r>
              <a:rPr lang="en-US" sz="1600" dirty="0">
                <a:solidFill>
                  <a:srgbClr val="0070C0"/>
                </a:solidFill>
              </a:rPr>
              <a:t>CISC architectures</a:t>
            </a:r>
            <a:r>
              <a:rPr lang="en-US" sz="1600" dirty="0">
                <a:solidFill>
                  <a:srgbClr val="FF0000"/>
                </a:solidFill>
              </a:rPr>
              <a:t> </a:t>
            </a:r>
            <a:r>
              <a:rPr lang="en-US" sz="1600" dirty="0">
                <a:solidFill>
                  <a:srgbClr val="0070C0"/>
                </a:solidFill>
              </a:rPr>
              <a:t>allow operand fetches both from registers and the</a:t>
            </a:r>
          </a:p>
          <a:p>
            <a:pPr>
              <a:spcAft>
                <a:spcPts val="600"/>
              </a:spcAft>
              <a:buClr>
                <a:schemeClr val="tx1"/>
              </a:buClr>
            </a:pPr>
            <a:r>
              <a:rPr lang="en-US" sz="1600" dirty="0">
                <a:solidFill>
                  <a:srgbClr val="0070C0"/>
                </a:solidFill>
              </a:rPr>
              <a:t>      memory.</a:t>
            </a:r>
          </a:p>
          <a:p>
            <a:pPr marL="285750" indent="-285750">
              <a:buClr>
                <a:schemeClr val="tx1"/>
              </a:buClr>
              <a:buFont typeface="Arial" panose="020B0604020202020204" pitchFamily="34" charset="0"/>
              <a:buChar char="•"/>
            </a:pPr>
            <a:r>
              <a:rPr lang="en-US" sz="1600" dirty="0">
                <a:solidFill>
                  <a:srgbClr val="0070C0"/>
                </a:solidFill>
              </a:rPr>
              <a:t>This has two consequences;</a:t>
            </a:r>
          </a:p>
          <a:p>
            <a:pPr>
              <a:buClr>
                <a:schemeClr val="tx1"/>
              </a:buClr>
            </a:pPr>
            <a:r>
              <a:rPr lang="en-US" sz="1600" dirty="0">
                <a:solidFill>
                  <a:srgbClr val="FF0000"/>
                </a:solidFill>
              </a:rPr>
              <a:t>  </a:t>
            </a:r>
          </a:p>
        </p:txBody>
      </p:sp>
      <p:sp>
        <p:nvSpPr>
          <p:cNvPr id="4" name="TextBox 3"/>
          <p:cNvSpPr txBox="1"/>
          <p:nvPr/>
        </p:nvSpPr>
        <p:spPr>
          <a:xfrm>
            <a:off x="73261" y="413665"/>
            <a:ext cx="8863645" cy="646331"/>
          </a:xfrm>
          <a:prstGeom prst="rect">
            <a:avLst/>
          </a:prstGeom>
          <a:noFill/>
        </p:spPr>
        <p:txBody>
          <a:bodyPr wrap="none" rtlCol="0">
            <a:spAutoFit/>
          </a:bodyPr>
          <a:lstStyle/>
          <a:p>
            <a:r>
              <a:rPr lang="en-GB" dirty="0" smtClean="0">
                <a:solidFill>
                  <a:schemeClr val="accent6"/>
                </a:solidFill>
              </a:rPr>
              <a:t>Why </a:t>
            </a:r>
            <a:r>
              <a:rPr lang="hu-HU" dirty="0" smtClean="0">
                <a:solidFill>
                  <a:schemeClr val="accent6"/>
                </a:solidFill>
              </a:rPr>
              <a:t>AMD </a:t>
            </a:r>
            <a:r>
              <a:rPr lang="hu-HU" dirty="0">
                <a:solidFill>
                  <a:schemeClr val="accent6"/>
                </a:solidFill>
              </a:rPr>
              <a:t>designs </a:t>
            </a:r>
            <a:r>
              <a:rPr lang="en-GB" dirty="0" smtClean="0">
                <a:solidFill>
                  <a:schemeClr val="accent6"/>
                </a:solidFill>
              </a:rPr>
              <a:t>became dominant </a:t>
            </a:r>
            <a:r>
              <a:rPr lang="hu-HU" dirty="0" smtClean="0">
                <a:solidFill>
                  <a:schemeClr val="accent6"/>
                </a:solidFill>
              </a:rPr>
              <a:t>in </a:t>
            </a:r>
            <a:r>
              <a:rPr lang="hu-HU" dirty="0">
                <a:solidFill>
                  <a:schemeClr val="accent6"/>
                </a:solidFill>
              </a:rPr>
              <a:t>the embedded and mobile </a:t>
            </a:r>
            <a:r>
              <a:rPr lang="hu-HU" dirty="0" smtClean="0">
                <a:solidFill>
                  <a:schemeClr val="accent6"/>
                </a:solidFill>
              </a:rPr>
              <a:t>market</a:t>
            </a:r>
            <a:r>
              <a:rPr lang="en-GB" dirty="0" smtClean="0">
                <a:solidFill>
                  <a:schemeClr val="accent6"/>
                </a:solidFill>
              </a:rPr>
              <a:t>?</a:t>
            </a:r>
            <a:endParaRPr lang="hu-HU" dirty="0">
              <a:solidFill>
                <a:schemeClr val="accent6"/>
              </a:solidFill>
            </a:endParaRPr>
          </a:p>
          <a:p>
            <a:r>
              <a:rPr lang="hu-HU" dirty="0">
                <a:solidFill>
                  <a:schemeClr val="accent6"/>
                </a:solidFill>
              </a:rPr>
              <a:t>  (including smartphones and tablets)</a:t>
            </a:r>
            <a:endParaRPr lang="en-US" dirty="0">
              <a:solidFill>
                <a:schemeClr val="accent6"/>
              </a:solidFill>
            </a:endParaRP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13</a:t>
            </a:r>
            <a:r>
              <a:rPr lang="hu-HU" sz="1700" dirty="0" smtClean="0">
                <a:solidFill>
                  <a:srgbClr val="FFFFFF"/>
                </a:solidFill>
              </a:rPr>
              <a:t>)</a:t>
            </a:r>
            <a:endParaRPr lang="en-US" sz="1700" dirty="0">
              <a:solidFill>
                <a:srgbClr val="FFFFFF"/>
              </a:solidFill>
            </a:endParaRPr>
          </a:p>
        </p:txBody>
      </p:sp>
      <p:sp>
        <p:nvSpPr>
          <p:cNvPr id="2" name="TextBox 1"/>
          <p:cNvSpPr txBox="1"/>
          <p:nvPr/>
        </p:nvSpPr>
        <p:spPr>
          <a:xfrm>
            <a:off x="250825" y="4458887"/>
            <a:ext cx="8777596" cy="830997"/>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en-US" sz="1600" dirty="0">
                <a:solidFill>
                  <a:srgbClr val="FF0000"/>
                </a:solidFill>
              </a:rPr>
              <a:t>This is the reason why ARM designs dominate recently the embedded and the </a:t>
            </a:r>
          </a:p>
          <a:p>
            <a:pPr>
              <a:buClr>
                <a:schemeClr val="tx1"/>
              </a:buClr>
            </a:pPr>
            <a:r>
              <a:rPr lang="en-US" sz="1600" dirty="0">
                <a:solidFill>
                  <a:srgbClr val="FF0000"/>
                </a:solidFill>
              </a:rPr>
              <a:t>      mobile market </a:t>
            </a:r>
            <a:r>
              <a:rPr lang="en-US" sz="1600" dirty="0">
                <a:solidFill>
                  <a:srgbClr val="000000"/>
                </a:solidFill>
              </a:rPr>
              <a:t>(including smartphones and tablets) and why </a:t>
            </a:r>
            <a:r>
              <a:rPr lang="en-US" sz="1600" dirty="0">
                <a:solidFill>
                  <a:srgbClr val="0070C0"/>
                </a:solidFill>
              </a:rPr>
              <a:t>increasingly more</a:t>
            </a:r>
          </a:p>
          <a:p>
            <a:pPr>
              <a:spcAft>
                <a:spcPts val="600"/>
              </a:spcAft>
              <a:buClr>
                <a:schemeClr val="tx1"/>
              </a:buClr>
            </a:pPr>
            <a:r>
              <a:rPr lang="en-US" sz="1600" dirty="0">
                <a:solidFill>
                  <a:srgbClr val="0070C0"/>
                </a:solidFill>
              </a:rPr>
              <a:t>      </a:t>
            </a:r>
            <a:r>
              <a:rPr lang="en-US" sz="1600" dirty="0">
                <a:solidFill>
                  <a:srgbClr val="FF0000"/>
                </a:solidFill>
              </a:rPr>
              <a:t>ARM ISA-based server processor designs </a:t>
            </a:r>
            <a:r>
              <a:rPr lang="en-US" sz="1600" dirty="0">
                <a:solidFill>
                  <a:srgbClr val="0070C0"/>
                </a:solidFill>
              </a:rPr>
              <a:t>appear </a:t>
            </a:r>
            <a:r>
              <a:rPr lang="en-US" sz="1600" dirty="0">
                <a:solidFill>
                  <a:srgbClr val="000000"/>
                </a:solidFill>
              </a:rPr>
              <a:t>(e.g. ARM’s </a:t>
            </a:r>
            <a:r>
              <a:rPr lang="en-US" sz="1600" dirty="0" err="1">
                <a:solidFill>
                  <a:srgbClr val="000000"/>
                </a:solidFill>
              </a:rPr>
              <a:t>Neoverse</a:t>
            </a:r>
            <a:r>
              <a:rPr lang="en-US" sz="1600" dirty="0">
                <a:solidFill>
                  <a:srgbClr val="000000"/>
                </a:solidFill>
              </a:rPr>
              <a:t> line</a:t>
            </a:r>
            <a:r>
              <a:rPr lang="en-US" sz="1600" dirty="0" smtClean="0">
                <a:solidFill>
                  <a:srgbClr val="000000"/>
                </a:solidFill>
              </a:rPr>
              <a:t>).</a:t>
            </a:r>
            <a:endParaRPr lang="hu-HU" sz="1600" dirty="0">
              <a:solidFill>
                <a:srgbClr val="000000"/>
              </a:solidFill>
            </a:endParaRPr>
          </a:p>
        </p:txBody>
      </p:sp>
      <p:sp>
        <p:nvSpPr>
          <p:cNvPr id="3" name="TextBox 2"/>
          <p:cNvSpPr txBox="1"/>
          <p:nvPr/>
        </p:nvSpPr>
        <p:spPr>
          <a:xfrm>
            <a:off x="566554" y="3068960"/>
            <a:ext cx="8577445" cy="1400383"/>
          </a:xfrm>
          <a:prstGeom prst="rect">
            <a:avLst/>
          </a:prstGeom>
          <a:noFill/>
        </p:spPr>
        <p:txBody>
          <a:bodyPr wrap="square" rtlCol="0">
            <a:spAutoFit/>
          </a:bodyPr>
          <a:lstStyle/>
          <a:p>
            <a:pPr marL="342900" indent="-342900">
              <a:buAutoNum type="alphaLcParenR"/>
            </a:pPr>
            <a:r>
              <a:rPr lang="en-GB" sz="1600" dirty="0">
                <a:solidFill>
                  <a:srgbClr val="FF0000"/>
                </a:solidFill>
              </a:rPr>
              <a:t>CISC instructions are different long</a:t>
            </a:r>
            <a:r>
              <a:rPr lang="en-GB" sz="1600" dirty="0"/>
              <a:t>, </a:t>
            </a:r>
            <a:r>
              <a:rPr lang="en-GB" sz="1600" dirty="0">
                <a:solidFill>
                  <a:srgbClr val="0070C0"/>
                </a:solidFill>
              </a:rPr>
              <a:t>depending on the number of memory</a:t>
            </a:r>
          </a:p>
          <a:p>
            <a:r>
              <a:rPr lang="en-GB" sz="1600" dirty="0">
                <a:solidFill>
                  <a:srgbClr val="0070C0"/>
                </a:solidFill>
              </a:rPr>
              <a:t>      operands to be fetched</a:t>
            </a:r>
            <a:r>
              <a:rPr lang="en-GB" sz="1600" dirty="0"/>
              <a:t> whereas </a:t>
            </a:r>
            <a:r>
              <a:rPr lang="en-GB" sz="1600" dirty="0">
                <a:solidFill>
                  <a:srgbClr val="0070C0"/>
                </a:solidFill>
              </a:rPr>
              <a:t>RISC instructions have equal length</a:t>
            </a:r>
          </a:p>
          <a:p>
            <a:pPr>
              <a:spcAft>
                <a:spcPts val="600"/>
              </a:spcAft>
            </a:pPr>
            <a:r>
              <a:rPr lang="en-GB" sz="1600" dirty="0"/>
              <a:t>      (typically  32-bit) and</a:t>
            </a:r>
          </a:p>
          <a:p>
            <a:r>
              <a:rPr lang="en-GB" sz="1600" dirty="0">
                <a:solidFill>
                  <a:srgbClr val="FF0000"/>
                </a:solidFill>
              </a:rPr>
              <a:t>b) CISC architectures consume inherently more power </a:t>
            </a:r>
            <a:r>
              <a:rPr lang="en-GB" sz="1600" dirty="0"/>
              <a:t>since </a:t>
            </a:r>
            <a:r>
              <a:rPr lang="en-GB" sz="1600" dirty="0">
                <a:solidFill>
                  <a:srgbClr val="0070C0"/>
                </a:solidFill>
              </a:rPr>
              <a:t>memory fetches </a:t>
            </a:r>
          </a:p>
          <a:p>
            <a:r>
              <a:rPr lang="en-GB" sz="1600" dirty="0">
                <a:solidFill>
                  <a:srgbClr val="0070C0"/>
                </a:solidFill>
              </a:rPr>
              <a:t>     </a:t>
            </a:r>
            <a:r>
              <a:rPr lang="en-GB" sz="1600" dirty="0" smtClean="0">
                <a:solidFill>
                  <a:srgbClr val="0070C0"/>
                </a:solidFill>
              </a:rPr>
              <a:t>and decoding </a:t>
            </a:r>
            <a:r>
              <a:rPr lang="en-GB" sz="1600" dirty="0">
                <a:solidFill>
                  <a:srgbClr val="0070C0"/>
                </a:solidFill>
              </a:rPr>
              <a:t>need more power than register </a:t>
            </a:r>
            <a:r>
              <a:rPr lang="en-GB" sz="1600" dirty="0" smtClean="0">
                <a:solidFill>
                  <a:srgbClr val="0070C0"/>
                </a:solidFill>
              </a:rPr>
              <a:t>fetches and RISC decoding.</a:t>
            </a:r>
            <a:endParaRPr lang="en-GB" sz="1600" dirty="0">
              <a:solidFill>
                <a:srgbClr val="0070C0"/>
              </a:solidFill>
            </a:endParaRP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1949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 calcmode="lin" valueType="num">
                                      <p:cBhvr additive="base">
                                        <p:cTn id="5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xEl>
                                              <p:pRg st="0" end="0"/>
                                            </p:txEl>
                                          </p:spTgt>
                                        </p:tgtEl>
                                        <p:attrNameLst>
                                          <p:attrName>style.visibility</p:attrName>
                                        </p:attrNameLst>
                                      </p:cBhvr>
                                      <p:to>
                                        <p:strVal val="visible"/>
                                      </p:to>
                                    </p:set>
                                    <p:anim calcmode="lin" valueType="num">
                                      <p:cBhvr additive="base">
                                        <p:cTn id="6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 calcmode="lin" valueType="num">
                                      <p:cBhvr additive="base">
                                        <p:cTn id="6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
                                            <p:txEl>
                                              <p:pRg st="2" end="2"/>
                                            </p:txEl>
                                          </p:spTgt>
                                        </p:tgtEl>
                                        <p:attrNameLst>
                                          <p:attrName>style.visibility</p:attrName>
                                        </p:attrNameLst>
                                      </p:cBhvr>
                                      <p:to>
                                        <p:strVal val="visible"/>
                                      </p:to>
                                    </p:set>
                                    <p:anim calcmode="lin" valueType="num">
                                      <p:cBhvr additive="base">
                                        <p:cTn id="7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4519613"/>
          </a:xfrm>
          <a:prstGeom prst="rect">
            <a:avLst/>
          </a:prstGeom>
        </p:spPr>
      </p:pic>
      <p:sp>
        <p:nvSpPr>
          <p:cNvPr id="5" name="TextBox 4"/>
          <p:cNvSpPr txBox="1"/>
          <p:nvPr/>
        </p:nvSpPr>
        <p:spPr>
          <a:xfrm>
            <a:off x="71438" y="413665"/>
            <a:ext cx="85143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Contrasting main features of the Cortex-A78 and Cortex-X1 CPUs </a:t>
            </a:r>
            <a:r>
              <a:rPr kumimoji="0" lang="en-US"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127</a:t>
            </a:r>
            <a:r>
              <a:rPr kumimoji="0" lang="en-US" sz="1800" b="0" i="0" u="none" strike="noStrike" kern="1200" cap="none" spc="0" normalizeH="0" baseline="0" noProof="0" dirty="0">
                <a:ln>
                  <a:noFill/>
                </a:ln>
                <a:effectLst/>
                <a:uLnTx/>
                <a:uFillTx/>
                <a:latin typeface="Verdana"/>
                <a:ea typeface="+mn-ea"/>
                <a:cs typeface="+mn-cs"/>
              </a:rPr>
              <a:t>]</a:t>
            </a:r>
          </a:p>
        </p:txBody>
      </p:sp>
      <p:sp>
        <p:nvSpPr>
          <p:cNvPr id="6" name="TextBox 5"/>
          <p:cNvSpPr txBox="1"/>
          <p:nvPr/>
        </p:nvSpPr>
        <p:spPr>
          <a:xfrm>
            <a:off x="71438" y="6039580"/>
            <a:ext cx="820654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Note</a:t>
            </a:r>
            <a:r>
              <a:rPr kumimoji="0" lang="en-US" sz="1600" b="0" i="0" u="none" strike="noStrike" kern="1200" cap="none" spc="0" normalizeH="0" baseline="0" noProof="0" dirty="0">
                <a:ln>
                  <a:noFill/>
                </a:ln>
                <a:solidFill>
                  <a:srgbClr val="000000"/>
                </a:solidFill>
                <a:effectLst/>
                <a:uLnTx/>
                <a:uFillTx/>
                <a:latin typeface="Verdana"/>
                <a:ea typeface="+mn-ea"/>
                <a:cs typeface="+mn-cs"/>
              </a:rPr>
              <a:t> that </a:t>
            </a:r>
            <a:r>
              <a:rPr kumimoji="0" lang="en-US" sz="1600" b="0" i="0" u="none" strike="noStrike" kern="1200" cap="none" spc="0" normalizeH="0" baseline="0" noProof="0" dirty="0">
                <a:ln>
                  <a:noFill/>
                </a:ln>
                <a:solidFill>
                  <a:srgbClr val="0070C0"/>
                </a:solidFill>
                <a:effectLst/>
                <a:uLnTx/>
                <a:uFillTx/>
                <a:latin typeface="Verdana"/>
                <a:ea typeface="+mn-ea"/>
                <a:cs typeface="+mn-cs"/>
              </a:rPr>
              <a:t>X1 CPUs are 5-wide with an issue rate of 8 Mops </a:t>
            </a:r>
            <a:r>
              <a:rPr kumimoji="0" lang="en-US" sz="1600" b="0" i="0" u="none" strike="noStrike" kern="1200" cap="none" spc="0" normalizeH="0" baseline="0" noProof="0" dirty="0">
                <a:ln>
                  <a:noFill/>
                </a:ln>
                <a:solidFill>
                  <a:srgbClr val="000000"/>
                </a:solidFill>
                <a:effectLst/>
                <a:uLnTx/>
                <a:uFillTx/>
                <a:latin typeface="Verdana"/>
                <a:ea typeface="+mn-ea"/>
                <a:cs typeface="+mn-cs"/>
              </a:rPr>
              <a:t>(Macro-operations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per cycle) whereas A78 CPUs are only 4 wide and issue 6 Mops.</a:t>
            </a:r>
          </a:p>
        </p:txBody>
      </p:sp>
      <p:sp>
        <p:nvSpPr>
          <p:cNvPr id="4" name="TextBox 3"/>
          <p:cNvSpPr txBox="1"/>
          <p:nvPr/>
        </p:nvSpPr>
        <p:spPr>
          <a:xfrm>
            <a:off x="4301970" y="2842730"/>
            <a:ext cx="585065" cy="261610"/>
          </a:xfrm>
          <a:prstGeom prst="rect">
            <a:avLst/>
          </a:prstGeom>
          <a:noFill/>
        </p:spPr>
        <p:txBody>
          <a:bodyPr wrap="square" rtlCol="0">
            <a:spAutoFit/>
          </a:bodyPr>
          <a:lstStyle/>
          <a:p>
            <a:r>
              <a:rPr lang="en-GB" sz="1100" dirty="0">
                <a:solidFill>
                  <a:schemeClr val="bg1"/>
                </a:solidFill>
              </a:rPr>
              <a:t>D/I</a:t>
            </a:r>
            <a:r>
              <a:rPr lang="en-GB" sz="1100" baseline="30000" dirty="0">
                <a:solidFill>
                  <a:schemeClr val="bg1"/>
                </a:solidFill>
              </a:rPr>
              <a:t>1</a:t>
            </a:r>
          </a:p>
        </p:txBody>
      </p:sp>
      <p:sp>
        <p:nvSpPr>
          <p:cNvPr id="7" name="TextBox 6"/>
          <p:cNvSpPr txBox="1"/>
          <p:nvPr/>
        </p:nvSpPr>
        <p:spPr>
          <a:xfrm>
            <a:off x="656565" y="5094185"/>
            <a:ext cx="2925325" cy="487313"/>
          </a:xfrm>
          <a:prstGeom prst="rect">
            <a:avLst/>
          </a:prstGeom>
          <a:noFill/>
        </p:spPr>
        <p:txBody>
          <a:bodyPr wrap="square" rtlCol="0">
            <a:spAutoFit/>
          </a:bodyPr>
          <a:lstStyle/>
          <a:p>
            <a:pPr>
              <a:spcAft>
                <a:spcPts val="200"/>
              </a:spcAft>
            </a:pPr>
            <a:r>
              <a:rPr lang="en-GB" sz="1200" dirty="0">
                <a:solidFill>
                  <a:schemeClr val="bg1"/>
                </a:solidFill>
              </a:rPr>
              <a:t>D/I</a:t>
            </a:r>
            <a:r>
              <a:rPr lang="en-GB" sz="1200" baseline="30000" dirty="0">
                <a:solidFill>
                  <a:schemeClr val="bg1"/>
                </a:solidFill>
              </a:rPr>
              <a:t>1</a:t>
            </a:r>
            <a:r>
              <a:rPr lang="en-GB" sz="1200" dirty="0">
                <a:solidFill>
                  <a:schemeClr val="bg1"/>
                </a:solidFill>
              </a:rPr>
              <a:t> D: Decode rate (instr./cycle) </a:t>
            </a:r>
          </a:p>
          <a:p>
            <a:r>
              <a:rPr lang="en-GB" sz="1200" dirty="0">
                <a:solidFill>
                  <a:schemeClr val="bg1"/>
                </a:solidFill>
              </a:rPr>
              <a:t>        I: Issue rate (Mops/cycle) </a:t>
            </a: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64974986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a:t>
            </a:r>
            <a:r>
              <a:rPr lang="en-US" sz="1700" kern="1200" dirty="0" smtClean="0">
                <a:solidFill>
                  <a:srgbClr val="FFFFFF"/>
                </a:solidFill>
              </a:rPr>
              <a:t>(5)</a:t>
            </a:r>
            <a:endParaRPr lang="en-US" sz="1700" kern="1200" dirty="0">
              <a:solidFill>
                <a:srgbClr val="FFFFFF"/>
              </a:solidFill>
            </a:endParaRPr>
          </a:p>
        </p:txBody>
      </p:sp>
      <p:sp>
        <p:nvSpPr>
          <p:cNvPr id="6" name="TextBox 5"/>
          <p:cNvSpPr txBox="1"/>
          <p:nvPr/>
        </p:nvSpPr>
        <p:spPr>
          <a:xfrm>
            <a:off x="71438" y="413665"/>
            <a:ext cx="6022867" cy="369332"/>
          </a:xfrm>
          <a:prstGeom prst="rect">
            <a:avLst/>
          </a:prstGeom>
          <a:noFill/>
        </p:spPr>
        <p:txBody>
          <a:bodyPr wrap="none" rtlCol="0">
            <a:spAutoFit/>
          </a:bodyPr>
          <a:lstStyle/>
          <a:p>
            <a:pPr lvl="0"/>
            <a:r>
              <a:rPr lang="en-US" dirty="0">
                <a:solidFill>
                  <a:srgbClr val="2D2D8A"/>
                </a:solidFill>
              </a:rPr>
              <a:t>Front-end enhancements Cortex-X1 vs. A77 </a:t>
            </a:r>
            <a:r>
              <a:rPr lang="en-US" dirty="0"/>
              <a:t>[</a:t>
            </a:r>
            <a:r>
              <a:rPr lang="hu-HU" dirty="0"/>
              <a:t>130</a:t>
            </a:r>
            <a:r>
              <a:rPr lang="en-US" dirty="0"/>
              <a:t>]</a:t>
            </a:r>
          </a:p>
        </p:txBody>
      </p:sp>
      <p:pic>
        <p:nvPicPr>
          <p:cNvPr id="5" name="Kép 3" descr="A képen képernyőkép látható&#10;&#10;Automatikusan generált leírás">
            <a:extLst>
              <a:ext uri="{FF2B5EF4-FFF2-40B4-BE49-F238E27FC236}">
                <a16:creationId xmlns:a16="http://schemas.microsoft.com/office/drawing/2014/main" id="{E2D1ABB4-DA63-4E7D-ABAB-9A4B3C11C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0" y="953725"/>
            <a:ext cx="9036000" cy="3531310"/>
          </a:xfrm>
          <a:prstGeom prst="rect">
            <a:avLst/>
          </a:prstGeom>
        </p:spPr>
      </p:pic>
    </p:spTree>
    <p:extLst>
      <p:ext uri="{BB962C8B-B14F-4D97-AF65-F5344CB8AC3E}">
        <p14:creationId xmlns:p14="http://schemas.microsoft.com/office/powerpoint/2010/main" val="161826293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a:t>
            </a:r>
            <a:r>
              <a:rPr lang="en-US" sz="1700" kern="1200" dirty="0" smtClean="0">
                <a:solidFill>
                  <a:srgbClr val="FFFFFF"/>
                </a:solidFill>
              </a:rPr>
              <a:t>(6)</a:t>
            </a:r>
            <a:endParaRPr lang="en-US" sz="1700" kern="1200" dirty="0">
              <a:solidFill>
                <a:srgbClr val="FFFFFF"/>
              </a:solidFill>
            </a:endParaRPr>
          </a:p>
        </p:txBody>
      </p:sp>
      <p:sp>
        <p:nvSpPr>
          <p:cNvPr id="3" name="TextBox 2"/>
          <p:cNvSpPr txBox="1"/>
          <p:nvPr/>
        </p:nvSpPr>
        <p:spPr>
          <a:xfrm>
            <a:off x="75299" y="413665"/>
            <a:ext cx="9450635" cy="882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Remark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In contrast: Intel</a:t>
            </a:r>
            <a:r>
              <a:rPr kumimoji="0" lang="en-US" sz="1600" b="0" i="0" u="none" strike="noStrike" kern="1200" cap="none" spc="0" normalizeH="0" baseline="0" noProof="0" dirty="0">
                <a:ln>
                  <a:noFill/>
                </a:ln>
                <a:solidFill>
                  <a:srgbClr val="000000"/>
                </a:solidFill>
                <a:effectLst/>
                <a:uLnTx/>
                <a:uFillTx/>
                <a:latin typeface="Verdana"/>
                <a:ea typeface="+mn-ea"/>
                <a:cs typeface="+mn-cs"/>
              </a:rPr>
              <a:t> increased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front-end width </a:t>
            </a:r>
            <a:r>
              <a:rPr kumimoji="0" lang="en-US" sz="1600" b="0" i="0" u="none" strike="noStrike" kern="1200" cap="none" spc="0" normalizeH="0" baseline="0" noProof="0" dirty="0">
                <a:ln>
                  <a:noFill/>
                </a:ln>
                <a:solidFill>
                  <a:srgbClr val="000000"/>
                </a:solidFill>
                <a:effectLst/>
                <a:uLnTx/>
                <a:uFillTx/>
                <a:latin typeface="Verdana"/>
                <a:ea typeface="+mn-ea"/>
                <a:cs typeface="+mn-cs"/>
              </a:rPr>
              <a:t>of their processors </a:t>
            </a:r>
            <a:r>
              <a:rPr kumimoji="0" lang="en-US" sz="1600" b="0" i="0" u="none" strike="noStrike" kern="1200" cap="none" spc="0" normalizeH="0" baseline="0" noProof="0" dirty="0">
                <a:ln>
                  <a:noFill/>
                </a:ln>
                <a:solidFill>
                  <a:srgbClr val="0070C0"/>
                </a:solidFill>
                <a:effectLst/>
                <a:uLnTx/>
                <a:uFillTx/>
                <a:latin typeface="Verdana"/>
                <a:ea typeface="+mn-ea"/>
                <a:cs typeface="+mn-cs"/>
              </a:rPr>
              <a:t>to 5,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along</a:t>
            </a:r>
            <a:endParaRPr kumimoji="0" lang="en-US" sz="1600" b="0" i="0" u="none" strike="noStrike" kern="1200" cap="none" spc="0" normalizeH="0" baseline="0" noProof="0" dirty="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Verdana"/>
              </a:rPr>
              <a:t>  with their</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Skylake</a:t>
            </a:r>
            <a:r>
              <a:rPr kumimoji="0" lang="en-US" sz="1600" b="0" i="0" u="none" strike="noStrike" kern="1200" cap="none" spc="0" normalizeH="0" baseline="0" noProof="0" dirty="0">
                <a:ln>
                  <a:noFill/>
                </a:ln>
                <a:solidFill>
                  <a:srgbClr val="0070C0"/>
                </a:solidFill>
                <a:effectLst/>
                <a:uLnTx/>
                <a:uFillTx/>
                <a:latin typeface="Verdana"/>
                <a:ea typeface="+mn-ea"/>
                <a:cs typeface="+mn-cs"/>
              </a:rPr>
              <a:t>-processor</a:t>
            </a:r>
            <a:r>
              <a:rPr kumimoji="0" lang="en-US" sz="1600" b="0" i="0" u="none" strike="noStrike" kern="1200" cap="none" spc="0" normalizeH="0" baseline="0" noProof="0" dirty="0">
                <a:ln>
                  <a:noFill/>
                </a:ln>
                <a:solidFill>
                  <a:srgbClr val="000000"/>
                </a:solidFill>
                <a:effectLst/>
                <a:uLnTx/>
                <a:uFillTx/>
                <a:latin typeface="Verdana"/>
                <a:ea typeface="+mn-ea"/>
                <a:cs typeface="+mn-cs"/>
              </a:rPr>
              <a:t> (in 2015).   </a:t>
            </a:r>
          </a:p>
        </p:txBody>
      </p:sp>
    </p:spTree>
    <p:extLst>
      <p:ext uri="{BB962C8B-B14F-4D97-AF65-F5344CB8AC3E}">
        <p14:creationId xmlns:p14="http://schemas.microsoft.com/office/powerpoint/2010/main" val="254326429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(7)</a:t>
            </a:r>
          </a:p>
        </p:txBody>
      </p:sp>
      <p:sp>
        <p:nvSpPr>
          <p:cNvPr id="4" name="TextBox 3"/>
          <p:cNvSpPr txBox="1"/>
          <p:nvPr/>
        </p:nvSpPr>
        <p:spPr>
          <a:xfrm>
            <a:off x="61516" y="413665"/>
            <a:ext cx="5947141" cy="369332"/>
          </a:xfrm>
          <a:prstGeom prst="rect">
            <a:avLst/>
          </a:prstGeom>
          <a:noFill/>
        </p:spPr>
        <p:txBody>
          <a:bodyPr wrap="none" rtlCol="0">
            <a:spAutoFit/>
          </a:bodyPr>
          <a:lstStyle/>
          <a:p>
            <a:r>
              <a:rPr lang="en-US" dirty="0">
                <a:solidFill>
                  <a:schemeClr val="accent6"/>
                </a:solidFill>
              </a:rPr>
              <a:t>Cortex-X1 back-end enhancements vs. A78 </a:t>
            </a:r>
            <a:r>
              <a:rPr lang="en-US" dirty="0"/>
              <a:t>[</a:t>
            </a:r>
            <a:r>
              <a:rPr lang="hu-HU" dirty="0"/>
              <a:t>130</a:t>
            </a:r>
            <a:r>
              <a:rPr lang="en-US" dirty="0"/>
              <a:t>]</a:t>
            </a:r>
          </a:p>
        </p:txBody>
      </p:sp>
      <p:sp>
        <p:nvSpPr>
          <p:cNvPr id="6" name="TextBox 5"/>
          <p:cNvSpPr txBox="1"/>
          <p:nvPr/>
        </p:nvSpPr>
        <p:spPr>
          <a:xfrm>
            <a:off x="71500" y="4464115"/>
            <a:ext cx="9069534" cy="1477328"/>
          </a:xfrm>
          <a:prstGeom prst="rect">
            <a:avLst/>
          </a:prstGeom>
          <a:noFill/>
        </p:spPr>
        <p:txBody>
          <a:bodyPr wrap="none" rtlCol="0">
            <a:spAutoFit/>
          </a:bodyPr>
          <a:lstStyle/>
          <a:p>
            <a:pPr marL="285750" indent="-285750">
              <a:buFont typeface="Arial" panose="020B0604020202020204" pitchFamily="34" charset="0"/>
              <a:buChar char="•"/>
            </a:pPr>
            <a:r>
              <a:rPr lang="en-US" sz="1600" dirty="0"/>
              <a:t>The Dispatch stage forwards </a:t>
            </a:r>
            <a:r>
              <a:rPr lang="en-US" sz="1600" dirty="0">
                <a:solidFill>
                  <a:srgbClr val="0070C0"/>
                </a:solidFill>
              </a:rPr>
              <a:t>up to 8 MOPs (</a:t>
            </a:r>
            <a:r>
              <a:rPr lang="en-US" sz="1600" dirty="0" err="1">
                <a:solidFill>
                  <a:srgbClr val="0070C0"/>
                </a:solidFill>
              </a:rPr>
              <a:t>MacroOPs</a:t>
            </a:r>
            <a:r>
              <a:rPr lang="en-US" sz="1600" dirty="0">
                <a:solidFill>
                  <a:srgbClr val="0070C0"/>
                </a:solidFill>
              </a:rPr>
              <a:t>) per cycle </a:t>
            </a:r>
            <a:r>
              <a:rPr lang="en-US" sz="1600" dirty="0"/>
              <a:t>to the Issue </a:t>
            </a:r>
            <a:r>
              <a:rPr lang="en-US" sz="1600" dirty="0" smtClean="0"/>
              <a:t>stage</a:t>
            </a:r>
          </a:p>
          <a:p>
            <a:pPr>
              <a:spcAft>
                <a:spcPts val="600"/>
              </a:spcAft>
            </a:pPr>
            <a:r>
              <a:rPr lang="en-US" sz="1600" dirty="0"/>
              <a:t> </a:t>
            </a:r>
            <a:r>
              <a:rPr lang="en-US" sz="1600" dirty="0" smtClean="0"/>
              <a:t>      rather than 6</a:t>
            </a:r>
            <a:r>
              <a:rPr lang="en-US" sz="1600" dirty="0" smtClean="0"/>
              <a:t>.</a:t>
            </a:r>
            <a:endParaRPr lang="en-US" sz="1600" dirty="0"/>
          </a:p>
          <a:p>
            <a:pPr marL="285750" indent="-285750">
              <a:spcAft>
                <a:spcPts val="600"/>
              </a:spcAft>
              <a:buFont typeface="Arial" panose="020B0604020202020204" pitchFamily="34" charset="0"/>
              <a:buChar char="•"/>
            </a:pPr>
            <a:r>
              <a:rPr lang="en-US" sz="1600" dirty="0" smtClean="0">
                <a:latin typeface="+mj-lt"/>
              </a:rPr>
              <a:t>The </a:t>
            </a:r>
            <a:r>
              <a:rPr lang="en-US" sz="1600" dirty="0">
                <a:latin typeface="+mj-lt"/>
              </a:rPr>
              <a:t>Issue stage </a:t>
            </a:r>
            <a:r>
              <a:rPr lang="en-US" sz="1600" dirty="0">
                <a:solidFill>
                  <a:srgbClr val="0070C0"/>
                </a:solidFill>
                <a:latin typeface="+mj-lt"/>
              </a:rPr>
              <a:t>forwards up to 15 </a:t>
            </a:r>
            <a:r>
              <a:rPr lang="el-GR" sz="1600" dirty="0">
                <a:solidFill>
                  <a:srgbClr val="0070C0"/>
                </a:solidFill>
                <a:latin typeface="+mj-lt"/>
                <a:ea typeface="Verdana" panose="020B0604030504040204" pitchFamily="34" charset="0"/>
              </a:rPr>
              <a:t>μ</a:t>
            </a:r>
            <a:r>
              <a:rPr lang="en-US" sz="1600" dirty="0">
                <a:solidFill>
                  <a:srgbClr val="0070C0"/>
                </a:solidFill>
                <a:latin typeface="+mj-lt"/>
                <a:ea typeface="Verdana" panose="020B0604030504040204" pitchFamily="34" charset="0"/>
              </a:rPr>
              <a:t>Ops to the Execution </a:t>
            </a:r>
            <a:r>
              <a:rPr lang="en-US" sz="1600" dirty="0" smtClean="0">
                <a:solidFill>
                  <a:srgbClr val="0070C0"/>
                </a:solidFill>
                <a:latin typeface="+mj-lt"/>
                <a:ea typeface="Verdana" panose="020B0604030504040204" pitchFamily="34" charset="0"/>
              </a:rPr>
              <a:t>units </a:t>
            </a:r>
            <a:r>
              <a:rPr lang="en-US" sz="1600" dirty="0" smtClean="0">
                <a:latin typeface="+mj-lt"/>
                <a:ea typeface="Verdana" panose="020B0604030504040204" pitchFamily="34" charset="0"/>
              </a:rPr>
              <a:t>rather than 13.</a:t>
            </a:r>
          </a:p>
          <a:p>
            <a:pPr marL="285750" lvl="0" indent="-285750">
              <a:buFont typeface="Arial" panose="020B0604020202020204" pitchFamily="34" charset="0"/>
              <a:buChar char="•"/>
            </a:pPr>
            <a:r>
              <a:rPr lang="en-US" sz="1600" dirty="0">
                <a:solidFill>
                  <a:srgbClr val="000000"/>
                </a:solidFill>
                <a:latin typeface="+mj-lt"/>
              </a:rPr>
              <a:t>The </a:t>
            </a:r>
            <a:r>
              <a:rPr lang="en-US" sz="1600" dirty="0">
                <a:solidFill>
                  <a:srgbClr val="FF0000"/>
                </a:solidFill>
                <a:latin typeface="+mj-lt"/>
              </a:rPr>
              <a:t>Issue stage </a:t>
            </a:r>
            <a:r>
              <a:rPr lang="en-US" sz="1600" dirty="0">
                <a:solidFill>
                  <a:srgbClr val="000000"/>
                </a:solidFill>
                <a:latin typeface="+mj-lt"/>
              </a:rPr>
              <a:t>includes </a:t>
            </a:r>
            <a:r>
              <a:rPr lang="en-US" sz="1600" dirty="0">
                <a:solidFill>
                  <a:srgbClr val="FF0000"/>
                </a:solidFill>
                <a:latin typeface="+mj-lt"/>
              </a:rPr>
              <a:t>MOPs (</a:t>
            </a:r>
            <a:r>
              <a:rPr lang="en-US" sz="1600" dirty="0" err="1">
                <a:solidFill>
                  <a:srgbClr val="FF0000"/>
                </a:solidFill>
                <a:latin typeface="+mj-lt"/>
              </a:rPr>
              <a:t>MacroOPs</a:t>
            </a:r>
            <a:r>
              <a:rPr lang="en-US" sz="1600" dirty="0">
                <a:solidFill>
                  <a:srgbClr val="FF0000"/>
                </a:solidFill>
                <a:latin typeface="+mj-lt"/>
              </a:rPr>
              <a:t>) fusion</a:t>
            </a:r>
          </a:p>
          <a:p>
            <a:pPr lvl="0">
              <a:spcAft>
                <a:spcPts val="600"/>
              </a:spcAft>
            </a:pPr>
            <a:r>
              <a:rPr lang="en-US" sz="1600" dirty="0">
                <a:solidFill>
                  <a:srgbClr val="FF0000"/>
                </a:solidFill>
                <a:latin typeface="+mj-lt"/>
              </a:rPr>
              <a:t>      </a:t>
            </a:r>
            <a:r>
              <a:rPr lang="en-US" sz="1600" dirty="0">
                <a:solidFill>
                  <a:srgbClr val="000000"/>
                </a:solidFill>
                <a:latin typeface="+mj-lt"/>
              </a:rPr>
              <a:t>(fusing two or more MOPs into a single µOP to reduce the execution time</a:t>
            </a:r>
            <a:r>
              <a:rPr lang="en-US" sz="1600" dirty="0" smtClean="0">
                <a:solidFill>
                  <a:srgbClr val="000000"/>
                </a:solidFill>
                <a:latin typeface="+mj-lt"/>
              </a:rPr>
              <a:t>).</a:t>
            </a:r>
            <a:endParaRPr lang="en-US" sz="1600" dirty="0">
              <a:latin typeface="+mj-lt"/>
              <a:ea typeface="Verdana" panose="020B0604030504040204" pitchFamily="34" charset="0"/>
            </a:endParaRPr>
          </a:p>
        </p:txBody>
      </p:sp>
      <p:pic>
        <p:nvPicPr>
          <p:cNvPr id="7" name="Kép 5" descr="A képen képernyőkép, rajz látható&#10;&#10;Automatikusan generált leírás">
            <a:extLst>
              <a:ext uri="{FF2B5EF4-FFF2-40B4-BE49-F238E27FC236}">
                <a16:creationId xmlns:a16="http://schemas.microsoft.com/office/drawing/2014/main" id="{190873B2-991A-4203-9649-6F39B86FC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 y="1114495"/>
            <a:ext cx="9108000" cy="3109141"/>
          </a:xfrm>
          <a:prstGeom prst="rect">
            <a:avLst/>
          </a:prstGeom>
        </p:spPr>
      </p:pic>
    </p:spTree>
    <p:extLst>
      <p:ext uri="{BB962C8B-B14F-4D97-AF65-F5344CB8AC3E}">
        <p14:creationId xmlns:p14="http://schemas.microsoft.com/office/powerpoint/2010/main" val="349893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(8)</a:t>
            </a:r>
          </a:p>
        </p:txBody>
      </p:sp>
      <p:graphicFrame>
        <p:nvGraphicFramePr>
          <p:cNvPr id="3" name="Table 2"/>
          <p:cNvGraphicFramePr>
            <a:graphicFrameLocks noGrp="1"/>
          </p:cNvGraphicFramePr>
          <p:nvPr>
            <p:extLst>
              <p:ext uri="{D42A27DB-BD31-4B8C-83A1-F6EECF244321}">
                <p14:modId xmlns:p14="http://schemas.microsoft.com/office/powerpoint/2010/main" val="3808001014"/>
              </p:ext>
            </p:extLst>
          </p:nvPr>
        </p:nvGraphicFramePr>
        <p:xfrm>
          <a:off x="71438" y="1296241"/>
          <a:ext cx="9023268" cy="3347895"/>
        </p:xfrm>
        <a:graphic>
          <a:graphicData uri="http://schemas.openxmlformats.org/drawingml/2006/table">
            <a:tbl>
              <a:tblPr firstRow="1" bandRow="1">
                <a:tableStyleId>{5C22544A-7EE6-4342-B048-85BDC9FD1C3A}</a:tableStyleId>
              </a:tblPr>
              <a:tblGrid>
                <a:gridCol w="987561">
                  <a:extLst>
                    <a:ext uri="{9D8B030D-6E8A-4147-A177-3AD203B41FA5}">
                      <a16:colId xmlns:a16="http://schemas.microsoft.com/office/drawing/2014/main" val="2791126187"/>
                    </a:ext>
                  </a:extLst>
                </a:gridCol>
                <a:gridCol w="987561">
                  <a:extLst>
                    <a:ext uri="{9D8B030D-6E8A-4147-A177-3AD203B41FA5}">
                      <a16:colId xmlns:a16="http://schemas.microsoft.com/office/drawing/2014/main" val="1590581103"/>
                    </a:ext>
                  </a:extLst>
                </a:gridCol>
                <a:gridCol w="1175290">
                  <a:extLst>
                    <a:ext uri="{9D8B030D-6E8A-4147-A177-3AD203B41FA5}">
                      <a16:colId xmlns:a16="http://schemas.microsoft.com/office/drawing/2014/main" val="3469614198"/>
                    </a:ext>
                  </a:extLst>
                </a:gridCol>
                <a:gridCol w="1485165">
                  <a:extLst>
                    <a:ext uri="{9D8B030D-6E8A-4147-A177-3AD203B41FA5}">
                      <a16:colId xmlns:a16="http://schemas.microsoft.com/office/drawing/2014/main" val="1304252618"/>
                    </a:ext>
                  </a:extLst>
                </a:gridCol>
                <a:gridCol w="1125125">
                  <a:extLst>
                    <a:ext uri="{9D8B030D-6E8A-4147-A177-3AD203B41FA5}">
                      <a16:colId xmlns:a16="http://schemas.microsoft.com/office/drawing/2014/main" val="2514083328"/>
                    </a:ext>
                  </a:extLst>
                </a:gridCol>
                <a:gridCol w="1170130">
                  <a:extLst>
                    <a:ext uri="{9D8B030D-6E8A-4147-A177-3AD203B41FA5}">
                      <a16:colId xmlns:a16="http://schemas.microsoft.com/office/drawing/2014/main" val="180672529"/>
                    </a:ext>
                  </a:extLst>
                </a:gridCol>
                <a:gridCol w="990110">
                  <a:extLst>
                    <a:ext uri="{9D8B030D-6E8A-4147-A177-3AD203B41FA5}">
                      <a16:colId xmlns:a16="http://schemas.microsoft.com/office/drawing/2014/main" val="1005831356"/>
                    </a:ext>
                  </a:extLst>
                </a:gridCol>
                <a:gridCol w="1102326">
                  <a:extLst>
                    <a:ext uri="{9D8B030D-6E8A-4147-A177-3AD203B41FA5}">
                      <a16:colId xmlns:a16="http://schemas.microsoft.com/office/drawing/2014/main" val="1917716556"/>
                    </a:ext>
                  </a:extLst>
                </a:gridCol>
              </a:tblGrid>
              <a:tr h="622640">
                <a:tc>
                  <a:txBody>
                    <a:bodyPr/>
                    <a:lstStyle/>
                    <a:p>
                      <a:pPr algn="ctr"/>
                      <a:r>
                        <a:rPr lang="en-US" sz="1400" dirty="0"/>
                        <a:t>Cortex</a:t>
                      </a:r>
                    </a:p>
                    <a:p>
                      <a:pPr algn="ctr"/>
                      <a:r>
                        <a:rPr lang="en-US" sz="1400" dirty="0"/>
                        <a:t>model</a:t>
                      </a:r>
                    </a:p>
                  </a:txBody>
                  <a:tcPr anchor="ctr">
                    <a:solidFill>
                      <a:srgbClr val="0070C0"/>
                    </a:solidFill>
                  </a:tcPr>
                </a:tc>
                <a:tc>
                  <a:txBody>
                    <a:bodyPr/>
                    <a:lstStyle/>
                    <a:p>
                      <a:pPr algn="ctr"/>
                      <a:r>
                        <a:rPr lang="en-US" sz="1400" dirty="0"/>
                        <a:t>ISA</a:t>
                      </a:r>
                    </a:p>
                  </a:txBody>
                  <a:tcPr anchor="ctr">
                    <a:solidFill>
                      <a:srgbClr val="0070C0"/>
                    </a:solidFill>
                  </a:tcPr>
                </a:tc>
                <a:tc>
                  <a:txBody>
                    <a:bodyPr/>
                    <a:lstStyle/>
                    <a:p>
                      <a:pPr algn="ctr"/>
                      <a:r>
                        <a:rPr lang="en-US" sz="1400" dirty="0"/>
                        <a:t>Launched in</a:t>
                      </a:r>
                    </a:p>
                  </a:txBody>
                  <a:tcPr anchor="ctr">
                    <a:solidFill>
                      <a:srgbClr val="0070C0"/>
                    </a:solidFill>
                  </a:tcPr>
                </a:tc>
                <a:tc>
                  <a:txBody>
                    <a:bodyPr/>
                    <a:lstStyle/>
                    <a:p>
                      <a:pPr algn="ctr"/>
                      <a:r>
                        <a:rPr lang="en-US" sz="1400" dirty="0"/>
                        <a:t>Target </a:t>
                      </a:r>
                    </a:p>
                    <a:p>
                      <a:pPr algn="ctr"/>
                      <a:r>
                        <a:rPr lang="en-US" sz="1400" dirty="0"/>
                        <a:t>IC </a:t>
                      </a:r>
                      <a:r>
                        <a:rPr lang="en-US" sz="1400" dirty="0" err="1"/>
                        <a:t>techn</a:t>
                      </a:r>
                      <a:r>
                        <a:rPr lang="en-US" sz="1400" dirty="0"/>
                        <a:t>.</a:t>
                      </a:r>
                    </a:p>
                  </a:txBody>
                  <a:tcPr anchor="ctr">
                    <a:solidFill>
                      <a:srgbClr val="0070C0"/>
                    </a:solidFill>
                  </a:tcPr>
                </a:tc>
                <a:tc>
                  <a:txBody>
                    <a:bodyPr/>
                    <a:lstStyle/>
                    <a:p>
                      <a:pPr algn="ctr"/>
                      <a:r>
                        <a:rPr lang="en-US" sz="1400" dirty="0"/>
                        <a:t>Decode</a:t>
                      </a:r>
                    </a:p>
                    <a:p>
                      <a:pPr algn="ctr"/>
                      <a:r>
                        <a:rPr lang="en-US" sz="1400" baseline="0" dirty="0"/>
                        <a:t> rate</a:t>
                      </a:r>
                      <a:endParaRPr lang="en-US" sz="1400" dirty="0"/>
                    </a:p>
                  </a:txBody>
                  <a:tcPr anchor="ctr">
                    <a:solidFill>
                      <a:srgbClr val="0070C0"/>
                    </a:solidFill>
                  </a:tcPr>
                </a:tc>
                <a:tc>
                  <a:txBody>
                    <a:bodyPr/>
                    <a:lstStyle/>
                    <a:p>
                      <a:pPr algn="ctr"/>
                      <a:r>
                        <a:rPr lang="en-US" sz="1400" dirty="0"/>
                        <a:t>Dispatch</a:t>
                      </a:r>
                    </a:p>
                    <a:p>
                      <a:pPr algn="ctr"/>
                      <a:r>
                        <a:rPr lang="en-US" sz="1400" dirty="0"/>
                        <a:t>rate</a:t>
                      </a:r>
                    </a:p>
                  </a:txBody>
                  <a:tcPr anchor="ctr">
                    <a:solidFill>
                      <a:srgbClr val="0070C0"/>
                    </a:solidFill>
                  </a:tcPr>
                </a:tc>
                <a:tc>
                  <a:txBody>
                    <a:bodyPr/>
                    <a:lstStyle/>
                    <a:p>
                      <a:pPr algn="ctr"/>
                      <a:r>
                        <a:rPr lang="en-US" sz="1400" dirty="0"/>
                        <a:t>Issue rate</a:t>
                      </a:r>
                    </a:p>
                  </a:txBody>
                  <a:tcPr anchor="ctr">
                    <a:solidFill>
                      <a:srgbClr val="0070C0"/>
                    </a:solidFill>
                  </a:tcPr>
                </a:tc>
                <a:tc>
                  <a:txBody>
                    <a:bodyPr/>
                    <a:lstStyle/>
                    <a:p>
                      <a:pPr algn="ctr"/>
                      <a:r>
                        <a:rPr lang="en-US" sz="1400" dirty="0"/>
                        <a:t>ROB size</a:t>
                      </a:r>
                    </a:p>
                  </a:txBody>
                  <a:tcPr anchor="ctr">
                    <a:solidFill>
                      <a:srgbClr val="0070C0"/>
                    </a:solidFill>
                  </a:tcPr>
                </a:tc>
                <a:extLst>
                  <a:ext uri="{0D108BD9-81ED-4DB2-BD59-A6C34878D82A}">
                    <a16:rowId xmlns:a16="http://schemas.microsoft.com/office/drawing/2014/main" val="349495708"/>
                  </a:ext>
                </a:extLst>
              </a:tr>
              <a:tr h="380703">
                <a:tc>
                  <a:txBody>
                    <a:bodyPr/>
                    <a:lstStyle/>
                    <a:p>
                      <a:pPr algn="ctr"/>
                      <a:r>
                        <a:rPr lang="en-US" sz="1400" dirty="0"/>
                        <a:t>A72</a:t>
                      </a:r>
                    </a:p>
                  </a:txBody>
                  <a:tcPr anchor="ctr">
                    <a:solidFill>
                      <a:srgbClr val="D1F3FF"/>
                    </a:solidFill>
                  </a:tcPr>
                </a:tc>
                <a:tc>
                  <a:txBody>
                    <a:bodyPr/>
                    <a:lstStyle/>
                    <a:p>
                      <a:pPr algn="ctr"/>
                      <a:r>
                        <a:rPr lang="en-US" sz="1400" dirty="0"/>
                        <a:t>ARM 8.0</a:t>
                      </a:r>
                    </a:p>
                  </a:txBody>
                  <a:tcPr anchor="ctr">
                    <a:solidFill>
                      <a:srgbClr val="D1F3FF"/>
                    </a:solidFill>
                  </a:tcPr>
                </a:tc>
                <a:tc>
                  <a:txBody>
                    <a:bodyPr/>
                    <a:lstStyle/>
                    <a:p>
                      <a:pPr algn="ctr"/>
                      <a:r>
                        <a:rPr lang="en-US" sz="1400" dirty="0"/>
                        <a:t>02/2015</a:t>
                      </a:r>
                    </a:p>
                  </a:txBody>
                  <a:tcPr anchor="ctr">
                    <a:solidFill>
                      <a:srgbClr val="D1F3FF"/>
                    </a:solidFill>
                  </a:tcPr>
                </a:tc>
                <a:tc>
                  <a:txBody>
                    <a:bodyPr/>
                    <a:lstStyle/>
                    <a:p>
                      <a:pPr algn="ctr"/>
                      <a:r>
                        <a:rPr lang="en-US" sz="1400" dirty="0"/>
                        <a:t>16 nm</a:t>
                      </a:r>
                    </a:p>
                  </a:txBody>
                  <a:tcPr anchor="ctr">
                    <a:solidFill>
                      <a:srgbClr val="D1F3FF"/>
                    </a:solidFill>
                  </a:tcPr>
                </a:tc>
                <a:tc>
                  <a:txBody>
                    <a:bodyPr/>
                    <a:lstStyle/>
                    <a:p>
                      <a:pPr algn="ctr"/>
                      <a:r>
                        <a:rPr lang="en-US" sz="1400" dirty="0"/>
                        <a:t>3</a:t>
                      </a:r>
                    </a:p>
                  </a:txBody>
                  <a:tcPr anchor="ctr">
                    <a:solidFill>
                      <a:srgbClr val="D1F3FF"/>
                    </a:solidFill>
                  </a:tcPr>
                </a:tc>
                <a:tc>
                  <a:txBody>
                    <a:bodyPr/>
                    <a:lstStyle/>
                    <a:p>
                      <a:pPr algn="ctr"/>
                      <a:r>
                        <a:rPr lang="en-US" sz="1400" dirty="0"/>
                        <a:t>5</a:t>
                      </a:r>
                    </a:p>
                  </a:txBody>
                  <a:tcPr anchor="ctr">
                    <a:solidFill>
                      <a:srgbClr val="D1F3FF"/>
                    </a:solidFill>
                  </a:tcPr>
                </a:tc>
                <a:tc>
                  <a:txBody>
                    <a:bodyPr/>
                    <a:lstStyle/>
                    <a:p>
                      <a:pPr algn="ctr"/>
                      <a:r>
                        <a:rPr lang="en-US" sz="1400" dirty="0"/>
                        <a:t>8</a:t>
                      </a:r>
                    </a:p>
                  </a:txBody>
                  <a:tcPr anchor="ctr">
                    <a:solidFill>
                      <a:srgbClr val="D1F3FF"/>
                    </a:solidFill>
                  </a:tcPr>
                </a:tc>
                <a:tc>
                  <a:txBody>
                    <a:bodyPr/>
                    <a:lstStyle/>
                    <a:p>
                      <a:pPr algn="ctr"/>
                      <a:r>
                        <a:rPr lang="en-US" sz="1400" dirty="0" err="1"/>
                        <a:t>n.a</a:t>
                      </a:r>
                      <a:r>
                        <a:rPr lang="en-US" sz="1400" dirty="0"/>
                        <a:t>.</a:t>
                      </a:r>
                    </a:p>
                  </a:txBody>
                  <a:tcPr anchor="ctr">
                    <a:solidFill>
                      <a:srgbClr val="D1F3FF"/>
                    </a:solidFill>
                  </a:tcPr>
                </a:tc>
                <a:extLst>
                  <a:ext uri="{0D108BD9-81ED-4DB2-BD59-A6C34878D82A}">
                    <a16:rowId xmlns:a16="http://schemas.microsoft.com/office/drawing/2014/main" val="603521172"/>
                  </a:ext>
                </a:extLst>
              </a:tr>
              <a:tr h="380703">
                <a:tc>
                  <a:txBody>
                    <a:bodyPr/>
                    <a:lstStyle/>
                    <a:p>
                      <a:pPr algn="ctr"/>
                      <a:r>
                        <a:rPr lang="en-US" sz="1400" dirty="0"/>
                        <a:t>A73</a:t>
                      </a:r>
                    </a:p>
                  </a:txBody>
                  <a:tcPr anchor="ctr">
                    <a:solidFill>
                      <a:schemeClr val="bg1">
                        <a:lumMod val="95000"/>
                      </a:schemeClr>
                    </a:solidFill>
                  </a:tcPr>
                </a:tc>
                <a:tc>
                  <a:txBody>
                    <a:bodyPr/>
                    <a:lstStyle/>
                    <a:p>
                      <a:pPr algn="ctr"/>
                      <a:r>
                        <a:rPr lang="en-US" sz="1400" dirty="0"/>
                        <a:t>ARM 8.0</a:t>
                      </a:r>
                    </a:p>
                  </a:txBody>
                  <a:tcPr anchor="ctr">
                    <a:solidFill>
                      <a:schemeClr val="bg1">
                        <a:lumMod val="95000"/>
                      </a:schemeClr>
                    </a:solidFill>
                  </a:tcPr>
                </a:tc>
                <a:tc>
                  <a:txBody>
                    <a:bodyPr/>
                    <a:lstStyle/>
                    <a:p>
                      <a:pPr algn="ctr"/>
                      <a:r>
                        <a:rPr lang="en-US" sz="1400" dirty="0"/>
                        <a:t>05/2016</a:t>
                      </a:r>
                    </a:p>
                  </a:txBody>
                  <a:tcPr anchor="ctr">
                    <a:solidFill>
                      <a:schemeClr val="bg1">
                        <a:lumMod val="95000"/>
                      </a:schemeClr>
                    </a:solidFill>
                  </a:tcPr>
                </a:tc>
                <a:tc>
                  <a:txBody>
                    <a:bodyPr/>
                    <a:lstStyle/>
                    <a:p>
                      <a:pPr algn="ctr"/>
                      <a:r>
                        <a:rPr lang="en-US" sz="1400" dirty="0"/>
                        <a:t>10 nm</a:t>
                      </a:r>
                    </a:p>
                  </a:txBody>
                  <a:tcPr anchor="ctr">
                    <a:solidFill>
                      <a:schemeClr val="bg1">
                        <a:lumMod val="95000"/>
                      </a:schemeClr>
                    </a:solidFill>
                  </a:tcPr>
                </a:tc>
                <a:tc>
                  <a:txBody>
                    <a:bodyPr/>
                    <a:lstStyle/>
                    <a:p>
                      <a:pPr algn="ctr"/>
                      <a:r>
                        <a:rPr lang="en-US" sz="1400" dirty="0"/>
                        <a:t>2</a:t>
                      </a:r>
                    </a:p>
                  </a:txBody>
                  <a:tcPr anchor="ctr">
                    <a:solidFill>
                      <a:schemeClr val="bg1">
                        <a:lumMod val="95000"/>
                      </a:schemeClr>
                    </a:solidFill>
                  </a:tcPr>
                </a:tc>
                <a:tc>
                  <a:txBody>
                    <a:bodyPr/>
                    <a:lstStyle/>
                    <a:p>
                      <a:pPr algn="ctr"/>
                      <a:r>
                        <a:rPr lang="en-US" sz="1400" dirty="0"/>
                        <a:t>4</a:t>
                      </a:r>
                    </a:p>
                  </a:txBody>
                  <a:tcPr anchor="ctr">
                    <a:solidFill>
                      <a:schemeClr val="bg1">
                        <a:lumMod val="95000"/>
                      </a:schemeClr>
                    </a:solidFill>
                  </a:tcPr>
                </a:tc>
                <a:tc>
                  <a:txBody>
                    <a:bodyPr/>
                    <a:lstStyle/>
                    <a:p>
                      <a:pPr algn="ctr"/>
                      <a:r>
                        <a:rPr lang="en-US" sz="1400" dirty="0"/>
                        <a:t>7</a:t>
                      </a:r>
                    </a:p>
                  </a:txBody>
                  <a:tcPr anchor="ctr">
                    <a:solidFill>
                      <a:schemeClr val="bg1">
                        <a:lumMod val="95000"/>
                      </a:schemeClr>
                    </a:solidFill>
                  </a:tcPr>
                </a:tc>
                <a:tc>
                  <a:txBody>
                    <a:bodyPr/>
                    <a:lstStyle/>
                    <a:p>
                      <a:pPr algn="ctr"/>
                      <a:r>
                        <a:rPr lang="en-US" sz="1400" dirty="0" err="1"/>
                        <a:t>n.a</a:t>
                      </a:r>
                      <a:r>
                        <a:rPr lang="en-US" sz="1400" dirty="0"/>
                        <a:t>.</a:t>
                      </a:r>
                    </a:p>
                  </a:txBody>
                  <a:tcPr anchor="ctr">
                    <a:solidFill>
                      <a:schemeClr val="bg1">
                        <a:lumMod val="95000"/>
                      </a:schemeClr>
                    </a:solidFill>
                  </a:tcPr>
                </a:tc>
                <a:extLst>
                  <a:ext uri="{0D108BD9-81ED-4DB2-BD59-A6C34878D82A}">
                    <a16:rowId xmlns:a16="http://schemas.microsoft.com/office/drawing/2014/main" val="3225570220"/>
                  </a:ext>
                </a:extLst>
              </a:tr>
              <a:tr h="380703">
                <a:tc>
                  <a:txBody>
                    <a:bodyPr/>
                    <a:lstStyle/>
                    <a:p>
                      <a:pPr algn="ctr"/>
                      <a:r>
                        <a:rPr lang="en-US" sz="1400" dirty="0"/>
                        <a:t>A75</a:t>
                      </a:r>
                    </a:p>
                  </a:txBody>
                  <a:tcPr anchor="ctr">
                    <a:solidFill>
                      <a:srgbClr val="D1F3FF"/>
                    </a:solidFill>
                  </a:tcPr>
                </a:tc>
                <a:tc>
                  <a:txBody>
                    <a:bodyPr/>
                    <a:lstStyle/>
                    <a:p>
                      <a:pPr algn="ctr"/>
                      <a:r>
                        <a:rPr lang="en-US" sz="1400" dirty="0"/>
                        <a:t>ARM 8.2</a:t>
                      </a:r>
                    </a:p>
                  </a:txBody>
                  <a:tcPr anchor="ctr">
                    <a:solidFill>
                      <a:srgbClr val="D1F3FF"/>
                    </a:solidFill>
                  </a:tcPr>
                </a:tc>
                <a:tc>
                  <a:txBody>
                    <a:bodyPr/>
                    <a:lstStyle/>
                    <a:p>
                      <a:pPr algn="ctr"/>
                      <a:r>
                        <a:rPr lang="en-US" sz="1400" dirty="0"/>
                        <a:t>05/2017</a:t>
                      </a:r>
                    </a:p>
                  </a:txBody>
                  <a:tcPr anchor="ctr">
                    <a:solidFill>
                      <a:srgbClr val="D1F3FF"/>
                    </a:solidFill>
                  </a:tcPr>
                </a:tc>
                <a:tc>
                  <a:txBody>
                    <a:bodyPr/>
                    <a:lstStyle/>
                    <a:p>
                      <a:pPr algn="ctr"/>
                      <a:r>
                        <a:rPr lang="en-US" sz="1400" dirty="0"/>
                        <a:t>10</a:t>
                      </a:r>
                      <a:r>
                        <a:rPr lang="en-US" sz="1400" baseline="0" dirty="0"/>
                        <a:t> nm</a:t>
                      </a:r>
                      <a:endParaRPr lang="en-US" sz="1400" dirty="0"/>
                    </a:p>
                  </a:txBody>
                  <a:tcPr anchor="ctr">
                    <a:solidFill>
                      <a:srgbClr val="D1F3FF"/>
                    </a:solidFill>
                  </a:tcPr>
                </a:tc>
                <a:tc>
                  <a:txBody>
                    <a:bodyPr/>
                    <a:lstStyle/>
                    <a:p>
                      <a:pPr algn="ctr"/>
                      <a:r>
                        <a:rPr lang="en-US" sz="1400" dirty="0"/>
                        <a:t>3</a:t>
                      </a:r>
                    </a:p>
                  </a:txBody>
                  <a:tcPr anchor="ctr">
                    <a:solidFill>
                      <a:srgbClr val="D1F3FF"/>
                    </a:solidFill>
                  </a:tcPr>
                </a:tc>
                <a:tc>
                  <a:txBody>
                    <a:bodyPr/>
                    <a:lstStyle/>
                    <a:p>
                      <a:pPr algn="ctr"/>
                      <a:r>
                        <a:rPr lang="en-US" sz="1400" dirty="0"/>
                        <a:t>6</a:t>
                      </a:r>
                    </a:p>
                  </a:txBody>
                  <a:tcPr anchor="ctr">
                    <a:solidFill>
                      <a:srgbClr val="D1F3FF"/>
                    </a:solidFill>
                  </a:tcPr>
                </a:tc>
                <a:tc>
                  <a:txBody>
                    <a:bodyPr/>
                    <a:lstStyle/>
                    <a:p>
                      <a:pPr algn="ctr"/>
                      <a:r>
                        <a:rPr lang="en-US" sz="1400" dirty="0"/>
                        <a:t>8</a:t>
                      </a:r>
                    </a:p>
                  </a:txBody>
                  <a:tcPr anchor="ctr">
                    <a:solidFill>
                      <a:srgbClr val="D1F3FF"/>
                    </a:solidFill>
                  </a:tcPr>
                </a:tc>
                <a:tc>
                  <a:txBody>
                    <a:bodyPr/>
                    <a:lstStyle/>
                    <a:p>
                      <a:pPr algn="ctr"/>
                      <a:r>
                        <a:rPr lang="en-US" sz="1400" dirty="0"/>
                        <a:t>128</a:t>
                      </a:r>
                    </a:p>
                  </a:txBody>
                  <a:tcPr anchor="ctr">
                    <a:solidFill>
                      <a:srgbClr val="D1F3FF"/>
                    </a:solidFill>
                  </a:tcPr>
                </a:tc>
                <a:extLst>
                  <a:ext uri="{0D108BD9-81ED-4DB2-BD59-A6C34878D82A}">
                    <a16:rowId xmlns:a16="http://schemas.microsoft.com/office/drawing/2014/main" val="3099001218"/>
                  </a:ext>
                </a:extLst>
              </a:tr>
              <a:tr h="441037">
                <a:tc>
                  <a:txBody>
                    <a:bodyPr/>
                    <a:lstStyle/>
                    <a:p>
                      <a:pPr algn="ctr"/>
                      <a:r>
                        <a:rPr lang="en-US" sz="1400" dirty="0"/>
                        <a:t>A76</a:t>
                      </a:r>
                    </a:p>
                  </a:txBody>
                  <a:tcPr anchor="ctr"/>
                </a:tc>
                <a:tc>
                  <a:txBody>
                    <a:bodyPr/>
                    <a:lstStyle/>
                    <a:p>
                      <a:pPr algn="ctr"/>
                      <a:r>
                        <a:rPr lang="en-US" sz="1400" dirty="0"/>
                        <a:t>ARM 8.2</a:t>
                      </a:r>
                    </a:p>
                  </a:txBody>
                  <a:tcPr anchor="ctr"/>
                </a:tc>
                <a:tc>
                  <a:txBody>
                    <a:bodyPr/>
                    <a:lstStyle/>
                    <a:p>
                      <a:pPr algn="ctr"/>
                      <a:r>
                        <a:rPr lang="en-US" sz="1400" dirty="0"/>
                        <a:t>05/2018</a:t>
                      </a:r>
                    </a:p>
                  </a:txBody>
                  <a:tcPr anchor="ctr"/>
                </a:tc>
                <a:tc>
                  <a:txBody>
                    <a:bodyPr/>
                    <a:lstStyle/>
                    <a:p>
                      <a:pPr algn="ctr"/>
                      <a:r>
                        <a:rPr lang="en-US" sz="1400" dirty="0"/>
                        <a:t>12, 7, 5 nm</a:t>
                      </a:r>
                    </a:p>
                  </a:txBody>
                  <a:tcPr anchor="ctr"/>
                </a:tc>
                <a:tc>
                  <a:txBody>
                    <a:bodyPr/>
                    <a:lstStyle/>
                    <a:p>
                      <a:pPr algn="ctr"/>
                      <a:r>
                        <a:rPr lang="en-US" sz="1400" dirty="0"/>
                        <a:t>4</a:t>
                      </a:r>
                    </a:p>
                  </a:txBody>
                  <a:tcPr anchor="ctr"/>
                </a:tc>
                <a:tc>
                  <a:txBody>
                    <a:bodyPr/>
                    <a:lstStyle/>
                    <a:p>
                      <a:pPr algn="ctr"/>
                      <a:r>
                        <a:rPr lang="en-US" sz="1400" dirty="0"/>
                        <a:t>8</a:t>
                      </a:r>
                    </a:p>
                  </a:txBody>
                  <a:tcPr anchor="ctr"/>
                </a:tc>
                <a:tc>
                  <a:txBody>
                    <a:bodyPr/>
                    <a:lstStyle/>
                    <a:p>
                      <a:pPr algn="ctr"/>
                      <a:r>
                        <a:rPr lang="en-US" sz="1400" dirty="0"/>
                        <a:t>9</a:t>
                      </a:r>
                    </a:p>
                  </a:txBody>
                  <a:tcPr anchor="ctr"/>
                </a:tc>
                <a:tc>
                  <a:txBody>
                    <a:bodyPr/>
                    <a:lstStyle/>
                    <a:p>
                      <a:pPr algn="ctr"/>
                      <a:r>
                        <a:rPr lang="en-US" sz="1400" dirty="0"/>
                        <a:t>128</a:t>
                      </a:r>
                    </a:p>
                  </a:txBody>
                  <a:tcPr anchor="ctr"/>
                </a:tc>
                <a:extLst>
                  <a:ext uri="{0D108BD9-81ED-4DB2-BD59-A6C34878D82A}">
                    <a16:rowId xmlns:a16="http://schemas.microsoft.com/office/drawing/2014/main" val="3046943186"/>
                  </a:ext>
                </a:extLst>
              </a:tr>
              <a:tr h="380703">
                <a:tc>
                  <a:txBody>
                    <a:bodyPr/>
                    <a:lstStyle/>
                    <a:p>
                      <a:pPr algn="ctr"/>
                      <a:r>
                        <a:rPr lang="en-US" sz="1400" dirty="0"/>
                        <a:t>A77</a:t>
                      </a:r>
                    </a:p>
                  </a:txBody>
                  <a:tcPr anchor="ctr">
                    <a:solidFill>
                      <a:srgbClr val="D1F3FF"/>
                    </a:solidFill>
                  </a:tcPr>
                </a:tc>
                <a:tc>
                  <a:txBody>
                    <a:bodyPr/>
                    <a:lstStyle/>
                    <a:p>
                      <a:pPr algn="ctr"/>
                      <a:r>
                        <a:rPr lang="en-US" sz="1400" dirty="0"/>
                        <a:t>ARM 8.2</a:t>
                      </a:r>
                    </a:p>
                  </a:txBody>
                  <a:tcPr anchor="ctr">
                    <a:solidFill>
                      <a:srgbClr val="D1F3FF"/>
                    </a:solidFill>
                  </a:tcPr>
                </a:tc>
                <a:tc>
                  <a:txBody>
                    <a:bodyPr/>
                    <a:lstStyle/>
                    <a:p>
                      <a:pPr algn="ctr"/>
                      <a:r>
                        <a:rPr lang="en-US" sz="1400" dirty="0"/>
                        <a:t>05/2019</a:t>
                      </a:r>
                    </a:p>
                  </a:txBody>
                  <a:tcPr anchor="ctr">
                    <a:solidFill>
                      <a:srgbClr val="D1F3FF"/>
                    </a:solidFill>
                  </a:tcPr>
                </a:tc>
                <a:tc>
                  <a:txBody>
                    <a:bodyPr/>
                    <a:lstStyle/>
                    <a:p>
                      <a:pPr algn="ctr"/>
                      <a:r>
                        <a:rPr lang="en-US" sz="1400" dirty="0"/>
                        <a:t>7, 5 nm</a:t>
                      </a:r>
                    </a:p>
                  </a:txBody>
                  <a:tcPr anchor="ctr">
                    <a:solidFill>
                      <a:srgbClr val="D1F3FF"/>
                    </a:solidFill>
                  </a:tcPr>
                </a:tc>
                <a:tc>
                  <a:txBody>
                    <a:bodyPr/>
                    <a:lstStyle/>
                    <a:p>
                      <a:pPr algn="ctr"/>
                      <a:r>
                        <a:rPr lang="en-US" sz="1400" dirty="0"/>
                        <a:t>4</a:t>
                      </a:r>
                    </a:p>
                  </a:txBody>
                  <a:tcPr anchor="ctr">
                    <a:solidFill>
                      <a:srgbClr val="D1F3FF"/>
                    </a:solidFill>
                  </a:tcPr>
                </a:tc>
                <a:tc>
                  <a:txBody>
                    <a:bodyPr/>
                    <a:lstStyle/>
                    <a:p>
                      <a:pPr algn="ctr"/>
                      <a:r>
                        <a:rPr lang="en-US" sz="1400" dirty="0"/>
                        <a:t>6</a:t>
                      </a:r>
                    </a:p>
                  </a:txBody>
                  <a:tcPr anchor="ctr">
                    <a:solidFill>
                      <a:srgbClr val="D1F3FF"/>
                    </a:solidFill>
                  </a:tcPr>
                </a:tc>
                <a:tc>
                  <a:txBody>
                    <a:bodyPr/>
                    <a:lstStyle/>
                    <a:p>
                      <a:pPr algn="ctr"/>
                      <a:r>
                        <a:rPr lang="en-US" sz="1400" dirty="0"/>
                        <a:t>12</a:t>
                      </a:r>
                    </a:p>
                  </a:txBody>
                  <a:tcPr anchor="ctr">
                    <a:solidFill>
                      <a:srgbClr val="D1F3FF"/>
                    </a:solidFill>
                  </a:tcPr>
                </a:tc>
                <a:tc>
                  <a:txBody>
                    <a:bodyPr/>
                    <a:lstStyle/>
                    <a:p>
                      <a:pPr algn="ctr"/>
                      <a:r>
                        <a:rPr lang="en-US" sz="1400" dirty="0"/>
                        <a:t>160</a:t>
                      </a:r>
                    </a:p>
                  </a:txBody>
                  <a:tcPr anchor="ctr">
                    <a:solidFill>
                      <a:srgbClr val="D1F3FF"/>
                    </a:solidFill>
                  </a:tcPr>
                </a:tc>
                <a:extLst>
                  <a:ext uri="{0D108BD9-81ED-4DB2-BD59-A6C34878D82A}">
                    <a16:rowId xmlns:a16="http://schemas.microsoft.com/office/drawing/2014/main" val="1740852769"/>
                  </a:ext>
                </a:extLst>
              </a:tr>
              <a:tr h="380703">
                <a:tc>
                  <a:txBody>
                    <a:bodyPr/>
                    <a:lstStyle/>
                    <a:p>
                      <a:pPr algn="ctr"/>
                      <a:r>
                        <a:rPr lang="en-US" sz="1400" dirty="0"/>
                        <a:t>A78</a:t>
                      </a:r>
                    </a:p>
                  </a:txBody>
                  <a:tcPr anchor="ctr">
                    <a:solidFill>
                      <a:schemeClr val="bg1">
                        <a:lumMod val="95000"/>
                      </a:schemeClr>
                    </a:solidFill>
                  </a:tcPr>
                </a:tc>
                <a:tc>
                  <a:txBody>
                    <a:bodyPr/>
                    <a:lstStyle/>
                    <a:p>
                      <a:pPr algn="ctr"/>
                      <a:r>
                        <a:rPr lang="en-US" sz="1400" dirty="0"/>
                        <a:t>ARM 8.2</a:t>
                      </a:r>
                    </a:p>
                  </a:txBody>
                  <a:tcPr anchor="ctr">
                    <a:solidFill>
                      <a:schemeClr val="bg1">
                        <a:lumMod val="95000"/>
                      </a:schemeClr>
                    </a:solidFill>
                  </a:tcPr>
                </a:tc>
                <a:tc>
                  <a:txBody>
                    <a:bodyPr/>
                    <a:lstStyle/>
                    <a:p>
                      <a:pPr algn="ctr"/>
                      <a:r>
                        <a:rPr lang="en-US" sz="1400" dirty="0" smtClean="0"/>
                        <a:t>05/2020</a:t>
                      </a:r>
                      <a:endParaRPr lang="en-US" sz="1400" dirty="0"/>
                    </a:p>
                  </a:txBody>
                  <a:tcPr anchor="ctr">
                    <a:solidFill>
                      <a:schemeClr val="bg1">
                        <a:lumMod val="95000"/>
                      </a:schemeClr>
                    </a:solidFill>
                  </a:tcPr>
                </a:tc>
                <a:tc>
                  <a:txBody>
                    <a:bodyPr/>
                    <a:lstStyle/>
                    <a:p>
                      <a:pPr algn="ctr"/>
                      <a:r>
                        <a:rPr lang="en-US" sz="1400" dirty="0"/>
                        <a:t>5 nm</a:t>
                      </a:r>
                    </a:p>
                  </a:txBody>
                  <a:tcPr anchor="ctr">
                    <a:solidFill>
                      <a:schemeClr val="bg1">
                        <a:lumMod val="95000"/>
                      </a:schemeClr>
                    </a:solidFill>
                  </a:tcPr>
                </a:tc>
                <a:tc>
                  <a:txBody>
                    <a:bodyPr/>
                    <a:lstStyle/>
                    <a:p>
                      <a:pPr algn="ctr"/>
                      <a:r>
                        <a:rPr lang="en-US" sz="1400" dirty="0"/>
                        <a:t>4</a:t>
                      </a:r>
                    </a:p>
                  </a:txBody>
                  <a:tcPr anchor="ctr">
                    <a:solidFill>
                      <a:schemeClr val="bg1">
                        <a:lumMod val="95000"/>
                      </a:schemeClr>
                    </a:solidFill>
                  </a:tcPr>
                </a:tc>
                <a:tc>
                  <a:txBody>
                    <a:bodyPr/>
                    <a:lstStyle/>
                    <a:p>
                      <a:pPr algn="ctr"/>
                      <a:r>
                        <a:rPr lang="en-US" sz="1400" dirty="0"/>
                        <a:t>6</a:t>
                      </a:r>
                    </a:p>
                  </a:txBody>
                  <a:tcPr anchor="ctr">
                    <a:solidFill>
                      <a:schemeClr val="bg1">
                        <a:lumMod val="95000"/>
                      </a:schemeClr>
                    </a:solidFill>
                  </a:tcPr>
                </a:tc>
                <a:tc>
                  <a:txBody>
                    <a:bodyPr/>
                    <a:lstStyle/>
                    <a:p>
                      <a:pPr algn="ctr"/>
                      <a:r>
                        <a:rPr lang="en-US" sz="1400" dirty="0"/>
                        <a:t>13</a:t>
                      </a:r>
                    </a:p>
                  </a:txBody>
                  <a:tcPr anchor="ctr">
                    <a:solidFill>
                      <a:schemeClr val="bg1">
                        <a:lumMod val="95000"/>
                      </a:schemeClr>
                    </a:solidFill>
                  </a:tcPr>
                </a:tc>
                <a:tc>
                  <a:txBody>
                    <a:bodyPr/>
                    <a:lstStyle/>
                    <a:p>
                      <a:pPr algn="ctr"/>
                      <a:r>
                        <a:rPr lang="en-US" sz="1400" dirty="0" err="1"/>
                        <a:t>n.a</a:t>
                      </a:r>
                      <a:r>
                        <a:rPr lang="en-US" sz="1400" dirty="0"/>
                        <a:t>.</a:t>
                      </a:r>
                    </a:p>
                  </a:txBody>
                  <a:tcPr anchor="ctr">
                    <a:solidFill>
                      <a:schemeClr val="bg1">
                        <a:lumMod val="95000"/>
                      </a:schemeClr>
                    </a:solidFill>
                  </a:tcPr>
                </a:tc>
                <a:extLst>
                  <a:ext uri="{0D108BD9-81ED-4DB2-BD59-A6C34878D82A}">
                    <a16:rowId xmlns:a16="http://schemas.microsoft.com/office/drawing/2014/main" val="3404972501"/>
                  </a:ext>
                </a:extLst>
              </a:tr>
              <a:tr h="380703">
                <a:tc>
                  <a:txBody>
                    <a:bodyPr/>
                    <a:lstStyle/>
                    <a:p>
                      <a:pPr algn="ctr"/>
                      <a:r>
                        <a:rPr lang="en-US" sz="1400" dirty="0"/>
                        <a:t>X1</a:t>
                      </a:r>
                    </a:p>
                  </a:txBody>
                  <a:tcPr anchor="ctr">
                    <a:solidFill>
                      <a:srgbClr val="D1F3FF"/>
                    </a:solidFill>
                  </a:tcPr>
                </a:tc>
                <a:tc>
                  <a:txBody>
                    <a:bodyPr/>
                    <a:lstStyle/>
                    <a:p>
                      <a:pPr algn="ctr"/>
                      <a:r>
                        <a:rPr lang="en-US" sz="1400" dirty="0"/>
                        <a:t>ARM 8.2</a:t>
                      </a:r>
                    </a:p>
                  </a:txBody>
                  <a:tcPr anchor="ctr">
                    <a:solidFill>
                      <a:srgbClr val="D1F3FF"/>
                    </a:solidFill>
                  </a:tcPr>
                </a:tc>
                <a:tc>
                  <a:txBody>
                    <a:bodyPr/>
                    <a:lstStyle/>
                    <a:p>
                      <a:pPr algn="ctr"/>
                      <a:r>
                        <a:rPr lang="en-US" sz="1400" smtClean="0"/>
                        <a:t>05/2020</a:t>
                      </a:r>
                      <a:endParaRPr lang="en-US" sz="1400" dirty="0"/>
                    </a:p>
                  </a:txBody>
                  <a:tcPr anchor="ctr">
                    <a:solidFill>
                      <a:srgbClr val="D1F3FF"/>
                    </a:solidFill>
                  </a:tcPr>
                </a:tc>
                <a:tc>
                  <a:txBody>
                    <a:bodyPr/>
                    <a:lstStyle/>
                    <a:p>
                      <a:pPr algn="ctr"/>
                      <a:r>
                        <a:rPr lang="en-US" sz="1400" dirty="0"/>
                        <a:t>5 nm</a:t>
                      </a:r>
                    </a:p>
                  </a:txBody>
                  <a:tcPr anchor="ctr">
                    <a:solidFill>
                      <a:srgbClr val="D1F3FF"/>
                    </a:solidFill>
                  </a:tcPr>
                </a:tc>
                <a:tc>
                  <a:txBody>
                    <a:bodyPr/>
                    <a:lstStyle/>
                    <a:p>
                      <a:pPr algn="ctr"/>
                      <a:r>
                        <a:rPr lang="en-US" sz="1400" dirty="0"/>
                        <a:t>5</a:t>
                      </a:r>
                    </a:p>
                  </a:txBody>
                  <a:tcPr anchor="ctr">
                    <a:solidFill>
                      <a:srgbClr val="D1F3FF"/>
                    </a:solidFill>
                  </a:tcPr>
                </a:tc>
                <a:tc>
                  <a:txBody>
                    <a:bodyPr/>
                    <a:lstStyle/>
                    <a:p>
                      <a:pPr algn="ctr"/>
                      <a:r>
                        <a:rPr lang="en-US" sz="1400" dirty="0"/>
                        <a:t>8</a:t>
                      </a:r>
                    </a:p>
                  </a:txBody>
                  <a:tcPr anchor="ctr">
                    <a:solidFill>
                      <a:srgbClr val="D1F3FF"/>
                    </a:solidFill>
                  </a:tcPr>
                </a:tc>
                <a:tc>
                  <a:txBody>
                    <a:bodyPr/>
                    <a:lstStyle/>
                    <a:p>
                      <a:pPr algn="ctr"/>
                      <a:r>
                        <a:rPr lang="en-US" sz="1400" dirty="0"/>
                        <a:t>15</a:t>
                      </a:r>
                    </a:p>
                  </a:txBody>
                  <a:tcPr anchor="ctr">
                    <a:solidFill>
                      <a:srgbClr val="D1F3FF"/>
                    </a:solidFill>
                  </a:tcPr>
                </a:tc>
                <a:tc>
                  <a:txBody>
                    <a:bodyPr/>
                    <a:lstStyle/>
                    <a:p>
                      <a:pPr algn="ctr"/>
                      <a:r>
                        <a:rPr lang="en-US" sz="1400" dirty="0"/>
                        <a:t>224</a:t>
                      </a:r>
                    </a:p>
                  </a:txBody>
                  <a:tcPr anchor="ctr">
                    <a:solidFill>
                      <a:srgbClr val="D1F3FF"/>
                    </a:solidFill>
                  </a:tcPr>
                </a:tc>
                <a:extLst>
                  <a:ext uri="{0D108BD9-81ED-4DB2-BD59-A6C34878D82A}">
                    <a16:rowId xmlns:a16="http://schemas.microsoft.com/office/drawing/2014/main" val="2699452307"/>
                  </a:ext>
                </a:extLst>
              </a:tr>
            </a:tbl>
          </a:graphicData>
        </a:graphic>
      </p:graphicFrame>
      <p:sp>
        <p:nvSpPr>
          <p:cNvPr id="4" name="TextBox 3"/>
          <p:cNvSpPr txBox="1"/>
          <p:nvPr/>
        </p:nvSpPr>
        <p:spPr>
          <a:xfrm>
            <a:off x="71438" y="413665"/>
            <a:ext cx="52693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Widening the CPU core in Cortex-A7x CPUs </a:t>
            </a:r>
          </a:p>
        </p:txBody>
      </p:sp>
      <p:sp>
        <p:nvSpPr>
          <p:cNvPr id="6" name="TextBox 5"/>
          <p:cNvSpPr txBox="1"/>
          <p:nvPr/>
        </p:nvSpPr>
        <p:spPr>
          <a:xfrm>
            <a:off x="161925" y="6325450"/>
            <a:ext cx="860947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ROB: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ReOrder</a:t>
            </a:r>
            <a:r>
              <a:rPr kumimoji="0" lang="en-US" sz="1500" b="0" i="0" u="none" strike="noStrike" kern="1200" cap="none" spc="0" normalizeH="0" baseline="0" noProof="0" dirty="0">
                <a:ln>
                  <a:noFill/>
                </a:ln>
                <a:solidFill>
                  <a:srgbClr val="000000"/>
                </a:solidFill>
                <a:effectLst/>
                <a:uLnTx/>
                <a:uFillTx/>
                <a:latin typeface="Verdana"/>
                <a:ea typeface="+mn-ea"/>
                <a:cs typeface="+mn-cs"/>
              </a:rPr>
              <a:t> Buffer (Out-of-order window) determines the max. number of  in-flight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          instructions</a:t>
            </a:r>
          </a:p>
        </p:txBody>
      </p:sp>
      <p:sp>
        <p:nvSpPr>
          <p:cNvPr id="7" name="TextBox 6"/>
          <p:cNvSpPr txBox="1"/>
          <p:nvPr/>
        </p:nvSpPr>
        <p:spPr>
          <a:xfrm>
            <a:off x="71500" y="4722019"/>
            <a:ext cx="102637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Verdana"/>
                <a:ea typeface="+mn-ea"/>
                <a:cs typeface="+mn-cs"/>
              </a:rPr>
              <a:t>Remarks</a:t>
            </a:r>
          </a:p>
        </p:txBody>
      </p:sp>
      <p:sp>
        <p:nvSpPr>
          <p:cNvPr id="8" name="TextBox 7"/>
          <p:cNvSpPr txBox="1"/>
          <p:nvPr/>
        </p:nvSpPr>
        <p:spPr>
          <a:xfrm>
            <a:off x="56050" y="5011529"/>
            <a:ext cx="8423909" cy="12977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A73 and A75 were designed in the Sophia Design Center all others in Austin.</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A72 and a73 support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500" b="0" i="0" u="none" strike="noStrike" kern="1200" cap="none" spc="0" normalizeH="0" baseline="0" noProof="0" dirty="0">
                <a:ln>
                  <a:noFill/>
                </a:ln>
                <a:solidFill>
                  <a:srgbClr val="000000"/>
                </a:solidFill>
                <a:effectLst/>
                <a:uLnTx/>
                <a:uFillTx/>
                <a:latin typeface="Verdana"/>
                <a:ea typeface="+mn-ea"/>
                <a:cs typeface="+mn-cs"/>
              </a:rPr>
              <a:t> core clusters the others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500" b="0" i="0" u="none" strike="noStrike" kern="1200" cap="none" spc="0" normalizeH="0" baseline="0" noProof="0" dirty="0">
                <a:ln>
                  <a:noFill/>
                </a:ln>
                <a:solidFill>
                  <a:srgbClr val="000000"/>
                </a:solidFill>
                <a:effectLst/>
                <a:uLnTx/>
                <a:uFillTx/>
                <a:latin typeface="Verdana"/>
                <a:ea typeface="+mn-ea"/>
                <a:cs typeface="+mn-cs"/>
              </a:rPr>
              <a:t> core clusters.</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A72 introduced instruction fusion.</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A75 introduced FP16 and int8 datatypes to support AI</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A77 introduced a Macro-Op (MOP) cache</a:t>
            </a:r>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5" name="Rectangle 4"/>
          <p:cNvSpPr/>
          <p:nvPr/>
        </p:nvSpPr>
        <p:spPr bwMode="auto">
          <a:xfrm>
            <a:off x="26988" y="4284095"/>
            <a:ext cx="8955087" cy="376171"/>
          </a:xfrm>
          <a:prstGeom prst="rect">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9503110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(9)</a:t>
            </a:r>
          </a:p>
        </p:txBody>
      </p:sp>
      <p:graphicFrame>
        <p:nvGraphicFramePr>
          <p:cNvPr id="4" name="Table 3"/>
          <p:cNvGraphicFramePr>
            <a:graphicFrameLocks noGrp="1"/>
          </p:cNvGraphicFramePr>
          <p:nvPr>
            <p:extLst>
              <p:ext uri="{D42A27DB-BD31-4B8C-83A1-F6EECF244321}">
                <p14:modId xmlns:p14="http://schemas.microsoft.com/office/powerpoint/2010/main" val="3160273979"/>
              </p:ext>
            </p:extLst>
          </p:nvPr>
        </p:nvGraphicFramePr>
        <p:xfrm>
          <a:off x="971597" y="1268760"/>
          <a:ext cx="7155798" cy="2474858"/>
        </p:xfrm>
        <a:graphic>
          <a:graphicData uri="http://schemas.openxmlformats.org/drawingml/2006/table">
            <a:tbl>
              <a:tblPr/>
              <a:tblGrid>
                <a:gridCol w="1192633">
                  <a:extLst>
                    <a:ext uri="{9D8B030D-6E8A-4147-A177-3AD203B41FA5}">
                      <a16:colId xmlns:a16="http://schemas.microsoft.com/office/drawing/2014/main" val="2737771080"/>
                    </a:ext>
                  </a:extLst>
                </a:gridCol>
                <a:gridCol w="1192633">
                  <a:extLst>
                    <a:ext uri="{9D8B030D-6E8A-4147-A177-3AD203B41FA5}">
                      <a16:colId xmlns:a16="http://schemas.microsoft.com/office/drawing/2014/main" val="3282232457"/>
                    </a:ext>
                  </a:extLst>
                </a:gridCol>
                <a:gridCol w="1192633">
                  <a:extLst>
                    <a:ext uri="{9D8B030D-6E8A-4147-A177-3AD203B41FA5}">
                      <a16:colId xmlns:a16="http://schemas.microsoft.com/office/drawing/2014/main" val="3065282470"/>
                    </a:ext>
                  </a:extLst>
                </a:gridCol>
                <a:gridCol w="1192633">
                  <a:extLst>
                    <a:ext uri="{9D8B030D-6E8A-4147-A177-3AD203B41FA5}">
                      <a16:colId xmlns:a16="http://schemas.microsoft.com/office/drawing/2014/main" val="3627695764"/>
                    </a:ext>
                  </a:extLst>
                </a:gridCol>
                <a:gridCol w="1192633">
                  <a:extLst>
                    <a:ext uri="{9D8B030D-6E8A-4147-A177-3AD203B41FA5}">
                      <a16:colId xmlns:a16="http://schemas.microsoft.com/office/drawing/2014/main" val="3990762531"/>
                    </a:ext>
                  </a:extLst>
                </a:gridCol>
                <a:gridCol w="1192633">
                  <a:extLst>
                    <a:ext uri="{9D8B030D-6E8A-4147-A177-3AD203B41FA5}">
                      <a16:colId xmlns:a16="http://schemas.microsoft.com/office/drawing/2014/main" val="350577558"/>
                    </a:ext>
                  </a:extLst>
                </a:gridCol>
              </a:tblGrid>
              <a:tr h="288700">
                <a:tc gridSpan="6">
                  <a:txBody>
                    <a:bodyPr/>
                    <a:lstStyle/>
                    <a:p>
                      <a:pPr algn="ctr"/>
                      <a:r>
                        <a:rPr lang="en-US" sz="1400" b="1" cap="all" dirty="0">
                          <a:solidFill>
                            <a:schemeClr val="bg1"/>
                          </a:solidFill>
                          <a:effectLst/>
                        </a:rPr>
                        <a:t>REORDER BUFFER</a:t>
                      </a:r>
                    </a:p>
                  </a:txBody>
                  <a:tcPr marL="60508" marR="60508" marT="60508" marB="60508" anchor="ctr">
                    <a:lnL>
                      <a:noFill/>
                    </a:lnL>
                    <a:lnR>
                      <a:noFill/>
                    </a:lnR>
                    <a:lnT>
                      <a:noFill/>
                    </a:lnT>
                    <a:lnB w="6350" cap="flat" cmpd="sng" algn="ctr">
                      <a:solidFill>
                        <a:srgbClr val="CCCCCC"/>
                      </a:solidFill>
                      <a:prstDash val="solid"/>
                      <a:round/>
                      <a:headEnd type="none" w="med" len="med"/>
                      <a:tailEnd type="none" w="med" len="med"/>
                    </a:lnB>
                    <a:solidFill>
                      <a:srgbClr val="68686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3860491"/>
                  </a:ext>
                </a:extLst>
              </a:tr>
              <a:tr h="467606">
                <a:tc>
                  <a:txBody>
                    <a:bodyPr/>
                    <a:lstStyle/>
                    <a:p>
                      <a:pPr algn="ctr"/>
                      <a:r>
                        <a:rPr lang="en-US" sz="1400" dirty="0">
                          <a:effectLst/>
                        </a:rPr>
                        <a:t>Company</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effectLst/>
                        </a:rPr>
                        <a:t>Arm</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gridSpan="2">
                  <a:txBody>
                    <a:bodyPr/>
                    <a:lstStyle/>
                    <a:p>
                      <a:pPr algn="ctr"/>
                      <a:r>
                        <a:rPr lang="en-US" sz="1400" dirty="0">
                          <a:effectLst/>
                        </a:rPr>
                        <a:t>AMD</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hMerge="1">
                  <a:txBody>
                    <a:bodyPr/>
                    <a:lstStyle/>
                    <a:p>
                      <a:endParaRPr lang="en-US"/>
                    </a:p>
                  </a:txBody>
                  <a:tcPr/>
                </a:tc>
                <a:tc gridSpan="2">
                  <a:txBody>
                    <a:bodyPr/>
                    <a:lstStyle/>
                    <a:p>
                      <a:pPr algn="ctr"/>
                      <a:r>
                        <a:rPr lang="en-US" sz="1400" dirty="0">
                          <a:effectLst/>
                        </a:rPr>
                        <a:t>Intel</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hMerge="1">
                  <a:txBody>
                    <a:bodyPr/>
                    <a:lstStyle/>
                    <a:p>
                      <a:endParaRPr lang="en-US"/>
                    </a:p>
                  </a:txBody>
                  <a:tcPr/>
                </a:tc>
                <a:extLst>
                  <a:ext uri="{0D108BD9-81ED-4DB2-BD59-A6C34878D82A}">
                    <a16:rowId xmlns:a16="http://schemas.microsoft.com/office/drawing/2014/main" val="400514342"/>
                  </a:ext>
                </a:extLst>
              </a:tr>
              <a:tr h="602635">
                <a:tc>
                  <a:txBody>
                    <a:bodyPr/>
                    <a:lstStyle/>
                    <a:p>
                      <a:pPr algn="ctr"/>
                      <a:r>
                        <a:rPr lang="en-US" sz="1400" dirty="0">
                          <a:effectLst/>
                        </a:rPr>
                        <a:t>µarch</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solidFill>
                            <a:schemeClr val="tx1"/>
                          </a:solidFill>
                          <a:effectLst/>
                        </a:rPr>
                        <a:t>Cortex-X1</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Zen</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Zen 2</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Coffee Lake</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Sunny Cove</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extLst>
                  <a:ext uri="{0D108BD9-81ED-4DB2-BD59-A6C34878D82A}">
                    <a16:rowId xmlns:a16="http://schemas.microsoft.com/office/drawing/2014/main" val="3628644175"/>
                  </a:ext>
                </a:extLst>
              </a:tr>
              <a:tr h="467606">
                <a:tc>
                  <a:txBody>
                    <a:bodyPr/>
                    <a:lstStyle/>
                    <a:p>
                      <a:pPr algn="ctr"/>
                      <a:r>
                        <a:rPr lang="en-US" sz="1400" dirty="0">
                          <a:effectLst/>
                        </a:rPr>
                        <a:t>Renaming</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effectLst/>
                        </a:rPr>
                        <a:t>8/cycle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6/cycle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6/cycle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4/cycle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5/cycle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extLst>
                  <a:ext uri="{0D108BD9-81ED-4DB2-BD59-A6C34878D82A}">
                    <a16:rowId xmlns:a16="http://schemas.microsoft.com/office/drawing/2014/main" val="2738512063"/>
                  </a:ext>
                </a:extLst>
              </a:tr>
              <a:tr h="602635">
                <a:tc>
                  <a:txBody>
                    <a:bodyPr/>
                    <a:lstStyle/>
                    <a:p>
                      <a:pPr algn="ctr"/>
                      <a:r>
                        <a:rPr lang="en-US" sz="1400" dirty="0">
                          <a:effectLst/>
                        </a:rPr>
                        <a:t>Max</a:t>
                      </a:r>
                    </a:p>
                    <a:p>
                      <a:pPr algn="ctr"/>
                      <a:r>
                        <a:rPr lang="en-US" sz="1400" dirty="0">
                          <a:effectLst/>
                        </a:rPr>
                        <a:t> In-flight</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solidFill>
                            <a:srgbClr val="FF0000"/>
                          </a:solidFill>
                          <a:effectLst/>
                        </a:rPr>
                        <a:t>224</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192</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224</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224</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352</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extLst>
                  <a:ext uri="{0D108BD9-81ED-4DB2-BD59-A6C34878D82A}">
                    <a16:rowId xmlns:a16="http://schemas.microsoft.com/office/drawing/2014/main" val="1387192569"/>
                  </a:ext>
                </a:extLst>
              </a:tr>
            </a:tbl>
          </a:graphicData>
        </a:graphic>
      </p:graphicFrame>
      <p:sp>
        <p:nvSpPr>
          <p:cNvPr id="7" name="TextBox 6"/>
          <p:cNvSpPr txBox="1"/>
          <p:nvPr/>
        </p:nvSpPr>
        <p:spPr>
          <a:xfrm>
            <a:off x="71438" y="413665"/>
            <a:ext cx="5131789" cy="369332"/>
          </a:xfrm>
          <a:prstGeom prst="rect">
            <a:avLst/>
          </a:prstGeom>
          <a:noFill/>
        </p:spPr>
        <p:txBody>
          <a:bodyPr wrap="none" rtlCol="0">
            <a:spAutoFit/>
          </a:bodyPr>
          <a:lstStyle/>
          <a:p>
            <a:r>
              <a:rPr lang="en-US" dirty="0">
                <a:solidFill>
                  <a:schemeClr val="accent6"/>
                </a:solidFill>
              </a:rPr>
              <a:t>Comparing ROB sizes of select CPUs </a:t>
            </a:r>
            <a:r>
              <a:rPr lang="en-US" dirty="0"/>
              <a:t>[</a:t>
            </a:r>
            <a:r>
              <a:rPr lang="hu-HU" dirty="0"/>
              <a:t>130</a:t>
            </a:r>
            <a:r>
              <a:rPr lang="en-US" dirty="0"/>
              <a:t>]</a:t>
            </a:r>
          </a:p>
        </p:txBody>
      </p:sp>
      <p:sp>
        <p:nvSpPr>
          <p:cNvPr id="9" name="TextBox 8"/>
          <p:cNvSpPr txBox="1"/>
          <p:nvPr/>
        </p:nvSpPr>
        <p:spPr>
          <a:xfrm>
            <a:off x="161925" y="4239090"/>
            <a:ext cx="5985250" cy="623248"/>
          </a:xfrm>
          <a:prstGeom prst="rect">
            <a:avLst/>
          </a:prstGeom>
          <a:noFill/>
        </p:spPr>
        <p:txBody>
          <a:bodyPr wrap="square" rtlCol="0">
            <a:spAutoFit/>
          </a:bodyPr>
          <a:lstStyle/>
          <a:p>
            <a:pPr>
              <a:spcAft>
                <a:spcPts val="300"/>
              </a:spcAft>
            </a:pPr>
            <a:r>
              <a:rPr lang="en-US" sz="1600" dirty="0">
                <a:solidFill>
                  <a:srgbClr val="FF0000"/>
                </a:solidFill>
              </a:rPr>
              <a:t>Remark</a:t>
            </a:r>
          </a:p>
          <a:p>
            <a:r>
              <a:rPr lang="en-US" sz="1600" dirty="0"/>
              <a:t>Rob sizes </a:t>
            </a:r>
            <a:r>
              <a:rPr lang="en-US" sz="1600" dirty="0">
                <a:solidFill>
                  <a:srgbClr val="0070C0"/>
                </a:solidFill>
              </a:rPr>
              <a:t>limit the max. number of in-flight instructions</a:t>
            </a:r>
            <a:r>
              <a:rPr lang="en-US" sz="1600" dirty="0"/>
              <a:t>.</a:t>
            </a:r>
          </a:p>
        </p:txBody>
      </p:sp>
    </p:spTree>
    <p:extLst>
      <p:ext uri="{BB962C8B-B14F-4D97-AF65-F5344CB8AC3E}">
        <p14:creationId xmlns:p14="http://schemas.microsoft.com/office/powerpoint/2010/main" val="329668608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(10)</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66" t="8178" r="1766" b="5191"/>
          <a:stretch/>
        </p:blipFill>
        <p:spPr>
          <a:xfrm>
            <a:off x="48739" y="1403775"/>
            <a:ext cx="9023761" cy="4005445"/>
          </a:xfrm>
          <a:prstGeom prst="rect">
            <a:avLst/>
          </a:prstGeom>
        </p:spPr>
      </p:pic>
      <p:sp>
        <p:nvSpPr>
          <p:cNvPr id="5" name="TextBox 4"/>
          <p:cNvSpPr txBox="1"/>
          <p:nvPr/>
        </p:nvSpPr>
        <p:spPr>
          <a:xfrm>
            <a:off x="71438" y="413665"/>
            <a:ext cx="9072562" cy="646331"/>
          </a:xfrm>
          <a:prstGeom prst="rect">
            <a:avLst/>
          </a:prstGeom>
          <a:noFill/>
        </p:spPr>
        <p:txBody>
          <a:bodyPr wrap="square" rtlCol="0">
            <a:spAutoFit/>
          </a:bodyPr>
          <a:lstStyle/>
          <a:p>
            <a:r>
              <a:rPr lang="en-US" dirty="0">
                <a:solidFill>
                  <a:schemeClr val="accent6"/>
                </a:solidFill>
              </a:rPr>
              <a:t>Integer and ML (Machine learning) performance gain of the X1 over the A77</a:t>
            </a:r>
          </a:p>
          <a:p>
            <a:r>
              <a:rPr lang="en-US" dirty="0">
                <a:solidFill>
                  <a:schemeClr val="accent6"/>
                </a:solidFill>
              </a:rPr>
              <a:t>  and A78 </a:t>
            </a:r>
            <a:r>
              <a:rPr lang="en-US" dirty="0"/>
              <a:t>[</a:t>
            </a:r>
            <a:r>
              <a:rPr lang="hu-HU" dirty="0"/>
              <a:t>127</a:t>
            </a:r>
            <a:r>
              <a:rPr lang="en-US" dirty="0"/>
              <a:t>]</a:t>
            </a:r>
          </a:p>
        </p:txBody>
      </p:sp>
    </p:spTree>
    <p:extLst>
      <p:ext uri="{BB962C8B-B14F-4D97-AF65-F5344CB8AC3E}">
        <p14:creationId xmlns:p14="http://schemas.microsoft.com/office/powerpoint/2010/main" val="800221113"/>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(11)</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164" t="15148" r="6688" b="7182"/>
          <a:stretch/>
        </p:blipFill>
        <p:spPr>
          <a:xfrm>
            <a:off x="88812" y="1313766"/>
            <a:ext cx="8983688" cy="4050449"/>
          </a:xfrm>
          <a:prstGeom prst="rect">
            <a:avLst/>
          </a:prstGeom>
        </p:spPr>
      </p:pic>
      <p:sp>
        <p:nvSpPr>
          <p:cNvPr id="5" name="TextBox 4"/>
          <p:cNvSpPr txBox="1"/>
          <p:nvPr/>
        </p:nvSpPr>
        <p:spPr>
          <a:xfrm>
            <a:off x="71437" y="413665"/>
            <a:ext cx="8415997" cy="369332"/>
          </a:xfrm>
          <a:prstGeom prst="rect">
            <a:avLst/>
          </a:prstGeom>
          <a:noFill/>
        </p:spPr>
        <p:txBody>
          <a:bodyPr wrap="square" rtlCol="0">
            <a:spAutoFit/>
          </a:bodyPr>
          <a:lstStyle/>
          <a:p>
            <a:r>
              <a:rPr lang="en-US" dirty="0">
                <a:solidFill>
                  <a:schemeClr val="accent6"/>
                </a:solidFill>
              </a:rPr>
              <a:t>Single Thread performance gain of the X1 over the A77 and A78 </a:t>
            </a:r>
            <a:r>
              <a:rPr lang="en-US" dirty="0"/>
              <a:t>[</a:t>
            </a:r>
            <a:r>
              <a:rPr lang="hu-HU" dirty="0"/>
              <a:t>127</a:t>
            </a:r>
            <a:r>
              <a:rPr lang="en-US" dirty="0"/>
              <a:t>] </a:t>
            </a:r>
          </a:p>
        </p:txBody>
      </p:sp>
      <p:sp>
        <p:nvSpPr>
          <p:cNvPr id="4" name="TextBox 3"/>
          <p:cNvSpPr txBox="1"/>
          <p:nvPr/>
        </p:nvSpPr>
        <p:spPr>
          <a:xfrm>
            <a:off x="7336521" y="4795264"/>
            <a:ext cx="1285929" cy="253916"/>
          </a:xfrm>
          <a:prstGeom prst="rect">
            <a:avLst/>
          </a:prstGeom>
          <a:noFill/>
        </p:spPr>
        <p:txBody>
          <a:bodyPr wrap="none" rtlCol="0">
            <a:spAutoFit/>
          </a:bodyPr>
          <a:lstStyle/>
          <a:p>
            <a:r>
              <a:rPr lang="en-GB" sz="1050" dirty="0" smtClean="0">
                <a:solidFill>
                  <a:schemeClr val="bg1">
                    <a:lumMod val="85000"/>
                  </a:schemeClr>
                </a:solidFill>
              </a:rPr>
              <a:t>(Rendering app)</a:t>
            </a:r>
            <a:endParaRPr lang="en-GB" sz="1050" dirty="0" smtClean="0">
              <a:solidFill>
                <a:schemeClr val="bg1">
                  <a:lumMod val="85000"/>
                </a:schemeClr>
              </a:solidFill>
            </a:endParaRPr>
          </a:p>
        </p:txBody>
      </p:sp>
    </p:spTree>
    <p:extLst>
      <p:ext uri="{BB962C8B-B14F-4D97-AF65-F5344CB8AC3E}">
        <p14:creationId xmlns:p14="http://schemas.microsoft.com/office/powerpoint/2010/main" val="384240260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(12)</a:t>
            </a:r>
          </a:p>
        </p:txBody>
      </p:sp>
      <p:sp>
        <p:nvSpPr>
          <p:cNvPr id="8" name="TextBox 7"/>
          <p:cNvSpPr txBox="1"/>
          <p:nvPr/>
        </p:nvSpPr>
        <p:spPr>
          <a:xfrm>
            <a:off x="71439" y="413665"/>
            <a:ext cx="7890302" cy="369332"/>
          </a:xfrm>
          <a:prstGeom prst="rect">
            <a:avLst/>
          </a:prstGeom>
          <a:noFill/>
        </p:spPr>
        <p:txBody>
          <a:bodyPr wrap="none" rtlCol="0">
            <a:spAutoFit/>
          </a:bodyPr>
          <a:lstStyle/>
          <a:p>
            <a:r>
              <a:rPr lang="en-US" dirty="0">
                <a:solidFill>
                  <a:schemeClr val="accent6"/>
                </a:solidFill>
              </a:rPr>
              <a:t>SPECint2006 scores and related power/energy consumption </a:t>
            </a:r>
            <a:r>
              <a:rPr lang="en-US" dirty="0"/>
              <a:t>[</a:t>
            </a:r>
            <a:r>
              <a:rPr lang="hu-HU" dirty="0"/>
              <a:t>127</a:t>
            </a:r>
            <a:r>
              <a:rPr lang="en-US" dirty="0"/>
              <a:t>]</a:t>
            </a:r>
          </a:p>
        </p:txBody>
      </p:sp>
      <p:grpSp>
        <p:nvGrpSpPr>
          <p:cNvPr id="7" name="Group 6"/>
          <p:cNvGrpSpPr/>
          <p:nvPr/>
        </p:nvGrpSpPr>
        <p:grpSpPr>
          <a:xfrm>
            <a:off x="-23805" y="1133745"/>
            <a:ext cx="9051918" cy="5625624"/>
            <a:chOff x="-23805" y="1133745"/>
            <a:chExt cx="9051918" cy="5625624"/>
          </a:xfrm>
        </p:grpSpPr>
        <p:pic>
          <p:nvPicPr>
            <p:cNvPr id="5122"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1009" t="7806" r="3789" b="62359"/>
            <a:stretch/>
          </p:blipFill>
          <p:spPr bwMode="auto">
            <a:xfrm>
              <a:off x="161925" y="1133745"/>
              <a:ext cx="8866188" cy="3251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72331" b="20730"/>
            <a:stretch/>
          </p:blipFill>
          <p:spPr bwMode="auto">
            <a:xfrm>
              <a:off x="290590" y="4419110"/>
              <a:ext cx="8376864" cy="7352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8121" t="84820" r="7681" b="3385"/>
            <a:stretch/>
          </p:blipFill>
          <p:spPr bwMode="auto">
            <a:xfrm>
              <a:off x="-23805" y="5215568"/>
              <a:ext cx="8916285" cy="15438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7437631" y="5251847"/>
            <a:ext cx="1271502" cy="300082"/>
          </a:xfrm>
          <a:prstGeom prst="rect">
            <a:avLst/>
          </a:prstGeom>
          <a:noFill/>
        </p:spPr>
        <p:txBody>
          <a:bodyPr wrap="none" rtlCol="0">
            <a:spAutoFit/>
          </a:bodyPr>
          <a:lstStyle/>
          <a:p>
            <a:r>
              <a:rPr lang="en-GB" sz="1350" dirty="0" smtClean="0">
                <a:solidFill>
                  <a:schemeClr val="tx1">
                    <a:lumMod val="65000"/>
                    <a:lumOff val="35000"/>
                  </a:schemeClr>
                </a:solidFill>
              </a:rPr>
              <a:t>(Qualcomm)</a:t>
            </a:r>
            <a:endParaRPr lang="en-GB" sz="1350" dirty="0" smtClean="0">
              <a:solidFill>
                <a:schemeClr val="tx1">
                  <a:lumMod val="65000"/>
                  <a:lumOff val="35000"/>
                </a:schemeClr>
              </a:solidFill>
            </a:endParaRPr>
          </a:p>
        </p:txBody>
      </p:sp>
      <p:sp>
        <p:nvSpPr>
          <p:cNvPr id="10" name="TextBox 9"/>
          <p:cNvSpPr txBox="1"/>
          <p:nvPr/>
        </p:nvSpPr>
        <p:spPr>
          <a:xfrm>
            <a:off x="6102169" y="5635872"/>
            <a:ext cx="1215135" cy="300082"/>
          </a:xfrm>
          <a:prstGeom prst="rect">
            <a:avLst/>
          </a:prstGeom>
          <a:noFill/>
        </p:spPr>
        <p:txBody>
          <a:bodyPr wrap="square" rtlCol="0">
            <a:spAutoFit/>
          </a:bodyPr>
          <a:lstStyle/>
          <a:p>
            <a:r>
              <a:rPr lang="en-GB" sz="1350" dirty="0" smtClean="0">
                <a:solidFill>
                  <a:schemeClr val="tx1">
                    <a:lumMod val="65000"/>
                    <a:lumOff val="35000"/>
                  </a:schemeClr>
                </a:solidFill>
              </a:rPr>
              <a:t>(Huawei)</a:t>
            </a:r>
            <a:endParaRPr lang="en-GB" sz="1350" dirty="0" smtClean="0">
              <a:solidFill>
                <a:schemeClr val="tx1">
                  <a:lumMod val="65000"/>
                  <a:lumOff val="35000"/>
                </a:schemeClr>
              </a:solidFill>
            </a:endParaRPr>
          </a:p>
        </p:txBody>
      </p:sp>
      <p:sp>
        <p:nvSpPr>
          <p:cNvPr id="11" name="TextBox 10"/>
          <p:cNvSpPr txBox="1"/>
          <p:nvPr/>
        </p:nvSpPr>
        <p:spPr>
          <a:xfrm>
            <a:off x="2920290" y="5644755"/>
            <a:ext cx="1291670" cy="300082"/>
          </a:xfrm>
          <a:prstGeom prst="rect">
            <a:avLst/>
          </a:prstGeom>
          <a:noFill/>
        </p:spPr>
        <p:txBody>
          <a:bodyPr wrap="square" rtlCol="0">
            <a:spAutoFit/>
          </a:bodyPr>
          <a:lstStyle/>
          <a:p>
            <a:r>
              <a:rPr lang="en-GB" sz="1350" dirty="0" smtClean="0">
                <a:solidFill>
                  <a:schemeClr val="tx1">
                    <a:lumMod val="65000"/>
                    <a:lumOff val="35000"/>
                  </a:schemeClr>
                </a:solidFill>
              </a:rPr>
              <a:t>(Samsung)</a:t>
            </a:r>
            <a:endParaRPr lang="en-GB" sz="1350" dirty="0" smtClean="0">
              <a:solidFill>
                <a:schemeClr val="tx1">
                  <a:lumMod val="65000"/>
                  <a:lumOff val="35000"/>
                </a:schemeClr>
              </a:solidFill>
            </a:endParaRPr>
          </a:p>
        </p:txBody>
      </p:sp>
      <p:sp>
        <p:nvSpPr>
          <p:cNvPr id="4" name="Rectangle 3"/>
          <p:cNvSpPr/>
          <p:nvPr/>
        </p:nvSpPr>
        <p:spPr bwMode="auto">
          <a:xfrm>
            <a:off x="656564" y="2573905"/>
            <a:ext cx="8235915" cy="315035"/>
          </a:xfrm>
          <a:prstGeom prst="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51242955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(13)</a:t>
            </a:r>
          </a:p>
        </p:txBody>
      </p:sp>
      <p:sp>
        <p:nvSpPr>
          <p:cNvPr id="3" name="TextBox 2"/>
          <p:cNvSpPr txBox="1"/>
          <p:nvPr/>
        </p:nvSpPr>
        <p:spPr>
          <a:xfrm>
            <a:off x="75300" y="413665"/>
            <a:ext cx="665567" cy="338554"/>
          </a:xfrm>
          <a:prstGeom prst="rect">
            <a:avLst/>
          </a:prstGeom>
          <a:noFill/>
        </p:spPr>
        <p:txBody>
          <a:bodyPr wrap="none" rtlCol="0">
            <a:spAutoFit/>
          </a:bodyPr>
          <a:lstStyle/>
          <a:p>
            <a:r>
              <a:rPr lang="en-US" sz="1600" dirty="0">
                <a:solidFill>
                  <a:srgbClr val="FF0000"/>
                </a:solidFill>
              </a:rPr>
              <a:t>Note</a:t>
            </a:r>
          </a:p>
        </p:txBody>
      </p:sp>
      <p:sp>
        <p:nvSpPr>
          <p:cNvPr id="4" name="TextBox 3"/>
          <p:cNvSpPr txBox="1"/>
          <p:nvPr/>
        </p:nvSpPr>
        <p:spPr>
          <a:xfrm>
            <a:off x="71500" y="683695"/>
            <a:ext cx="8967391" cy="830997"/>
          </a:xfrm>
          <a:prstGeom prst="rect">
            <a:avLst/>
          </a:prstGeom>
          <a:noFill/>
        </p:spPr>
        <p:txBody>
          <a:bodyPr wrap="none" rtlCol="0">
            <a:spAutoFit/>
          </a:bodyPr>
          <a:lstStyle/>
          <a:p>
            <a:r>
              <a:rPr lang="en-US" sz="1600" dirty="0"/>
              <a:t>The Figure shows that the projected </a:t>
            </a:r>
            <a:r>
              <a:rPr lang="en-US" sz="1600" dirty="0">
                <a:solidFill>
                  <a:srgbClr val="0070C0"/>
                </a:solidFill>
              </a:rPr>
              <a:t>SPECInt2006 performance of ARM’s Cortex-X1</a:t>
            </a:r>
          </a:p>
          <a:p>
            <a:r>
              <a:rPr lang="en-US" sz="1600" dirty="0">
                <a:solidFill>
                  <a:srgbClr val="0070C0"/>
                </a:solidFill>
              </a:rPr>
              <a:t>  approaches already the scores of Apple’s A13 or Intel’s and AMD’s client processors</a:t>
            </a:r>
          </a:p>
          <a:p>
            <a:r>
              <a:rPr lang="en-US" sz="1600" dirty="0"/>
              <a:t>  (Core-based 10900K </a:t>
            </a:r>
            <a:r>
              <a:rPr lang="en-US" sz="1600" dirty="0" err="1"/>
              <a:t>Skylake</a:t>
            </a:r>
            <a:r>
              <a:rPr lang="en-US" sz="1600" dirty="0"/>
              <a:t>/Zen2-based Ryzen 3950X).</a:t>
            </a: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097626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428" y="773705"/>
            <a:ext cx="9181937" cy="2785378"/>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err="1">
                <a:solidFill>
                  <a:srgbClr val="000000"/>
                </a:solidFill>
              </a:rPr>
              <a:t>ARM’s</a:t>
            </a:r>
            <a:r>
              <a:rPr lang="en-US" sz="1600" dirty="0">
                <a:solidFill>
                  <a:srgbClr val="000000"/>
                </a:solidFill>
              </a:rPr>
              <a:t> parent company is </a:t>
            </a:r>
            <a:r>
              <a:rPr lang="en-US" sz="1600" dirty="0">
                <a:solidFill>
                  <a:srgbClr val="FF0000"/>
                </a:solidFill>
              </a:rPr>
              <a:t>Acorn Computers </a:t>
            </a:r>
            <a:r>
              <a:rPr lang="en-US" sz="1600" dirty="0">
                <a:solidFill>
                  <a:srgbClr val="000000"/>
                </a:solidFill>
              </a:rPr>
              <a:t>(UK).</a:t>
            </a:r>
          </a:p>
          <a:p>
            <a:pPr marL="285750" indent="-285750">
              <a:buFont typeface="Arial" panose="020B0604020202020204" pitchFamily="34" charset="0"/>
              <a:buChar char="•"/>
            </a:pPr>
            <a:r>
              <a:rPr lang="en-US" sz="1600" dirty="0">
                <a:solidFill>
                  <a:srgbClr val="000000"/>
                </a:solidFill>
              </a:rPr>
              <a:t>Acorn Computers started their </a:t>
            </a:r>
            <a:r>
              <a:rPr lang="en-US" sz="1600" i="1" dirty="0">
                <a:solidFill>
                  <a:srgbClr val="0070C0"/>
                </a:solidFill>
              </a:rPr>
              <a:t>Acorn RISC Machine </a:t>
            </a:r>
            <a:r>
              <a:rPr lang="en-US" sz="1600" dirty="0">
                <a:solidFill>
                  <a:srgbClr val="0070C0"/>
                </a:solidFill>
              </a:rPr>
              <a:t>project in October 1983</a:t>
            </a:r>
          </a:p>
          <a:p>
            <a:r>
              <a:rPr lang="en-US" sz="1600" dirty="0" smtClean="0">
                <a:solidFill>
                  <a:srgbClr val="000000"/>
                </a:solidFill>
              </a:rPr>
              <a:t>      to </a:t>
            </a:r>
            <a:r>
              <a:rPr lang="en-US" sz="1600" dirty="0">
                <a:solidFill>
                  <a:srgbClr val="000000"/>
                </a:solidFill>
              </a:rPr>
              <a:t>develop an own </a:t>
            </a:r>
            <a:r>
              <a:rPr lang="en-US" sz="1600" dirty="0" smtClean="0">
                <a:solidFill>
                  <a:srgbClr val="000000"/>
                </a:solidFill>
              </a:rPr>
              <a:t>powerful processor </a:t>
            </a:r>
            <a:r>
              <a:rPr lang="en-US" sz="1600" dirty="0">
                <a:solidFill>
                  <a:srgbClr val="000000"/>
                </a:solidFill>
              </a:rPr>
              <a:t>for a line of business computers</a:t>
            </a:r>
            <a:r>
              <a:rPr lang="en-US" sz="1600" dirty="0" smtClean="0">
                <a:solidFill>
                  <a:srgbClr val="000000"/>
                </a:solidFill>
              </a:rPr>
              <a:t>.</a:t>
            </a:r>
          </a:p>
          <a:p>
            <a:pPr>
              <a:spcAft>
                <a:spcPts val="600"/>
              </a:spcAft>
            </a:pPr>
            <a:r>
              <a:rPr lang="en-US" sz="1600" dirty="0" smtClean="0">
                <a:solidFill>
                  <a:srgbClr val="000000"/>
                </a:solidFill>
              </a:rPr>
              <a:t>      </a:t>
            </a:r>
            <a:r>
              <a:rPr lang="en-US" sz="1600" spc="-20" dirty="0" smtClean="0">
                <a:solidFill>
                  <a:srgbClr val="000000"/>
                </a:solidFill>
              </a:rPr>
              <a:t>(</a:t>
            </a:r>
            <a:r>
              <a:rPr lang="en-US" sz="1600" spc="-20" dirty="0">
                <a:solidFill>
                  <a:srgbClr val="000000"/>
                </a:solidFill>
              </a:rPr>
              <a:t>two years after the introduction of the IBM </a:t>
            </a:r>
            <a:r>
              <a:rPr lang="en-US" sz="1600" spc="-20" dirty="0" smtClean="0">
                <a:solidFill>
                  <a:srgbClr val="000000"/>
                </a:solidFill>
              </a:rPr>
              <a:t>PC or in the same year as the IBM XT)</a:t>
            </a:r>
            <a:endParaRPr lang="en-US" sz="1600" spc="-20" dirty="0">
              <a:solidFill>
                <a:srgbClr val="000000"/>
              </a:solidFill>
            </a:endParaRPr>
          </a:p>
          <a:p>
            <a:pPr marL="285750" indent="-285750">
              <a:buFont typeface="Arial" panose="020B0604020202020204" pitchFamily="34" charset="0"/>
              <a:buChar char="•"/>
            </a:pPr>
            <a:r>
              <a:rPr lang="en-US" sz="1600" dirty="0">
                <a:solidFill>
                  <a:srgbClr val="000000"/>
                </a:solidFill>
              </a:rPr>
              <a:t>The </a:t>
            </a:r>
            <a:r>
              <a:rPr lang="en-US" sz="1600" dirty="0">
                <a:solidFill>
                  <a:srgbClr val="0070C0"/>
                </a:solidFill>
              </a:rPr>
              <a:t>acronym</a:t>
            </a:r>
            <a:r>
              <a:rPr lang="en-US" sz="1600" dirty="0">
                <a:solidFill>
                  <a:srgbClr val="000000"/>
                </a:solidFill>
              </a:rPr>
              <a:t> </a:t>
            </a:r>
            <a:r>
              <a:rPr lang="en-US" sz="1600" dirty="0">
                <a:solidFill>
                  <a:srgbClr val="FF0000"/>
                </a:solidFill>
              </a:rPr>
              <a:t>ARM</a:t>
            </a:r>
            <a:r>
              <a:rPr lang="en-US" sz="1600" dirty="0">
                <a:solidFill>
                  <a:srgbClr val="000000"/>
                </a:solidFill>
              </a:rPr>
              <a:t> was coined originally at this time (1983) from the designation </a:t>
            </a:r>
          </a:p>
          <a:p>
            <a:pPr>
              <a:spcAft>
                <a:spcPts val="400"/>
              </a:spcAft>
            </a:pPr>
            <a:r>
              <a:rPr lang="en-US" sz="1600" dirty="0">
                <a:solidFill>
                  <a:srgbClr val="000000"/>
                </a:solidFill>
              </a:rPr>
              <a:t> </a:t>
            </a:r>
            <a:r>
              <a:rPr lang="hu-HU" sz="1600" dirty="0">
                <a:solidFill>
                  <a:srgbClr val="000000"/>
                </a:solidFill>
              </a:rPr>
              <a:t>    </a:t>
            </a:r>
            <a:r>
              <a:rPr lang="en-US" sz="1600" dirty="0">
                <a:solidFill>
                  <a:srgbClr val="000000"/>
                </a:solidFill>
              </a:rPr>
              <a:t> </a:t>
            </a:r>
            <a:r>
              <a:rPr lang="en-US" sz="1600" dirty="0">
                <a:solidFill>
                  <a:srgbClr val="0070C0"/>
                </a:solidFill>
              </a:rPr>
              <a:t>Acorn RISC Machine.</a:t>
            </a:r>
          </a:p>
          <a:p>
            <a:pPr marL="285750" indent="-285750">
              <a:buClr>
                <a:schemeClr val="tx1"/>
              </a:buClr>
              <a:buFont typeface="Arial" panose="020B0604020202020204" pitchFamily="34" charset="0"/>
              <a:buChar char="•"/>
            </a:pPr>
            <a:r>
              <a:rPr lang="en-US" sz="1600" dirty="0">
                <a:solidFill>
                  <a:srgbClr val="0070C0"/>
                </a:solidFill>
              </a:rPr>
              <a:t>In 1990 </a:t>
            </a:r>
            <a:r>
              <a:rPr lang="en-US" sz="1600" dirty="0">
                <a:solidFill>
                  <a:srgbClr val="000000"/>
                </a:solidFill>
              </a:rPr>
              <a:t>the company </a:t>
            </a:r>
            <a:r>
              <a:rPr lang="en-US" sz="1600" dirty="0">
                <a:solidFill>
                  <a:srgbClr val="FF0000"/>
                </a:solidFill>
              </a:rPr>
              <a:t>Advanced RISC Machines Ltd. (ARM Ltd.) </a:t>
            </a:r>
            <a:r>
              <a:rPr lang="en-US" sz="1600" dirty="0">
                <a:solidFill>
                  <a:srgbClr val="000000"/>
                </a:solidFill>
              </a:rPr>
              <a:t>was </a:t>
            </a:r>
            <a:r>
              <a:rPr lang="en-US" sz="1600" dirty="0">
                <a:solidFill>
                  <a:srgbClr val="0070C0"/>
                </a:solidFill>
              </a:rPr>
              <a:t>founded </a:t>
            </a:r>
            <a:r>
              <a:rPr lang="en-US" sz="1600" dirty="0">
                <a:solidFill>
                  <a:srgbClr val="000000"/>
                </a:solidFill>
              </a:rPr>
              <a:t>as a</a:t>
            </a:r>
          </a:p>
          <a:p>
            <a:pPr>
              <a:spcAft>
                <a:spcPts val="400"/>
              </a:spcAft>
            </a:pPr>
            <a:r>
              <a:rPr lang="en-US" sz="1600" dirty="0">
                <a:solidFill>
                  <a:srgbClr val="000000"/>
                </a:solidFill>
              </a:rPr>
              <a:t> </a:t>
            </a:r>
            <a:r>
              <a:rPr lang="hu-HU" sz="1600" dirty="0">
                <a:solidFill>
                  <a:srgbClr val="000000"/>
                </a:solidFill>
              </a:rPr>
              <a:t> </a:t>
            </a:r>
            <a:r>
              <a:rPr lang="en-US" sz="1600" dirty="0">
                <a:solidFill>
                  <a:srgbClr val="000000"/>
                </a:solidFill>
              </a:rPr>
              <a:t> </a:t>
            </a:r>
            <a:r>
              <a:rPr lang="hu-HU" sz="1600" dirty="0">
                <a:solidFill>
                  <a:srgbClr val="000000"/>
                </a:solidFill>
              </a:rPr>
              <a:t>   </a:t>
            </a:r>
            <a:r>
              <a:rPr lang="en-US" sz="1600" dirty="0">
                <a:solidFill>
                  <a:srgbClr val="0070C0"/>
                </a:solidFill>
              </a:rPr>
              <a:t>joint venture </a:t>
            </a:r>
            <a:r>
              <a:rPr lang="en-US" sz="1600" dirty="0">
                <a:solidFill>
                  <a:srgbClr val="000000"/>
                </a:solidFill>
              </a:rPr>
              <a:t>of </a:t>
            </a:r>
            <a:r>
              <a:rPr lang="en-US" sz="1600" dirty="0">
                <a:solidFill>
                  <a:srgbClr val="0070C0"/>
                </a:solidFill>
              </a:rPr>
              <a:t>Acorn Computers, Apple Computers and VLSI Technology</a:t>
            </a:r>
            <a:r>
              <a:rPr lang="en-US" sz="1600" dirty="0">
                <a:solidFill>
                  <a:srgbClr val="000000"/>
                </a:solidFill>
              </a:rPr>
              <a:t>.</a:t>
            </a:r>
          </a:p>
          <a:p>
            <a:pPr marL="285750" indent="-285750">
              <a:buFont typeface="Arial" panose="020B0604020202020204" pitchFamily="34" charset="0"/>
              <a:buChar char="•"/>
            </a:pPr>
            <a:r>
              <a:rPr lang="en-US" sz="1600" dirty="0">
                <a:solidFill>
                  <a:srgbClr val="000000"/>
                </a:solidFill>
              </a:rPr>
              <a:t>Accordingly, also</a:t>
            </a:r>
            <a:r>
              <a:rPr lang="en-US" sz="1600" dirty="0">
                <a:solidFill>
                  <a:srgbClr val="0000FF"/>
                </a:solidFill>
              </a:rPr>
              <a:t> </a:t>
            </a:r>
            <a:r>
              <a:rPr lang="en-US" sz="1600" dirty="0">
                <a:solidFill>
                  <a:srgbClr val="0070C0"/>
                </a:solidFill>
              </a:rPr>
              <a:t>the interpretation of ARM </a:t>
            </a:r>
            <a:r>
              <a:rPr lang="en-US" sz="1600" dirty="0">
                <a:solidFill>
                  <a:srgbClr val="000000"/>
                </a:solidFill>
              </a:rPr>
              <a:t>was changed to “</a:t>
            </a:r>
            <a:r>
              <a:rPr lang="en-US" sz="1600" dirty="0">
                <a:solidFill>
                  <a:srgbClr val="0070C0"/>
                </a:solidFill>
              </a:rPr>
              <a:t>Advanced RISC</a:t>
            </a:r>
            <a:endParaRPr lang="hu-HU" sz="1600" dirty="0">
              <a:solidFill>
                <a:srgbClr val="0070C0"/>
              </a:solidFill>
            </a:endParaRPr>
          </a:p>
          <a:p>
            <a:r>
              <a:rPr lang="hu-HU" sz="1600" dirty="0">
                <a:solidFill>
                  <a:srgbClr val="0070C0"/>
                </a:solidFill>
              </a:rPr>
              <a:t> </a:t>
            </a:r>
            <a:r>
              <a:rPr lang="en-US" sz="1600" dirty="0">
                <a:solidFill>
                  <a:srgbClr val="0070C0"/>
                </a:solidFill>
              </a:rPr>
              <a:t> </a:t>
            </a:r>
            <a:r>
              <a:rPr lang="hu-HU" sz="1600" dirty="0">
                <a:solidFill>
                  <a:srgbClr val="0070C0"/>
                </a:solidFill>
              </a:rPr>
              <a:t>    </a:t>
            </a:r>
            <a:r>
              <a:rPr lang="en-US" sz="1600" dirty="0">
                <a:solidFill>
                  <a:srgbClr val="0070C0"/>
                </a:solidFill>
              </a:rPr>
              <a:t>Machines</a:t>
            </a:r>
            <a:r>
              <a:rPr lang="en-US" sz="1600" dirty="0">
                <a:solidFill>
                  <a:srgbClr val="000000"/>
                </a:solidFill>
              </a:rPr>
              <a:t>”. </a:t>
            </a:r>
          </a:p>
        </p:txBody>
      </p:sp>
      <p:sp>
        <p:nvSpPr>
          <p:cNvPr id="5" name="TextBox 4"/>
          <p:cNvSpPr txBox="1"/>
          <p:nvPr/>
        </p:nvSpPr>
        <p:spPr>
          <a:xfrm>
            <a:off x="73522" y="413665"/>
            <a:ext cx="3539752" cy="338554"/>
          </a:xfrm>
          <a:prstGeom prst="rect">
            <a:avLst/>
          </a:prstGeom>
          <a:noFill/>
        </p:spPr>
        <p:txBody>
          <a:bodyPr wrap="none" rtlCol="0">
            <a:spAutoFit/>
          </a:bodyPr>
          <a:lstStyle/>
          <a:p>
            <a:r>
              <a:rPr lang="en-US" sz="1600" dirty="0">
                <a:solidFill>
                  <a:srgbClr val="FF0000"/>
                </a:solidFill>
              </a:rPr>
              <a:t>Historical remarks </a:t>
            </a:r>
            <a:r>
              <a:rPr lang="en-US" sz="1600" dirty="0" smtClean="0">
                <a:solidFill>
                  <a:srgbClr val="FF0000"/>
                </a:solidFill>
              </a:rPr>
              <a:t>-1 </a:t>
            </a:r>
            <a:r>
              <a:rPr lang="en-US" sz="1600" dirty="0" smtClean="0"/>
              <a:t>[</a:t>
            </a:r>
            <a:r>
              <a:rPr lang="hu-HU" sz="1600" dirty="0"/>
              <a:t>60</a:t>
            </a:r>
            <a:r>
              <a:rPr lang="en-US" sz="1600" dirty="0"/>
              <a:t>], [</a:t>
            </a:r>
            <a:r>
              <a:rPr lang="hu-HU" sz="1600" dirty="0"/>
              <a:t>61</a:t>
            </a:r>
            <a:r>
              <a:rPr lang="en-US" sz="1600" dirty="0"/>
              <a:t>]</a:t>
            </a:r>
            <a:r>
              <a:rPr lang="en-US" sz="1600" dirty="0">
                <a:solidFill>
                  <a:srgbClr val="FF0000"/>
                </a:solidFill>
              </a:rPr>
              <a:t> </a:t>
            </a:r>
            <a:endParaRPr lang="en-US" sz="1600" dirty="0"/>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14</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30251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(14)</a:t>
            </a:r>
          </a:p>
        </p:txBody>
      </p:sp>
      <p:pic>
        <p:nvPicPr>
          <p:cNvPr id="7170"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36599" b="20731"/>
          <a:stretch/>
        </p:blipFill>
        <p:spPr bwMode="auto">
          <a:xfrm>
            <a:off x="71439" y="998730"/>
            <a:ext cx="8956676" cy="43711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8121" t="84820" r="7681" b="3385"/>
          <a:stretch/>
        </p:blipFill>
        <p:spPr bwMode="auto">
          <a:xfrm>
            <a:off x="251520" y="5454225"/>
            <a:ext cx="8627745" cy="1350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439" y="413665"/>
            <a:ext cx="8768747" cy="369332"/>
          </a:xfrm>
          <a:prstGeom prst="rect">
            <a:avLst/>
          </a:prstGeom>
          <a:noFill/>
        </p:spPr>
        <p:txBody>
          <a:bodyPr wrap="none" rtlCol="0">
            <a:spAutoFit/>
          </a:bodyPr>
          <a:lstStyle/>
          <a:p>
            <a:r>
              <a:rPr lang="en-US" dirty="0">
                <a:solidFill>
                  <a:schemeClr val="accent6"/>
                </a:solidFill>
              </a:rPr>
              <a:t>SPECfp2006_C/C++ scores and related power/energy consumption </a:t>
            </a:r>
            <a:r>
              <a:rPr lang="en-US" dirty="0"/>
              <a:t>[</a:t>
            </a:r>
            <a:r>
              <a:rPr lang="hu-HU" dirty="0"/>
              <a:t>127</a:t>
            </a:r>
            <a:r>
              <a:rPr lang="en-US" dirty="0"/>
              <a:t>]</a:t>
            </a:r>
          </a:p>
        </p:txBody>
      </p:sp>
      <p:sp>
        <p:nvSpPr>
          <p:cNvPr id="3" name="TextBox 2"/>
          <p:cNvSpPr txBox="1"/>
          <p:nvPr/>
        </p:nvSpPr>
        <p:spPr>
          <a:xfrm>
            <a:off x="3086835" y="5798135"/>
            <a:ext cx="1845540" cy="307777"/>
          </a:xfrm>
          <a:prstGeom prst="rect">
            <a:avLst/>
          </a:prstGeom>
          <a:noFill/>
        </p:spPr>
        <p:txBody>
          <a:bodyPr wrap="square" rtlCol="0">
            <a:spAutoFit/>
          </a:bodyPr>
          <a:lstStyle/>
          <a:p>
            <a:r>
              <a:rPr lang="en-GB" sz="1400" dirty="0" smtClean="0">
                <a:solidFill>
                  <a:schemeClr val="bg2">
                    <a:lumMod val="75000"/>
                  </a:schemeClr>
                </a:solidFill>
              </a:rPr>
              <a:t>(Qualcomm)</a:t>
            </a:r>
            <a:endParaRPr lang="en-GB" sz="1400" dirty="0">
              <a:solidFill>
                <a:schemeClr val="bg2">
                  <a:lumMod val="75000"/>
                </a:schemeClr>
              </a:solidFill>
            </a:endParaRPr>
          </a:p>
        </p:txBody>
      </p:sp>
      <p:sp>
        <p:nvSpPr>
          <p:cNvPr id="4" name="TextBox 3"/>
          <p:cNvSpPr txBox="1"/>
          <p:nvPr/>
        </p:nvSpPr>
        <p:spPr>
          <a:xfrm flipH="1">
            <a:off x="6147175" y="5798135"/>
            <a:ext cx="1754481" cy="307777"/>
          </a:xfrm>
          <a:prstGeom prst="rect">
            <a:avLst/>
          </a:prstGeom>
          <a:noFill/>
        </p:spPr>
        <p:txBody>
          <a:bodyPr wrap="square" rtlCol="0">
            <a:spAutoFit/>
          </a:bodyPr>
          <a:lstStyle/>
          <a:p>
            <a:pPr lvl="0"/>
            <a:r>
              <a:rPr lang="en-GB" sz="1400" dirty="0" smtClean="0">
                <a:solidFill>
                  <a:srgbClr val="808080">
                    <a:lumMod val="75000"/>
                  </a:srgbClr>
                </a:solidFill>
              </a:rPr>
              <a:t>(Huawei)</a:t>
            </a:r>
            <a:endParaRPr lang="en-GB" sz="1400" dirty="0">
              <a:solidFill>
                <a:srgbClr val="808080">
                  <a:lumMod val="75000"/>
                </a:srgbClr>
              </a:solidFill>
            </a:endParaRPr>
          </a:p>
        </p:txBody>
      </p:sp>
      <p:sp>
        <p:nvSpPr>
          <p:cNvPr id="8" name="Rectangle 7"/>
          <p:cNvSpPr/>
          <p:nvPr/>
        </p:nvSpPr>
        <p:spPr bwMode="auto">
          <a:xfrm>
            <a:off x="604014" y="2414905"/>
            <a:ext cx="7992000" cy="315035"/>
          </a:xfrm>
          <a:prstGeom prst="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9901697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(15)</a:t>
            </a:r>
          </a:p>
        </p:txBody>
      </p:sp>
      <p:sp>
        <p:nvSpPr>
          <p:cNvPr id="5" name="TextBox 4"/>
          <p:cNvSpPr txBox="1"/>
          <p:nvPr/>
        </p:nvSpPr>
        <p:spPr>
          <a:xfrm>
            <a:off x="75300" y="413665"/>
            <a:ext cx="665567" cy="338554"/>
          </a:xfrm>
          <a:prstGeom prst="rect">
            <a:avLst/>
          </a:prstGeom>
          <a:noFill/>
        </p:spPr>
        <p:txBody>
          <a:bodyPr wrap="none" rtlCol="0">
            <a:spAutoFit/>
          </a:bodyPr>
          <a:lstStyle/>
          <a:p>
            <a:r>
              <a:rPr lang="en-US" sz="1600" dirty="0">
                <a:solidFill>
                  <a:srgbClr val="FF0000"/>
                </a:solidFill>
              </a:rPr>
              <a:t>Note</a:t>
            </a:r>
          </a:p>
        </p:txBody>
      </p:sp>
      <p:sp>
        <p:nvSpPr>
          <p:cNvPr id="6" name="TextBox 5"/>
          <p:cNvSpPr txBox="1"/>
          <p:nvPr/>
        </p:nvSpPr>
        <p:spPr>
          <a:xfrm>
            <a:off x="71500" y="728700"/>
            <a:ext cx="8929176" cy="1077218"/>
          </a:xfrm>
          <a:prstGeom prst="rect">
            <a:avLst/>
          </a:prstGeom>
          <a:noFill/>
        </p:spPr>
        <p:txBody>
          <a:bodyPr wrap="none" rtlCol="0">
            <a:spAutoFit/>
          </a:bodyPr>
          <a:lstStyle/>
          <a:p>
            <a:r>
              <a:rPr lang="en-US" sz="1600" dirty="0"/>
              <a:t>The Figure shows that the projected </a:t>
            </a:r>
            <a:r>
              <a:rPr lang="en-US" sz="1600" dirty="0">
                <a:solidFill>
                  <a:srgbClr val="0070C0"/>
                </a:solidFill>
              </a:rPr>
              <a:t>SPECInt2006 performance of ARM’s Cortex-X1</a:t>
            </a:r>
          </a:p>
          <a:p>
            <a:r>
              <a:rPr lang="en-US" sz="1600" dirty="0">
                <a:solidFill>
                  <a:srgbClr val="0070C0"/>
                </a:solidFill>
              </a:rPr>
              <a:t>  exceeds already Apple’s A13’s score and approaches the performance data of</a:t>
            </a:r>
          </a:p>
          <a:p>
            <a:r>
              <a:rPr lang="en-US" sz="1600" dirty="0">
                <a:solidFill>
                  <a:srgbClr val="0070C0"/>
                </a:solidFill>
              </a:rPr>
              <a:t>  Intel’s and AMD’s client processors </a:t>
            </a:r>
            <a:r>
              <a:rPr lang="en-US" sz="1600" dirty="0"/>
              <a:t>(Core-based 10900K </a:t>
            </a:r>
            <a:r>
              <a:rPr lang="en-US" sz="1600" dirty="0" err="1"/>
              <a:t>Skylake</a:t>
            </a:r>
            <a:r>
              <a:rPr lang="en-US" sz="1600" dirty="0"/>
              <a:t>/Zen2-based Ryzen</a:t>
            </a:r>
          </a:p>
          <a:p>
            <a:r>
              <a:rPr lang="en-US" sz="1600" dirty="0"/>
              <a:t>  3950X).</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52706774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971600" y="1518547"/>
            <a:ext cx="6988782" cy="512064"/>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 Cortex-A CPUs implementing the Armv9-A ISA</a:t>
            </a:r>
          </a:p>
        </p:txBody>
      </p:sp>
      <p:grpSp>
        <p:nvGrpSpPr>
          <p:cNvPr id="12" name="Group 10"/>
          <p:cNvGrpSpPr>
            <a:grpSpLocks/>
          </p:cNvGrpSpPr>
          <p:nvPr/>
        </p:nvGrpSpPr>
        <p:grpSpPr bwMode="auto">
          <a:xfrm>
            <a:off x="1018374" y="2340815"/>
            <a:ext cx="6942008" cy="720728"/>
            <a:chOff x="699" y="1638"/>
            <a:chExt cx="4412" cy="454"/>
          </a:xfrm>
        </p:grpSpPr>
        <p:sp>
          <p:nvSpPr>
            <p:cNvPr id="13" name="AutoShape 11"/>
            <p:cNvSpPr>
              <a:spLocks noChangeArrowheads="1"/>
            </p:cNvSpPr>
            <p:nvPr/>
          </p:nvSpPr>
          <p:spPr bwMode="auto">
            <a:xfrm>
              <a:off x="860" y="1638"/>
              <a:ext cx="4251"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8.1 Main extensions of</a:t>
              </a:r>
              <a:r>
                <a:rPr lang="en-US" sz="1900" dirty="0">
                  <a:solidFill>
                    <a:srgbClr val="FFFFFF"/>
                  </a:solidFill>
                  <a:latin typeface="Verdana"/>
                </a:rPr>
                <a:t> the </a:t>
              </a:r>
              <a:r>
                <a:rPr kumimoji="0" lang="en-US" sz="1900" b="0" i="0" u="none" strike="noStrike" kern="1200" cap="none" spc="0" normalizeH="0" baseline="0" noProof="0" dirty="0">
                  <a:ln>
                    <a:noFill/>
                  </a:ln>
                  <a:solidFill>
                    <a:srgbClr val="FFFFFF"/>
                  </a:solidFill>
                  <a:effectLst/>
                  <a:uLnTx/>
                  <a:uFillTx/>
                  <a:latin typeface="Verdana"/>
                  <a:ea typeface="+mn-ea"/>
                  <a:cs typeface="+mn-cs"/>
                </a:rPr>
                <a:t>Armv9-A ISA and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900" dirty="0">
                  <a:solidFill>
                    <a:srgbClr val="FFFFFF"/>
                  </a:solidFill>
                  <a:latin typeface="Verdana"/>
                </a:rPr>
                <a:t>       </a:t>
              </a:r>
              <a:r>
                <a:rPr kumimoji="0" lang="en-US" sz="1900" b="0" i="0" u="none" strike="noStrike" kern="1200" cap="none" spc="0" normalizeH="0" baseline="0" noProof="0" dirty="0">
                  <a:ln>
                    <a:noFill/>
                  </a:ln>
                  <a:solidFill>
                    <a:srgbClr val="FFFFFF"/>
                  </a:solidFill>
                  <a:effectLst/>
                  <a:uLnTx/>
                  <a:uFillTx/>
                  <a:latin typeface="Verdana"/>
                  <a:ea typeface="+mn-ea"/>
                  <a:cs typeface="+mn-cs"/>
                </a:rPr>
                <a:t>the related microarchitecture of the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4"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grpSp>
        <p:nvGrpSpPr>
          <p:cNvPr id="15" name="Group 10"/>
          <p:cNvGrpSpPr>
            <a:grpSpLocks/>
          </p:cNvGrpSpPr>
          <p:nvPr/>
        </p:nvGrpSpPr>
        <p:grpSpPr bwMode="auto">
          <a:xfrm>
            <a:off x="987162" y="3114045"/>
            <a:ext cx="6973220" cy="720000"/>
            <a:chOff x="699" y="1638"/>
            <a:chExt cx="4374" cy="292"/>
          </a:xfrm>
        </p:grpSpPr>
        <p:sp>
          <p:nvSpPr>
            <p:cNvPr id="16" name="AutoShape 11"/>
            <p:cNvSpPr>
              <a:spLocks noChangeArrowheads="1"/>
            </p:cNvSpPr>
            <p:nvPr/>
          </p:nvSpPr>
          <p:spPr bwMode="auto">
            <a:xfrm>
              <a:off x="877"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8.</a:t>
              </a:r>
              <a:r>
                <a:rPr kumimoji="0" lang="en-US"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2</a:t>
              </a:r>
              <a:r>
                <a:rPr kumimoji="0" lang="en-US" sz="1900" b="0" i="0" u="none" strike="noStrike" kern="1200" cap="none" spc="0" normalizeH="0" baseline="0" noProof="0" dirty="0">
                  <a:ln>
                    <a:noFill/>
                  </a:ln>
                  <a:solidFill>
                    <a:srgbClr val="FFFFFF"/>
                  </a:solidFill>
                  <a:effectLst/>
                  <a:uLnTx/>
                  <a:uFillTx/>
                  <a:latin typeface="Verdana"/>
                  <a:ea typeface="+mn-ea"/>
                  <a:cs typeface="+mn-cs"/>
                </a:rPr>
                <a:t> Overview of Cortex-A CPUs implementing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         the Armv9-A ISA            </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7"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endParaRPr>
            </a:p>
          </p:txBody>
        </p:sp>
      </p:grpSp>
    </p:spTree>
    <p:extLst>
      <p:ext uri="{BB962C8B-B14F-4D97-AF65-F5344CB8AC3E}">
        <p14:creationId xmlns:p14="http://schemas.microsoft.com/office/powerpoint/2010/main" val="416124004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 Cortex-A CPUs implementing the Armv9-A ISA (1)</a:t>
            </a:r>
          </a:p>
        </p:txBody>
      </p:sp>
      <p:sp>
        <p:nvSpPr>
          <p:cNvPr id="3" name="TextBox 2"/>
          <p:cNvSpPr txBox="1"/>
          <p:nvPr/>
        </p:nvSpPr>
        <p:spPr>
          <a:xfrm>
            <a:off x="86410" y="413665"/>
            <a:ext cx="5934702" cy="369332"/>
          </a:xfrm>
          <a:prstGeom prst="rect">
            <a:avLst/>
          </a:prstGeom>
          <a:noFill/>
        </p:spPr>
        <p:txBody>
          <a:bodyPr wrap="none" rtlCol="0">
            <a:spAutoFit/>
          </a:bodyPr>
          <a:lstStyle/>
          <a:p>
            <a:pPr lvl="0" fontAlgn="base">
              <a:spcBef>
                <a:spcPct val="0"/>
              </a:spcBef>
              <a:spcAft>
                <a:spcPct val="0"/>
              </a:spcAft>
              <a:defRPr/>
            </a:pPr>
            <a:r>
              <a:rPr lang="en-US" dirty="0">
                <a:solidFill>
                  <a:schemeClr val="accent6"/>
                </a:solidFill>
              </a:rPr>
              <a:t>8. Cortex-A CPUs implementing the Armv9-A ISA</a:t>
            </a:r>
          </a:p>
        </p:txBody>
      </p:sp>
      <p:sp>
        <p:nvSpPr>
          <p:cNvPr id="5" name="Szövegdoboz 5"/>
          <p:cNvSpPr txBox="1"/>
          <p:nvPr/>
        </p:nvSpPr>
        <p:spPr>
          <a:xfrm>
            <a:off x="520237" y="834678"/>
            <a:ext cx="9272343" cy="115416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kumimoji="0" lang="en-GB" sz="1600" b="0" i="0" u="none" strike="noStrike" kern="1200" cap="none" spc="0" normalizeH="0" baseline="0" noProof="0" dirty="0">
                <a:ln>
                  <a:noFill/>
                </a:ln>
                <a:solidFill>
                  <a:srgbClr val="000000"/>
                </a:solidFill>
                <a:effectLst/>
                <a:uLnTx/>
                <a:uFillTx/>
                <a:latin typeface="Verdana"/>
                <a:ea typeface="+mn-ea"/>
                <a:cs typeface="+mn-cs"/>
              </a:rPr>
              <a:t>ARM announced the Armv9 ISA in </a:t>
            </a:r>
            <a:r>
              <a:rPr lang="hu-HU" sz="1600" dirty="0">
                <a:solidFill>
                  <a:srgbClr val="0070C0"/>
                </a:solidFill>
              </a:rPr>
              <a:t>03/2021</a:t>
            </a:r>
            <a:r>
              <a:rPr lang="en-GB" sz="1600" dirty="0">
                <a:solidFill>
                  <a:srgbClr val="0070C0"/>
                </a:solidFill>
              </a:rPr>
              <a:t>.</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The </a:t>
            </a:r>
            <a:r>
              <a:rPr kumimoji="0" lang="hu-HU" sz="1600" b="0" i="0" u="none" strike="noStrike" kern="1200" cap="none" spc="0" normalizeH="0" baseline="0" noProof="0" dirty="0">
                <a:ln>
                  <a:noFill/>
                </a:ln>
                <a:solidFill>
                  <a:srgbClr val="0070C0"/>
                </a:solidFill>
                <a:effectLst/>
                <a:uLnTx/>
                <a:uFillTx/>
                <a:latin typeface="Verdana"/>
                <a:ea typeface="+mn-ea"/>
                <a:cs typeface="+mn-cs"/>
              </a:rPr>
              <a:t>first CPU</a:t>
            </a:r>
            <a:r>
              <a:rPr kumimoji="0" lang="hu-HU" sz="1600" b="0" i="0" u="none" strike="noStrike" kern="1200" cap="none" spc="0" normalizeH="0" baseline="0" noProof="0" dirty="0">
                <a:ln>
                  <a:noFill/>
                </a:ln>
                <a:solidFill>
                  <a:srgbClr val="000000"/>
                </a:solidFill>
                <a:effectLst/>
                <a:uLnTx/>
                <a:uFillTx/>
                <a:latin typeface="Verdana"/>
                <a:ea typeface="+mn-ea"/>
                <a:cs typeface="+mn-cs"/>
              </a:rPr>
              <a:t> which </a:t>
            </a:r>
            <a:r>
              <a:rPr kumimoji="0" lang="en-GB" sz="1600" b="0" i="0" u="none" strike="noStrike" kern="1200" cap="none" spc="0" normalizeH="0" baseline="0" noProof="0" dirty="0">
                <a:ln>
                  <a:noFill/>
                </a:ln>
                <a:solidFill>
                  <a:srgbClr val="000000"/>
                </a:solidFill>
                <a:effectLst/>
                <a:uLnTx/>
                <a:uFillTx/>
                <a:latin typeface="Verdana"/>
                <a:ea typeface="+mn-ea"/>
                <a:cs typeface="+mn-cs"/>
              </a:rPr>
              <a:t>implemented</a:t>
            </a:r>
            <a:r>
              <a:rPr kumimoji="0" lang="hu-HU" sz="1600" b="0" i="0" u="none" strike="noStrike" kern="1200" cap="none" spc="0" normalizeH="0" baseline="0" noProof="0" dirty="0">
                <a:ln>
                  <a:noFill/>
                </a:ln>
                <a:solidFill>
                  <a:srgbClr val="000000"/>
                </a:solidFill>
                <a:effectLst/>
                <a:uLnTx/>
                <a:uFillTx/>
                <a:latin typeface="Verdana"/>
                <a:ea typeface="+mn-ea"/>
                <a:cs typeface="+mn-cs"/>
              </a:rPr>
              <a:t> the Armv9 ISA is the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server</a:t>
            </a:r>
            <a:r>
              <a:rPr kumimoji="0" lang="en-GB" sz="1600" b="0" i="0" u="none" strike="noStrike" kern="1200" cap="none" spc="0" normalizeH="0" baseline="0" noProof="0" dirty="0" smtClean="0">
                <a:ln>
                  <a:noFill/>
                </a:ln>
                <a:solidFill>
                  <a:srgbClr val="000000"/>
                </a:solidFill>
                <a:effectLst/>
                <a:uLnTx/>
                <a:uFillTx/>
                <a:latin typeface="Verdana"/>
                <a:ea typeface="+mn-ea"/>
                <a:cs typeface="+mn-cs"/>
              </a:rPr>
              <a:t> oriented</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000000"/>
                </a:solidFill>
                <a:latin typeface="Verdana"/>
              </a:rPr>
              <a:t> </a:t>
            </a:r>
            <a:r>
              <a:rPr lang="en-GB" sz="1600" dirty="0" smtClean="0">
                <a:solidFill>
                  <a:srgbClr val="000000"/>
                </a:solidFill>
                <a:latin typeface="Verdana"/>
              </a:rPr>
              <a:t>     </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Neoverse </a:t>
            </a:r>
            <a:r>
              <a:rPr kumimoji="0" lang="hu-HU" sz="1600" b="0" i="0" u="none" strike="noStrike" kern="1200" cap="none" spc="0" normalizeH="0" baseline="0" noProof="0" dirty="0">
                <a:ln>
                  <a:noFill/>
                </a:ln>
                <a:solidFill>
                  <a:srgbClr val="0070C0"/>
                </a:solidFill>
                <a:effectLst/>
                <a:uLnTx/>
                <a:uFillTx/>
                <a:latin typeface="Verdana"/>
                <a:ea typeface="+mn-ea"/>
                <a:cs typeface="+mn-cs"/>
              </a:rPr>
              <a:t>N2 </a:t>
            </a:r>
            <a:r>
              <a:rPr kumimoji="0" lang="hu-HU" sz="1600" b="0" i="0" u="none" strike="noStrike" kern="1200" cap="none" spc="0" normalizeH="0" baseline="0" noProof="0" dirty="0">
                <a:ln>
                  <a:noFill/>
                </a:ln>
                <a:solidFill>
                  <a:srgbClr val="000000"/>
                </a:solidFill>
                <a:effectLst/>
                <a:uLnTx/>
                <a:uFillTx/>
                <a:latin typeface="Verdana"/>
                <a:ea typeface="+mn-ea"/>
                <a:cs typeface="+mn-cs"/>
              </a:rPr>
              <a:t>CPU,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introduced </a:t>
            </a:r>
            <a:r>
              <a:rPr kumimoji="0" lang="hu-HU" sz="1600" b="0" i="0" u="none" strike="noStrike" kern="1200" cap="none" spc="0" normalizeH="0" baseline="0" noProof="0" dirty="0">
                <a:ln>
                  <a:noFill/>
                </a:ln>
                <a:solidFill>
                  <a:srgbClr val="000000"/>
                </a:solidFill>
                <a:effectLst/>
                <a:uLnTx/>
                <a:uFillTx/>
                <a:latin typeface="Verdana"/>
                <a:ea typeface="+mn-ea"/>
                <a:cs typeface="+mn-cs"/>
              </a:rPr>
              <a:t>in </a:t>
            </a:r>
            <a:r>
              <a:rPr kumimoji="0" lang="hu-HU" sz="1600" b="0" i="0" u="none" strike="noStrike" kern="1200" cap="none" spc="0" normalizeH="0" baseline="0" noProof="0" dirty="0">
                <a:ln>
                  <a:noFill/>
                </a:ln>
                <a:solidFill>
                  <a:srgbClr val="0070C0"/>
                </a:solidFill>
                <a:effectLst/>
                <a:uLnTx/>
                <a:uFillTx/>
                <a:latin typeface="Verdana"/>
                <a:ea typeface="+mn-ea"/>
                <a:cs typeface="+mn-cs"/>
              </a:rPr>
              <a:t>04/2021</a:t>
            </a:r>
            <a:r>
              <a:rPr kumimoji="0" lang="en-GB" sz="1600" b="0" i="0" u="none" strike="noStrike" kern="1200" cap="none" spc="0" normalizeH="0" baseline="0" noProof="0" dirty="0">
                <a:ln>
                  <a:noFill/>
                </a:ln>
                <a:solidFill>
                  <a:srgbClr val="000000"/>
                </a:solidFill>
                <a:effectLst/>
                <a:uLnTx/>
                <a:uFillTx/>
                <a:latin typeface="Verdana"/>
                <a:ea typeface="+mn-ea"/>
                <a:cs typeface="+mn-cs"/>
              </a:rPr>
              <a:t> followed</a:t>
            </a:r>
            <a:r>
              <a:rPr kumimoji="0" lang="en-GB" sz="1600" b="0" i="0" u="none" strike="noStrike" kern="1200" cap="none" spc="0" normalizeH="0" noProof="0" dirty="0">
                <a:ln>
                  <a:noFill/>
                </a:ln>
                <a:solidFill>
                  <a:srgbClr val="000000"/>
                </a:solidFill>
                <a:effectLst/>
                <a:uLnTx/>
                <a:uFillTx/>
                <a:latin typeface="Verdana"/>
                <a:ea typeface="+mn-ea"/>
                <a:cs typeface="+mn-cs"/>
              </a:rPr>
              <a:t> by the </a:t>
            </a:r>
            <a:r>
              <a:rPr kumimoji="0" lang="en-GB" sz="1600" b="0" i="0" u="none" strike="noStrike" kern="1200" cap="none" spc="0" normalizeH="0" noProof="0" dirty="0" smtClean="0">
                <a:ln>
                  <a:noFill/>
                </a:ln>
                <a:solidFill>
                  <a:srgbClr val="0070C0"/>
                </a:solidFill>
                <a:effectLst/>
                <a:uLnTx/>
                <a:uFillTx/>
                <a:latin typeface="Verdana"/>
                <a:ea typeface="+mn-ea"/>
                <a:cs typeface="+mn-cs"/>
              </a:rPr>
              <a:t>mobile </a:t>
            </a:r>
            <a:r>
              <a:rPr kumimoji="0" lang="en-GB" sz="1600" b="0" i="0" u="none" strike="noStrike" kern="1200" cap="none" spc="0" normalizeH="0" noProof="0" dirty="0" smtClean="0">
                <a:ln>
                  <a:noFill/>
                </a:ln>
                <a:solidFill>
                  <a:srgbClr val="000000"/>
                </a:solidFill>
                <a:effectLst/>
                <a:uLnTx/>
                <a:uFillTx/>
                <a:latin typeface="Verdana"/>
                <a:ea typeface="+mn-ea"/>
                <a:cs typeface="+mn-cs"/>
              </a:rPr>
              <a:t>oriented</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000000"/>
                </a:solidFill>
                <a:latin typeface="Verdana"/>
              </a:rPr>
              <a:t> </a:t>
            </a:r>
            <a:r>
              <a:rPr lang="en-GB" sz="1600" dirty="0" smtClean="0">
                <a:solidFill>
                  <a:srgbClr val="000000"/>
                </a:solidFill>
                <a:latin typeface="Verdana"/>
              </a:rPr>
              <a:t>     </a:t>
            </a:r>
            <a:r>
              <a:rPr kumimoji="0" lang="en-GB" sz="1600" b="0" i="0" u="none" strike="noStrike" kern="1200" cap="none" spc="0" normalizeH="0" noProof="0" dirty="0" smtClean="0">
                <a:ln>
                  <a:noFill/>
                </a:ln>
                <a:solidFill>
                  <a:srgbClr val="0070C0"/>
                </a:solidFill>
                <a:effectLst/>
                <a:uLnTx/>
                <a:uFillTx/>
                <a:latin typeface="Verdana"/>
                <a:ea typeface="+mn-ea"/>
                <a:cs typeface="+mn-cs"/>
              </a:rPr>
              <a:t>Cortex-X2</a:t>
            </a:r>
            <a:r>
              <a:rPr kumimoji="0" lang="en-GB" sz="1600" b="0" i="0" u="none" strike="noStrike" kern="1200" cap="none" spc="0" normalizeH="0" noProof="0" dirty="0">
                <a:ln>
                  <a:noFill/>
                </a:ln>
                <a:solidFill>
                  <a:srgbClr val="0070C0"/>
                </a:solidFill>
                <a:effectLst/>
                <a:uLnTx/>
                <a:uFillTx/>
                <a:latin typeface="Verdana"/>
                <a:ea typeface="+mn-ea"/>
                <a:cs typeface="+mn-cs"/>
              </a:rPr>
              <a:t>,-</a:t>
            </a:r>
            <a:r>
              <a:rPr kumimoji="0" lang="en-GB" sz="1600" b="0" i="0" u="none" strike="noStrike" kern="1200" cap="none" spc="0" normalizeH="0" noProof="0" dirty="0" smtClean="0">
                <a:ln>
                  <a:noFill/>
                </a:ln>
                <a:solidFill>
                  <a:srgbClr val="0070C0"/>
                </a:solidFill>
                <a:effectLst/>
                <a:uLnTx/>
                <a:uFillTx/>
                <a:latin typeface="Verdana"/>
                <a:ea typeface="+mn-ea"/>
                <a:cs typeface="+mn-cs"/>
              </a:rPr>
              <a:t>A710 </a:t>
            </a:r>
            <a:r>
              <a:rPr kumimoji="0" lang="en-GB" sz="1600" b="0" i="0" u="none" strike="noStrike" kern="1200" cap="none" spc="0" normalizeH="0" noProof="0" dirty="0">
                <a:ln>
                  <a:noFill/>
                </a:ln>
                <a:solidFill>
                  <a:srgbClr val="0070C0"/>
                </a:solidFill>
                <a:effectLst/>
                <a:uLnTx/>
                <a:uFillTx/>
                <a:latin typeface="Verdana"/>
                <a:ea typeface="+mn-ea"/>
                <a:cs typeface="+mn-cs"/>
              </a:rPr>
              <a:t>and </a:t>
            </a:r>
            <a:r>
              <a:rPr kumimoji="0" lang="en-GB" sz="1600" b="0" i="0" u="none" strike="noStrike" kern="1200" cap="none" spc="0" normalizeH="0" noProof="0" dirty="0" smtClean="0">
                <a:ln>
                  <a:noFill/>
                </a:ln>
                <a:solidFill>
                  <a:srgbClr val="0070C0"/>
                </a:solidFill>
                <a:effectLst/>
                <a:uLnTx/>
                <a:uFillTx/>
                <a:latin typeface="Verdana"/>
                <a:ea typeface="+mn-ea"/>
                <a:cs typeface="+mn-cs"/>
              </a:rPr>
              <a:t>–A510 </a:t>
            </a:r>
            <a:r>
              <a:rPr kumimoji="0" lang="en-GB" sz="1600" b="0" i="0" u="none" strike="noStrike" kern="1200" cap="none" spc="0" normalizeH="0" noProof="0" dirty="0">
                <a:ln>
                  <a:noFill/>
                </a:ln>
                <a:solidFill>
                  <a:srgbClr val="0070C0"/>
                </a:solidFill>
                <a:effectLst/>
                <a:uLnTx/>
                <a:uFillTx/>
                <a:latin typeface="Verdana"/>
                <a:ea typeface="+mn-ea"/>
                <a:cs typeface="+mn-cs"/>
              </a:rPr>
              <a:t>CPUs</a:t>
            </a:r>
            <a:r>
              <a:rPr kumimoji="0" lang="en-GB" sz="1600" b="0" i="0" u="none" strike="noStrike" kern="1200" cap="none" spc="0" normalizeH="0" noProof="0" dirty="0" smtClean="0">
                <a:ln>
                  <a:noFill/>
                </a:ln>
                <a:solidFill>
                  <a:srgbClr val="000000"/>
                </a:solidFill>
                <a:effectLst/>
                <a:uLnTx/>
                <a:uFillTx/>
                <a:latin typeface="Verdana"/>
                <a:ea typeface="+mn-ea"/>
                <a:cs typeface="+mn-cs"/>
              </a:rPr>
              <a:t>, </a:t>
            </a:r>
            <a:r>
              <a:rPr lang="en-GB" sz="1600" baseline="0" dirty="0" smtClean="0">
                <a:solidFill>
                  <a:srgbClr val="000000"/>
                </a:solidFill>
                <a:latin typeface="Verdana"/>
              </a:rPr>
              <a:t>announced </a:t>
            </a:r>
            <a:r>
              <a:rPr lang="en-GB" sz="1600" baseline="0" dirty="0">
                <a:solidFill>
                  <a:srgbClr val="000000"/>
                </a:solidFill>
                <a:latin typeface="Verdana"/>
              </a:rPr>
              <a:t>in </a:t>
            </a:r>
            <a:r>
              <a:rPr lang="en-GB" sz="1600" baseline="0" dirty="0">
                <a:solidFill>
                  <a:srgbClr val="0070C0"/>
                </a:solidFill>
                <a:latin typeface="Verdana"/>
              </a:rPr>
              <a:t>05/2021. </a:t>
            </a:r>
            <a:endParaRPr kumimoji="0" lang="en-US" sz="1600" b="0" i="0" u="none" strike="noStrike" kern="1200" cap="none" spc="0" normalizeH="0" baseline="0" noProof="0" dirty="0">
              <a:ln>
                <a:noFill/>
              </a:ln>
              <a:solidFill>
                <a:srgbClr val="0070C0"/>
              </a:solidFill>
              <a:effectLst/>
              <a:uLnTx/>
              <a:uFillTx/>
              <a:latin typeface="Verdana"/>
            </a:endParaRP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9583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anandtech.com/doci/16584/Jem_5.png"/>
          <p:cNvPicPr>
            <a:picLocks noChangeAspect="1" noChangeArrowheads="1"/>
          </p:cNvPicPr>
          <p:nvPr/>
        </p:nvPicPr>
        <p:blipFill rotWithShape="1">
          <a:blip r:embed="rId2">
            <a:extLst>
              <a:ext uri="{28A0092B-C50C-407E-A947-70E740481C1C}">
                <a14:useLocalDpi xmlns:a14="http://schemas.microsoft.com/office/drawing/2010/main" val="0"/>
              </a:ext>
            </a:extLst>
          </a:blip>
          <a:srcRect t="12670"/>
          <a:stretch/>
        </p:blipFill>
        <p:spPr bwMode="auto">
          <a:xfrm>
            <a:off x="73975" y="1286976"/>
            <a:ext cx="8988425" cy="44153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 Cortex-A CPUs implementing the Armv9-A ISA (2)</a:t>
            </a:r>
          </a:p>
        </p:txBody>
      </p:sp>
      <p:sp>
        <p:nvSpPr>
          <p:cNvPr id="4" name="TextBox 3"/>
          <p:cNvSpPr txBox="1"/>
          <p:nvPr/>
        </p:nvSpPr>
        <p:spPr>
          <a:xfrm flipH="1">
            <a:off x="71435" y="452165"/>
            <a:ext cx="9181084" cy="369332"/>
          </a:xfrm>
          <a:prstGeom prst="rect">
            <a:avLst/>
          </a:prstGeom>
          <a:noFill/>
        </p:spPr>
        <p:txBody>
          <a:bodyPr wrap="square" rtlCol="0">
            <a:spAutoFit/>
          </a:bodyPr>
          <a:lstStyle/>
          <a:p>
            <a:r>
              <a:rPr lang="en-GB" dirty="0">
                <a:solidFill>
                  <a:schemeClr val="accent6"/>
                </a:solidFill>
              </a:rPr>
              <a:t>Scope of the Armv9 ISA and related application domains, technologies </a:t>
            </a:r>
            <a:r>
              <a:rPr lang="en-GB" dirty="0"/>
              <a:t>[</a:t>
            </a:r>
            <a:r>
              <a:rPr lang="hu-HU" dirty="0"/>
              <a:t>144</a:t>
            </a:r>
            <a:r>
              <a:rPr lang="en-GB" dirty="0"/>
              <a:t>]</a:t>
            </a:r>
          </a:p>
        </p:txBody>
      </p:sp>
      <p:sp>
        <p:nvSpPr>
          <p:cNvPr id="5" name="TextBox 4"/>
          <p:cNvSpPr txBox="1"/>
          <p:nvPr/>
        </p:nvSpPr>
        <p:spPr>
          <a:xfrm>
            <a:off x="91308" y="5911533"/>
            <a:ext cx="8419228" cy="307777"/>
          </a:xfrm>
          <a:prstGeom prst="rect">
            <a:avLst/>
          </a:prstGeom>
          <a:noFill/>
        </p:spPr>
        <p:txBody>
          <a:bodyPr wrap="none" rtlCol="0">
            <a:spAutoFit/>
          </a:bodyPr>
          <a:lstStyle/>
          <a:p>
            <a:r>
              <a:rPr lang="en-GB" sz="1400" dirty="0"/>
              <a:t>Arm’s Helium technology is the Vector Extension (MVE) of Arm Cortex-M processor series.</a:t>
            </a:r>
            <a:endParaRPr lang="en-GB" sz="1200" dirty="0"/>
          </a:p>
        </p:txBody>
      </p:sp>
    </p:spTree>
    <p:extLst>
      <p:ext uri="{BB962C8B-B14F-4D97-AF65-F5344CB8AC3E}">
        <p14:creationId xmlns:p14="http://schemas.microsoft.com/office/powerpoint/2010/main" val="187961286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7206" y="1576400"/>
            <a:ext cx="8100239"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900" dirty="0">
                <a:solidFill>
                  <a:srgbClr val="FFFFFF"/>
                </a:solidFill>
                <a:latin typeface="Verdana"/>
              </a:rPr>
              <a:t>8.</a:t>
            </a:r>
            <a:r>
              <a:rPr kumimoji="0" lang="en-US" sz="1900" b="0" i="0" u="none" strike="noStrike" kern="1200" cap="none" spc="0" normalizeH="0" baseline="0" noProof="0" dirty="0">
                <a:ln>
                  <a:noFill/>
                </a:ln>
                <a:solidFill>
                  <a:srgbClr val="FFFFFF"/>
                </a:solidFill>
                <a:effectLst/>
                <a:uLnTx/>
                <a:uFillTx/>
                <a:latin typeface="Verdana"/>
                <a:ea typeface="+mn-ea"/>
                <a:cs typeface="+mn-cs"/>
              </a:rPr>
              <a:t>1 Main extensions of the Armv9-A</a:t>
            </a:r>
            <a:r>
              <a:rPr kumimoji="0" lang="en-US" sz="1900" b="0" i="0" u="none" strike="noStrike" kern="1200" cap="none" spc="0" normalizeH="0" noProof="0" dirty="0">
                <a:ln>
                  <a:noFill/>
                </a:ln>
                <a:solidFill>
                  <a:srgbClr val="FFFFFF"/>
                </a:solidFill>
                <a:effectLst/>
                <a:uLnTx/>
                <a:uFillTx/>
                <a:latin typeface="Verdana"/>
                <a:ea typeface="+mn-ea"/>
                <a:cs typeface="+mn-cs"/>
              </a:rPr>
              <a:t> ISA </a:t>
            </a:r>
            <a:r>
              <a:rPr kumimoji="0" lang="en-US" sz="1900" b="0" i="0" u="none" strike="noStrike" kern="1200" cap="none" spc="0" normalizeH="0" baseline="0" noProof="0" dirty="0">
                <a:ln>
                  <a:noFill/>
                </a:ln>
                <a:solidFill>
                  <a:srgbClr val="FFFFFF"/>
                </a:solidFill>
                <a:effectLst/>
                <a:uLnTx/>
                <a:uFillTx/>
                <a:latin typeface="Verdana"/>
                <a:ea typeface="+mn-ea"/>
                <a:cs typeface="+mn-cs"/>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 the related microarchitectures of the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3" name="Group 10"/>
          <p:cNvGrpSpPr>
            <a:grpSpLocks/>
          </p:cNvGrpSpPr>
          <p:nvPr/>
        </p:nvGrpSpPr>
        <p:grpSpPr bwMode="auto">
          <a:xfrm>
            <a:off x="615396" y="2541016"/>
            <a:ext cx="7962049" cy="463550"/>
            <a:chOff x="699" y="1638"/>
            <a:chExt cx="4448" cy="292"/>
          </a:xfrm>
        </p:grpSpPr>
        <p:sp>
          <p:nvSpPr>
            <p:cNvPr id="4" name="AutoShape 11"/>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 </a:t>
              </a:r>
              <a:r>
                <a:rPr kumimoji="0" lang="en-GB"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8.</a:t>
              </a:r>
              <a:r>
                <a:rPr kumimoji="0" lang="en-US" sz="1900" b="0" i="0" u="none" strike="noStrike" kern="1200" cap="none" spc="0" normalizeH="0" baseline="0" noProof="0" dirty="0">
                  <a:ln>
                    <a:noFill/>
                  </a:ln>
                  <a:solidFill>
                    <a:srgbClr val="FFFFFF"/>
                  </a:solidFill>
                  <a:effectLst/>
                  <a:uLnTx/>
                  <a:uFillTx/>
                  <a:latin typeface="Verdana"/>
                  <a:ea typeface="+mn-ea"/>
                  <a:cs typeface="+mn-cs"/>
                </a:rPr>
                <a:t>1.1 Main extensions of the Armv9-A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grpSp>
        <p:nvGrpSpPr>
          <p:cNvPr id="6" name="Group 13"/>
          <p:cNvGrpSpPr>
            <a:grpSpLocks/>
          </p:cNvGrpSpPr>
          <p:nvPr/>
        </p:nvGrpSpPr>
        <p:grpSpPr bwMode="auto">
          <a:xfrm>
            <a:off x="612221" y="3055471"/>
            <a:ext cx="7965224" cy="720728"/>
            <a:chOff x="699" y="1638"/>
            <a:chExt cx="4448" cy="454"/>
          </a:xfrm>
        </p:grpSpPr>
        <p:sp>
          <p:nvSpPr>
            <p:cNvPr id="7" name="AutoShape 14"/>
            <p:cNvSpPr>
              <a:spLocks noChangeArrowheads="1"/>
            </p:cNvSpPr>
            <p:nvPr/>
          </p:nvSpPr>
          <p:spPr bwMode="auto">
            <a:xfrm>
              <a:off x="951" y="1638"/>
              <a:ext cx="4196"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 8.</a:t>
              </a:r>
              <a:r>
                <a:rPr kumimoji="0" lang="en-US" sz="1900" b="0" i="0" u="none" strike="noStrike" kern="1200" cap="none" spc="0" normalizeH="0" baseline="0" noProof="0" dirty="0">
                  <a:ln>
                    <a:noFill/>
                  </a:ln>
                  <a:solidFill>
                    <a:srgbClr val="FFFFFF"/>
                  </a:solidFill>
                  <a:effectLst/>
                  <a:uLnTx/>
                  <a:uFillTx/>
                  <a:latin typeface="Verdana"/>
                  <a:ea typeface="+mn-ea"/>
                  <a:cs typeface="+mn-cs"/>
                </a:rPr>
                <a:t>1.2 Main extension of the related microarchitectures: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           The Armv9-A</a:t>
              </a:r>
              <a:r>
                <a:rPr kumimoji="0" lang="en-US" sz="1900" b="0" i="0" u="none" strike="noStrike" kern="1200" cap="none" spc="0" normalizeH="0" noProof="0" dirty="0">
                  <a:ln>
                    <a:noFill/>
                  </a:ln>
                  <a:solidFill>
                    <a:srgbClr val="FFFFFF"/>
                  </a:solidFill>
                  <a:effectLst/>
                  <a:uLnTx/>
                  <a:uFillTx/>
                  <a:latin typeface="Verdana"/>
                  <a:ea typeface="+mn-ea"/>
                  <a:cs typeface="+mn-cs"/>
                </a:rPr>
                <a:t> based </a:t>
              </a:r>
              <a:r>
                <a:rPr kumimoji="0" lang="en-US" sz="1900" b="0" i="0" u="none" strike="noStrike" kern="1200" cap="none" spc="0" normalizeH="0" baseline="0" noProof="0" dirty="0" err="1">
                  <a:ln>
                    <a:noFill/>
                  </a:ln>
                  <a:solidFill>
                    <a:srgbClr val="FFFFFF"/>
                  </a:solidFill>
                  <a:effectLst/>
                  <a:uLnTx/>
                  <a:uFillTx/>
                  <a:latin typeface="Verdana"/>
                  <a:ea typeface="+mn-ea"/>
                  <a:cs typeface="+mn-cs"/>
                </a:rPr>
                <a:t>DynamIQ</a:t>
              </a:r>
              <a:r>
                <a:rPr kumimoji="0" lang="en-US" sz="1900" b="0" i="0" u="none" strike="noStrike" kern="1200" cap="none" spc="0" normalizeH="0" baseline="0" noProof="0" dirty="0">
                  <a:ln>
                    <a:noFill/>
                  </a:ln>
                  <a:solidFill>
                    <a:srgbClr val="FFFFFF"/>
                  </a:solidFill>
                  <a:effectLst/>
                  <a:uLnTx/>
                  <a:uFillTx/>
                  <a:latin typeface="Verdana"/>
                  <a:ea typeface="+mn-ea"/>
                  <a:cs typeface="+mn-cs"/>
                </a:rPr>
                <a:t> core cluster</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Text Box 15"/>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spTree>
    <p:extLst>
      <p:ext uri="{BB962C8B-B14F-4D97-AF65-F5344CB8AC3E}">
        <p14:creationId xmlns:p14="http://schemas.microsoft.com/office/powerpoint/2010/main" val="4150229715"/>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250" y="1944253"/>
            <a:ext cx="8101195"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8.1.1 Main extensions of the Armv9-A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00332267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a:t>
            </a:r>
            <a:r>
              <a:rPr lang="hu-HU" sz="1700" kern="1200" dirty="0">
                <a:solidFill>
                  <a:srgbClr val="FFFFFF"/>
                </a:solidFill>
              </a:rPr>
              <a:t>1</a:t>
            </a:r>
            <a:r>
              <a:rPr lang="en-GB" sz="1700" kern="1200" dirty="0">
                <a:solidFill>
                  <a:srgbClr val="FFFFFF"/>
                </a:solidFill>
              </a:rPr>
              <a:t>)</a:t>
            </a:r>
            <a:endParaRPr lang="en-US" sz="1700" kern="1200" dirty="0">
              <a:solidFill>
                <a:srgbClr val="FFFFFF"/>
              </a:solidFill>
            </a:endParaRPr>
          </a:p>
        </p:txBody>
      </p:sp>
      <p:sp>
        <p:nvSpPr>
          <p:cNvPr id="4" name="Szövegdoboz 3"/>
          <p:cNvSpPr txBox="1"/>
          <p:nvPr/>
        </p:nvSpPr>
        <p:spPr>
          <a:xfrm>
            <a:off x="77942" y="413665"/>
            <a:ext cx="78309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b="0" i="0" u="none" strike="noStrike" kern="1200" cap="none" spc="0" normalizeH="0" baseline="0" noProof="0" dirty="0">
                <a:ln>
                  <a:noFill/>
                </a:ln>
                <a:solidFill>
                  <a:srgbClr val="2D2D8A"/>
                </a:solidFill>
                <a:effectLst/>
                <a:uLnTx/>
                <a:uFillTx/>
                <a:latin typeface="Verdana"/>
                <a:ea typeface="+mn-ea"/>
                <a:cs typeface="+mn-cs"/>
              </a:rPr>
              <a:t>8.1.1 Main extensions of the Armv9 </a:t>
            </a:r>
            <a:r>
              <a:rPr kumimoji="0" lang="hu-HU" b="0" i="0" u="none" strike="noStrike" kern="1200" cap="none" spc="0" normalizeH="0" baseline="0" noProof="0" dirty="0">
                <a:ln>
                  <a:noFill/>
                </a:ln>
                <a:solidFill>
                  <a:srgbClr val="2D2D8A"/>
                </a:solidFill>
                <a:effectLst/>
                <a:uLnTx/>
                <a:uFillTx/>
                <a:latin typeface="Verdana"/>
                <a:ea typeface="+mn-ea"/>
                <a:cs typeface="+mn-cs"/>
              </a:rPr>
              <a:t>ISA </a:t>
            </a:r>
            <a:r>
              <a:rPr kumimoji="0" lang="hu-HU" b="0" i="0" u="none" strike="noStrike" kern="1200" cap="none" spc="0" normalizeH="0" baseline="0" noProof="0" dirty="0">
                <a:ln>
                  <a:noFill/>
                </a:ln>
                <a:effectLst/>
                <a:uLnTx/>
                <a:uFillTx/>
                <a:latin typeface="Verdana"/>
                <a:ea typeface="+mn-ea"/>
                <a:cs typeface="+mn-cs"/>
              </a:rPr>
              <a:t>[154]</a:t>
            </a:r>
            <a:r>
              <a:rPr kumimoji="0" lang="en-GB" b="0" i="0" u="none" strike="noStrike" kern="1200" cap="none" spc="0" normalizeH="0" baseline="0" noProof="0" dirty="0">
                <a:ln>
                  <a:noFill/>
                </a:ln>
                <a:effectLst/>
                <a:uLnTx/>
                <a:uFillTx/>
                <a:latin typeface="Verdana"/>
                <a:ea typeface="+mn-ea"/>
                <a:cs typeface="+mn-cs"/>
              </a:rPr>
              <a:t>, [</a:t>
            </a:r>
            <a:r>
              <a:rPr kumimoji="0" lang="hu-HU" b="0" i="0" u="none" strike="noStrike" kern="1200" cap="none" spc="0" normalizeH="0" baseline="0" noProof="0" dirty="0">
                <a:ln>
                  <a:noFill/>
                </a:ln>
                <a:effectLst/>
                <a:uLnTx/>
                <a:uFillTx/>
                <a:latin typeface="Verdana"/>
                <a:ea typeface="+mn-ea"/>
                <a:cs typeface="+mn-cs"/>
              </a:rPr>
              <a:t>144</a:t>
            </a:r>
            <a:r>
              <a:rPr kumimoji="0" lang="en-GB" b="0" i="0" u="none" strike="noStrike" kern="1200" cap="none" spc="0" normalizeH="0" baseline="0" noProof="0" dirty="0">
                <a:ln>
                  <a:noFill/>
                </a:ln>
                <a:effectLst/>
                <a:uLnTx/>
                <a:uFillTx/>
                <a:latin typeface="Verdana"/>
                <a:ea typeface="+mn-ea"/>
                <a:cs typeface="+mn-cs"/>
              </a:rPr>
              <a:t>]</a:t>
            </a:r>
            <a:r>
              <a:rPr kumimoji="0" lang="en-GB" b="0" i="0" u="none" strike="noStrike" kern="1200" cap="none" spc="0" normalizeH="0" baseline="0" noProof="0" dirty="0">
                <a:ln>
                  <a:noFill/>
                </a:ln>
                <a:solidFill>
                  <a:srgbClr val="2D2D8A"/>
                </a:solidFill>
                <a:effectLst/>
                <a:uLnTx/>
                <a:uFillTx/>
                <a:latin typeface="Verdana"/>
                <a:ea typeface="+mn-ea"/>
                <a:cs typeface="+mn-cs"/>
              </a:rPr>
              <a:t> -1 </a:t>
            </a:r>
            <a:r>
              <a:rPr kumimoji="0" lang="en-GB" b="0" i="0" u="none" strike="noStrike" kern="1200" cap="none" spc="0" normalizeH="0" baseline="0" noProof="0" dirty="0">
                <a:ln>
                  <a:noFill/>
                </a:ln>
                <a:solidFill>
                  <a:srgbClr val="0070C0"/>
                </a:solidFill>
                <a:effectLst/>
                <a:uLnTx/>
                <a:uFillTx/>
                <a:latin typeface="Verdana"/>
                <a:ea typeface="+mn-ea"/>
                <a:cs typeface="+mn-cs"/>
              </a:rPr>
              <a:t>           </a:t>
            </a:r>
            <a:endParaRPr kumimoji="0" lang="en-US"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9" name="Group 8"/>
          <p:cNvGrpSpPr/>
          <p:nvPr/>
        </p:nvGrpSpPr>
        <p:grpSpPr>
          <a:xfrm>
            <a:off x="114300" y="1268760"/>
            <a:ext cx="8915400" cy="3448051"/>
            <a:chOff x="114300" y="1628800"/>
            <a:chExt cx="8915400" cy="3448051"/>
          </a:xfrm>
        </p:grpSpPr>
        <p:pic>
          <p:nvPicPr>
            <p:cNvPr id="11266" name="Picture 2" descr="http://3s81si1s5ygj3mzby34dq6qf-wpengine.netdna-ssl.com/wp-content/uploads/2021/03/arm-vision-architecture-road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628800"/>
              <a:ext cx="8915400" cy="34480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mages.anandtech.com/doci/16584/car_678x452.png"/>
            <p:cNvPicPr>
              <a:picLocks noChangeAspect="1" noChangeArrowheads="1"/>
            </p:cNvPicPr>
            <p:nvPr/>
          </p:nvPicPr>
          <p:blipFill rotWithShape="1">
            <a:blip r:embed="rId3">
              <a:extLst>
                <a:ext uri="{28A0092B-C50C-407E-A947-70E740481C1C}">
                  <a14:useLocalDpi xmlns:a14="http://schemas.microsoft.com/office/drawing/2010/main" val="0"/>
                </a:ext>
              </a:extLst>
            </a:blip>
            <a:srcRect l="58046" t="8650" r="8441" b="1138"/>
            <a:stretch/>
          </p:blipFill>
          <p:spPr bwMode="auto">
            <a:xfrm>
              <a:off x="6355427" y="1663051"/>
              <a:ext cx="2582058" cy="341379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115191" y="4949545"/>
              <a:ext cx="1981534" cy="126000"/>
            </a:xfrm>
            <a:prstGeom prst="roundRect">
              <a:avLst/>
            </a:prstGeom>
            <a:solidFill>
              <a:schemeClr val="tx1">
                <a:lumMod val="75000"/>
                <a:lumOff val="25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grpSp>
      <p:sp>
        <p:nvSpPr>
          <p:cNvPr id="11" name="Rounded Rectangle 10"/>
          <p:cNvSpPr/>
          <p:nvPr/>
        </p:nvSpPr>
        <p:spPr bwMode="auto">
          <a:xfrm>
            <a:off x="3357563" y="3262610"/>
            <a:ext cx="854397" cy="194062"/>
          </a:xfrm>
          <a:prstGeom prst="roundRect">
            <a:avLst/>
          </a:prstGeom>
          <a:solidFill>
            <a:srgbClr val="3D3D3D"/>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13" name="TextBox 12"/>
          <p:cNvSpPr txBox="1"/>
          <p:nvPr/>
        </p:nvSpPr>
        <p:spPr>
          <a:xfrm>
            <a:off x="3186366" y="3244890"/>
            <a:ext cx="1293169" cy="230832"/>
          </a:xfrm>
          <a:prstGeom prst="rect">
            <a:avLst/>
          </a:prstGeom>
          <a:noFill/>
        </p:spPr>
        <p:txBody>
          <a:bodyPr wrap="square" rtlCol="0">
            <a:spAutoFit/>
          </a:bodyPr>
          <a:lstStyle/>
          <a:p>
            <a:r>
              <a:rPr lang="en-GB" sz="900" dirty="0">
                <a:solidFill>
                  <a:srgbClr val="84AE5A"/>
                </a:solidFill>
              </a:rPr>
              <a:t>Adv. SIMD (NEON) </a:t>
            </a:r>
          </a:p>
        </p:txBody>
      </p:sp>
      <p:sp>
        <p:nvSpPr>
          <p:cNvPr id="3" name="Rectangle 2"/>
          <p:cNvSpPr/>
          <p:nvPr/>
        </p:nvSpPr>
        <p:spPr bwMode="auto">
          <a:xfrm>
            <a:off x="6355427" y="1351139"/>
            <a:ext cx="2582058" cy="3024000"/>
          </a:xfrm>
          <a:prstGeom prst="rect">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471110366"/>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(2)</a:t>
            </a:r>
            <a:endParaRPr lang="en-US" sz="1700" kern="1200" dirty="0">
              <a:solidFill>
                <a:srgbClr val="FFFFFF"/>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567"/>
          <a:stretch/>
        </p:blipFill>
        <p:spPr>
          <a:xfrm>
            <a:off x="0" y="1943835"/>
            <a:ext cx="9144000" cy="3807640"/>
          </a:xfrm>
          <a:prstGeom prst="rect">
            <a:avLst/>
          </a:prstGeom>
        </p:spPr>
      </p:pic>
      <p:sp>
        <p:nvSpPr>
          <p:cNvPr id="6" name="TextBox 5"/>
          <p:cNvSpPr txBox="1"/>
          <p:nvPr/>
        </p:nvSpPr>
        <p:spPr>
          <a:xfrm>
            <a:off x="71500" y="413665"/>
            <a:ext cx="489377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2D2D8A"/>
                </a:solidFill>
                <a:latin typeface="Verdana"/>
              </a:rPr>
              <a:t>Main extensions of the</a:t>
            </a:r>
            <a:r>
              <a:rPr kumimoji="0" lang="en-US" sz="1800" b="0" i="0" u="none" strike="noStrike" kern="1200" cap="none" spc="0" normalizeH="0" baseline="0" noProof="0" dirty="0">
                <a:ln>
                  <a:noFill/>
                </a:ln>
                <a:solidFill>
                  <a:srgbClr val="2D2D8A"/>
                </a:solidFill>
                <a:effectLst/>
                <a:uLnTx/>
                <a:uFillTx/>
                <a:latin typeface="Verdana"/>
                <a:ea typeface="+mn-ea"/>
                <a:cs typeface="+mn-cs"/>
              </a:rPr>
              <a:t> Armv9A ISA -2  </a:t>
            </a:r>
          </a:p>
        </p:txBody>
      </p:sp>
      <p:sp>
        <p:nvSpPr>
          <p:cNvPr id="7" name="TextBox 6"/>
          <p:cNvSpPr txBox="1"/>
          <p:nvPr/>
        </p:nvSpPr>
        <p:spPr>
          <a:xfrm>
            <a:off x="71500" y="774221"/>
            <a:ext cx="901041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 </a:t>
            </a:r>
            <a:r>
              <a:rPr kumimoji="0" lang="en-GB" sz="1600" b="0" i="0" u="none" strike="noStrike" kern="1200" cap="none" spc="0" normalizeH="0" baseline="0" noProof="0" dirty="0">
                <a:ln>
                  <a:noFill/>
                </a:ln>
                <a:solidFill>
                  <a:srgbClr val="000000"/>
                </a:solidFill>
                <a:effectLst/>
                <a:uLnTx/>
                <a:uFillTx/>
                <a:latin typeface="Verdana"/>
                <a:ea typeface="+mn-ea"/>
                <a:cs typeface="+mn-cs"/>
              </a:rPr>
              <a:t>Armv9 ISA includes </a:t>
            </a:r>
            <a:r>
              <a:rPr kumimoji="0" lang="en-GB" sz="1600" b="0" i="0" u="none" strike="noStrike" kern="1200" cap="none" spc="0" normalizeH="0" baseline="0" noProof="0" dirty="0">
                <a:ln>
                  <a:noFill/>
                </a:ln>
                <a:solidFill>
                  <a:srgbClr val="0070C0"/>
                </a:solidFill>
                <a:effectLst/>
                <a:uLnTx/>
                <a:uFillTx/>
                <a:latin typeface="Verdana"/>
                <a:ea typeface="+mn-ea"/>
                <a:cs typeface="+mn-cs"/>
              </a:rPr>
              <a:t>all enhancements </a:t>
            </a:r>
            <a:r>
              <a:rPr kumimoji="0" lang="en-GB" sz="1600" b="0" i="0" u="none" strike="noStrike" kern="1200" cap="none" spc="0" normalizeH="0" baseline="0" noProof="0" dirty="0">
                <a:ln>
                  <a:noFill/>
                </a:ln>
                <a:solidFill>
                  <a:srgbClr val="000000"/>
                </a:solidFill>
                <a:effectLst/>
                <a:uLnTx/>
                <a:uFillTx/>
                <a:latin typeface="Verdana"/>
                <a:ea typeface="+mn-ea"/>
                <a:cs typeface="+mn-cs"/>
              </a:rPr>
              <a:t>introduced in the new releases of the</a:t>
            </a:r>
            <a:r>
              <a:rPr kumimoji="0" lang="en-GB" sz="1600" b="0" i="0" u="none" strike="noStrike" kern="1200" cap="none" spc="0" normalizeH="0" noProof="0" dirty="0">
                <a:ln>
                  <a:noFill/>
                </a:ln>
                <a:solidFill>
                  <a:srgbClr val="000000"/>
                </a:solidFill>
                <a:effectLst/>
                <a:uLnTx/>
                <a:uFillTx/>
                <a:latin typeface="Verdana"/>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aseline="0" dirty="0">
                <a:solidFill>
                  <a:srgbClr val="000000"/>
                </a:solidFill>
                <a:latin typeface="Verdana"/>
              </a:rPr>
              <a:t>  </a:t>
            </a:r>
            <a:r>
              <a:rPr lang="en-GB" sz="1600" baseline="0" dirty="0">
                <a:solidFill>
                  <a:srgbClr val="0070C0"/>
                </a:solidFill>
                <a:latin typeface="Verdana"/>
              </a:rPr>
              <a:t>Armv8</a:t>
            </a:r>
            <a:r>
              <a:rPr lang="en-GB" sz="1600" dirty="0">
                <a:solidFill>
                  <a:srgbClr val="0070C0"/>
                </a:solidFill>
                <a:latin typeface="Verdana"/>
              </a:rPr>
              <a:t> ISA </a:t>
            </a:r>
            <a:r>
              <a:rPr lang="en-GB" sz="1600" dirty="0">
                <a:latin typeface="Verdana"/>
              </a:rPr>
              <a:t>(for compatibility), and</a:t>
            </a:r>
            <a:r>
              <a:rPr lang="en-GB" sz="1600" dirty="0">
                <a:solidFill>
                  <a:srgbClr val="0070C0"/>
                </a:solidFill>
                <a:latin typeface="Verdana"/>
              </a:rPr>
              <a:t> </a:t>
            </a:r>
            <a:r>
              <a:rPr lang="en-GB" sz="1600" dirty="0">
                <a:latin typeface="Verdana"/>
              </a:rPr>
              <a:t>introduces </a:t>
            </a:r>
            <a:r>
              <a:rPr lang="en-GB" sz="1600" dirty="0">
                <a:solidFill>
                  <a:srgbClr val="000000"/>
                </a:solidFill>
                <a:latin typeface="Verdana"/>
              </a:rPr>
              <a:t>a number of few </a:t>
            </a:r>
            <a:r>
              <a:rPr lang="en-GB" sz="1600" dirty="0">
                <a:solidFill>
                  <a:srgbClr val="0070C0"/>
                </a:solidFill>
                <a:latin typeface="Verdana"/>
              </a:rPr>
              <a:t>further extensions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0070C0"/>
                </a:solidFill>
                <a:latin typeface="Verdana"/>
              </a:rPr>
              <a:t>  </a:t>
            </a:r>
            <a:r>
              <a:rPr lang="en-GB" sz="1600" dirty="0">
                <a:solidFill>
                  <a:srgbClr val="000000"/>
                </a:solidFill>
                <a:latin typeface="Verdana"/>
              </a:rPr>
              <a:t>as well, as the </a:t>
            </a:r>
            <a:r>
              <a:rPr lang="en-GB" sz="1600" dirty="0" smtClean="0">
                <a:solidFill>
                  <a:srgbClr val="000000"/>
                </a:solidFill>
                <a:latin typeface="Verdana"/>
              </a:rPr>
              <a:t>Figure below indicates </a:t>
            </a:r>
            <a:r>
              <a:rPr lang="en-GB" sz="1600" dirty="0">
                <a:solidFill>
                  <a:srgbClr val="000000"/>
                </a:solidFill>
                <a:latin typeface="Verdana"/>
              </a:rPr>
              <a:t>on the example of the ARM </a:t>
            </a:r>
            <a:r>
              <a:rPr lang="en-GB" sz="1600" dirty="0" err="1">
                <a:solidFill>
                  <a:srgbClr val="000000"/>
                </a:solidFill>
                <a:latin typeface="Verdana"/>
              </a:rPr>
              <a:t>Neoverse</a:t>
            </a:r>
            <a:r>
              <a:rPr lang="en-GB" sz="1600" dirty="0">
                <a:solidFill>
                  <a:srgbClr val="000000"/>
                </a:solidFill>
                <a:latin typeface="Verdana"/>
              </a:rPr>
              <a:t> N2 CPU.</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 name="TextBox 9"/>
          <p:cNvSpPr txBox="1"/>
          <p:nvPr/>
        </p:nvSpPr>
        <p:spPr>
          <a:xfrm>
            <a:off x="776748" y="5925277"/>
            <a:ext cx="775949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Architectural features supported by 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Neoverse</a:t>
            </a:r>
            <a:r>
              <a:rPr kumimoji="0" lang="en-US" sz="1600" b="0" i="0" u="none" strike="noStrike" kern="1200" cap="none" spc="0" normalizeH="0" baseline="0" noProof="0" dirty="0">
                <a:ln>
                  <a:noFill/>
                </a:ln>
                <a:solidFill>
                  <a:srgbClr val="000000"/>
                </a:solidFill>
                <a:effectLst/>
                <a:uLnTx/>
                <a:uFillTx/>
                <a:latin typeface="Verdana"/>
                <a:ea typeface="+mn-ea"/>
                <a:cs typeface="+mn-cs"/>
              </a:rPr>
              <a:t> N2</a:t>
            </a:r>
            <a:r>
              <a:rPr kumimoji="0" lang="hu-HU" sz="1600" b="0" i="0" u="none" strike="noStrike" kern="1200" cap="none" spc="0" normalizeH="0" baseline="0" noProof="0" dirty="0">
                <a:ln>
                  <a:noFill/>
                </a:ln>
                <a:solidFill>
                  <a:srgbClr val="000000"/>
                </a:solidFill>
                <a:effectLst/>
                <a:uLnTx/>
                <a:uFillTx/>
                <a:latin typeface="Verdana"/>
                <a:ea typeface="+mn-ea"/>
                <a:cs typeface="+mn-cs"/>
              </a:rPr>
              <a:t> CPU</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158</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Tree>
    <p:extLst>
      <p:ext uri="{BB962C8B-B14F-4D97-AF65-F5344CB8AC3E}">
        <p14:creationId xmlns:p14="http://schemas.microsoft.com/office/powerpoint/2010/main" val="254886017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(3)</a:t>
            </a:r>
          </a:p>
        </p:txBody>
      </p:sp>
      <p:sp>
        <p:nvSpPr>
          <p:cNvPr id="4" name="Szövegdoboz 3"/>
          <p:cNvSpPr txBox="1"/>
          <p:nvPr/>
        </p:nvSpPr>
        <p:spPr>
          <a:xfrm>
            <a:off x="77942" y="413665"/>
            <a:ext cx="78309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b="0" i="0" u="none" strike="noStrike" kern="1200" cap="none" spc="0" normalizeH="0" baseline="0" noProof="0" dirty="0">
                <a:ln>
                  <a:noFill/>
                </a:ln>
                <a:solidFill>
                  <a:srgbClr val="2D2D8A"/>
                </a:solidFill>
                <a:effectLst/>
                <a:uLnTx/>
                <a:uFillTx/>
                <a:latin typeface="Verdana"/>
                <a:ea typeface="+mn-ea"/>
                <a:cs typeface="+mn-cs"/>
              </a:rPr>
              <a:t>Main extensions of the Armv9 </a:t>
            </a:r>
            <a:r>
              <a:rPr kumimoji="0" lang="hu-HU" b="0" i="0" u="none" strike="noStrike" kern="1200" cap="none" spc="0" normalizeH="0" baseline="0" noProof="0" dirty="0">
                <a:ln>
                  <a:noFill/>
                </a:ln>
                <a:solidFill>
                  <a:srgbClr val="2D2D8A"/>
                </a:solidFill>
                <a:effectLst/>
                <a:uLnTx/>
                <a:uFillTx/>
                <a:latin typeface="Verdana"/>
                <a:ea typeface="+mn-ea"/>
                <a:cs typeface="+mn-cs"/>
              </a:rPr>
              <a:t>ISA </a:t>
            </a:r>
            <a:r>
              <a:rPr kumimoji="0" lang="hu-HU" b="0" i="0" u="none" strike="noStrike" kern="1200" cap="none" spc="0" normalizeH="0" baseline="0" noProof="0" dirty="0">
                <a:ln>
                  <a:noFill/>
                </a:ln>
                <a:effectLst/>
                <a:uLnTx/>
                <a:uFillTx/>
                <a:latin typeface="Verdana"/>
                <a:ea typeface="+mn-ea"/>
                <a:cs typeface="+mn-cs"/>
              </a:rPr>
              <a:t>[144]</a:t>
            </a:r>
            <a:r>
              <a:rPr kumimoji="0" lang="en-GB" b="0" i="0" u="none" strike="noStrike" kern="1200" cap="none" spc="0" normalizeH="0" baseline="0" noProof="0" dirty="0">
                <a:ln>
                  <a:noFill/>
                </a:ln>
                <a:effectLst/>
                <a:uLnTx/>
                <a:uFillTx/>
                <a:latin typeface="Verdana"/>
                <a:ea typeface="+mn-ea"/>
                <a:cs typeface="+mn-cs"/>
              </a:rPr>
              <a:t> </a:t>
            </a:r>
            <a:r>
              <a:rPr kumimoji="0" lang="en-GB" b="0" i="0" u="none" strike="noStrike" kern="1200" cap="none" spc="0" normalizeH="0" baseline="0" noProof="0" dirty="0">
                <a:ln>
                  <a:noFill/>
                </a:ln>
                <a:solidFill>
                  <a:srgbClr val="2D2D8A"/>
                </a:solidFill>
                <a:effectLst/>
                <a:uLnTx/>
                <a:uFillTx/>
                <a:latin typeface="Verdana"/>
                <a:ea typeface="+mn-ea"/>
                <a:cs typeface="+mn-cs"/>
              </a:rPr>
              <a:t>-2 </a:t>
            </a:r>
            <a:r>
              <a:rPr kumimoji="0" lang="en-GB" b="0" i="0" u="none" strike="noStrike" kern="1200" cap="none" spc="0" normalizeH="0" baseline="0" noProof="0" dirty="0">
                <a:ln>
                  <a:noFill/>
                </a:ln>
                <a:solidFill>
                  <a:srgbClr val="0070C0"/>
                </a:solidFill>
                <a:effectLst/>
                <a:uLnTx/>
                <a:uFillTx/>
                <a:latin typeface="Verdana"/>
                <a:ea typeface="+mn-ea"/>
                <a:cs typeface="+mn-cs"/>
              </a:rPr>
              <a:t>           </a:t>
            </a:r>
            <a:endParaRPr kumimoji="0" lang="en-US"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116505" y="773705"/>
            <a:ext cx="8560677" cy="584775"/>
          </a:xfrm>
          <a:prstGeom prst="rect">
            <a:avLst/>
          </a:prstGeom>
          <a:noFill/>
        </p:spPr>
        <p:txBody>
          <a:bodyPr wrap="none" rtlCol="0">
            <a:spAutoFit/>
          </a:bodyPr>
          <a:lstStyle/>
          <a:p>
            <a:r>
              <a:rPr lang="en-GB" sz="1600" dirty="0"/>
              <a:t>The </a:t>
            </a:r>
            <a:r>
              <a:rPr lang="en-GB" sz="1600" dirty="0">
                <a:solidFill>
                  <a:srgbClr val="FF0000"/>
                </a:solidFill>
              </a:rPr>
              <a:t>Armv9 ISA </a:t>
            </a:r>
            <a:r>
              <a:rPr lang="en-GB" sz="1600" dirty="0"/>
              <a:t>is based on the A64 instruction set, but enhances it by </a:t>
            </a:r>
            <a:r>
              <a:rPr lang="en-GB" sz="1600" dirty="0">
                <a:solidFill>
                  <a:srgbClr val="0070C0"/>
                </a:solidFill>
              </a:rPr>
              <a:t>important</a:t>
            </a:r>
          </a:p>
          <a:p>
            <a:r>
              <a:rPr lang="en-GB" sz="1600" dirty="0">
                <a:solidFill>
                  <a:srgbClr val="0070C0"/>
                </a:solidFill>
              </a:rPr>
              <a:t>  additions</a:t>
            </a:r>
            <a:r>
              <a:rPr lang="en-GB" sz="1600" dirty="0"/>
              <a:t> </a:t>
            </a:r>
            <a:r>
              <a:rPr lang="en-GB" sz="1600" dirty="0">
                <a:solidFill>
                  <a:srgbClr val="0070C0"/>
                </a:solidFill>
              </a:rPr>
              <a:t>to improve </a:t>
            </a:r>
          </a:p>
        </p:txBody>
      </p:sp>
      <p:sp>
        <p:nvSpPr>
          <p:cNvPr id="6" name="TextBox 5"/>
          <p:cNvSpPr txBox="1"/>
          <p:nvPr/>
        </p:nvSpPr>
        <p:spPr>
          <a:xfrm>
            <a:off x="476545" y="1380256"/>
            <a:ext cx="5448223" cy="1192634"/>
          </a:xfrm>
          <a:prstGeom prst="rect">
            <a:avLst/>
          </a:prstGeom>
          <a:noFill/>
        </p:spPr>
        <p:txBody>
          <a:bodyPr wrap="none" rtlCol="0">
            <a:spAutoFit/>
          </a:bodyPr>
          <a:lstStyle/>
          <a:p>
            <a:pPr>
              <a:spcAft>
                <a:spcPts val="300"/>
              </a:spcAft>
            </a:pPr>
            <a:r>
              <a:rPr lang="en-GB" sz="1600" dirty="0"/>
              <a:t>a) vector and DSP </a:t>
            </a:r>
            <a:r>
              <a:rPr lang="en-GB" sz="1600" dirty="0" smtClean="0"/>
              <a:t>capabilities by introducing SVE2</a:t>
            </a:r>
            <a:endParaRPr lang="en-GB" sz="1600" dirty="0"/>
          </a:p>
          <a:p>
            <a:pPr>
              <a:spcAft>
                <a:spcPts val="300"/>
              </a:spcAft>
            </a:pPr>
            <a:r>
              <a:rPr lang="en-GB" sz="1600" dirty="0"/>
              <a:t>b) ML (Machine Learning) and</a:t>
            </a:r>
          </a:p>
          <a:p>
            <a:pPr>
              <a:spcAft>
                <a:spcPts val="300"/>
              </a:spcAft>
            </a:pPr>
            <a:r>
              <a:rPr lang="en-GB" sz="1600" dirty="0"/>
              <a:t>c) the efficiency of multithreaded programming</a:t>
            </a:r>
          </a:p>
          <a:p>
            <a:pPr>
              <a:spcAft>
                <a:spcPts val="300"/>
              </a:spcAft>
            </a:pPr>
            <a:r>
              <a:rPr lang="en-GB" sz="1600" dirty="0"/>
              <a:t>d) security </a:t>
            </a:r>
          </a:p>
        </p:txBody>
      </p:sp>
      <p:sp>
        <p:nvSpPr>
          <p:cNvPr id="8" name="TextBox 7"/>
          <p:cNvSpPr txBox="1"/>
          <p:nvPr/>
        </p:nvSpPr>
        <p:spPr>
          <a:xfrm>
            <a:off x="341530" y="2595391"/>
            <a:ext cx="4599336" cy="338554"/>
          </a:xfrm>
          <a:prstGeom prst="rect">
            <a:avLst/>
          </a:prstGeom>
          <a:noFill/>
        </p:spPr>
        <p:txBody>
          <a:bodyPr wrap="none" rtlCol="0">
            <a:spAutoFit/>
          </a:bodyPr>
          <a:lstStyle/>
          <a:p>
            <a:r>
              <a:rPr lang="en-GB" sz="1600" dirty="0"/>
              <a:t>as partly indicated in the previous Figures.</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3" name="TextBox 2"/>
          <p:cNvSpPr txBox="1"/>
          <p:nvPr/>
        </p:nvSpPr>
        <p:spPr>
          <a:xfrm>
            <a:off x="26495" y="6399330"/>
            <a:ext cx="4050035" cy="338554"/>
          </a:xfrm>
          <a:prstGeom prst="rect">
            <a:avLst/>
          </a:prstGeom>
          <a:noFill/>
        </p:spPr>
        <p:txBody>
          <a:bodyPr wrap="square" rtlCol="0">
            <a:spAutoFit/>
          </a:bodyPr>
          <a:lstStyle/>
          <a:p>
            <a:r>
              <a:rPr lang="en-GB" sz="1600" dirty="0" smtClean="0"/>
              <a:t>DSP: Digital Signal Processing</a:t>
            </a:r>
          </a:p>
        </p:txBody>
      </p:sp>
    </p:spTree>
    <p:extLst>
      <p:ext uri="{BB962C8B-B14F-4D97-AF65-F5344CB8AC3E}">
        <p14:creationId xmlns:p14="http://schemas.microsoft.com/office/powerpoint/2010/main" val="4277600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sz="1700" dirty="0"/>
          </a:p>
        </p:txBody>
      </p:sp>
      <p:sp>
        <p:nvSpPr>
          <p:cNvPr id="5" name="TextBox 4"/>
          <p:cNvSpPr txBox="1"/>
          <p:nvPr/>
        </p:nvSpPr>
        <p:spPr>
          <a:xfrm>
            <a:off x="71438" y="458670"/>
            <a:ext cx="3429913" cy="369332"/>
          </a:xfrm>
          <a:prstGeom prst="rect">
            <a:avLst/>
          </a:prstGeom>
          <a:noFill/>
        </p:spPr>
        <p:txBody>
          <a:bodyPr wrap="none" rtlCol="0">
            <a:spAutoFit/>
          </a:bodyPr>
          <a:lstStyle/>
          <a:p>
            <a:r>
              <a:rPr lang="en-GB" dirty="0">
                <a:solidFill>
                  <a:srgbClr val="FF0000"/>
                </a:solidFill>
              </a:rPr>
              <a:t>Remarks to the terminology</a:t>
            </a:r>
          </a:p>
        </p:txBody>
      </p:sp>
      <p:sp>
        <p:nvSpPr>
          <p:cNvPr id="13" name="TextBox 12"/>
          <p:cNvSpPr txBox="1"/>
          <p:nvPr/>
        </p:nvSpPr>
        <p:spPr>
          <a:xfrm>
            <a:off x="296525" y="908720"/>
            <a:ext cx="8615500" cy="278537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GB" sz="1600" dirty="0"/>
              <a:t>The use of the terms </a:t>
            </a:r>
            <a:r>
              <a:rPr lang="en-GB" sz="1600" dirty="0">
                <a:solidFill>
                  <a:srgbClr val="FF0000"/>
                </a:solidFill>
              </a:rPr>
              <a:t>processor</a:t>
            </a:r>
            <a:r>
              <a:rPr lang="en-GB" sz="1600" dirty="0"/>
              <a:t> and </a:t>
            </a:r>
            <a:r>
              <a:rPr lang="en-GB" sz="1600" dirty="0">
                <a:solidFill>
                  <a:srgbClr val="FF0000"/>
                </a:solidFill>
              </a:rPr>
              <a:t>CPU</a:t>
            </a:r>
            <a:r>
              <a:rPr lang="en-GB" sz="1600" dirty="0"/>
              <a:t> needs clarification.</a:t>
            </a:r>
          </a:p>
          <a:p>
            <a:pPr marL="285750" indent="-285750">
              <a:buFont typeface="Arial" panose="020B0604020202020204" pitchFamily="34" charset="0"/>
              <a:buChar char="•"/>
            </a:pPr>
            <a:r>
              <a:rPr lang="en-GB" sz="1600" dirty="0">
                <a:solidFill>
                  <a:srgbClr val="FF0000"/>
                </a:solidFill>
              </a:rPr>
              <a:t>ARM</a:t>
            </a:r>
            <a:r>
              <a:rPr lang="en-GB" sz="1600" dirty="0"/>
              <a:t> </a:t>
            </a:r>
            <a:r>
              <a:rPr lang="en-GB" sz="1600" dirty="0">
                <a:solidFill>
                  <a:srgbClr val="0070C0"/>
                </a:solidFill>
              </a:rPr>
              <a:t>designs</a:t>
            </a:r>
            <a:r>
              <a:rPr lang="en-GB" sz="1600" dirty="0"/>
              <a:t> </a:t>
            </a:r>
            <a:r>
              <a:rPr lang="en-GB" sz="1600" dirty="0" smtClean="0">
                <a:solidFill>
                  <a:srgbClr val="0070C0"/>
                </a:solidFill>
              </a:rPr>
              <a:t>functional </a:t>
            </a:r>
            <a:r>
              <a:rPr lang="en-GB" sz="1600" dirty="0">
                <a:solidFill>
                  <a:srgbClr val="0070C0"/>
                </a:solidFill>
              </a:rPr>
              <a:t>units of processors</a:t>
            </a:r>
            <a:r>
              <a:rPr lang="en-GB" sz="1600" dirty="0"/>
              <a:t>, like CPUs, GPUs, NPUs </a:t>
            </a:r>
            <a:r>
              <a:rPr lang="en-GB" sz="1600" dirty="0" smtClean="0"/>
              <a:t>(Neural</a:t>
            </a:r>
          </a:p>
          <a:p>
            <a:r>
              <a:rPr lang="en-GB" sz="1600" dirty="0"/>
              <a:t> </a:t>
            </a:r>
            <a:r>
              <a:rPr lang="en-GB" sz="1600" dirty="0" smtClean="0"/>
              <a:t>     </a:t>
            </a:r>
            <a:r>
              <a:rPr lang="en-GB" sz="1600" dirty="0"/>
              <a:t>Processing Units, MCs (Memory Controllers), on-die interconnects etc</a:t>
            </a:r>
            <a:r>
              <a:rPr lang="en-GB" sz="1600" dirty="0" smtClean="0"/>
              <a:t>. and</a:t>
            </a:r>
          </a:p>
          <a:p>
            <a:pPr>
              <a:spcAft>
                <a:spcPts val="600"/>
              </a:spcAft>
            </a:pPr>
            <a:r>
              <a:rPr lang="en-GB" sz="1600" dirty="0"/>
              <a:t> </a:t>
            </a:r>
            <a:r>
              <a:rPr lang="en-GB" sz="1600" dirty="0" smtClean="0"/>
              <a:t>     </a:t>
            </a:r>
            <a:r>
              <a:rPr lang="en-GB" sz="1600" dirty="0" smtClean="0">
                <a:solidFill>
                  <a:srgbClr val="0070C0"/>
                </a:solidFill>
              </a:rPr>
              <a:t>markets the IP </a:t>
            </a:r>
            <a:r>
              <a:rPr lang="en-GB" sz="1600" dirty="0" smtClean="0"/>
              <a:t>(Intellectual Property) of their designs to other firms.</a:t>
            </a:r>
            <a:endParaRPr lang="en-GB" sz="1600" dirty="0"/>
          </a:p>
          <a:p>
            <a:pPr marL="285750" indent="-285750">
              <a:buFont typeface="Arial" panose="020B0604020202020204" pitchFamily="34" charset="0"/>
              <a:buChar char="•"/>
            </a:pPr>
            <a:r>
              <a:rPr lang="en-GB" sz="1600" dirty="0"/>
              <a:t>By contrast, </a:t>
            </a:r>
            <a:r>
              <a:rPr lang="en-GB" sz="1600" dirty="0">
                <a:solidFill>
                  <a:srgbClr val="FF0000"/>
                </a:solidFill>
              </a:rPr>
              <a:t>other firms </a:t>
            </a:r>
            <a:r>
              <a:rPr lang="en-GB" sz="1600" dirty="0"/>
              <a:t>which are active on the field of processor designs, like</a:t>
            </a:r>
          </a:p>
          <a:p>
            <a:r>
              <a:rPr lang="en-GB" sz="1600" dirty="0"/>
              <a:t>      Intel, AMD, Qualcomm etc. design </a:t>
            </a:r>
            <a:r>
              <a:rPr lang="en-GB" sz="1600" dirty="0">
                <a:solidFill>
                  <a:srgbClr val="0070C0"/>
                </a:solidFill>
              </a:rPr>
              <a:t>full fledged application processors</a:t>
            </a:r>
            <a:r>
              <a:rPr lang="en-GB" sz="1600" dirty="0"/>
              <a:t>, partly</a:t>
            </a:r>
          </a:p>
          <a:p>
            <a:pPr>
              <a:spcAft>
                <a:spcPts val="600"/>
              </a:spcAft>
            </a:pPr>
            <a:r>
              <a:rPr lang="en-GB" sz="1600" dirty="0"/>
              <a:t>      based on ARM’s IP (Intellectual Property).</a:t>
            </a:r>
          </a:p>
          <a:p>
            <a:pPr marL="285750" indent="-285750">
              <a:buFont typeface="Arial" panose="020B0604020202020204" pitchFamily="34" charset="0"/>
              <a:buChar char="•"/>
            </a:pPr>
            <a:r>
              <a:rPr lang="en-GB" sz="1600" dirty="0"/>
              <a:t>This is the reason, why we prefer to name </a:t>
            </a:r>
            <a:r>
              <a:rPr lang="en-GB" sz="1600" dirty="0">
                <a:solidFill>
                  <a:srgbClr val="0070C0"/>
                </a:solidFill>
              </a:rPr>
              <a:t>ARM’s related designs</a:t>
            </a:r>
            <a:r>
              <a:rPr lang="en-GB" sz="1600" dirty="0"/>
              <a:t>, like the ARM</a:t>
            </a:r>
          </a:p>
          <a:p>
            <a:r>
              <a:rPr lang="en-GB" sz="1600" dirty="0"/>
              <a:t>      Cortex-A15, A57, A75, X1, or the Neorverse-N1, X1 etc. models as </a:t>
            </a:r>
            <a:r>
              <a:rPr lang="en-GB" sz="1600" dirty="0">
                <a:solidFill>
                  <a:srgbClr val="FF0000"/>
                </a:solidFill>
              </a:rPr>
              <a:t>CPUs</a:t>
            </a:r>
            <a:r>
              <a:rPr lang="en-GB" sz="1600" dirty="0"/>
              <a:t>, </a:t>
            </a:r>
          </a:p>
          <a:p>
            <a:pPr>
              <a:spcAft>
                <a:spcPts val="600"/>
              </a:spcAft>
            </a:pPr>
            <a:r>
              <a:rPr lang="en-GB" sz="1600" dirty="0"/>
              <a:t>      rather than </a:t>
            </a:r>
            <a:r>
              <a:rPr lang="en-GB" sz="1600" dirty="0">
                <a:solidFill>
                  <a:srgbClr val="FF0000"/>
                </a:solidFill>
              </a:rPr>
              <a:t>processors</a:t>
            </a:r>
            <a:r>
              <a:rPr lang="en-GB" sz="1600" dirty="0" smtClean="0">
                <a:solidFill>
                  <a:srgbClr val="FF0000"/>
                </a:solidFill>
              </a:rPr>
              <a:t>.</a:t>
            </a:r>
            <a:endParaRPr lang="en-GB" sz="1600" dirty="0">
              <a:solidFill>
                <a:srgbClr val="FF0000"/>
              </a:solidFill>
            </a:endParaRPr>
          </a:p>
        </p:txBody>
      </p:sp>
      <p:sp>
        <p:nvSpPr>
          <p:cNvPr id="2" name="TextBox 1"/>
          <p:cNvSpPr txBox="1"/>
          <p:nvPr/>
        </p:nvSpPr>
        <p:spPr>
          <a:xfrm>
            <a:off x="-18510" y="6399330"/>
            <a:ext cx="9458167" cy="338554"/>
          </a:xfrm>
          <a:prstGeom prst="rect">
            <a:avLst/>
          </a:prstGeom>
          <a:noFill/>
        </p:spPr>
        <p:txBody>
          <a:bodyPr wrap="none" rtlCol="0">
            <a:spAutoFit/>
          </a:bodyPr>
          <a:lstStyle/>
          <a:p>
            <a:r>
              <a:rPr lang="en-GB" sz="1600" spc="-120" dirty="0" smtClean="0"/>
              <a:t>IP: Intellectual Property (</a:t>
            </a:r>
            <a:r>
              <a:rPr lang="en-GB" sz="1600" spc="-120" dirty="0" err="1" smtClean="0"/>
              <a:t>szellemi</a:t>
            </a:r>
            <a:r>
              <a:rPr lang="en-GB" sz="1600" spc="-120" dirty="0" smtClean="0"/>
              <a:t> </a:t>
            </a:r>
            <a:r>
              <a:rPr lang="en-GB" sz="1600" spc="-120" dirty="0" err="1" smtClean="0"/>
              <a:t>termék</a:t>
            </a:r>
            <a:r>
              <a:rPr lang="en-GB" sz="1600" spc="-120" dirty="0" smtClean="0"/>
              <a:t>)  On-die interconnect: </a:t>
            </a:r>
            <a:r>
              <a:rPr lang="en-GB" sz="1600" spc="-120" dirty="0" err="1" smtClean="0"/>
              <a:t>lapkán</a:t>
            </a:r>
            <a:r>
              <a:rPr lang="en-GB" sz="1600" spc="-120" dirty="0" smtClean="0"/>
              <a:t> </a:t>
            </a:r>
            <a:r>
              <a:rPr lang="en-GB" sz="1600" spc="-120" dirty="0" err="1" smtClean="0"/>
              <a:t>megvalósított</a:t>
            </a:r>
            <a:r>
              <a:rPr lang="en-GB" sz="1600" spc="-120" dirty="0" smtClean="0"/>
              <a:t> </a:t>
            </a:r>
            <a:r>
              <a:rPr lang="en-GB" sz="1600" spc="-120" dirty="0" err="1" smtClean="0"/>
              <a:t>kapcsolóhálózat</a:t>
            </a:r>
            <a:endParaRPr lang="en-GB" sz="1600" spc="-120" dirty="0" smtClean="0"/>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6485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 calcmode="lin" valueType="num">
                                      <p:cBhvr additive="base">
                                        <p:cTn id="1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 calcmode="lin" valueType="num">
                                      <p:cBhvr additive="base">
                                        <p:cTn id="2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 calcmode="lin" valueType="num">
                                      <p:cBhvr additive="base">
                                        <p:cTn id="29"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anim calcmode="lin" valueType="num">
                                      <p:cBhvr additive="base">
                                        <p:cTn id="33"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 calcmode="lin" valueType="num">
                                      <p:cBhvr additive="base">
                                        <p:cTn id="3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xEl>
                                              <p:pRg st="8" end="8"/>
                                            </p:txEl>
                                          </p:spTgt>
                                        </p:tgtEl>
                                        <p:attrNameLst>
                                          <p:attrName>style.visibility</p:attrName>
                                        </p:attrNameLst>
                                      </p:cBhvr>
                                      <p:to>
                                        <p:strVal val="visible"/>
                                      </p:to>
                                    </p:set>
                                    <p:anim calcmode="lin" valueType="num">
                                      <p:cBhvr additive="base">
                                        <p:cTn id="43"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anim calcmode="lin" valueType="num">
                                      <p:cBhvr additive="base">
                                        <p:cTn id="47"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553"/>
          <a:stretch/>
        </p:blipFill>
        <p:spPr bwMode="auto">
          <a:xfrm>
            <a:off x="1994740" y="1268760"/>
            <a:ext cx="4962525" cy="297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01670" y="4530606"/>
            <a:ext cx="5849678" cy="338554"/>
          </a:xfrm>
          <a:prstGeom prst="rect">
            <a:avLst/>
          </a:prstGeom>
          <a:noFill/>
        </p:spPr>
        <p:txBody>
          <a:bodyPr wrap="none" rtlCol="0">
            <a:spAutoFit/>
          </a:bodyPr>
          <a:lstStyle/>
          <a:p>
            <a:r>
              <a:rPr lang="hu-HU" sz="1600" dirty="0">
                <a:solidFill>
                  <a:srgbClr val="000000"/>
                </a:solidFill>
              </a:rPr>
              <a:t>Figure: </a:t>
            </a:r>
            <a:r>
              <a:rPr lang="en-US" sz="1600" dirty="0">
                <a:solidFill>
                  <a:srgbClr val="000000"/>
                </a:solidFill>
              </a:rPr>
              <a:t>The headquarters of ARM Ltd. about 1990</a:t>
            </a:r>
            <a:r>
              <a:rPr lang="hu-HU" sz="1600" dirty="0">
                <a:solidFill>
                  <a:srgbClr val="000000"/>
                </a:solidFill>
              </a:rPr>
              <a:t> </a:t>
            </a:r>
            <a:r>
              <a:rPr lang="en-US" sz="1600" dirty="0">
                <a:solidFill>
                  <a:srgbClr val="000000"/>
                </a:solidFill>
              </a:rPr>
              <a:t>[</a:t>
            </a:r>
            <a:r>
              <a:rPr lang="hu-HU" sz="1600" dirty="0">
                <a:solidFill>
                  <a:srgbClr val="000000"/>
                </a:solidFill>
              </a:rPr>
              <a:t>62</a:t>
            </a:r>
            <a:r>
              <a:rPr lang="en-US" sz="1600" dirty="0">
                <a:solidFill>
                  <a:srgbClr val="000000"/>
                </a:solidFill>
              </a:rPr>
              <a:t>]</a:t>
            </a:r>
          </a:p>
        </p:txBody>
      </p:sp>
      <p:sp>
        <p:nvSpPr>
          <p:cNvPr id="5" name="TextBox 4"/>
          <p:cNvSpPr txBox="1"/>
          <p:nvPr/>
        </p:nvSpPr>
        <p:spPr>
          <a:xfrm>
            <a:off x="75056" y="418478"/>
            <a:ext cx="2449710" cy="338554"/>
          </a:xfrm>
          <a:prstGeom prst="rect">
            <a:avLst/>
          </a:prstGeom>
          <a:noFill/>
        </p:spPr>
        <p:txBody>
          <a:bodyPr wrap="none" rtlCol="0">
            <a:spAutoFit/>
          </a:bodyPr>
          <a:lstStyle/>
          <a:p>
            <a:r>
              <a:rPr lang="en-US" sz="1600" dirty="0">
                <a:solidFill>
                  <a:srgbClr val="FF0000"/>
                </a:solidFill>
              </a:rPr>
              <a:t>Historical remarks</a:t>
            </a:r>
            <a:r>
              <a:rPr lang="en-US" sz="1600" dirty="0">
                <a:solidFill>
                  <a:srgbClr val="000000"/>
                </a:solidFill>
              </a:rPr>
              <a:t> </a:t>
            </a:r>
            <a:r>
              <a:rPr lang="en-US" sz="1600" dirty="0">
                <a:solidFill>
                  <a:srgbClr val="FF0000"/>
                </a:solidFill>
              </a:rPr>
              <a:t>-2</a:t>
            </a: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15</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334480090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(4)</a:t>
            </a:r>
          </a:p>
        </p:txBody>
      </p:sp>
      <p:sp>
        <p:nvSpPr>
          <p:cNvPr id="4" name="TextBox 3"/>
          <p:cNvSpPr txBox="1"/>
          <p:nvPr/>
        </p:nvSpPr>
        <p:spPr>
          <a:xfrm>
            <a:off x="161510" y="4149080"/>
            <a:ext cx="184731" cy="338554"/>
          </a:xfrm>
          <a:prstGeom prst="rect">
            <a:avLst/>
          </a:prstGeom>
          <a:noFill/>
        </p:spPr>
        <p:txBody>
          <a:bodyPr wrap="square" rtlCol="0">
            <a:spAutoFit/>
          </a:bodyPr>
          <a:lstStyle/>
          <a:p>
            <a:endParaRPr lang="en-GB" sz="1600" dirty="0"/>
          </a:p>
        </p:txBody>
      </p:sp>
      <p:sp>
        <p:nvSpPr>
          <p:cNvPr id="6" name="TextBox 5"/>
          <p:cNvSpPr txBox="1"/>
          <p:nvPr/>
        </p:nvSpPr>
        <p:spPr>
          <a:xfrm>
            <a:off x="71438" y="413665"/>
            <a:ext cx="9057801" cy="369332"/>
          </a:xfrm>
          <a:prstGeom prst="rect">
            <a:avLst/>
          </a:prstGeom>
          <a:noFill/>
        </p:spPr>
        <p:txBody>
          <a:bodyPr wrap="none" rtlCol="0">
            <a:spAutoFit/>
          </a:bodyPr>
          <a:lstStyle/>
          <a:p>
            <a:pPr marL="342900" indent="-342900">
              <a:spcAft>
                <a:spcPts val="300"/>
              </a:spcAft>
              <a:buAutoNum type="alphaLcParenR"/>
            </a:pPr>
            <a:r>
              <a:rPr lang="en-GB" dirty="0">
                <a:solidFill>
                  <a:schemeClr val="accent6"/>
                </a:solidFill>
              </a:rPr>
              <a:t>Improving vector and DSP capabilities by introducing the SVE2 extension</a:t>
            </a:r>
            <a:endParaRPr lang="en-GB" dirty="0"/>
          </a:p>
        </p:txBody>
      </p:sp>
      <p:sp>
        <p:nvSpPr>
          <p:cNvPr id="7" name="TextBox 6"/>
          <p:cNvSpPr txBox="1"/>
          <p:nvPr/>
        </p:nvSpPr>
        <p:spPr>
          <a:xfrm>
            <a:off x="566555" y="818710"/>
            <a:ext cx="8677184" cy="2046714"/>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t>Previously, ARM </a:t>
            </a:r>
            <a:r>
              <a:rPr lang="en-GB" sz="1600" dirty="0"/>
              <a:t>introduced the </a:t>
            </a:r>
            <a:r>
              <a:rPr lang="en-GB" sz="1600" dirty="0">
                <a:solidFill>
                  <a:srgbClr val="FF0000"/>
                </a:solidFill>
              </a:rPr>
              <a:t>SVE</a:t>
            </a:r>
            <a:r>
              <a:rPr lang="en-GB" sz="1600" dirty="0"/>
              <a:t> (Scalable Vector Extension) as an </a:t>
            </a:r>
            <a:r>
              <a:rPr lang="en-GB" sz="1600" dirty="0">
                <a:solidFill>
                  <a:srgbClr val="0070C0"/>
                </a:solidFill>
              </a:rPr>
              <a:t>optional </a:t>
            </a:r>
          </a:p>
          <a:p>
            <a:pPr>
              <a:spcAft>
                <a:spcPts val="600"/>
              </a:spcAft>
            </a:pPr>
            <a:r>
              <a:rPr lang="en-GB" sz="1600" dirty="0"/>
              <a:t>      </a:t>
            </a:r>
            <a:r>
              <a:rPr lang="en-GB" sz="1600" dirty="0" smtClean="0"/>
              <a:t>feature of </a:t>
            </a:r>
            <a:r>
              <a:rPr lang="en-GB" sz="1600" dirty="0"/>
              <a:t>the Armv8.2-A ISA in 2016.</a:t>
            </a:r>
          </a:p>
          <a:p>
            <a:r>
              <a:rPr lang="en-GB" sz="1600" dirty="0"/>
              <a:t>    </a:t>
            </a:r>
            <a:r>
              <a:rPr lang="en-GB" sz="1600" dirty="0">
                <a:solidFill>
                  <a:srgbClr val="0070C0"/>
                </a:solidFill>
              </a:rPr>
              <a:t>It aimed primarily at HPC workloads and did not cover the wide spectrum of </a:t>
            </a:r>
          </a:p>
          <a:p>
            <a:pPr>
              <a:spcAft>
                <a:spcPts val="600"/>
              </a:spcAft>
            </a:pPr>
            <a:r>
              <a:rPr lang="en-GB" sz="1600" dirty="0">
                <a:solidFill>
                  <a:srgbClr val="0070C0"/>
                </a:solidFill>
              </a:rPr>
              <a:t>       instructions that were provided by the Neon extension.</a:t>
            </a:r>
          </a:p>
          <a:p>
            <a:pPr marL="285750" indent="-285750">
              <a:buFont typeface="Arial" panose="020B0604020202020204" pitchFamily="34" charset="0"/>
              <a:buChar char="•"/>
            </a:pPr>
            <a:r>
              <a:rPr lang="en-GB" sz="1600" dirty="0">
                <a:solidFill>
                  <a:srgbClr val="FF0000"/>
                </a:solidFill>
              </a:rPr>
              <a:t>SVE2</a:t>
            </a:r>
            <a:r>
              <a:rPr lang="en-GB" sz="1600" dirty="0"/>
              <a:t>, announced in </a:t>
            </a:r>
            <a:r>
              <a:rPr lang="en-GB" sz="1600" dirty="0">
                <a:solidFill>
                  <a:srgbClr val="0070C0"/>
                </a:solidFill>
              </a:rPr>
              <a:t>04/2019</a:t>
            </a:r>
            <a:r>
              <a:rPr lang="en-GB" sz="1600" dirty="0"/>
              <a:t>, as part of the </a:t>
            </a:r>
            <a:r>
              <a:rPr lang="en-GB" sz="1600" dirty="0">
                <a:solidFill>
                  <a:srgbClr val="0070C0"/>
                </a:solidFill>
              </a:rPr>
              <a:t>Armv9 ISA and it mends the</a:t>
            </a:r>
          </a:p>
          <a:p>
            <a:pPr>
              <a:spcAft>
                <a:spcPts val="600"/>
              </a:spcAft>
            </a:pPr>
            <a:r>
              <a:rPr lang="en-GB" sz="1600" dirty="0">
                <a:solidFill>
                  <a:srgbClr val="0070C0"/>
                </a:solidFill>
              </a:rPr>
              <a:t>      above mentioned deficiency of SVE.</a:t>
            </a:r>
          </a:p>
          <a:p>
            <a:pPr>
              <a:spcAft>
                <a:spcPts val="600"/>
              </a:spcAft>
            </a:pPr>
            <a:r>
              <a:rPr lang="en-GB" sz="1600" dirty="0"/>
              <a:t>    This qualifies </a:t>
            </a:r>
            <a:r>
              <a:rPr lang="en-GB" sz="1600" dirty="0">
                <a:solidFill>
                  <a:srgbClr val="FF0000"/>
                </a:solidFill>
              </a:rPr>
              <a:t>SVE2 to become a replacement of the Neon extension</a:t>
            </a:r>
            <a:r>
              <a:rPr lang="en-GB" sz="1600" dirty="0"/>
              <a:t>.</a:t>
            </a:r>
          </a:p>
        </p:txBody>
      </p:sp>
      <p:sp>
        <p:nvSpPr>
          <p:cNvPr id="3" name="TextBox 2"/>
          <p:cNvSpPr txBox="1"/>
          <p:nvPr/>
        </p:nvSpPr>
        <p:spPr>
          <a:xfrm>
            <a:off x="71500" y="6399330"/>
            <a:ext cx="3799245" cy="338554"/>
          </a:xfrm>
          <a:prstGeom prst="rect">
            <a:avLst/>
          </a:prstGeom>
          <a:noFill/>
        </p:spPr>
        <p:txBody>
          <a:bodyPr wrap="none" rtlCol="0">
            <a:spAutoFit/>
          </a:bodyPr>
          <a:lstStyle/>
          <a:p>
            <a:r>
              <a:rPr lang="en-GB" sz="1600" dirty="0"/>
              <a:t>HPC: High Performance Computing</a:t>
            </a: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75759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(5)</a:t>
            </a:r>
          </a:p>
        </p:txBody>
      </p:sp>
      <p:sp>
        <p:nvSpPr>
          <p:cNvPr id="3" name="TextBox 2"/>
          <p:cNvSpPr txBox="1"/>
          <p:nvPr/>
        </p:nvSpPr>
        <p:spPr>
          <a:xfrm>
            <a:off x="314973" y="818710"/>
            <a:ext cx="9072562" cy="3729226"/>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GB" sz="1600" dirty="0">
                <a:solidFill>
                  <a:srgbClr val="000000"/>
                </a:solidFill>
              </a:rPr>
              <a:t>SVE and SVE2 have </a:t>
            </a:r>
            <a:r>
              <a:rPr lang="en-GB" sz="1600" dirty="0">
                <a:solidFill>
                  <a:srgbClr val="FF0000"/>
                </a:solidFill>
              </a:rPr>
              <a:t>two major benefits</a:t>
            </a:r>
            <a:r>
              <a:rPr lang="en-GB" sz="1600" dirty="0">
                <a:solidFill>
                  <a:srgbClr val="000000"/>
                </a:solidFill>
              </a:rPr>
              <a:t>:</a:t>
            </a:r>
          </a:p>
          <a:p>
            <a:pPr lvl="0"/>
            <a:r>
              <a:rPr lang="en-GB" sz="1600" dirty="0">
                <a:solidFill>
                  <a:srgbClr val="000000"/>
                </a:solidFill>
              </a:rPr>
              <a:t>      a) They provide </a:t>
            </a:r>
            <a:r>
              <a:rPr lang="en-GB" sz="1600" dirty="0">
                <a:solidFill>
                  <a:srgbClr val="0070C0"/>
                </a:solidFill>
              </a:rPr>
              <a:t>variable, quantized vector size from 1x128-bit to 16x128-bit</a:t>
            </a:r>
            <a:r>
              <a:rPr lang="en-GB" sz="1600" dirty="0">
                <a:solidFill>
                  <a:srgbClr val="000000"/>
                </a:solidFill>
              </a:rPr>
              <a:t>,</a:t>
            </a:r>
          </a:p>
          <a:p>
            <a:pPr lvl="0">
              <a:spcAft>
                <a:spcPts val="400"/>
              </a:spcAft>
            </a:pPr>
            <a:r>
              <a:rPr lang="en-GB" sz="1600" dirty="0">
                <a:solidFill>
                  <a:srgbClr val="000000"/>
                </a:solidFill>
              </a:rPr>
              <a:t>            and</a:t>
            </a:r>
          </a:p>
          <a:p>
            <a:pPr lvl="0">
              <a:spcAft>
                <a:spcPts val="600"/>
              </a:spcAft>
            </a:pPr>
            <a:r>
              <a:rPr lang="en-GB" sz="1600" dirty="0">
                <a:solidFill>
                  <a:srgbClr val="000000"/>
                </a:solidFill>
              </a:rPr>
              <a:t>      b) allow </a:t>
            </a:r>
            <a:r>
              <a:rPr lang="en-GB" sz="1600" dirty="0">
                <a:solidFill>
                  <a:srgbClr val="0070C0"/>
                </a:solidFill>
              </a:rPr>
              <a:t>word length agnostic programming</a:t>
            </a:r>
            <a:r>
              <a:rPr lang="en-GB" sz="1600" dirty="0">
                <a:solidFill>
                  <a:srgbClr val="000000"/>
                </a:solidFill>
              </a:rPr>
              <a:t>.</a:t>
            </a:r>
          </a:p>
          <a:p>
            <a:pPr lvl="0"/>
            <a:r>
              <a:rPr lang="en-GB" sz="1600" dirty="0">
                <a:solidFill>
                  <a:srgbClr val="000000"/>
                </a:solidFill>
              </a:rPr>
              <a:t>          With </a:t>
            </a:r>
            <a:r>
              <a:rPr lang="en-GB" sz="1600" dirty="0">
                <a:solidFill>
                  <a:srgbClr val="FF0000"/>
                </a:solidFill>
              </a:rPr>
              <a:t>word length agnostic programming </a:t>
            </a:r>
            <a:r>
              <a:rPr lang="en-GB" sz="1600" dirty="0">
                <a:solidFill>
                  <a:srgbClr val="000000"/>
                </a:solidFill>
              </a:rPr>
              <a:t>software developers </a:t>
            </a:r>
            <a:r>
              <a:rPr lang="en-GB" sz="1600" dirty="0" smtClean="0">
                <a:solidFill>
                  <a:srgbClr val="0070C0"/>
                </a:solidFill>
              </a:rPr>
              <a:t>do not need</a:t>
            </a:r>
          </a:p>
          <a:p>
            <a:pPr lvl="0"/>
            <a:r>
              <a:rPr lang="en-GB" sz="1600" dirty="0">
                <a:solidFill>
                  <a:srgbClr val="0070C0"/>
                </a:solidFill>
              </a:rPr>
              <a:t> </a:t>
            </a:r>
            <a:r>
              <a:rPr lang="en-GB" sz="1600" dirty="0" smtClean="0">
                <a:solidFill>
                  <a:srgbClr val="0070C0"/>
                </a:solidFill>
              </a:rPr>
              <a:t>         to use different ISA extensions for different vector lengths</a:t>
            </a:r>
            <a:r>
              <a:rPr lang="en-GB" sz="1600" dirty="0" smtClean="0">
                <a:solidFill>
                  <a:srgbClr val="000000"/>
                </a:solidFill>
              </a:rPr>
              <a:t> (e.g. 128-bit, </a:t>
            </a:r>
          </a:p>
          <a:p>
            <a:pPr lvl="0"/>
            <a:r>
              <a:rPr lang="en-GB" sz="1600" dirty="0">
                <a:solidFill>
                  <a:srgbClr val="000000"/>
                </a:solidFill>
              </a:rPr>
              <a:t> </a:t>
            </a:r>
            <a:r>
              <a:rPr lang="en-GB" sz="1600" dirty="0" smtClean="0">
                <a:solidFill>
                  <a:srgbClr val="000000"/>
                </a:solidFill>
              </a:rPr>
              <a:t>         256-bit) but may develop basically the same code </a:t>
            </a:r>
            <a:r>
              <a:rPr lang="en-GB" sz="1600" dirty="0" smtClean="0">
                <a:solidFill>
                  <a:srgbClr val="0070C0"/>
                </a:solidFill>
              </a:rPr>
              <a:t>independently of the</a:t>
            </a:r>
          </a:p>
          <a:p>
            <a:pPr lvl="0">
              <a:spcAft>
                <a:spcPts val="600"/>
              </a:spcAft>
            </a:pPr>
            <a:r>
              <a:rPr lang="en-GB" sz="1600" dirty="0">
                <a:solidFill>
                  <a:srgbClr val="0070C0"/>
                </a:solidFill>
              </a:rPr>
              <a:t> </a:t>
            </a:r>
            <a:r>
              <a:rPr lang="en-GB" sz="1600" dirty="0" smtClean="0">
                <a:solidFill>
                  <a:srgbClr val="0070C0"/>
                </a:solidFill>
              </a:rPr>
              <a:t>         vector length used.</a:t>
            </a:r>
            <a:endParaRPr lang="en-GB" sz="1600" dirty="0" smtClean="0"/>
          </a:p>
          <a:p>
            <a:pPr marL="285750" lvl="0" indent="-285750">
              <a:buFont typeface="Arial" panose="020B0604020202020204" pitchFamily="34" charset="0"/>
              <a:buChar char="•"/>
            </a:pPr>
            <a:r>
              <a:rPr lang="en-GB" sz="1600" dirty="0" smtClean="0">
                <a:solidFill>
                  <a:srgbClr val="000000"/>
                </a:solidFill>
              </a:rPr>
              <a:t>Word length agnostic programming is achieved by using </a:t>
            </a:r>
            <a:r>
              <a:rPr lang="en-GB" sz="1600" dirty="0" smtClean="0">
                <a:solidFill>
                  <a:srgbClr val="FF0000"/>
                </a:solidFill>
              </a:rPr>
              <a:t>predicate registers</a:t>
            </a:r>
          </a:p>
          <a:p>
            <a:pPr lvl="0">
              <a:spcAft>
                <a:spcPts val="600"/>
              </a:spcAft>
            </a:pPr>
            <a:r>
              <a:rPr lang="en-GB" sz="1600" dirty="0" smtClean="0">
                <a:solidFill>
                  <a:srgbClr val="FF0000"/>
                </a:solidFill>
              </a:rPr>
              <a:t>      </a:t>
            </a:r>
            <a:r>
              <a:rPr lang="en-GB" sz="1600" dirty="0" smtClean="0">
                <a:solidFill>
                  <a:srgbClr val="000000"/>
                </a:solidFill>
              </a:rPr>
              <a:t> </a:t>
            </a:r>
            <a:r>
              <a:rPr lang="hu-HU" sz="1600" dirty="0">
                <a:solidFill>
                  <a:srgbClr val="000000"/>
                </a:solidFill>
              </a:rPr>
              <a:t>to indicate </a:t>
            </a:r>
            <a:r>
              <a:rPr lang="hu-HU" sz="1600" dirty="0">
                <a:solidFill>
                  <a:srgbClr val="0070C0"/>
                </a:solidFill>
              </a:rPr>
              <a:t>which</a:t>
            </a:r>
            <a:r>
              <a:rPr lang="en-GB" sz="1600" dirty="0">
                <a:solidFill>
                  <a:srgbClr val="0070C0"/>
                </a:solidFill>
              </a:rPr>
              <a:t> </a:t>
            </a:r>
            <a:r>
              <a:rPr lang="hu-HU" sz="1600" dirty="0">
                <a:solidFill>
                  <a:srgbClr val="0070C0"/>
                </a:solidFill>
              </a:rPr>
              <a:t>active </a:t>
            </a:r>
            <a:r>
              <a:rPr lang="en-GB" sz="1600" dirty="0">
                <a:solidFill>
                  <a:srgbClr val="0070C0"/>
                </a:solidFill>
              </a:rPr>
              <a:t>fields</a:t>
            </a:r>
            <a:r>
              <a:rPr lang="hu-HU" sz="1600" dirty="0">
                <a:solidFill>
                  <a:srgbClr val="0070C0"/>
                </a:solidFill>
              </a:rPr>
              <a:t> </a:t>
            </a:r>
            <a:r>
              <a:rPr lang="hu-HU" sz="1600" dirty="0">
                <a:solidFill>
                  <a:srgbClr val="000000"/>
                </a:solidFill>
              </a:rPr>
              <a:t>of a data word</a:t>
            </a:r>
            <a:r>
              <a:rPr lang="en-GB" sz="1600" dirty="0">
                <a:solidFill>
                  <a:srgbClr val="000000"/>
                </a:solidFill>
              </a:rPr>
              <a:t> </a:t>
            </a:r>
            <a:r>
              <a:rPr lang="hu-HU" sz="1600" dirty="0">
                <a:solidFill>
                  <a:srgbClr val="0070C0"/>
                </a:solidFill>
              </a:rPr>
              <a:t>are involved </a:t>
            </a:r>
            <a:r>
              <a:rPr lang="hu-HU" sz="1600" dirty="0">
                <a:solidFill>
                  <a:srgbClr val="000000"/>
                </a:solidFill>
              </a:rPr>
              <a:t>in the</a:t>
            </a:r>
            <a:r>
              <a:rPr lang="en-GB" sz="1600" dirty="0">
                <a:solidFill>
                  <a:srgbClr val="000000"/>
                </a:solidFill>
              </a:rPr>
              <a:t> </a:t>
            </a:r>
            <a:r>
              <a:rPr lang="hu-HU" sz="1600" dirty="0">
                <a:solidFill>
                  <a:srgbClr val="000000"/>
                </a:solidFill>
              </a:rPr>
              <a:t>operation.</a:t>
            </a:r>
            <a:endParaRPr lang="en-GB" sz="1600" dirty="0">
              <a:solidFill>
                <a:srgbClr val="000000"/>
              </a:solidFill>
            </a:endParaRPr>
          </a:p>
          <a:p>
            <a:pPr marL="285750" lvl="0" indent="-285750">
              <a:buFont typeface="Arial" panose="020B0604020202020204" pitchFamily="34" charset="0"/>
              <a:buChar char="•"/>
            </a:pPr>
            <a:r>
              <a:rPr lang="en-GB" sz="1600" dirty="0">
                <a:solidFill>
                  <a:srgbClr val="000000"/>
                </a:solidFill>
              </a:rPr>
              <a:t>The resulting </a:t>
            </a:r>
            <a:r>
              <a:rPr lang="en-GB" sz="1600" dirty="0">
                <a:solidFill>
                  <a:srgbClr val="0070C0"/>
                </a:solidFill>
              </a:rPr>
              <a:t>code can utilize the full width of recent and future execution units</a:t>
            </a:r>
          </a:p>
          <a:p>
            <a:pPr lvl="0">
              <a:spcAft>
                <a:spcPts val="600"/>
              </a:spcAft>
            </a:pPr>
            <a:r>
              <a:rPr lang="en-GB" sz="1600" dirty="0">
                <a:solidFill>
                  <a:srgbClr val="000000"/>
                </a:solidFill>
              </a:rPr>
              <a:t>       without the need to rewrite or recompile the code.</a:t>
            </a:r>
          </a:p>
          <a:p>
            <a:pPr lvl="0"/>
            <a:r>
              <a:rPr lang="en-GB" sz="1600" dirty="0">
                <a:solidFill>
                  <a:srgbClr val="000000"/>
                </a:solidFill>
              </a:rPr>
              <a:t>    For more details see Section 2.2.4.</a:t>
            </a:r>
            <a:endParaRPr lang="en-GB" sz="1600" dirty="0"/>
          </a:p>
        </p:txBody>
      </p:sp>
      <p:sp>
        <p:nvSpPr>
          <p:cNvPr id="4" name="TextBox 3"/>
          <p:cNvSpPr txBox="1"/>
          <p:nvPr/>
        </p:nvSpPr>
        <p:spPr>
          <a:xfrm>
            <a:off x="71438" y="458670"/>
            <a:ext cx="7560902" cy="646331"/>
          </a:xfrm>
          <a:prstGeom prst="rect">
            <a:avLst/>
          </a:prstGeom>
          <a:noFill/>
        </p:spPr>
        <p:txBody>
          <a:bodyPr wrap="square" rtlCol="0">
            <a:spAutoFit/>
          </a:bodyPr>
          <a:lstStyle/>
          <a:p>
            <a:r>
              <a:rPr lang="en-GB" dirty="0">
                <a:solidFill>
                  <a:schemeClr val="accent6"/>
                </a:solidFill>
              </a:rPr>
              <a:t>Benefits of using the SVE and SVE2 extensions </a:t>
            </a:r>
            <a:r>
              <a:rPr lang="en-GB" dirty="0" smtClean="0">
                <a:solidFill>
                  <a:schemeClr val="accent6"/>
                </a:solidFill>
              </a:rPr>
              <a:t>vs. Neon </a:t>
            </a:r>
            <a:r>
              <a:rPr lang="en-GB" dirty="0" smtClean="0"/>
              <a:t>[</a:t>
            </a:r>
            <a:r>
              <a:rPr lang="hu-HU" dirty="0"/>
              <a:t>144</a:t>
            </a:r>
            <a:r>
              <a:rPr lang="en-GB" dirty="0"/>
              <a:t>]</a:t>
            </a:r>
          </a:p>
          <a:p>
            <a:r>
              <a:rPr lang="en-GB" dirty="0" smtClean="0">
                <a:solidFill>
                  <a:schemeClr val="accent6"/>
                </a:solidFill>
              </a:rPr>
              <a:t> </a:t>
            </a:r>
            <a:endParaRPr lang="en-GB" dirty="0">
              <a:solidFill>
                <a:schemeClr val="accent6"/>
              </a:solidFill>
            </a:endParaRP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08286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(6)</a:t>
            </a:r>
          </a:p>
        </p:txBody>
      </p:sp>
      <p:sp>
        <p:nvSpPr>
          <p:cNvPr id="5" name="TextBox 4"/>
          <p:cNvSpPr txBox="1"/>
          <p:nvPr/>
        </p:nvSpPr>
        <p:spPr>
          <a:xfrm>
            <a:off x="71500" y="449378"/>
            <a:ext cx="7682039" cy="369332"/>
          </a:xfrm>
          <a:prstGeom prst="rect">
            <a:avLst/>
          </a:prstGeom>
          <a:noFill/>
        </p:spPr>
        <p:txBody>
          <a:bodyPr wrap="none" rtlCol="0">
            <a:spAutoFit/>
          </a:bodyPr>
          <a:lstStyle/>
          <a:p>
            <a:r>
              <a:rPr lang="en-GB" dirty="0">
                <a:solidFill>
                  <a:schemeClr val="accent6"/>
                </a:solidFill>
              </a:rPr>
              <a:t>b) Extensions of the Armv9-A addressing ML (Machine Learning)</a:t>
            </a:r>
          </a:p>
        </p:txBody>
      </p:sp>
      <p:sp>
        <p:nvSpPr>
          <p:cNvPr id="6" name="TextBox 5"/>
          <p:cNvSpPr txBox="1"/>
          <p:nvPr/>
        </p:nvSpPr>
        <p:spPr>
          <a:xfrm>
            <a:off x="161510" y="871842"/>
            <a:ext cx="8738098" cy="938719"/>
          </a:xfrm>
          <a:prstGeom prst="rect">
            <a:avLst/>
          </a:prstGeom>
          <a:noFill/>
        </p:spPr>
        <p:txBody>
          <a:bodyPr wrap="none" rtlCol="0">
            <a:spAutoFit/>
          </a:bodyPr>
          <a:lstStyle/>
          <a:p>
            <a:pPr marL="285750" indent="-285750">
              <a:buFont typeface="Arial" panose="020B0604020202020204" pitchFamily="34" charset="0"/>
              <a:buChar char="•"/>
            </a:pPr>
            <a:r>
              <a:rPr lang="en-GB" sz="1600" dirty="0"/>
              <a:t>ML became widely used in the past few years and its occurrence in workloads is</a:t>
            </a:r>
          </a:p>
          <a:p>
            <a:pPr>
              <a:spcAft>
                <a:spcPts val="600"/>
              </a:spcAft>
            </a:pPr>
            <a:r>
              <a:rPr lang="en-GB" sz="1600" dirty="0"/>
              <a:t>      expected to grow further on in the future.</a:t>
            </a:r>
          </a:p>
          <a:p>
            <a:pPr marL="285750" indent="-285750">
              <a:buFont typeface="Arial" panose="020B0604020202020204" pitchFamily="34" charset="0"/>
              <a:buChar char="•"/>
            </a:pPr>
            <a:r>
              <a:rPr lang="en-GB" sz="1600" dirty="0"/>
              <a:t>Thus, it is not surprising that the Armv9-A </a:t>
            </a:r>
            <a:r>
              <a:rPr lang="en-GB" dirty="0" smtClean="0">
                <a:solidFill>
                  <a:srgbClr val="0070C0"/>
                </a:solidFill>
              </a:rPr>
              <a:t>compulsorily</a:t>
            </a:r>
            <a:r>
              <a:rPr lang="en-GB" sz="1600" dirty="0" smtClean="0">
                <a:solidFill>
                  <a:srgbClr val="0070C0"/>
                </a:solidFill>
              </a:rPr>
              <a:t> </a:t>
            </a:r>
            <a:r>
              <a:rPr lang="en-GB" sz="1600" dirty="0">
                <a:solidFill>
                  <a:srgbClr val="0070C0"/>
                </a:solidFill>
              </a:rPr>
              <a:t>supports </a:t>
            </a:r>
          </a:p>
        </p:txBody>
      </p:sp>
      <p:sp>
        <p:nvSpPr>
          <p:cNvPr id="8" name="TextBox 7"/>
          <p:cNvSpPr txBox="1"/>
          <p:nvPr/>
        </p:nvSpPr>
        <p:spPr>
          <a:xfrm>
            <a:off x="566555" y="1779783"/>
            <a:ext cx="8537722" cy="623248"/>
          </a:xfrm>
          <a:prstGeom prst="rect">
            <a:avLst/>
          </a:prstGeom>
          <a:noFill/>
        </p:spPr>
        <p:txBody>
          <a:bodyPr wrap="none" rtlCol="0">
            <a:spAutoFit/>
          </a:bodyPr>
          <a:lstStyle/>
          <a:p>
            <a:pPr marL="285750" lvl="0" indent="-285750">
              <a:spcAft>
                <a:spcPts val="300"/>
              </a:spcAft>
              <a:buFont typeface="Arial" panose="020B0604020202020204" pitchFamily="34" charset="0"/>
              <a:buChar char="•"/>
              <a:defRPr/>
            </a:pPr>
            <a:r>
              <a:rPr lang="en-US" sz="1600" dirty="0" smtClean="0">
                <a:solidFill>
                  <a:srgbClr val="FF0000"/>
                </a:solidFill>
              </a:rPr>
              <a:t>the half-precision FP (FP16) and Google’s </a:t>
            </a:r>
            <a:r>
              <a:rPr lang="en-GB" sz="1600" dirty="0" smtClean="0">
                <a:solidFill>
                  <a:srgbClr val="FF0000"/>
                </a:solidFill>
              </a:rPr>
              <a:t>BFfloat16 </a:t>
            </a:r>
            <a:r>
              <a:rPr lang="en-GB" sz="1600" dirty="0">
                <a:solidFill>
                  <a:srgbClr val="FF0000"/>
                </a:solidFill>
              </a:rPr>
              <a:t>data </a:t>
            </a:r>
            <a:r>
              <a:rPr lang="en-GB" sz="1600" dirty="0" smtClean="0">
                <a:solidFill>
                  <a:srgbClr val="FF0000"/>
                </a:solidFill>
              </a:rPr>
              <a:t>formats</a:t>
            </a:r>
            <a:r>
              <a:rPr lang="en-GB" sz="1600" dirty="0" smtClean="0">
                <a:solidFill>
                  <a:srgbClr val="0070C0"/>
                </a:solidFill>
              </a:rPr>
              <a:t> </a:t>
            </a:r>
            <a:r>
              <a:rPr lang="en-GB" sz="1600" dirty="0" smtClean="0">
                <a:solidFill>
                  <a:srgbClr val="000000"/>
                </a:solidFill>
              </a:rPr>
              <a:t>as </a:t>
            </a:r>
            <a:r>
              <a:rPr lang="en-GB" sz="1600" dirty="0">
                <a:solidFill>
                  <a:srgbClr val="000000"/>
                </a:solidFill>
              </a:rPr>
              <a:t>well as </a:t>
            </a:r>
          </a:p>
          <a:p>
            <a:pPr marL="285750" lvl="0" indent="-285750">
              <a:spcAft>
                <a:spcPts val="300"/>
              </a:spcAft>
              <a:buFont typeface="Arial" panose="020B0604020202020204" pitchFamily="34" charset="0"/>
              <a:buChar char="•"/>
              <a:defRPr/>
            </a:pPr>
            <a:r>
              <a:rPr lang="en-GB" sz="1600" dirty="0">
                <a:solidFill>
                  <a:srgbClr val="FF0000"/>
                </a:solidFill>
              </a:rPr>
              <a:t>d</a:t>
            </a:r>
            <a:r>
              <a:rPr lang="hu-HU" sz="1600" dirty="0">
                <a:solidFill>
                  <a:srgbClr val="FF0000"/>
                </a:solidFill>
              </a:rPr>
              <a:t>ot product </a:t>
            </a:r>
            <a:r>
              <a:rPr lang="en-GB" sz="1600" dirty="0">
                <a:solidFill>
                  <a:srgbClr val="FF0000"/>
                </a:solidFill>
              </a:rPr>
              <a:t>calculations </a:t>
            </a:r>
            <a:r>
              <a:rPr lang="hu-HU" sz="1600" dirty="0">
                <a:solidFill>
                  <a:srgbClr val="FF0000"/>
                </a:solidFill>
              </a:rPr>
              <a:t>of two 32-bit vectors </a:t>
            </a:r>
            <a:r>
              <a:rPr lang="en-GB" sz="1600" dirty="0" smtClean="0">
                <a:solidFill>
                  <a:srgbClr val="FF0000"/>
                </a:solidFill>
              </a:rPr>
              <a:t>each including</a:t>
            </a:r>
            <a:r>
              <a:rPr lang="hu-HU" sz="1600" dirty="0" smtClean="0">
                <a:solidFill>
                  <a:srgbClr val="FF0000"/>
                </a:solidFill>
              </a:rPr>
              <a:t> </a:t>
            </a:r>
            <a:r>
              <a:rPr lang="hu-HU" sz="1600" dirty="0">
                <a:solidFill>
                  <a:srgbClr val="FF0000"/>
                </a:solidFill>
              </a:rPr>
              <a:t>4x FX8 data</a:t>
            </a:r>
            <a:r>
              <a:rPr lang="en-GB" sz="1600" dirty="0">
                <a:solidFill>
                  <a:srgbClr val="FF0000"/>
                </a:solidFill>
              </a:rPr>
              <a:t>.</a:t>
            </a:r>
          </a:p>
        </p:txBody>
      </p:sp>
      <p:sp>
        <p:nvSpPr>
          <p:cNvPr id="9" name="TextBox 8"/>
          <p:cNvSpPr txBox="1"/>
          <p:nvPr/>
        </p:nvSpPr>
        <p:spPr>
          <a:xfrm>
            <a:off x="165234" y="2409853"/>
            <a:ext cx="8779391" cy="1400383"/>
          </a:xfrm>
          <a:prstGeom prst="rect">
            <a:avLst/>
          </a:prstGeom>
          <a:noFill/>
        </p:spPr>
        <p:txBody>
          <a:bodyPr wrap="none" rtlCol="0">
            <a:spAutoFit/>
          </a:bodyPr>
          <a:lstStyle/>
          <a:p>
            <a:pPr marL="285750" indent="-285750">
              <a:buFont typeface="Arial" panose="020B0604020202020204" pitchFamily="34" charset="0"/>
              <a:buChar char="•"/>
            </a:pPr>
            <a:r>
              <a:rPr lang="en-GB" sz="1600" dirty="0"/>
              <a:t>These features were introduced as </a:t>
            </a:r>
            <a:r>
              <a:rPr lang="en-GB" sz="1600" dirty="0">
                <a:solidFill>
                  <a:srgbClr val="0070C0"/>
                </a:solidFill>
              </a:rPr>
              <a:t>optional enhancements of the Armv8.2-A </a:t>
            </a:r>
          </a:p>
          <a:p>
            <a:r>
              <a:rPr lang="en-GB" sz="1600" dirty="0"/>
              <a:t>      release and later on became </a:t>
            </a:r>
            <a:r>
              <a:rPr lang="en-GB" sz="1600" dirty="0">
                <a:solidFill>
                  <a:srgbClr val="0070C0"/>
                </a:solidFill>
              </a:rPr>
              <a:t>mandatory in the Armv8.6-A</a:t>
            </a:r>
            <a:r>
              <a:rPr lang="en-GB" sz="1600" dirty="0"/>
              <a:t>, consequently their</a:t>
            </a:r>
          </a:p>
          <a:p>
            <a:r>
              <a:rPr lang="en-GB" sz="1600" dirty="0"/>
              <a:t>      continuous support in the Armv9 ISA was obligatory anyway for providing</a:t>
            </a:r>
          </a:p>
          <a:p>
            <a:pPr>
              <a:spcAft>
                <a:spcPts val="600"/>
              </a:spcAft>
            </a:pPr>
            <a:r>
              <a:rPr lang="en-GB" sz="1600" dirty="0"/>
              <a:t>      upward compatibility.</a:t>
            </a:r>
          </a:p>
          <a:p>
            <a:r>
              <a:rPr lang="en-GB" sz="1600" dirty="0"/>
              <a:t>    See Section 7.1.1 for </a:t>
            </a:r>
            <a:r>
              <a:rPr lang="en-GB" sz="1600" dirty="0" smtClean="0"/>
              <a:t>details (but not discussed in the Lecture). </a:t>
            </a:r>
            <a:endParaRPr lang="en-GB" sz="1600" dirty="0"/>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3" name="TextBox 2"/>
          <p:cNvSpPr txBox="1"/>
          <p:nvPr/>
        </p:nvSpPr>
        <p:spPr>
          <a:xfrm>
            <a:off x="296525" y="6264315"/>
            <a:ext cx="3036793" cy="338554"/>
          </a:xfrm>
          <a:prstGeom prst="rect">
            <a:avLst/>
          </a:prstGeom>
          <a:noFill/>
        </p:spPr>
        <p:txBody>
          <a:bodyPr wrap="none" rtlCol="0">
            <a:spAutoFit/>
          </a:bodyPr>
          <a:lstStyle/>
          <a:p>
            <a:r>
              <a:rPr lang="en-GB" sz="1600" dirty="0" smtClean="0"/>
              <a:t>Dot product: </a:t>
            </a:r>
            <a:r>
              <a:rPr lang="en-GB" sz="1600" dirty="0" err="1" smtClean="0"/>
              <a:t>Skalár</a:t>
            </a:r>
            <a:r>
              <a:rPr lang="en-GB" sz="1600" dirty="0" smtClean="0"/>
              <a:t> </a:t>
            </a:r>
            <a:r>
              <a:rPr lang="en-GB" sz="1600" dirty="0" err="1" smtClean="0"/>
              <a:t>szorzat</a:t>
            </a:r>
            <a:endParaRPr lang="en-GB" sz="1600" dirty="0" smtClean="0"/>
          </a:p>
        </p:txBody>
      </p:sp>
    </p:spTree>
    <p:extLst>
      <p:ext uri="{BB962C8B-B14F-4D97-AF65-F5344CB8AC3E}">
        <p14:creationId xmlns:p14="http://schemas.microsoft.com/office/powerpoint/2010/main" val="119541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(7)</a:t>
            </a:r>
          </a:p>
        </p:txBody>
      </p:sp>
      <p:sp>
        <p:nvSpPr>
          <p:cNvPr id="5" name="TextBox 4"/>
          <p:cNvSpPr txBox="1"/>
          <p:nvPr/>
        </p:nvSpPr>
        <p:spPr>
          <a:xfrm>
            <a:off x="71438" y="413665"/>
            <a:ext cx="8810553" cy="646331"/>
          </a:xfrm>
          <a:prstGeom prst="rect">
            <a:avLst/>
          </a:prstGeom>
          <a:noFill/>
        </p:spPr>
        <p:txBody>
          <a:bodyPr wrap="none" rtlCol="0">
            <a:spAutoFit/>
          </a:bodyPr>
          <a:lstStyle/>
          <a:p>
            <a:r>
              <a:rPr lang="en-GB" dirty="0">
                <a:solidFill>
                  <a:schemeClr val="accent6"/>
                </a:solidFill>
              </a:rPr>
              <a:t>c) Improving the efficiency of multithreaded programming by introducing</a:t>
            </a:r>
          </a:p>
          <a:p>
            <a:r>
              <a:rPr lang="en-GB" dirty="0">
                <a:solidFill>
                  <a:schemeClr val="accent6"/>
                </a:solidFill>
              </a:rPr>
              <a:t>     the Transactional Memory Extension  </a:t>
            </a:r>
          </a:p>
        </p:txBody>
      </p:sp>
      <p:sp>
        <p:nvSpPr>
          <p:cNvPr id="6" name="TextBox 5"/>
          <p:cNvSpPr txBox="1"/>
          <p:nvPr/>
        </p:nvSpPr>
        <p:spPr>
          <a:xfrm>
            <a:off x="566555" y="1088740"/>
            <a:ext cx="8519768" cy="1969770"/>
          </a:xfrm>
          <a:prstGeom prst="rect">
            <a:avLst/>
          </a:prstGeom>
          <a:noFill/>
        </p:spPr>
        <p:txBody>
          <a:bodyPr wrap="none" rtlCol="0">
            <a:spAutoFit/>
          </a:bodyPr>
          <a:lstStyle/>
          <a:p>
            <a:pPr marL="285750" indent="-285750">
              <a:buFont typeface="Arial" panose="020B0604020202020204" pitchFamily="34" charset="0"/>
              <a:buChar char="•"/>
            </a:pPr>
            <a:r>
              <a:rPr lang="en-GB" sz="1600" dirty="0"/>
              <a:t>In multithreaded programming </a:t>
            </a:r>
            <a:r>
              <a:rPr lang="en-GB" sz="1600" dirty="0">
                <a:solidFill>
                  <a:srgbClr val="FF0000"/>
                </a:solidFill>
              </a:rPr>
              <a:t>race conditions </a:t>
            </a:r>
            <a:r>
              <a:rPr lang="en-GB" sz="1600" dirty="0">
                <a:solidFill>
                  <a:srgbClr val="0070C0"/>
                </a:solidFill>
              </a:rPr>
              <a:t>occur if two or more threads </a:t>
            </a:r>
          </a:p>
          <a:p>
            <a:pPr>
              <a:spcAft>
                <a:spcPts val="600"/>
              </a:spcAft>
            </a:pPr>
            <a:r>
              <a:rPr lang="en-GB" sz="1600" dirty="0">
                <a:solidFill>
                  <a:srgbClr val="0070C0"/>
                </a:solidFill>
              </a:rPr>
              <a:t>     may modify shared data in a not controlled way.</a:t>
            </a:r>
          </a:p>
          <a:p>
            <a:r>
              <a:rPr lang="en-GB" sz="1600" dirty="0"/>
              <a:t>   </a:t>
            </a:r>
            <a:r>
              <a:rPr lang="en-GB" sz="1600" dirty="0" smtClean="0"/>
              <a:t> </a:t>
            </a:r>
            <a:r>
              <a:rPr lang="en-GB" sz="1600" spc="-20" dirty="0" smtClean="0"/>
              <a:t>If in </a:t>
            </a:r>
            <a:r>
              <a:rPr lang="en-GB" sz="1600" spc="-20" dirty="0"/>
              <a:t>such cases </a:t>
            </a:r>
            <a:r>
              <a:rPr lang="en-GB" sz="1600" spc="-20" dirty="0">
                <a:solidFill>
                  <a:srgbClr val="0070C0"/>
                </a:solidFill>
              </a:rPr>
              <a:t>cores </a:t>
            </a:r>
            <a:r>
              <a:rPr lang="en-GB" sz="1600" spc="-20" dirty="0" smtClean="0">
                <a:solidFill>
                  <a:srgbClr val="0070C0"/>
                </a:solidFill>
              </a:rPr>
              <a:t>access </a:t>
            </a:r>
            <a:r>
              <a:rPr lang="en-GB" sz="1600" spc="-20" dirty="0">
                <a:solidFill>
                  <a:srgbClr val="0070C0"/>
                </a:solidFill>
              </a:rPr>
              <a:t>shared data in </a:t>
            </a:r>
            <a:r>
              <a:rPr lang="en-GB" sz="1600" spc="-20" dirty="0" smtClean="0">
                <a:solidFill>
                  <a:srgbClr val="0070C0"/>
                </a:solidFill>
              </a:rPr>
              <a:t>the </a:t>
            </a:r>
            <a:r>
              <a:rPr lang="en-GB" sz="1600" spc="-20" dirty="0">
                <a:solidFill>
                  <a:srgbClr val="0070C0"/>
                </a:solidFill>
              </a:rPr>
              <a:t>order that is determined by the</a:t>
            </a:r>
          </a:p>
          <a:p>
            <a:r>
              <a:rPr lang="en-GB" sz="1600" dirty="0">
                <a:solidFill>
                  <a:srgbClr val="0070C0"/>
                </a:solidFill>
              </a:rPr>
              <a:t>      thread scheduling algorithm and this may differ from the sequence of </a:t>
            </a:r>
          </a:p>
          <a:p>
            <a:pPr>
              <a:spcAft>
                <a:spcPts val="600"/>
              </a:spcAft>
            </a:pPr>
            <a:r>
              <a:rPr lang="en-GB" sz="1600" dirty="0">
                <a:solidFill>
                  <a:srgbClr val="0070C0"/>
                </a:solidFill>
              </a:rPr>
              <a:t>      program </a:t>
            </a:r>
            <a:r>
              <a:rPr lang="en-GB" sz="1600" dirty="0" smtClean="0">
                <a:solidFill>
                  <a:srgbClr val="0070C0"/>
                </a:solidFill>
              </a:rPr>
              <a:t>logic </a:t>
            </a:r>
            <a:r>
              <a:rPr lang="en-GB" sz="1600" dirty="0" smtClean="0">
                <a:solidFill>
                  <a:srgbClr val="FF0000"/>
                </a:solidFill>
              </a:rPr>
              <a:t>program errors </a:t>
            </a:r>
            <a:r>
              <a:rPr lang="en-GB" sz="1600" dirty="0" smtClean="0"/>
              <a:t>may occur.  </a:t>
            </a:r>
            <a:endParaRPr lang="en-GB" sz="1600" dirty="0"/>
          </a:p>
          <a:p>
            <a:pPr marL="285750" indent="-285750" fontAlgn="base">
              <a:spcBef>
                <a:spcPct val="0"/>
              </a:spcBef>
              <a:spcAft>
                <a:spcPct val="0"/>
              </a:spcAft>
              <a:buFont typeface="Arial" panose="020B0604020202020204" pitchFamily="34" charset="0"/>
              <a:buChar char="•"/>
              <a:defRPr/>
            </a:pPr>
            <a:r>
              <a:rPr lang="en-GB" sz="1600" dirty="0"/>
              <a:t>Basically, </a:t>
            </a:r>
            <a:r>
              <a:rPr lang="en-US" sz="1600" dirty="0">
                <a:solidFill>
                  <a:srgbClr val="000000"/>
                </a:solidFill>
              </a:rPr>
              <a:t>there </a:t>
            </a:r>
            <a:r>
              <a:rPr lang="en-US" sz="1600" dirty="0">
                <a:solidFill>
                  <a:srgbClr val="FF0000"/>
                </a:solidFill>
              </a:rPr>
              <a:t>are two mechanisms </a:t>
            </a:r>
            <a:r>
              <a:rPr lang="en-US" sz="1600" dirty="0">
                <a:solidFill>
                  <a:srgbClr val="0070C0"/>
                </a:solidFill>
              </a:rPr>
              <a:t>to address race conditions </a:t>
            </a:r>
            <a:r>
              <a:rPr lang="en-US" sz="1600" dirty="0">
                <a:solidFill>
                  <a:srgbClr val="000000"/>
                </a:solidFill>
              </a:rPr>
              <a:t>in</a:t>
            </a:r>
          </a:p>
          <a:p>
            <a:pPr fontAlgn="base">
              <a:spcBef>
                <a:spcPct val="0"/>
              </a:spcBef>
              <a:spcAft>
                <a:spcPct val="0"/>
              </a:spcAft>
              <a:defRPr/>
            </a:pPr>
            <a:r>
              <a:rPr lang="en-US" sz="1600" dirty="0">
                <a:solidFill>
                  <a:srgbClr val="000000"/>
                </a:solidFill>
              </a:rPr>
              <a:t>      multithreaded programming, as discussed subsequently:</a:t>
            </a:r>
            <a:endParaRPr lang="en-GB" sz="1600" dirty="0"/>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3" name="TextBox 2"/>
          <p:cNvSpPr txBox="1"/>
          <p:nvPr/>
        </p:nvSpPr>
        <p:spPr>
          <a:xfrm>
            <a:off x="161925" y="6354763"/>
            <a:ext cx="6975360" cy="338554"/>
          </a:xfrm>
          <a:prstGeom prst="rect">
            <a:avLst/>
          </a:prstGeom>
          <a:noFill/>
        </p:spPr>
        <p:txBody>
          <a:bodyPr wrap="square" rtlCol="0">
            <a:spAutoFit/>
          </a:bodyPr>
          <a:lstStyle/>
          <a:p>
            <a:r>
              <a:rPr lang="en-GB" sz="1600" dirty="0" smtClean="0"/>
              <a:t>Race condition: </a:t>
            </a:r>
            <a:r>
              <a:rPr lang="en-GB" sz="1600" dirty="0" err="1" smtClean="0"/>
              <a:t>versenyhelyzet</a:t>
            </a:r>
            <a:endParaRPr lang="en-GB" sz="1600" dirty="0" smtClean="0"/>
          </a:p>
        </p:txBody>
      </p:sp>
    </p:spTree>
    <p:extLst>
      <p:ext uri="{BB962C8B-B14F-4D97-AF65-F5344CB8AC3E}">
        <p14:creationId xmlns:p14="http://schemas.microsoft.com/office/powerpoint/2010/main" val="4479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(8)</a:t>
            </a:r>
            <a:endParaRPr lang="en-US" altLang="en-US" sz="1700" kern="1200" dirty="0">
              <a:solidFill>
                <a:srgbClr val="FFFFFF"/>
              </a:solidFill>
            </a:endParaRPr>
          </a:p>
        </p:txBody>
      </p:sp>
      <p:sp>
        <p:nvSpPr>
          <p:cNvPr id="3" name="TextBox 2"/>
          <p:cNvSpPr txBox="1"/>
          <p:nvPr/>
        </p:nvSpPr>
        <p:spPr>
          <a:xfrm>
            <a:off x="89386" y="413665"/>
            <a:ext cx="8618000" cy="369332"/>
          </a:xfrm>
          <a:prstGeom prst="rect">
            <a:avLst/>
          </a:prstGeom>
          <a:noFill/>
        </p:spPr>
        <p:txBody>
          <a:bodyPr wrap="none">
            <a:spAutoFit/>
          </a:bodyPr>
          <a:lstStyle/>
          <a:p>
            <a:pPr fontAlgn="base">
              <a:spcBef>
                <a:spcPct val="0"/>
              </a:spcBef>
              <a:spcAft>
                <a:spcPct val="0"/>
              </a:spcAft>
              <a:defRPr/>
            </a:pPr>
            <a:r>
              <a:rPr lang="en-GB" dirty="0">
                <a:solidFill>
                  <a:srgbClr val="2D2D8A"/>
                </a:solidFill>
              </a:rPr>
              <a:t>Basic mechanisms to address race conditions in multithreaded programs</a:t>
            </a:r>
          </a:p>
        </p:txBody>
      </p:sp>
      <p:sp>
        <p:nvSpPr>
          <p:cNvPr id="12" name="Text Box 4"/>
          <p:cNvSpPr txBox="1">
            <a:spLocks noChangeArrowheads="1"/>
          </p:cNvSpPr>
          <p:nvPr/>
        </p:nvSpPr>
        <p:spPr bwMode="auto">
          <a:xfrm>
            <a:off x="1912938" y="1851295"/>
            <a:ext cx="7127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300" b="1" dirty="0">
                <a:solidFill>
                  <a:srgbClr val="000000"/>
                </a:solidFill>
                <a:latin typeface="Verdana"/>
              </a:rPr>
              <a:t>Locks</a:t>
            </a:r>
            <a:endParaRPr lang="hu-HU" altLang="en-US" sz="1300" b="1" dirty="0">
              <a:solidFill>
                <a:srgbClr val="000000"/>
              </a:solidFill>
              <a:latin typeface="Verdana"/>
            </a:endParaRPr>
          </a:p>
        </p:txBody>
      </p:sp>
      <p:sp>
        <p:nvSpPr>
          <p:cNvPr id="13" name="Text Box 5"/>
          <p:cNvSpPr txBox="1">
            <a:spLocks noChangeArrowheads="1"/>
          </p:cNvSpPr>
          <p:nvPr/>
        </p:nvSpPr>
        <p:spPr bwMode="auto">
          <a:xfrm>
            <a:off x="5192713" y="1851295"/>
            <a:ext cx="2794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300" b="1" dirty="0">
                <a:solidFill>
                  <a:srgbClr val="000000"/>
                </a:solidFill>
                <a:latin typeface="Verdana"/>
              </a:rPr>
              <a:t>Transactional memory (TM)</a:t>
            </a:r>
            <a:endParaRPr lang="hu-HU" altLang="en-US" sz="1300" b="1" dirty="0">
              <a:solidFill>
                <a:srgbClr val="000000"/>
              </a:solidFill>
              <a:latin typeface="Verdana"/>
            </a:endParaRPr>
          </a:p>
        </p:txBody>
      </p:sp>
      <p:sp>
        <p:nvSpPr>
          <p:cNvPr id="14" name="Text Box 6"/>
          <p:cNvSpPr txBox="1">
            <a:spLocks noChangeArrowheads="1"/>
          </p:cNvSpPr>
          <p:nvPr/>
        </p:nvSpPr>
        <p:spPr bwMode="auto">
          <a:xfrm>
            <a:off x="927977" y="1133745"/>
            <a:ext cx="70086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300" b="1" dirty="0">
                <a:solidFill>
                  <a:srgbClr val="000000"/>
                </a:solidFill>
                <a:latin typeface="Verdana"/>
              </a:rPr>
              <a:t>Basic mechanisms to address race conditions in multithreaded programs</a:t>
            </a:r>
            <a:endParaRPr lang="hu-HU" altLang="en-US" sz="1300" b="1" dirty="0">
              <a:solidFill>
                <a:srgbClr val="000000"/>
              </a:solidFill>
              <a:latin typeface="Verdana"/>
            </a:endParaRPr>
          </a:p>
        </p:txBody>
      </p:sp>
      <p:sp>
        <p:nvSpPr>
          <p:cNvPr id="15" name="Line 9"/>
          <p:cNvSpPr>
            <a:spLocks noChangeShapeType="1"/>
          </p:cNvSpPr>
          <p:nvPr/>
        </p:nvSpPr>
        <p:spPr bwMode="auto">
          <a:xfrm flipH="1" flipV="1">
            <a:off x="4427538" y="1519508"/>
            <a:ext cx="2159000" cy="307975"/>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300" dirty="0">
              <a:solidFill>
                <a:srgbClr val="000000"/>
              </a:solidFill>
              <a:latin typeface="Verdana"/>
            </a:endParaRPr>
          </a:p>
        </p:txBody>
      </p:sp>
      <p:sp>
        <p:nvSpPr>
          <p:cNvPr id="16" name="Line 10"/>
          <p:cNvSpPr>
            <a:spLocks noChangeShapeType="1"/>
          </p:cNvSpPr>
          <p:nvPr/>
        </p:nvSpPr>
        <p:spPr bwMode="auto">
          <a:xfrm flipV="1">
            <a:off x="2266950" y="1519508"/>
            <a:ext cx="2171700" cy="319087"/>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300" dirty="0">
              <a:solidFill>
                <a:srgbClr val="000000"/>
              </a:solidFill>
              <a:latin typeface="Verdana"/>
            </a:endParaRPr>
          </a:p>
        </p:txBody>
      </p:sp>
      <p:sp>
        <p:nvSpPr>
          <p:cNvPr id="17" name="Oval 11"/>
          <p:cNvSpPr>
            <a:spLocks noChangeArrowheads="1"/>
          </p:cNvSpPr>
          <p:nvPr/>
        </p:nvSpPr>
        <p:spPr bwMode="auto">
          <a:xfrm>
            <a:off x="2225675" y="1811608"/>
            <a:ext cx="53975" cy="53975"/>
          </a:xfrm>
          <a:prstGeom prst="ellipse">
            <a:avLst/>
          </a:prstGeom>
          <a:solidFill>
            <a:schemeClr val="bg1"/>
          </a:soli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300" dirty="0">
              <a:solidFill>
                <a:srgbClr val="000000"/>
              </a:solidFill>
              <a:latin typeface="Verdana"/>
            </a:endParaRPr>
          </a:p>
        </p:txBody>
      </p:sp>
      <p:sp>
        <p:nvSpPr>
          <p:cNvPr id="18" name="Oval 12"/>
          <p:cNvSpPr>
            <a:spLocks noChangeArrowheads="1"/>
          </p:cNvSpPr>
          <p:nvPr/>
        </p:nvSpPr>
        <p:spPr bwMode="auto">
          <a:xfrm>
            <a:off x="6530975" y="1800495"/>
            <a:ext cx="53975" cy="53975"/>
          </a:xfrm>
          <a:prstGeom prst="ellipse">
            <a:avLst/>
          </a:prstGeom>
          <a:solidFill>
            <a:schemeClr val="bg1"/>
          </a:soli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300" dirty="0">
              <a:solidFill>
                <a:srgbClr val="000000"/>
              </a:solidFill>
              <a:latin typeface="Verdana"/>
            </a:endParaRPr>
          </a:p>
        </p:txBody>
      </p:sp>
      <p:sp>
        <p:nvSpPr>
          <p:cNvPr id="30" name="TextBox 29"/>
          <p:cNvSpPr txBox="1"/>
          <p:nvPr/>
        </p:nvSpPr>
        <p:spPr>
          <a:xfrm>
            <a:off x="503238" y="2235470"/>
            <a:ext cx="3582987" cy="892175"/>
          </a:xfrm>
          <a:prstGeom prst="rect">
            <a:avLst/>
          </a:prstGeom>
          <a:noFill/>
        </p:spPr>
        <p:txBody>
          <a:bodyPr wrap="none">
            <a:spAutoFit/>
          </a:bodyPr>
          <a:lstStyle/>
          <a:p>
            <a:pPr algn="ctr" fontAlgn="base">
              <a:spcBef>
                <a:spcPct val="0"/>
              </a:spcBef>
              <a:spcAft>
                <a:spcPct val="0"/>
              </a:spcAft>
              <a:defRPr/>
            </a:pPr>
            <a:r>
              <a:rPr lang="en-US" sz="1300" dirty="0">
                <a:solidFill>
                  <a:srgbClr val="0070C0"/>
                </a:solidFill>
                <a:latin typeface="Verdana"/>
              </a:rPr>
              <a:t>Pessimistic approach</a:t>
            </a:r>
            <a:r>
              <a:rPr lang="en-US" sz="1300" dirty="0">
                <a:solidFill>
                  <a:srgbClr val="000000"/>
                </a:solidFill>
                <a:latin typeface="Verdana"/>
              </a:rPr>
              <a:t>,</a:t>
            </a:r>
          </a:p>
          <a:p>
            <a:pPr algn="ctr" fontAlgn="base">
              <a:spcBef>
                <a:spcPct val="0"/>
              </a:spcBef>
              <a:spcAft>
                <a:spcPct val="0"/>
              </a:spcAft>
              <a:defRPr/>
            </a:pPr>
            <a:r>
              <a:rPr lang="en-US" sz="1300" dirty="0">
                <a:solidFill>
                  <a:srgbClr val="000000"/>
                </a:solidFill>
                <a:latin typeface="Verdana"/>
              </a:rPr>
              <a:t>it intends to prevent possible conflicts</a:t>
            </a:r>
          </a:p>
          <a:p>
            <a:pPr algn="ctr" fontAlgn="base">
              <a:spcBef>
                <a:spcPct val="0"/>
              </a:spcBef>
              <a:spcAft>
                <a:spcPct val="0"/>
              </a:spcAft>
              <a:defRPr/>
            </a:pPr>
            <a:r>
              <a:rPr lang="en-US" sz="1300" dirty="0">
                <a:solidFill>
                  <a:srgbClr val="000000"/>
                </a:solidFill>
                <a:latin typeface="Verdana"/>
              </a:rPr>
              <a:t>by enforcing </a:t>
            </a:r>
            <a:r>
              <a:rPr lang="en-US" sz="1300" dirty="0">
                <a:solidFill>
                  <a:srgbClr val="0070C0"/>
                </a:solidFill>
                <a:latin typeface="Verdana"/>
              </a:rPr>
              <a:t>serialization</a:t>
            </a:r>
            <a:r>
              <a:rPr lang="en-US" sz="1300" dirty="0">
                <a:solidFill>
                  <a:srgbClr val="000000"/>
                </a:solidFill>
                <a:latin typeface="Verdana"/>
              </a:rPr>
              <a:t> of transactions</a:t>
            </a:r>
          </a:p>
          <a:p>
            <a:pPr algn="ctr" fontAlgn="base">
              <a:spcBef>
                <a:spcPct val="0"/>
              </a:spcBef>
              <a:spcAft>
                <a:spcPct val="0"/>
              </a:spcAft>
              <a:defRPr/>
            </a:pPr>
            <a:r>
              <a:rPr lang="en-US" sz="1300" dirty="0">
                <a:solidFill>
                  <a:srgbClr val="000000"/>
                </a:solidFill>
                <a:latin typeface="Verdana"/>
              </a:rPr>
              <a:t>through </a:t>
            </a:r>
            <a:r>
              <a:rPr lang="en-US" sz="1300" dirty="0">
                <a:solidFill>
                  <a:srgbClr val="0070C0"/>
                </a:solidFill>
                <a:latin typeface="Verdana"/>
              </a:rPr>
              <a:t>locks</a:t>
            </a:r>
            <a:r>
              <a:rPr lang="en-US" sz="1300" dirty="0">
                <a:solidFill>
                  <a:srgbClr val="000000"/>
                </a:solidFill>
                <a:latin typeface="Verdana"/>
              </a:rPr>
              <a:t>.</a:t>
            </a:r>
          </a:p>
        </p:txBody>
      </p:sp>
      <p:sp>
        <p:nvSpPr>
          <p:cNvPr id="31" name="TextBox 30"/>
          <p:cNvSpPr txBox="1"/>
          <p:nvPr/>
        </p:nvSpPr>
        <p:spPr>
          <a:xfrm>
            <a:off x="4033245" y="2235470"/>
            <a:ext cx="5119287" cy="2292935"/>
          </a:xfrm>
          <a:prstGeom prst="rect">
            <a:avLst/>
          </a:prstGeom>
          <a:noFill/>
        </p:spPr>
        <p:txBody>
          <a:bodyPr wrap="none">
            <a:spAutoFit/>
          </a:bodyPr>
          <a:lstStyle/>
          <a:p>
            <a:pPr algn="ctr" fontAlgn="base">
              <a:spcBef>
                <a:spcPct val="0"/>
              </a:spcBef>
              <a:spcAft>
                <a:spcPct val="0"/>
              </a:spcAft>
              <a:defRPr/>
            </a:pPr>
            <a:r>
              <a:rPr lang="en-US" sz="1300" dirty="0">
                <a:solidFill>
                  <a:srgbClr val="0070C0"/>
                </a:solidFill>
                <a:latin typeface="Verdana"/>
              </a:rPr>
              <a:t>Optimistic approach</a:t>
            </a:r>
            <a:r>
              <a:rPr lang="en-US" sz="1300" dirty="0">
                <a:solidFill>
                  <a:srgbClr val="000000"/>
                </a:solidFill>
                <a:latin typeface="Verdana"/>
              </a:rPr>
              <a:t>,</a:t>
            </a:r>
          </a:p>
          <a:p>
            <a:pPr algn="ctr" fontAlgn="base">
              <a:spcBef>
                <a:spcPct val="0"/>
              </a:spcBef>
              <a:spcAft>
                <a:spcPct val="0"/>
              </a:spcAft>
              <a:defRPr/>
            </a:pPr>
            <a:r>
              <a:rPr lang="en-US" sz="1300" dirty="0">
                <a:solidFill>
                  <a:srgbClr val="000000"/>
                </a:solidFill>
                <a:latin typeface="Verdana"/>
              </a:rPr>
              <a:t>it allows access </a:t>
            </a:r>
            <a:r>
              <a:rPr lang="en-US" sz="1300" dirty="0" smtClean="0">
                <a:solidFill>
                  <a:srgbClr val="000000"/>
                </a:solidFill>
                <a:latin typeface="Verdana"/>
              </a:rPr>
              <a:t>conflicts </a:t>
            </a:r>
            <a:r>
              <a:rPr lang="en-US" sz="1300" dirty="0">
                <a:solidFill>
                  <a:srgbClr val="000000"/>
                </a:solidFill>
                <a:latin typeface="Verdana"/>
              </a:rPr>
              <a:t>to occur </a:t>
            </a:r>
          </a:p>
          <a:p>
            <a:pPr algn="ctr" fontAlgn="base">
              <a:spcBef>
                <a:spcPct val="0"/>
              </a:spcBef>
              <a:spcAft>
                <a:spcPct val="0"/>
              </a:spcAft>
              <a:defRPr/>
            </a:pPr>
            <a:r>
              <a:rPr lang="en-US" sz="1300" dirty="0">
                <a:solidFill>
                  <a:srgbClr val="000000"/>
                </a:solidFill>
                <a:latin typeface="Verdana"/>
              </a:rPr>
              <a:t>but provides a </a:t>
            </a:r>
            <a:r>
              <a:rPr lang="en-US" sz="1300" dirty="0">
                <a:solidFill>
                  <a:srgbClr val="0070C0"/>
                </a:solidFill>
                <a:latin typeface="Verdana"/>
              </a:rPr>
              <a:t>checking and repair mechanism</a:t>
            </a:r>
          </a:p>
          <a:p>
            <a:pPr algn="ctr" fontAlgn="base">
              <a:spcBef>
                <a:spcPct val="0"/>
              </a:spcBef>
              <a:spcAft>
                <a:spcPct val="0"/>
              </a:spcAft>
              <a:defRPr/>
            </a:pPr>
            <a:r>
              <a:rPr lang="en-US" sz="1300" dirty="0">
                <a:solidFill>
                  <a:srgbClr val="000000"/>
                </a:solidFill>
                <a:latin typeface="Verdana"/>
              </a:rPr>
              <a:t> for managing these conflicts, i.e.</a:t>
            </a:r>
          </a:p>
          <a:p>
            <a:pPr algn="ctr" fontAlgn="base">
              <a:spcBef>
                <a:spcPct val="0"/>
              </a:spcBef>
              <a:spcAft>
                <a:spcPct val="0"/>
              </a:spcAft>
              <a:defRPr/>
            </a:pPr>
            <a:r>
              <a:rPr lang="en-US" sz="1300" dirty="0">
                <a:solidFill>
                  <a:srgbClr val="000000"/>
                </a:solidFill>
                <a:latin typeface="Verdana"/>
              </a:rPr>
              <a:t> it allows all threads to access shared data simultaneously.</a:t>
            </a:r>
          </a:p>
          <a:p>
            <a:pPr algn="ctr" fontAlgn="base">
              <a:spcBef>
                <a:spcPct val="0"/>
              </a:spcBef>
              <a:spcAft>
                <a:spcPct val="0"/>
              </a:spcAft>
              <a:defRPr/>
            </a:pPr>
            <a:r>
              <a:rPr lang="en-US" sz="1300" dirty="0">
                <a:solidFill>
                  <a:srgbClr val="000000"/>
                </a:solidFill>
                <a:latin typeface="Verdana"/>
              </a:rPr>
              <a:t>After completing a transaction however,</a:t>
            </a:r>
          </a:p>
          <a:p>
            <a:pPr algn="ctr" fontAlgn="base">
              <a:spcBef>
                <a:spcPct val="0"/>
              </a:spcBef>
              <a:spcAft>
                <a:spcPct val="0"/>
              </a:spcAft>
              <a:defRPr/>
            </a:pPr>
            <a:r>
              <a:rPr lang="en-US" sz="1300" dirty="0">
                <a:solidFill>
                  <a:srgbClr val="000000"/>
                </a:solidFill>
                <a:latin typeface="Verdana"/>
              </a:rPr>
              <a:t>it will be checked whether a conflict arose,</a:t>
            </a:r>
          </a:p>
          <a:p>
            <a:pPr algn="ctr" fontAlgn="base">
              <a:spcBef>
                <a:spcPct val="0"/>
              </a:spcBef>
              <a:spcAft>
                <a:spcPct val="0"/>
              </a:spcAft>
              <a:defRPr/>
            </a:pPr>
            <a:r>
              <a:rPr lang="en-US" sz="1300" dirty="0">
                <a:solidFill>
                  <a:srgbClr val="000000"/>
                </a:solidFill>
                <a:latin typeface="Verdana"/>
              </a:rPr>
              <a:t> if yes, the transaction will be rolled back and</a:t>
            </a:r>
          </a:p>
          <a:p>
            <a:pPr algn="ctr" fontAlgn="base">
              <a:spcBef>
                <a:spcPct val="0"/>
              </a:spcBef>
              <a:spcAft>
                <a:spcPct val="0"/>
              </a:spcAft>
              <a:defRPr/>
            </a:pPr>
            <a:r>
              <a:rPr lang="en-US" sz="1300" dirty="0">
                <a:solidFill>
                  <a:srgbClr val="000000"/>
                </a:solidFill>
                <a:latin typeface="Verdana"/>
              </a:rPr>
              <a:t>replayed in the right order</a:t>
            </a:r>
          </a:p>
          <a:p>
            <a:pPr algn="ctr" fontAlgn="base">
              <a:spcBef>
                <a:spcPct val="0"/>
              </a:spcBef>
              <a:spcAft>
                <a:spcPct val="0"/>
              </a:spcAft>
              <a:defRPr/>
            </a:pPr>
            <a:r>
              <a:rPr lang="en-US" sz="1300" dirty="0">
                <a:solidFill>
                  <a:srgbClr val="000000"/>
                </a:solidFill>
                <a:latin typeface="Verdana"/>
              </a:rPr>
              <a:t> else the execution continues.</a:t>
            </a:r>
          </a:p>
          <a:p>
            <a:pPr algn="ctr" fontAlgn="base">
              <a:spcBef>
                <a:spcPct val="0"/>
              </a:spcBef>
              <a:spcAft>
                <a:spcPct val="0"/>
              </a:spcAft>
              <a:defRPr/>
            </a:pPr>
            <a:r>
              <a:rPr lang="en-US" sz="1300" dirty="0">
                <a:solidFill>
                  <a:srgbClr val="000000"/>
                </a:solidFill>
                <a:latin typeface="Verdana"/>
              </a:rPr>
              <a:t> </a:t>
            </a:r>
          </a:p>
        </p:txBody>
      </p:sp>
      <p:sp>
        <p:nvSpPr>
          <p:cNvPr id="32" name="TextBox 31"/>
          <p:cNvSpPr txBox="1"/>
          <p:nvPr/>
        </p:nvSpPr>
        <p:spPr>
          <a:xfrm>
            <a:off x="71500" y="4464115"/>
            <a:ext cx="7426648" cy="338554"/>
          </a:xfrm>
          <a:prstGeom prst="rect">
            <a:avLst/>
          </a:prstGeom>
          <a:noFill/>
        </p:spPr>
        <p:txBody>
          <a:bodyPr wrap="none">
            <a:spAutoFit/>
          </a:bodyPr>
          <a:lstStyle/>
          <a:p>
            <a:pPr fontAlgn="base">
              <a:spcBef>
                <a:spcPct val="0"/>
              </a:spcBef>
              <a:spcAft>
                <a:spcPct val="0"/>
              </a:spcAft>
              <a:defRPr/>
            </a:pPr>
            <a:r>
              <a:rPr lang="en-US" sz="1600" dirty="0">
                <a:solidFill>
                  <a:srgbClr val="000000"/>
                </a:solidFill>
                <a:latin typeface="Verdana"/>
              </a:rPr>
              <a:t>The next Figure contrasts these thread synchronization mechanisms.</a:t>
            </a:r>
          </a:p>
        </p:txBody>
      </p:sp>
      <p:sp>
        <p:nvSpPr>
          <p:cNvPr id="19" name="TextBox 18"/>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1986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(9)</a:t>
            </a:r>
            <a:endParaRPr lang="en-US" altLang="en-US" sz="1700" kern="1200" dirty="0">
              <a:solidFill>
                <a:srgbClr val="FFFFFF"/>
              </a:solidFill>
            </a:endParaRPr>
          </a:p>
        </p:txBody>
      </p:sp>
      <p:pic>
        <p:nvPicPr>
          <p:cNvPr id="6215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358770"/>
            <a:ext cx="560863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500" y="413665"/>
            <a:ext cx="7980362" cy="646113"/>
          </a:xfrm>
          <a:prstGeom prst="rect">
            <a:avLst/>
          </a:prstGeom>
          <a:noFill/>
        </p:spPr>
        <p:txBody>
          <a:bodyPr wrap="none">
            <a:spAutoFit/>
          </a:bodyPr>
          <a:lstStyle/>
          <a:p>
            <a:pPr fontAlgn="base">
              <a:spcBef>
                <a:spcPct val="0"/>
              </a:spcBef>
              <a:spcAft>
                <a:spcPct val="0"/>
              </a:spcAft>
              <a:defRPr/>
            </a:pPr>
            <a:r>
              <a:rPr lang="en-US" dirty="0">
                <a:solidFill>
                  <a:srgbClr val="2D2D8A"/>
                </a:solidFill>
                <a:latin typeface="Verdana"/>
              </a:rPr>
              <a:t>Contrasting lock based and transaction memory (TM) based thread</a:t>
            </a:r>
          </a:p>
          <a:p>
            <a:pPr fontAlgn="base">
              <a:spcBef>
                <a:spcPct val="0"/>
              </a:spcBef>
              <a:spcAft>
                <a:spcPct val="0"/>
              </a:spcAft>
              <a:defRPr/>
            </a:pPr>
            <a:r>
              <a:rPr lang="en-US" dirty="0">
                <a:solidFill>
                  <a:srgbClr val="2D2D8A"/>
                </a:solidFill>
                <a:latin typeface="Verdana"/>
              </a:rPr>
              <a:t>  synchronization </a:t>
            </a:r>
            <a:r>
              <a:rPr lang="en-US" dirty="0">
                <a:latin typeface="Verdana"/>
              </a:rPr>
              <a:t>[</a:t>
            </a:r>
            <a:r>
              <a:rPr lang="hu-HU" dirty="0">
                <a:latin typeface="Verdana"/>
              </a:rPr>
              <a:t>155</a:t>
            </a:r>
            <a:r>
              <a:rPr lang="en-US" dirty="0">
                <a:latin typeface="Verdana"/>
              </a:rPr>
              <a:t>]</a:t>
            </a:r>
          </a:p>
        </p:txBody>
      </p:sp>
      <p:sp>
        <p:nvSpPr>
          <p:cNvPr id="2" name="TextBox 1"/>
          <p:cNvSpPr txBox="1"/>
          <p:nvPr/>
        </p:nvSpPr>
        <p:spPr>
          <a:xfrm>
            <a:off x="7250113" y="2463670"/>
            <a:ext cx="1447800" cy="522287"/>
          </a:xfrm>
          <a:prstGeom prst="rect">
            <a:avLst/>
          </a:prstGeom>
          <a:noFill/>
        </p:spPr>
        <p:txBody>
          <a:bodyPr wrap="none">
            <a:spAutoFit/>
          </a:bodyPr>
          <a:lstStyle/>
          <a:p>
            <a:pPr fontAlgn="base">
              <a:spcBef>
                <a:spcPct val="0"/>
              </a:spcBef>
              <a:spcAft>
                <a:spcPct val="0"/>
              </a:spcAft>
              <a:defRPr/>
            </a:pPr>
            <a:r>
              <a:rPr lang="en-US" sz="1400" dirty="0">
                <a:solidFill>
                  <a:srgbClr val="FF0000"/>
                </a:solidFill>
                <a:latin typeface="Verdana"/>
              </a:rPr>
              <a:t>Conflict, to be</a:t>
            </a:r>
          </a:p>
          <a:p>
            <a:pPr fontAlgn="base">
              <a:spcBef>
                <a:spcPct val="0"/>
              </a:spcBef>
              <a:spcAft>
                <a:spcPct val="0"/>
              </a:spcAft>
              <a:defRPr/>
            </a:pPr>
            <a:r>
              <a:rPr lang="en-US" sz="1400" dirty="0">
                <a:solidFill>
                  <a:srgbClr val="FF0000"/>
                </a:solidFill>
                <a:latin typeface="Verdana"/>
              </a:rPr>
              <a:t>     repaired</a:t>
            </a:r>
          </a:p>
        </p:txBody>
      </p:sp>
      <p:sp>
        <p:nvSpPr>
          <p:cNvPr id="6" name="TextBox 5"/>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68160284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(10)</a:t>
            </a:r>
            <a:endParaRPr lang="en-US" altLang="en-US" sz="1700" kern="1200" dirty="0">
              <a:solidFill>
                <a:srgbClr val="FFFFFF"/>
              </a:solidFill>
            </a:endParaRPr>
          </a:p>
        </p:txBody>
      </p:sp>
      <p:sp>
        <p:nvSpPr>
          <p:cNvPr id="3" name="TextBox 2"/>
          <p:cNvSpPr txBox="1"/>
          <p:nvPr/>
        </p:nvSpPr>
        <p:spPr>
          <a:xfrm>
            <a:off x="71500" y="413665"/>
            <a:ext cx="2015295" cy="369332"/>
          </a:xfrm>
          <a:prstGeom prst="rect">
            <a:avLst/>
          </a:prstGeom>
          <a:noFill/>
        </p:spPr>
        <p:txBody>
          <a:bodyPr wrap="none">
            <a:spAutoFit/>
          </a:bodyPr>
          <a:lstStyle/>
          <a:p>
            <a:pPr fontAlgn="base">
              <a:spcBef>
                <a:spcPct val="0"/>
              </a:spcBef>
              <a:spcAft>
                <a:spcPct val="0"/>
              </a:spcAft>
              <a:defRPr/>
            </a:pPr>
            <a:r>
              <a:rPr lang="en-US" dirty="0">
                <a:solidFill>
                  <a:srgbClr val="2D2D8A"/>
                </a:solidFill>
                <a:latin typeface="Verdana"/>
              </a:rPr>
              <a:t>c1) </a:t>
            </a:r>
            <a:r>
              <a:rPr lang="en-US" dirty="0" smtClean="0">
                <a:solidFill>
                  <a:srgbClr val="2D2D8A"/>
                </a:solidFill>
                <a:latin typeface="Verdana"/>
              </a:rPr>
              <a:t>Locks </a:t>
            </a:r>
            <a:r>
              <a:rPr lang="en-US" dirty="0" smtClean="0">
                <a:latin typeface="Verdana"/>
              </a:rPr>
              <a:t>[</a:t>
            </a:r>
            <a:r>
              <a:rPr lang="hu-HU" dirty="0">
                <a:latin typeface="Verdana"/>
              </a:rPr>
              <a:t>156</a:t>
            </a:r>
            <a:r>
              <a:rPr lang="en-US" dirty="0">
                <a:latin typeface="Verdana"/>
              </a:rPr>
              <a:t>]</a:t>
            </a:r>
          </a:p>
        </p:txBody>
      </p:sp>
      <p:sp>
        <p:nvSpPr>
          <p:cNvPr id="6" name="TextBox 5"/>
          <p:cNvSpPr txBox="1"/>
          <p:nvPr/>
        </p:nvSpPr>
        <p:spPr>
          <a:xfrm>
            <a:off x="228600" y="773705"/>
            <a:ext cx="8856079" cy="1400383"/>
          </a:xfrm>
          <a:prstGeom prst="rect">
            <a:avLst/>
          </a:prstGeom>
          <a:noFill/>
        </p:spPr>
        <p:txBody>
          <a:bodyPr wrap="none">
            <a:spAutoFit/>
          </a:bodyPr>
          <a:lstStyle/>
          <a:p>
            <a:pPr marL="285750" indent="-285750" fontAlgn="t">
              <a:spcBef>
                <a:spcPct val="0"/>
              </a:spcBef>
              <a:spcAft>
                <a:spcPct val="0"/>
              </a:spcAft>
              <a:buFont typeface="Arial" panose="020B0604020202020204" pitchFamily="34" charset="0"/>
              <a:buChar char="•"/>
              <a:defRPr/>
            </a:pPr>
            <a:r>
              <a:rPr lang="en-US" sz="1600" dirty="0">
                <a:solidFill>
                  <a:srgbClr val="000000"/>
                </a:solidFill>
                <a:latin typeface="Verdana"/>
              </a:rPr>
              <a:t>The most common way of </a:t>
            </a:r>
            <a:r>
              <a:rPr lang="en-US" sz="1600" dirty="0">
                <a:solidFill>
                  <a:srgbClr val="0070C0"/>
                </a:solidFill>
                <a:latin typeface="Verdana"/>
              </a:rPr>
              <a:t>addressing race conditions </a:t>
            </a:r>
            <a:r>
              <a:rPr lang="en-US" sz="1600" dirty="0">
                <a:solidFill>
                  <a:srgbClr val="000000"/>
                </a:solidFill>
                <a:latin typeface="Verdana"/>
              </a:rPr>
              <a:t>is to use </a:t>
            </a:r>
            <a:r>
              <a:rPr lang="en-US" sz="1600" dirty="0">
                <a:solidFill>
                  <a:srgbClr val="FF0000"/>
                </a:solidFill>
                <a:latin typeface="Verdana"/>
              </a:rPr>
              <a:t>locks</a:t>
            </a:r>
            <a:r>
              <a:rPr lang="en-US" sz="1600" dirty="0">
                <a:solidFill>
                  <a:srgbClr val="000000"/>
                </a:solidFill>
                <a:latin typeface="Verdana"/>
              </a:rPr>
              <a:t>, called also </a:t>
            </a:r>
          </a:p>
          <a:p>
            <a:pPr fontAlgn="t">
              <a:spcBef>
                <a:spcPct val="0"/>
              </a:spcBef>
              <a:spcAft>
                <a:spcPts val="600"/>
              </a:spcAft>
              <a:defRPr/>
            </a:pPr>
            <a:r>
              <a:rPr lang="en-US" sz="1600" dirty="0">
                <a:solidFill>
                  <a:srgbClr val="000000"/>
                </a:solidFill>
                <a:latin typeface="Verdana"/>
              </a:rPr>
              <a:t>      </a:t>
            </a:r>
            <a:r>
              <a:rPr lang="en-US" sz="1600" dirty="0">
                <a:solidFill>
                  <a:srgbClr val="FF0000"/>
                </a:solidFill>
                <a:latin typeface="Verdana"/>
              </a:rPr>
              <a:t>monitors, critical sections, </a:t>
            </a:r>
            <a:r>
              <a:rPr lang="en-US" sz="1600" dirty="0" err="1">
                <a:solidFill>
                  <a:srgbClr val="FF0000"/>
                </a:solidFill>
                <a:latin typeface="Verdana"/>
              </a:rPr>
              <a:t>mutexes</a:t>
            </a:r>
            <a:r>
              <a:rPr lang="en-US" sz="1600" dirty="0">
                <a:solidFill>
                  <a:srgbClr val="FF0000"/>
                </a:solidFill>
                <a:latin typeface="Verdana"/>
              </a:rPr>
              <a:t> or binary semaphores</a:t>
            </a:r>
            <a:r>
              <a:rPr lang="en-US" sz="1600" dirty="0">
                <a:solidFill>
                  <a:srgbClr val="000000"/>
                </a:solidFill>
                <a:latin typeface="Verdana"/>
              </a:rPr>
              <a:t>.</a:t>
            </a:r>
          </a:p>
          <a:p>
            <a:pPr marL="285750" indent="-285750" fontAlgn="t">
              <a:spcBef>
                <a:spcPct val="0"/>
              </a:spcBef>
              <a:spcAft>
                <a:spcPct val="0"/>
              </a:spcAft>
              <a:buFont typeface="Arial" panose="020B0604020202020204" pitchFamily="34" charset="0"/>
              <a:buChar char="•"/>
              <a:defRPr/>
            </a:pPr>
            <a:r>
              <a:rPr lang="en-US" sz="1600" dirty="0">
                <a:solidFill>
                  <a:srgbClr val="000000"/>
                </a:solidFill>
                <a:latin typeface="Verdana"/>
              </a:rPr>
              <a:t>Locks </a:t>
            </a:r>
            <a:r>
              <a:rPr lang="en-US" sz="1600" dirty="0">
                <a:solidFill>
                  <a:srgbClr val="0070C0"/>
                </a:solidFill>
                <a:latin typeface="Verdana"/>
              </a:rPr>
              <a:t>provide a mechanism for ensuring that at any time only one thread can</a:t>
            </a:r>
          </a:p>
          <a:p>
            <a:pPr fontAlgn="t">
              <a:spcBef>
                <a:spcPct val="0"/>
              </a:spcBef>
              <a:spcAft>
                <a:spcPct val="0"/>
              </a:spcAft>
              <a:defRPr/>
            </a:pPr>
            <a:r>
              <a:rPr lang="en-US" sz="1600" dirty="0">
                <a:solidFill>
                  <a:srgbClr val="0070C0"/>
                </a:solidFill>
                <a:latin typeface="Verdana"/>
              </a:rPr>
              <a:t>      execute a particular section of code </a:t>
            </a:r>
            <a:r>
              <a:rPr lang="en-US" sz="1600" dirty="0">
                <a:solidFill>
                  <a:srgbClr val="000000"/>
                </a:solidFill>
                <a:latin typeface="Verdana"/>
              </a:rPr>
              <a:t>(called critical section) that includes shared</a:t>
            </a:r>
          </a:p>
          <a:p>
            <a:pPr fontAlgn="t">
              <a:spcBef>
                <a:spcPct val="0"/>
              </a:spcBef>
              <a:spcAft>
                <a:spcPts val="600"/>
              </a:spcAft>
              <a:defRPr/>
            </a:pPr>
            <a:r>
              <a:rPr lang="en-US" sz="1600" dirty="0">
                <a:solidFill>
                  <a:srgbClr val="000000"/>
                </a:solidFill>
                <a:latin typeface="Verdana"/>
              </a:rPr>
              <a:t>      data</a:t>
            </a:r>
            <a:r>
              <a:rPr lang="en-US" sz="1600" dirty="0" smtClean="0">
                <a:solidFill>
                  <a:srgbClr val="000000"/>
                </a:solidFill>
                <a:latin typeface="Verdana"/>
              </a:rPr>
              <a:t>.</a:t>
            </a:r>
            <a:endParaRPr lang="en-US" sz="1600" dirty="0">
              <a:solidFill>
                <a:srgbClr val="000000"/>
              </a:solidFill>
              <a:latin typeface="Verdana"/>
            </a:endParaRPr>
          </a:p>
        </p:txBody>
      </p:sp>
      <p:sp>
        <p:nvSpPr>
          <p:cNvPr id="5" name="TextBox 4"/>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93204754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itle 1"/>
          <p:cNvSpPr>
            <a:spLocks noGrp="1"/>
          </p:cNvSpPr>
          <p:nvPr>
            <p:ph type="title"/>
          </p:nvPr>
        </p:nvSpPr>
        <p:spPr>
          <a:xfrm>
            <a:off x="0" y="-198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a:t>
            </a:r>
            <a:r>
              <a:rPr lang="en-GB" sz="1700" kern="1200" dirty="0" smtClean="0">
                <a:solidFill>
                  <a:srgbClr val="FFFFFF"/>
                </a:solidFill>
              </a:rPr>
              <a:t>11)</a:t>
            </a:r>
            <a:endParaRPr lang="en-US" altLang="en-US" sz="1700" kern="1200" dirty="0">
              <a:solidFill>
                <a:srgbClr val="FFFFFF"/>
              </a:solidFill>
            </a:endParaRPr>
          </a:p>
        </p:txBody>
      </p:sp>
      <p:sp>
        <p:nvSpPr>
          <p:cNvPr id="3" name="TextBox 2"/>
          <p:cNvSpPr txBox="1"/>
          <p:nvPr/>
        </p:nvSpPr>
        <p:spPr>
          <a:xfrm>
            <a:off x="71500" y="744793"/>
            <a:ext cx="5739841" cy="369332"/>
          </a:xfrm>
          <a:prstGeom prst="rect">
            <a:avLst/>
          </a:prstGeom>
          <a:noFill/>
        </p:spPr>
        <p:txBody>
          <a:bodyPr wrap="none">
            <a:spAutoFit/>
          </a:bodyPr>
          <a:lstStyle/>
          <a:p>
            <a:pPr fontAlgn="base">
              <a:spcBef>
                <a:spcPct val="0"/>
              </a:spcBef>
              <a:spcAft>
                <a:spcPct val="0"/>
              </a:spcAft>
              <a:defRPr/>
            </a:pPr>
            <a:r>
              <a:rPr lang="en-US" dirty="0">
                <a:solidFill>
                  <a:srgbClr val="2D2D8A"/>
                </a:solidFill>
                <a:latin typeface="Verdana"/>
              </a:rPr>
              <a:t>The concept of the transactional memory (TM)</a:t>
            </a:r>
          </a:p>
        </p:txBody>
      </p:sp>
      <p:sp>
        <p:nvSpPr>
          <p:cNvPr id="6" name="TextBox 5"/>
          <p:cNvSpPr txBox="1"/>
          <p:nvPr/>
        </p:nvSpPr>
        <p:spPr>
          <a:xfrm>
            <a:off x="251520" y="1088740"/>
            <a:ext cx="8940011" cy="2708434"/>
          </a:xfrm>
          <a:prstGeom prst="rect">
            <a:avLst/>
          </a:prstGeom>
          <a:noFill/>
        </p:spPr>
        <p:txBody>
          <a:bodyPr wrap="none">
            <a:spAutoFit/>
          </a:bodyPr>
          <a:lstStyle/>
          <a:p>
            <a:pPr marL="285750" indent="-285750" fontAlgn="base">
              <a:spcBef>
                <a:spcPct val="0"/>
              </a:spcBef>
              <a:spcAft>
                <a:spcPct val="0"/>
              </a:spcAft>
              <a:buClr>
                <a:schemeClr val="tx1"/>
              </a:buClr>
              <a:buFont typeface="Arial" panose="020B0604020202020204" pitchFamily="34" charset="0"/>
              <a:buChar char="•"/>
              <a:defRPr/>
            </a:pPr>
            <a:r>
              <a:rPr lang="en-US" sz="1600" dirty="0" smtClean="0">
                <a:solidFill>
                  <a:srgbClr val="000000"/>
                </a:solidFill>
                <a:latin typeface="Verdana"/>
              </a:rPr>
              <a:t>Note </a:t>
            </a:r>
            <a:r>
              <a:rPr lang="en-US" sz="1600" dirty="0">
                <a:solidFill>
                  <a:srgbClr val="000000"/>
                </a:solidFill>
                <a:latin typeface="Verdana"/>
              </a:rPr>
              <a:t>that the concept of transactional memory is a kind of </a:t>
            </a:r>
            <a:r>
              <a:rPr lang="en-US" sz="1600" dirty="0">
                <a:solidFill>
                  <a:srgbClr val="FF0000"/>
                </a:solidFill>
                <a:latin typeface="Verdana"/>
              </a:rPr>
              <a:t>speculative execution </a:t>
            </a:r>
          </a:p>
          <a:p>
            <a:pPr fontAlgn="base">
              <a:spcBef>
                <a:spcPct val="0"/>
              </a:spcBef>
              <a:defRPr/>
            </a:pPr>
            <a:r>
              <a:rPr lang="en-US" sz="1600" dirty="0">
                <a:solidFill>
                  <a:srgbClr val="000000"/>
                </a:solidFill>
                <a:latin typeface="Verdana"/>
              </a:rPr>
              <a:t>       </a:t>
            </a:r>
            <a:r>
              <a:rPr lang="en-US" sz="1600" dirty="0">
                <a:solidFill>
                  <a:srgbClr val="0070C0"/>
                </a:solidFill>
                <a:latin typeface="Verdana"/>
              </a:rPr>
              <a:t>of accessing shared data</a:t>
            </a:r>
            <a:r>
              <a:rPr lang="en-US" sz="1600" dirty="0">
                <a:solidFill>
                  <a:srgbClr val="000000"/>
                </a:solidFill>
                <a:latin typeface="Verdana"/>
              </a:rPr>
              <a:t> while providing a </a:t>
            </a:r>
            <a:r>
              <a:rPr lang="en-US" sz="1600" dirty="0">
                <a:solidFill>
                  <a:srgbClr val="0070C0"/>
                </a:solidFill>
                <a:latin typeface="Verdana"/>
              </a:rPr>
              <a:t>repair mechanism </a:t>
            </a:r>
            <a:r>
              <a:rPr lang="en-US" sz="1600" dirty="0">
                <a:solidFill>
                  <a:srgbClr val="000000"/>
                </a:solidFill>
                <a:latin typeface="Verdana"/>
              </a:rPr>
              <a:t>for occurring</a:t>
            </a:r>
          </a:p>
          <a:p>
            <a:pPr fontAlgn="base">
              <a:spcBef>
                <a:spcPct val="0"/>
              </a:spcBef>
              <a:spcAft>
                <a:spcPts val="600"/>
              </a:spcAft>
              <a:defRPr/>
            </a:pPr>
            <a:r>
              <a:rPr lang="en-US" sz="1600" dirty="0">
                <a:solidFill>
                  <a:srgbClr val="000000"/>
                </a:solidFill>
                <a:latin typeface="Verdana"/>
              </a:rPr>
              <a:t>       conflicts.</a:t>
            </a:r>
          </a:p>
          <a:p>
            <a:pPr fontAlgn="base">
              <a:spcBef>
                <a:spcPct val="0"/>
              </a:spcBef>
              <a:defRPr/>
            </a:pPr>
            <a:r>
              <a:rPr lang="en-US" sz="1600" dirty="0">
                <a:solidFill>
                  <a:srgbClr val="000000"/>
                </a:solidFill>
                <a:latin typeface="Verdana"/>
              </a:rPr>
              <a:t>     The </a:t>
            </a:r>
            <a:r>
              <a:rPr lang="en-US" sz="1600" dirty="0">
                <a:solidFill>
                  <a:srgbClr val="FF0000"/>
                </a:solidFill>
                <a:latin typeface="Verdana"/>
              </a:rPr>
              <a:t>repair mechanism </a:t>
            </a:r>
            <a:r>
              <a:rPr lang="en-US" sz="1600" dirty="0">
                <a:solidFill>
                  <a:srgbClr val="0070C0"/>
                </a:solidFill>
                <a:latin typeface="Verdana"/>
              </a:rPr>
              <a:t>saves the execution state </a:t>
            </a:r>
            <a:r>
              <a:rPr lang="en-US" sz="1600" dirty="0">
                <a:solidFill>
                  <a:srgbClr val="000000"/>
                </a:solidFill>
                <a:latin typeface="Verdana"/>
              </a:rPr>
              <a:t>before the conditional execution</a:t>
            </a:r>
          </a:p>
          <a:p>
            <a:pPr fontAlgn="base">
              <a:spcBef>
                <a:spcPct val="0"/>
              </a:spcBef>
              <a:defRPr/>
            </a:pPr>
            <a:r>
              <a:rPr lang="en-US" sz="1600" dirty="0">
                <a:solidFill>
                  <a:srgbClr val="000000"/>
                </a:solidFill>
                <a:latin typeface="Verdana"/>
              </a:rPr>
              <a:t>        is performed and in case </a:t>
            </a:r>
            <a:r>
              <a:rPr lang="en-US" sz="1600" dirty="0">
                <a:solidFill>
                  <a:srgbClr val="0070C0"/>
                </a:solidFill>
                <a:latin typeface="Verdana"/>
              </a:rPr>
              <a:t>when a conflict occurs restores it and lets continue  </a:t>
            </a:r>
          </a:p>
          <a:p>
            <a:pPr fontAlgn="base">
              <a:spcBef>
                <a:spcPct val="0"/>
              </a:spcBef>
              <a:spcAft>
                <a:spcPts val="600"/>
              </a:spcAft>
              <a:defRPr/>
            </a:pPr>
            <a:r>
              <a:rPr lang="en-US" sz="1600" dirty="0">
                <a:solidFill>
                  <a:srgbClr val="0070C0"/>
                </a:solidFill>
                <a:latin typeface="Verdana"/>
              </a:rPr>
              <a:t>        execution</a:t>
            </a:r>
            <a:r>
              <a:rPr lang="en-US" sz="1600" dirty="0">
                <a:solidFill>
                  <a:srgbClr val="000000"/>
                </a:solidFill>
                <a:latin typeface="Verdana"/>
              </a:rPr>
              <a:t>. </a:t>
            </a:r>
          </a:p>
          <a:p>
            <a:pPr fontAlgn="base">
              <a:spcBef>
                <a:spcPct val="0"/>
              </a:spcBef>
              <a:defRPr/>
            </a:pPr>
            <a:r>
              <a:rPr lang="en-US" sz="1600" dirty="0">
                <a:solidFill>
                  <a:srgbClr val="000000"/>
                </a:solidFill>
                <a:latin typeface="Verdana"/>
              </a:rPr>
              <a:t>     This is basically the </a:t>
            </a:r>
            <a:r>
              <a:rPr lang="en-US" sz="1600" dirty="0">
                <a:solidFill>
                  <a:srgbClr val="0070C0"/>
                </a:solidFill>
                <a:latin typeface="Verdana"/>
              </a:rPr>
              <a:t>same mechanism as</a:t>
            </a:r>
            <a:r>
              <a:rPr lang="en-US" sz="1600" dirty="0">
                <a:solidFill>
                  <a:srgbClr val="000000"/>
                </a:solidFill>
                <a:latin typeface="Verdana"/>
              </a:rPr>
              <a:t> the speculative execution of </a:t>
            </a:r>
            <a:r>
              <a:rPr lang="en-US" sz="1600" dirty="0">
                <a:solidFill>
                  <a:srgbClr val="0070C0"/>
                </a:solidFill>
                <a:latin typeface="Verdana"/>
              </a:rPr>
              <a:t>predicted</a:t>
            </a:r>
          </a:p>
          <a:p>
            <a:pPr fontAlgn="base">
              <a:spcBef>
                <a:spcPct val="0"/>
              </a:spcBef>
              <a:defRPr/>
            </a:pPr>
            <a:r>
              <a:rPr lang="en-US" sz="1600" dirty="0">
                <a:solidFill>
                  <a:srgbClr val="0070C0"/>
                </a:solidFill>
                <a:latin typeface="Verdana"/>
              </a:rPr>
              <a:t>        branches</a:t>
            </a:r>
            <a:r>
              <a:rPr lang="en-US" sz="1600" dirty="0">
                <a:solidFill>
                  <a:srgbClr val="000000"/>
                </a:solidFill>
                <a:latin typeface="Verdana"/>
              </a:rPr>
              <a:t> or the </a:t>
            </a:r>
            <a:r>
              <a:rPr lang="en-US" sz="1600" dirty="0">
                <a:solidFill>
                  <a:srgbClr val="0070C0"/>
                </a:solidFill>
                <a:latin typeface="Verdana"/>
              </a:rPr>
              <a:t>speculative execution of loads, </a:t>
            </a:r>
            <a:r>
              <a:rPr lang="en-US" sz="1600" dirty="0">
                <a:solidFill>
                  <a:srgbClr val="000000"/>
                </a:solidFill>
                <a:latin typeface="Verdana"/>
              </a:rPr>
              <a:t>i.e. execution of loads before </a:t>
            </a:r>
          </a:p>
          <a:p>
            <a:pPr fontAlgn="base">
              <a:spcBef>
                <a:spcPct val="0"/>
              </a:spcBef>
              <a:defRPr/>
            </a:pPr>
            <a:r>
              <a:rPr lang="en-US" sz="1600" dirty="0">
                <a:solidFill>
                  <a:srgbClr val="000000"/>
                </a:solidFill>
                <a:latin typeface="Verdana"/>
              </a:rPr>
              <a:t>        checking for possible load-store conflicts (loading memory data from a given</a:t>
            </a:r>
          </a:p>
          <a:p>
            <a:pPr fontAlgn="base">
              <a:spcBef>
                <a:spcPct val="0"/>
              </a:spcBef>
              <a:defRPr/>
            </a:pPr>
            <a:r>
              <a:rPr lang="en-US" sz="1600" dirty="0">
                <a:solidFill>
                  <a:srgbClr val="000000"/>
                </a:solidFill>
                <a:latin typeface="Verdana"/>
              </a:rPr>
              <a:t>        address before storing to this address has been completed).</a:t>
            </a:r>
          </a:p>
        </p:txBody>
      </p:sp>
      <p:sp>
        <p:nvSpPr>
          <p:cNvPr id="5" name="TextBox 4"/>
          <p:cNvSpPr txBox="1"/>
          <p:nvPr/>
        </p:nvSpPr>
        <p:spPr>
          <a:xfrm>
            <a:off x="71500" y="413665"/>
            <a:ext cx="3825727" cy="369332"/>
          </a:xfrm>
          <a:prstGeom prst="rect">
            <a:avLst/>
          </a:prstGeom>
          <a:noFill/>
        </p:spPr>
        <p:txBody>
          <a:bodyPr wrap="none">
            <a:spAutoFit/>
          </a:bodyPr>
          <a:lstStyle/>
          <a:p>
            <a:pPr fontAlgn="base">
              <a:spcBef>
                <a:spcPct val="0"/>
              </a:spcBef>
              <a:spcAft>
                <a:spcPct val="0"/>
              </a:spcAft>
              <a:defRPr/>
            </a:pPr>
            <a:r>
              <a:rPr lang="en-US" dirty="0">
                <a:solidFill>
                  <a:srgbClr val="2D2D8A"/>
                </a:solidFill>
                <a:latin typeface="Verdana"/>
              </a:rPr>
              <a:t>c2) Transactional memory (TM)</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45203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a:t>
            </a:r>
            <a:r>
              <a:rPr lang="en-GB" sz="1700" kern="1200" dirty="0" smtClean="0">
                <a:solidFill>
                  <a:srgbClr val="FFFFFF"/>
                </a:solidFill>
              </a:rPr>
              <a:t>12)</a:t>
            </a:r>
            <a:endParaRPr lang="en-GB" sz="1700" kern="1200" dirty="0">
              <a:solidFill>
                <a:srgbClr val="FFFFFF"/>
              </a:solidFill>
            </a:endParaRPr>
          </a:p>
        </p:txBody>
      </p:sp>
      <p:sp>
        <p:nvSpPr>
          <p:cNvPr id="3" name="TextBox 2"/>
          <p:cNvSpPr txBox="1"/>
          <p:nvPr/>
        </p:nvSpPr>
        <p:spPr>
          <a:xfrm>
            <a:off x="71500" y="413665"/>
            <a:ext cx="8935675"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Implementation of </a:t>
            </a:r>
            <a:r>
              <a:rPr lang="en-US" dirty="0">
                <a:solidFill>
                  <a:srgbClr val="2D2D8A"/>
                </a:solidFill>
                <a:latin typeface="Verdana"/>
              </a:rPr>
              <a:t>Transactional Memory (TM) in</a:t>
            </a:r>
            <a:r>
              <a:rPr kumimoji="0" lang="en-US" sz="1800" b="0" i="0" u="none" strike="noStrike" kern="1200" cap="none" spc="0" normalizeH="0" baseline="0" noProof="0" dirty="0">
                <a:ln>
                  <a:noFill/>
                </a:ln>
                <a:solidFill>
                  <a:srgbClr val="2D2D8A"/>
                </a:solidFill>
                <a:effectLst/>
                <a:uLnTx/>
                <a:uFillTx/>
                <a:latin typeface="Verdana"/>
                <a:ea typeface="+mn-ea"/>
                <a:cs typeface="+mn-cs"/>
              </a:rPr>
              <a:t> commercial CPUs</a:t>
            </a:r>
          </a:p>
        </p:txBody>
      </p:sp>
      <p:sp>
        <p:nvSpPr>
          <p:cNvPr id="4" name="TextBox 3"/>
          <p:cNvSpPr txBox="1"/>
          <p:nvPr/>
        </p:nvSpPr>
        <p:spPr>
          <a:xfrm>
            <a:off x="88283" y="773705"/>
            <a:ext cx="9659292"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From 2009 on a number of commercial CPUs </a:t>
            </a:r>
            <a:r>
              <a:rPr kumimoji="0" lang="en-US" sz="1600" b="0" i="0" u="none" strike="noStrike" kern="1200" cap="none" spc="0" normalizeH="0" baseline="0" noProof="0" dirty="0">
                <a:ln>
                  <a:noFill/>
                </a:ln>
                <a:solidFill>
                  <a:srgbClr val="0070C0"/>
                </a:solidFill>
                <a:effectLst/>
                <a:uLnTx/>
                <a:uFillTx/>
                <a:latin typeface="Verdana"/>
                <a:ea typeface="+mn-ea"/>
                <a:cs typeface="+mn-cs"/>
              </a:rPr>
              <a:t>introduced TM</a:t>
            </a:r>
            <a:r>
              <a:rPr lang="en-US" sz="1600" dirty="0">
                <a:solidFill>
                  <a:srgbClr val="000000"/>
                </a:solidFill>
                <a:latin typeface="Verdana"/>
              </a:rPr>
              <a:t>, as enlisted below.</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endParaRPr kumimoji="0" lang="en-US" sz="1600" b="0" i="0" u="none" strike="noStrike" kern="1200" cap="none" spc="0" normalizeH="0" baseline="0" noProof="0" dirty="0">
              <a:ln>
                <a:noFill/>
              </a:ln>
              <a:solidFill>
                <a:srgbClr val="0070C0"/>
              </a:solidFill>
              <a:effectLst/>
              <a:uLnTx/>
              <a:uFillTx/>
              <a:latin typeface="Verdana"/>
              <a:ea typeface="+mn-ea"/>
              <a:cs typeface="+mn-cs"/>
            </a:endParaRPr>
          </a:p>
        </p:txBody>
      </p:sp>
      <p:sp>
        <p:nvSpPr>
          <p:cNvPr id="5" name="TextBox 4"/>
          <p:cNvSpPr txBox="1"/>
          <p:nvPr/>
        </p:nvSpPr>
        <p:spPr>
          <a:xfrm>
            <a:off x="224808" y="1088740"/>
            <a:ext cx="8802687" cy="2046714"/>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Sun’s Rock (2009)</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IBM Blue Gene/Q (2011)</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pl-PL" sz="1600" b="0" i="0" u="none" strike="noStrike" kern="1200" cap="none" spc="0" normalizeH="0" baseline="0" noProof="0" dirty="0">
                <a:ln>
                  <a:noFill/>
                </a:ln>
                <a:solidFill>
                  <a:srgbClr val="000000"/>
                </a:solidFill>
                <a:effectLst/>
                <a:uLnTx/>
                <a:uFillTx/>
                <a:latin typeface="Verdana"/>
                <a:ea typeface="+mn-ea"/>
                <a:cs typeface="+mn-cs"/>
              </a:rPr>
              <a:t>IBM</a:t>
            </a:r>
            <a:r>
              <a:rPr kumimoji="0" lang="en-US" sz="1600" b="0" i="0" u="none" strike="noStrike" kern="1200" cap="none" spc="0" normalizeH="0" baseline="0" noProof="0" dirty="0">
                <a:ln>
                  <a:noFill/>
                </a:ln>
                <a:solidFill>
                  <a:srgbClr val="000000"/>
                </a:solidFill>
                <a:effectLst/>
                <a:uLnTx/>
                <a:uFillTx/>
                <a:latin typeface="Verdana"/>
                <a:ea typeface="+mn-ea"/>
                <a:cs typeface="+mn-cs"/>
              </a:rPr>
              <a:t>’s </a:t>
            </a:r>
            <a:r>
              <a:rPr kumimoji="0" lang="pl-PL" sz="1600" b="0" i="0" u="none" strike="noStrike" kern="1200" cap="none" spc="0" normalizeH="0" baseline="0" noProof="0" dirty="0">
                <a:ln>
                  <a:noFill/>
                </a:ln>
                <a:solidFill>
                  <a:srgbClr val="000000"/>
                </a:solidFill>
                <a:effectLst/>
                <a:uLnTx/>
                <a:uFillTx/>
                <a:latin typeface="Verdana"/>
                <a:ea typeface="+mn-ea"/>
                <a:cs typeface="+mn-cs"/>
              </a:rPr>
              <a:t>Syst</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em</a:t>
            </a:r>
            <a:r>
              <a:rPr kumimoji="0" lang="pl-PL" sz="1600" b="0" i="0" u="none" strike="noStrike" kern="1200" cap="none" spc="0" normalizeH="0" baseline="0" noProof="0" dirty="0">
                <a:ln>
                  <a:noFill/>
                </a:ln>
                <a:solidFill>
                  <a:srgbClr val="000000"/>
                </a:solidFill>
                <a:effectLst/>
                <a:uLnTx/>
                <a:uFillTx/>
                <a:latin typeface="Verdana"/>
                <a:ea typeface="+mn-ea"/>
                <a:cs typeface="+mn-cs"/>
              </a:rPr>
              <a:t>/z EC12</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pl-PL" sz="1600" b="0" i="0" u="none" strike="noStrike" kern="1200" cap="none" spc="0" normalizeH="0" baseline="0" noProof="0" dirty="0">
                <a:ln>
                  <a:noFill/>
                </a:ln>
                <a:solidFill>
                  <a:srgbClr val="000000"/>
                </a:solidFill>
                <a:effectLst/>
                <a:uLnTx/>
                <a:uFillTx/>
                <a:latin typeface="Verdana"/>
                <a:ea typeface="+mn-ea"/>
                <a:cs typeface="+mn-cs"/>
              </a:rPr>
              <a:t>(2012)</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Intel’s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Haswell</a:t>
            </a:r>
            <a:r>
              <a:rPr kumimoji="0" lang="en-US" sz="1600" b="0" i="0" u="none" strike="noStrike" kern="1200" cap="none" spc="0" normalizeH="0" baseline="0" noProof="0" dirty="0">
                <a:ln>
                  <a:noFill/>
                </a:ln>
                <a:solidFill>
                  <a:srgbClr val="000000"/>
                </a:solidFill>
                <a:effectLst/>
                <a:uLnTx/>
                <a:uFillTx/>
                <a:latin typeface="Verdana"/>
                <a:ea typeface="+mn-ea"/>
                <a:cs typeface="+mn-cs"/>
              </a:rPr>
              <a:t> (2013)</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IBM’s POWER8 (2014)</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lang="en-US" sz="1600" dirty="0">
                <a:solidFill>
                  <a:srgbClr val="000000"/>
                </a:solidFill>
                <a:latin typeface="Verdana"/>
              </a:rPr>
              <a:t>ARM’s Armv9-A based Cortex-A and </a:t>
            </a:r>
            <a:r>
              <a:rPr lang="en-US" sz="1600" dirty="0" err="1">
                <a:solidFill>
                  <a:srgbClr val="000000"/>
                </a:solidFill>
                <a:latin typeface="Verdana"/>
              </a:rPr>
              <a:t>Neoverse</a:t>
            </a:r>
            <a:r>
              <a:rPr lang="en-US" sz="1600" dirty="0">
                <a:solidFill>
                  <a:srgbClr val="000000"/>
                </a:solidFill>
                <a:latin typeface="Verdana"/>
              </a:rPr>
              <a:t> models, such as the Cortex-X2  </a:t>
            </a:r>
          </a:p>
          <a:p>
            <a:pPr marR="0" lvl="0" algn="l" defTabSz="914400" rtl="0" eaLnBrk="1" fontAlgn="base" latinLnBrk="0" hangingPunct="1">
              <a:lnSpc>
                <a:spcPct val="100000"/>
              </a:lnSpc>
              <a:spcBef>
                <a:spcPct val="0"/>
              </a:spcBef>
              <a:spcAft>
                <a:spcPts val="300"/>
              </a:spcAft>
              <a:buClrTx/>
              <a:buSzTx/>
              <a:tabLst/>
              <a:defRPr/>
            </a:pPr>
            <a:r>
              <a:rPr lang="en-US" sz="1600" dirty="0">
                <a:solidFill>
                  <a:srgbClr val="000000"/>
                </a:solidFill>
                <a:latin typeface="Verdana"/>
              </a:rPr>
              <a:t>      and </a:t>
            </a:r>
            <a:r>
              <a:rPr lang="en-US" sz="1600" dirty="0" err="1">
                <a:solidFill>
                  <a:srgbClr val="000000"/>
                </a:solidFill>
                <a:latin typeface="Verdana"/>
              </a:rPr>
              <a:t>Neoverse</a:t>
            </a:r>
            <a:r>
              <a:rPr lang="en-US" sz="1600" dirty="0">
                <a:solidFill>
                  <a:srgbClr val="000000"/>
                </a:solidFill>
                <a:latin typeface="Verdana"/>
              </a:rPr>
              <a:t> N2 (2021)</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580320517"/>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a:t>
            </a:r>
            <a:r>
              <a:rPr lang="en-GB" sz="1700" kern="1200">
                <a:solidFill>
                  <a:srgbClr val="FFFFFF"/>
                </a:solidFill>
              </a:rPr>
              <a:t>(</a:t>
            </a:r>
            <a:r>
              <a:rPr lang="en-GB" sz="1700" kern="1200" smtClean="0">
                <a:solidFill>
                  <a:srgbClr val="FFFFFF"/>
                </a:solidFill>
              </a:rPr>
              <a:t>13)</a:t>
            </a:r>
            <a:endParaRPr lang="en-GB" sz="1700" kern="1200" dirty="0">
              <a:solidFill>
                <a:srgbClr val="FFFFFF"/>
              </a:solidFill>
            </a:endParaRPr>
          </a:p>
        </p:txBody>
      </p:sp>
      <p:sp>
        <p:nvSpPr>
          <p:cNvPr id="3" name="TextBox 2"/>
          <p:cNvSpPr txBox="1"/>
          <p:nvPr/>
        </p:nvSpPr>
        <p:spPr>
          <a:xfrm>
            <a:off x="71438" y="413665"/>
            <a:ext cx="6991016" cy="338554"/>
          </a:xfrm>
          <a:prstGeom prst="rect">
            <a:avLst/>
          </a:prstGeom>
          <a:noFill/>
        </p:spPr>
        <p:txBody>
          <a:bodyPr wrap="none" rtlCol="0">
            <a:spAutoFit/>
          </a:bodyPr>
          <a:lstStyle/>
          <a:p>
            <a:r>
              <a:rPr lang="en-GB" sz="1600" dirty="0" smtClean="0">
                <a:solidFill>
                  <a:srgbClr val="2D2D8A"/>
                </a:solidFill>
              </a:rPr>
              <a:t>d) Extensions </a:t>
            </a:r>
            <a:r>
              <a:rPr lang="en-GB" sz="1600" dirty="0">
                <a:solidFill>
                  <a:srgbClr val="2D2D8A"/>
                </a:solidFill>
              </a:rPr>
              <a:t>of the Armv9-A addressing </a:t>
            </a:r>
            <a:r>
              <a:rPr lang="en-GB" sz="1600" dirty="0" smtClean="0">
                <a:solidFill>
                  <a:srgbClr val="2D2D8A"/>
                </a:solidFill>
              </a:rPr>
              <a:t>security (not </a:t>
            </a:r>
            <a:r>
              <a:rPr lang="en-GB" sz="1600" dirty="0" err="1" smtClean="0">
                <a:solidFill>
                  <a:srgbClr val="2D2D8A"/>
                </a:solidFill>
              </a:rPr>
              <a:t>diacussed</a:t>
            </a:r>
            <a:r>
              <a:rPr lang="en-GB" sz="1600" dirty="0" smtClean="0">
                <a:solidFill>
                  <a:srgbClr val="2D2D8A"/>
                </a:solidFill>
              </a:rPr>
              <a:t>)</a:t>
            </a:r>
            <a:endParaRPr lang="en-GB" sz="1400" dirty="0"/>
          </a:p>
        </p:txBody>
      </p:sp>
      <p:sp>
        <p:nvSpPr>
          <p:cNvPr id="4" name="TextBox 3"/>
          <p:cNvSpPr txBox="1"/>
          <p:nvPr/>
        </p:nvSpPr>
        <p:spPr>
          <a:xfrm>
            <a:off x="811139" y="1358770"/>
            <a:ext cx="5070619" cy="623248"/>
          </a:xfrm>
          <a:prstGeom prst="rect">
            <a:avLst/>
          </a:prstGeom>
          <a:noFill/>
        </p:spPr>
        <p:txBody>
          <a:bodyPr wrap="none" rtlCol="0">
            <a:spAutoFit/>
          </a:bodyPr>
          <a:lstStyle/>
          <a:p>
            <a:pPr marL="285750" lvl="0" indent="-285750">
              <a:spcAft>
                <a:spcPts val="300"/>
              </a:spcAft>
              <a:buFont typeface="Arial" panose="020B0604020202020204" pitchFamily="34" charset="0"/>
              <a:buChar char="•"/>
            </a:pPr>
            <a:r>
              <a:rPr lang="en-GB" sz="1600" dirty="0">
                <a:solidFill>
                  <a:srgbClr val="000000"/>
                </a:solidFill>
              </a:rPr>
              <a:t>the </a:t>
            </a:r>
            <a:r>
              <a:rPr lang="hu-HU" sz="1600" dirty="0">
                <a:solidFill>
                  <a:srgbClr val="FF0000"/>
                </a:solidFill>
              </a:rPr>
              <a:t>Confidential Compute Architecture</a:t>
            </a:r>
            <a:r>
              <a:rPr lang="en-GB" sz="1600" dirty="0">
                <a:solidFill>
                  <a:srgbClr val="FF0000"/>
                </a:solidFill>
              </a:rPr>
              <a:t> </a:t>
            </a:r>
            <a:r>
              <a:rPr lang="en-GB" sz="1600" dirty="0">
                <a:solidFill>
                  <a:srgbClr val="000000"/>
                </a:solidFill>
              </a:rPr>
              <a:t>and </a:t>
            </a:r>
            <a:endParaRPr lang="hu-HU" sz="1600" dirty="0">
              <a:solidFill>
                <a:srgbClr val="000000"/>
              </a:solidFill>
            </a:endParaRPr>
          </a:p>
          <a:p>
            <a:pPr marL="285750" lvl="0" indent="-285750">
              <a:spcAft>
                <a:spcPts val="300"/>
              </a:spcAft>
              <a:buFont typeface="Arial" panose="020B0604020202020204" pitchFamily="34" charset="0"/>
              <a:buChar char="•"/>
            </a:pPr>
            <a:r>
              <a:rPr lang="en-GB" sz="1600" dirty="0">
                <a:solidFill>
                  <a:srgbClr val="000000"/>
                </a:solidFill>
              </a:rPr>
              <a:t>the </a:t>
            </a:r>
            <a:r>
              <a:rPr lang="hu-HU" sz="1600" dirty="0">
                <a:solidFill>
                  <a:srgbClr val="FF0000"/>
                </a:solidFill>
              </a:rPr>
              <a:t>Memory tagging </a:t>
            </a:r>
            <a:r>
              <a:rPr lang="hu-HU" sz="1600" dirty="0">
                <a:solidFill>
                  <a:srgbClr val="000000"/>
                </a:solidFill>
              </a:rPr>
              <a:t>extension</a:t>
            </a:r>
            <a:r>
              <a:rPr lang="en-GB" sz="1600" dirty="0">
                <a:solidFill>
                  <a:srgbClr val="000000"/>
                </a:solidFill>
              </a:rPr>
              <a:t>.</a:t>
            </a:r>
            <a:endParaRPr lang="en-US" sz="1600" dirty="0">
              <a:solidFill>
                <a:srgbClr val="000000"/>
              </a:solidFill>
            </a:endParaRPr>
          </a:p>
        </p:txBody>
      </p:sp>
      <p:sp>
        <p:nvSpPr>
          <p:cNvPr id="5" name="TextBox 4"/>
          <p:cNvSpPr txBox="1"/>
          <p:nvPr/>
        </p:nvSpPr>
        <p:spPr>
          <a:xfrm>
            <a:off x="289227" y="1988840"/>
            <a:ext cx="8551645"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t>These extensions are part of ARM’s effort </a:t>
            </a:r>
            <a:r>
              <a:rPr lang="en-GB" sz="1600" dirty="0">
                <a:solidFill>
                  <a:srgbClr val="0070C0"/>
                </a:solidFill>
              </a:rPr>
              <a:t>to enhance security </a:t>
            </a:r>
            <a:r>
              <a:rPr lang="en-GB" sz="1600" dirty="0"/>
              <a:t>of their CPU </a:t>
            </a:r>
          </a:p>
          <a:p>
            <a:r>
              <a:rPr lang="en-GB" sz="1600" dirty="0"/>
              <a:t>      designs, as shown below. </a:t>
            </a:r>
          </a:p>
        </p:txBody>
      </p:sp>
      <p:sp>
        <p:nvSpPr>
          <p:cNvPr id="6" name="Text Box 7"/>
          <p:cNvSpPr txBox="1">
            <a:spLocks noChangeArrowheads="1"/>
          </p:cNvSpPr>
          <p:nvPr/>
        </p:nvSpPr>
        <p:spPr bwMode="auto">
          <a:xfrm>
            <a:off x="-108520" y="3461565"/>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The </a:t>
            </a:r>
            <a:r>
              <a:rPr lang="en-US" altLang="en-US" sz="1300" b="1" dirty="0" err="1">
                <a:solidFill>
                  <a:srgbClr val="000000"/>
                </a:solidFill>
              </a:rPr>
              <a:t>TrustZone</a:t>
            </a:r>
            <a:r>
              <a:rPr lang="en-US" altLang="en-US" sz="1300" b="1" dirty="0">
                <a:solidFill>
                  <a:srgbClr val="000000"/>
                </a:solidFill>
              </a:rPr>
              <a:t> extension </a:t>
            </a:r>
          </a:p>
        </p:txBody>
      </p:sp>
      <p:sp>
        <p:nvSpPr>
          <p:cNvPr id="7" name="Text Box 16"/>
          <p:cNvSpPr txBox="1">
            <a:spLocks noChangeArrowheads="1"/>
          </p:cNvSpPr>
          <p:nvPr/>
        </p:nvSpPr>
        <p:spPr bwMode="auto">
          <a:xfrm>
            <a:off x="2231740" y="2663915"/>
            <a:ext cx="44133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hu-HU" altLang="en-US" sz="1300" b="1" dirty="0">
                <a:solidFill>
                  <a:srgbClr val="000000"/>
                </a:solidFill>
              </a:rPr>
              <a:t>ISA extensios </a:t>
            </a:r>
            <a:r>
              <a:rPr lang="en-GB" altLang="en-US" sz="1300" b="1" dirty="0" err="1">
                <a:solidFill>
                  <a:srgbClr val="000000"/>
                </a:solidFill>
              </a:rPr>
              <a:t>i</a:t>
            </a:r>
            <a:r>
              <a:rPr lang="hu-HU" altLang="en-US" sz="1300" b="1" dirty="0">
                <a:solidFill>
                  <a:srgbClr val="000000"/>
                </a:solidFill>
              </a:rPr>
              <a:t>n</a:t>
            </a:r>
            <a:r>
              <a:rPr lang="en-GB" altLang="en-US" sz="1300" b="1" dirty="0">
                <a:solidFill>
                  <a:srgbClr val="000000"/>
                </a:solidFill>
              </a:rPr>
              <a:t>t</a:t>
            </a:r>
            <a:r>
              <a:rPr lang="hu-HU" altLang="en-US" sz="1300" b="1" dirty="0">
                <a:solidFill>
                  <a:srgbClr val="000000"/>
                </a:solidFill>
              </a:rPr>
              <a:t>roduced to enhance security</a:t>
            </a:r>
            <a:endParaRPr lang="en-US" altLang="en-US" sz="1300" b="1" dirty="0">
              <a:solidFill>
                <a:srgbClr val="000000"/>
              </a:solidFill>
            </a:endParaRPr>
          </a:p>
        </p:txBody>
      </p:sp>
      <p:sp>
        <p:nvSpPr>
          <p:cNvPr id="8" name="Line 17"/>
          <p:cNvSpPr>
            <a:spLocks noChangeShapeType="1"/>
          </p:cNvSpPr>
          <p:nvPr/>
        </p:nvSpPr>
        <p:spPr bwMode="auto">
          <a:xfrm flipV="1">
            <a:off x="1151619" y="3239187"/>
            <a:ext cx="676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Line 22"/>
          <p:cNvSpPr>
            <a:spLocks noChangeShapeType="1"/>
          </p:cNvSpPr>
          <p:nvPr/>
        </p:nvSpPr>
        <p:spPr bwMode="auto">
          <a:xfrm>
            <a:off x="4436985" y="298660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Line 25"/>
          <p:cNvSpPr>
            <a:spLocks noChangeShapeType="1"/>
          </p:cNvSpPr>
          <p:nvPr/>
        </p:nvSpPr>
        <p:spPr bwMode="auto">
          <a:xfrm>
            <a:off x="1148065" y="322863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 name="Line 29"/>
          <p:cNvSpPr>
            <a:spLocks noChangeShapeType="1"/>
          </p:cNvSpPr>
          <p:nvPr/>
        </p:nvSpPr>
        <p:spPr bwMode="auto">
          <a:xfrm flipH="1">
            <a:off x="5652120" y="3239919"/>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2" name="Text Box 7"/>
          <p:cNvSpPr txBox="1">
            <a:spLocks noChangeArrowheads="1"/>
          </p:cNvSpPr>
          <p:nvPr/>
        </p:nvSpPr>
        <p:spPr bwMode="auto">
          <a:xfrm>
            <a:off x="2006715" y="3492397"/>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en-US" altLang="en-US" sz="1300" b="1" dirty="0">
                <a:solidFill>
                  <a:srgbClr val="000000"/>
                </a:solidFill>
              </a:rPr>
              <a:t>The Cryptography extension</a:t>
            </a:r>
          </a:p>
        </p:txBody>
      </p:sp>
      <p:sp>
        <p:nvSpPr>
          <p:cNvPr id="13" name="Oval 13"/>
          <p:cNvSpPr>
            <a:spLocks noChangeArrowheads="1"/>
          </p:cNvSpPr>
          <p:nvPr/>
        </p:nvSpPr>
        <p:spPr bwMode="auto">
          <a:xfrm>
            <a:off x="1113456" y="338098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4" name="TextBox 13"/>
          <p:cNvSpPr txBox="1"/>
          <p:nvPr/>
        </p:nvSpPr>
        <p:spPr>
          <a:xfrm>
            <a:off x="386535" y="4029518"/>
            <a:ext cx="1391728" cy="292388"/>
          </a:xfrm>
          <a:prstGeom prst="rect">
            <a:avLst/>
          </a:prstGeom>
          <a:noFill/>
        </p:spPr>
        <p:txBody>
          <a:bodyPr wrap="none" rtlCol="0">
            <a:spAutoFit/>
          </a:bodyPr>
          <a:lstStyle/>
          <a:p>
            <a:r>
              <a:rPr lang="hu-HU" sz="1300" i="1" dirty="0">
                <a:solidFill>
                  <a:srgbClr val="000000"/>
                </a:solidFill>
              </a:rPr>
              <a:t>Armv6 (2001)</a:t>
            </a:r>
            <a:endParaRPr lang="en-US" sz="1300" i="1" dirty="0">
              <a:solidFill>
                <a:srgbClr val="000000"/>
              </a:solidFill>
            </a:endParaRPr>
          </a:p>
        </p:txBody>
      </p:sp>
      <p:sp>
        <p:nvSpPr>
          <p:cNvPr id="15" name="TextBox 14"/>
          <p:cNvSpPr txBox="1"/>
          <p:nvPr/>
        </p:nvSpPr>
        <p:spPr>
          <a:xfrm>
            <a:off x="2323838" y="4029518"/>
            <a:ext cx="1747594" cy="292388"/>
          </a:xfrm>
          <a:prstGeom prst="rect">
            <a:avLst/>
          </a:prstGeom>
          <a:noFill/>
        </p:spPr>
        <p:txBody>
          <a:bodyPr wrap="none" rtlCol="0">
            <a:spAutoFit/>
          </a:bodyPr>
          <a:lstStyle/>
          <a:p>
            <a:pPr algn="ctr"/>
            <a:r>
              <a:rPr lang="hu-HU" sz="1300" i="1" dirty="0">
                <a:solidFill>
                  <a:srgbClr val="000000"/>
                </a:solidFill>
              </a:rPr>
              <a:t>Armv8</a:t>
            </a:r>
            <a:r>
              <a:rPr lang="en-GB" sz="1300" i="1" dirty="0">
                <a:solidFill>
                  <a:srgbClr val="000000"/>
                </a:solidFill>
              </a:rPr>
              <a:t>.0-A</a:t>
            </a:r>
            <a:r>
              <a:rPr lang="hu-HU" sz="1300" i="1" dirty="0">
                <a:solidFill>
                  <a:srgbClr val="000000"/>
                </a:solidFill>
              </a:rPr>
              <a:t> (201</a:t>
            </a:r>
            <a:r>
              <a:rPr lang="en-US" sz="1300" i="1" dirty="0">
                <a:solidFill>
                  <a:srgbClr val="000000"/>
                </a:solidFill>
              </a:rPr>
              <a:t>2</a:t>
            </a:r>
            <a:r>
              <a:rPr lang="hu-HU" sz="1300" i="1" dirty="0">
                <a:solidFill>
                  <a:srgbClr val="000000"/>
                </a:solidFill>
              </a:rPr>
              <a:t>)</a:t>
            </a:r>
            <a:endParaRPr lang="en-US" sz="1300" i="1" dirty="0">
              <a:solidFill>
                <a:srgbClr val="000000"/>
              </a:solidFill>
            </a:endParaRPr>
          </a:p>
        </p:txBody>
      </p:sp>
      <p:sp>
        <p:nvSpPr>
          <p:cNvPr id="18" name="Text Box 7"/>
          <p:cNvSpPr txBox="1">
            <a:spLocks noChangeArrowheads="1"/>
          </p:cNvSpPr>
          <p:nvPr/>
        </p:nvSpPr>
        <p:spPr bwMode="auto">
          <a:xfrm>
            <a:off x="4305176" y="3500165"/>
            <a:ext cx="26520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en-US" altLang="en-US" sz="1300" b="1" dirty="0">
                <a:solidFill>
                  <a:srgbClr val="000000"/>
                </a:solidFill>
              </a:rPr>
              <a:t>The Confidential </a:t>
            </a:r>
          </a:p>
          <a:p>
            <a:pPr algn="ctr">
              <a:spcBef>
                <a:spcPct val="0"/>
              </a:spcBef>
              <a:buClrTx/>
              <a:buSzTx/>
              <a:buNone/>
            </a:pPr>
            <a:r>
              <a:rPr lang="en-US" altLang="en-US" sz="1300" b="1" dirty="0">
                <a:solidFill>
                  <a:srgbClr val="000000"/>
                </a:solidFill>
              </a:rPr>
              <a:t>Compute Architecture</a:t>
            </a:r>
          </a:p>
        </p:txBody>
      </p:sp>
      <p:sp>
        <p:nvSpPr>
          <p:cNvPr id="19" name="Oval 13"/>
          <p:cNvSpPr>
            <a:spLocks noChangeArrowheads="1"/>
          </p:cNvSpPr>
          <p:nvPr/>
        </p:nvSpPr>
        <p:spPr bwMode="auto">
          <a:xfrm>
            <a:off x="5617913" y="3383994"/>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0" name="TextBox 19"/>
          <p:cNvSpPr txBox="1"/>
          <p:nvPr/>
        </p:nvSpPr>
        <p:spPr>
          <a:xfrm>
            <a:off x="4859017" y="4037286"/>
            <a:ext cx="1580882" cy="292388"/>
          </a:xfrm>
          <a:prstGeom prst="rect">
            <a:avLst/>
          </a:prstGeom>
          <a:noFill/>
        </p:spPr>
        <p:txBody>
          <a:bodyPr wrap="none" rtlCol="0">
            <a:spAutoFit/>
          </a:bodyPr>
          <a:lstStyle/>
          <a:p>
            <a:pPr algn="ctr"/>
            <a:r>
              <a:rPr lang="hu-HU" sz="1300" i="1" dirty="0">
                <a:solidFill>
                  <a:srgbClr val="000000"/>
                </a:solidFill>
              </a:rPr>
              <a:t>Armv</a:t>
            </a:r>
            <a:r>
              <a:rPr lang="en-GB" sz="1300" i="1" dirty="0">
                <a:solidFill>
                  <a:srgbClr val="000000"/>
                </a:solidFill>
              </a:rPr>
              <a:t>9-A</a:t>
            </a:r>
            <a:r>
              <a:rPr lang="hu-HU" sz="1300" i="1" dirty="0">
                <a:solidFill>
                  <a:srgbClr val="000000"/>
                </a:solidFill>
              </a:rPr>
              <a:t> (20</a:t>
            </a:r>
            <a:r>
              <a:rPr lang="en-GB" sz="1300" i="1" dirty="0">
                <a:solidFill>
                  <a:srgbClr val="000000"/>
                </a:solidFill>
              </a:rPr>
              <a:t>21</a:t>
            </a:r>
            <a:r>
              <a:rPr lang="hu-HU" sz="1300" i="1" dirty="0">
                <a:solidFill>
                  <a:srgbClr val="000000"/>
                </a:solidFill>
              </a:rPr>
              <a:t>)</a:t>
            </a:r>
            <a:endParaRPr lang="en-US" sz="1300" i="1" dirty="0">
              <a:solidFill>
                <a:srgbClr val="000000"/>
              </a:solidFill>
            </a:endParaRPr>
          </a:p>
        </p:txBody>
      </p:sp>
      <p:sp>
        <p:nvSpPr>
          <p:cNvPr id="22" name="Line 29"/>
          <p:cNvSpPr>
            <a:spLocks noChangeShapeType="1"/>
          </p:cNvSpPr>
          <p:nvPr/>
        </p:nvSpPr>
        <p:spPr bwMode="auto">
          <a:xfrm flipH="1">
            <a:off x="3218319" y="324898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3" name="Oval 13"/>
          <p:cNvSpPr>
            <a:spLocks noChangeArrowheads="1"/>
          </p:cNvSpPr>
          <p:nvPr/>
        </p:nvSpPr>
        <p:spPr bwMode="auto">
          <a:xfrm>
            <a:off x="3181819" y="337622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4" name="Line 29"/>
          <p:cNvSpPr>
            <a:spLocks noChangeShapeType="1"/>
          </p:cNvSpPr>
          <p:nvPr/>
        </p:nvSpPr>
        <p:spPr bwMode="auto">
          <a:xfrm flipH="1">
            <a:off x="7902370" y="324898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5" name="Text Box 7"/>
          <p:cNvSpPr txBox="1">
            <a:spLocks noChangeArrowheads="1"/>
          </p:cNvSpPr>
          <p:nvPr/>
        </p:nvSpPr>
        <p:spPr bwMode="auto">
          <a:xfrm>
            <a:off x="6555426" y="3509226"/>
            <a:ext cx="26520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en-US" altLang="en-US" sz="1300" b="1" dirty="0">
                <a:solidFill>
                  <a:srgbClr val="000000"/>
                </a:solidFill>
              </a:rPr>
              <a:t>Memory Tagging</a:t>
            </a:r>
          </a:p>
          <a:p>
            <a:pPr algn="ctr">
              <a:spcBef>
                <a:spcPct val="0"/>
              </a:spcBef>
              <a:buClrTx/>
              <a:buSzTx/>
              <a:buNone/>
            </a:pPr>
            <a:r>
              <a:rPr lang="en-US" altLang="en-US" sz="1300" b="1" dirty="0">
                <a:solidFill>
                  <a:srgbClr val="000000"/>
                </a:solidFill>
              </a:rPr>
              <a:t>Extension (MTE)</a:t>
            </a:r>
          </a:p>
        </p:txBody>
      </p:sp>
      <p:sp>
        <p:nvSpPr>
          <p:cNvPr id="26" name="Oval 13"/>
          <p:cNvSpPr>
            <a:spLocks noChangeArrowheads="1"/>
          </p:cNvSpPr>
          <p:nvPr/>
        </p:nvSpPr>
        <p:spPr bwMode="auto">
          <a:xfrm>
            <a:off x="7868163" y="3393055"/>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7" name="TextBox 26"/>
          <p:cNvSpPr txBox="1"/>
          <p:nvPr/>
        </p:nvSpPr>
        <p:spPr>
          <a:xfrm>
            <a:off x="7109267" y="4046347"/>
            <a:ext cx="1580882" cy="292388"/>
          </a:xfrm>
          <a:prstGeom prst="rect">
            <a:avLst/>
          </a:prstGeom>
          <a:noFill/>
        </p:spPr>
        <p:txBody>
          <a:bodyPr wrap="none" rtlCol="0">
            <a:spAutoFit/>
          </a:bodyPr>
          <a:lstStyle/>
          <a:p>
            <a:pPr algn="ctr"/>
            <a:r>
              <a:rPr lang="hu-HU" sz="1300" i="1" dirty="0">
                <a:solidFill>
                  <a:srgbClr val="000000"/>
                </a:solidFill>
              </a:rPr>
              <a:t>Armv</a:t>
            </a:r>
            <a:r>
              <a:rPr lang="en-GB" sz="1300" i="1" dirty="0">
                <a:solidFill>
                  <a:srgbClr val="000000"/>
                </a:solidFill>
              </a:rPr>
              <a:t>9-A</a:t>
            </a:r>
            <a:r>
              <a:rPr lang="hu-HU" sz="1300" i="1" dirty="0">
                <a:solidFill>
                  <a:srgbClr val="000000"/>
                </a:solidFill>
              </a:rPr>
              <a:t> (20</a:t>
            </a:r>
            <a:r>
              <a:rPr lang="en-GB" sz="1300" i="1" dirty="0">
                <a:solidFill>
                  <a:srgbClr val="000000"/>
                </a:solidFill>
              </a:rPr>
              <a:t>21</a:t>
            </a:r>
            <a:r>
              <a:rPr lang="hu-HU" sz="1300" i="1" dirty="0">
                <a:solidFill>
                  <a:srgbClr val="000000"/>
                </a:solidFill>
              </a:rPr>
              <a:t>)</a:t>
            </a:r>
            <a:endParaRPr lang="en-US" sz="1300" i="1" dirty="0">
              <a:solidFill>
                <a:srgbClr val="000000"/>
              </a:solidFill>
            </a:endParaRPr>
          </a:p>
        </p:txBody>
      </p:sp>
      <p:sp>
        <p:nvSpPr>
          <p:cNvPr id="29" name="Rectangle 28"/>
          <p:cNvSpPr/>
          <p:nvPr/>
        </p:nvSpPr>
        <p:spPr bwMode="auto">
          <a:xfrm>
            <a:off x="4526647" y="3337206"/>
            <a:ext cx="4366528" cy="1044000"/>
          </a:xfrm>
          <a:prstGeom prst="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30" name="TextBox 29"/>
          <p:cNvSpPr txBox="1"/>
          <p:nvPr/>
        </p:nvSpPr>
        <p:spPr>
          <a:xfrm>
            <a:off x="341468" y="4599130"/>
            <a:ext cx="9316097" cy="338554"/>
          </a:xfrm>
          <a:prstGeom prst="rect">
            <a:avLst/>
          </a:prstGeom>
          <a:noFill/>
        </p:spPr>
        <p:txBody>
          <a:bodyPr wrap="square" rtlCol="0">
            <a:spAutoFit/>
          </a:bodyPr>
          <a:lstStyle/>
          <a:p>
            <a:r>
              <a:rPr lang="en-GB" sz="1600" dirty="0"/>
              <a:t>Figure: ARM’s ISA extensions intended to increase security of their CPU designs </a:t>
            </a:r>
          </a:p>
        </p:txBody>
      </p:sp>
      <p:sp>
        <p:nvSpPr>
          <p:cNvPr id="31" name="TextBox 30"/>
          <p:cNvSpPr txBox="1"/>
          <p:nvPr/>
        </p:nvSpPr>
        <p:spPr>
          <a:xfrm>
            <a:off x="276579" y="5184194"/>
            <a:ext cx="8705495"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We do not discuss the Confidential Compute Memory, whereas </a:t>
            </a:r>
            <a:r>
              <a:rPr lang="en-GB" sz="1600" dirty="0" smtClean="0">
                <a:solidFill>
                  <a:srgbClr val="0070C0"/>
                </a:solidFill>
              </a:rPr>
              <a:t>the Memory</a:t>
            </a:r>
          </a:p>
          <a:p>
            <a:r>
              <a:rPr lang="en-GB" sz="1600" dirty="0">
                <a:solidFill>
                  <a:srgbClr val="0070C0"/>
                </a:solidFill>
              </a:rPr>
              <a:t> </a:t>
            </a:r>
            <a:r>
              <a:rPr lang="en-GB" sz="1600" dirty="0" smtClean="0">
                <a:solidFill>
                  <a:srgbClr val="0070C0"/>
                </a:solidFill>
              </a:rPr>
              <a:t>     Tagging Extension </a:t>
            </a:r>
            <a:r>
              <a:rPr lang="en-GB" sz="1600" dirty="0" smtClean="0"/>
              <a:t>will be discussed in the </a:t>
            </a:r>
            <a:r>
              <a:rPr lang="en-GB" sz="1600" dirty="0" smtClean="0">
                <a:solidFill>
                  <a:srgbClr val="0070C0"/>
                </a:solidFill>
              </a:rPr>
              <a:t>next Section </a:t>
            </a:r>
            <a:r>
              <a:rPr lang="en-GB" sz="1600" dirty="0"/>
              <a:t>[162].</a:t>
            </a:r>
            <a:endParaRPr lang="en-GB" sz="1600" spc="-20" dirty="0"/>
          </a:p>
        </p:txBody>
      </p:sp>
      <p:sp>
        <p:nvSpPr>
          <p:cNvPr id="32" name="TextBox 31"/>
          <p:cNvSpPr txBox="1"/>
          <p:nvPr/>
        </p:nvSpPr>
        <p:spPr>
          <a:xfrm>
            <a:off x="251520" y="773705"/>
            <a:ext cx="8392619" cy="584775"/>
          </a:xfrm>
          <a:prstGeom prst="rect">
            <a:avLst/>
          </a:prstGeom>
          <a:noFill/>
        </p:spPr>
        <p:txBody>
          <a:bodyPr wrap="none" rtlCol="0">
            <a:spAutoFit/>
          </a:bodyPr>
          <a:lstStyle/>
          <a:p>
            <a:pPr marL="285750" indent="-285750">
              <a:buFont typeface="Arial" panose="020B0604020202020204" pitchFamily="34" charset="0"/>
              <a:buChar char="•"/>
            </a:pPr>
            <a:r>
              <a:rPr lang="en-GB" sz="1600" dirty="0"/>
              <a:t>The Armv9-A ISA release introduces </a:t>
            </a:r>
            <a:r>
              <a:rPr lang="en-GB" sz="1600" dirty="0">
                <a:solidFill>
                  <a:srgbClr val="0070C0"/>
                </a:solidFill>
              </a:rPr>
              <a:t>two enhancements </a:t>
            </a:r>
            <a:r>
              <a:rPr lang="en-GB" sz="1600" dirty="0"/>
              <a:t>in order to improve</a:t>
            </a:r>
          </a:p>
          <a:p>
            <a:r>
              <a:rPr lang="en-GB" sz="1600" dirty="0"/>
              <a:t>      security, as follows:</a:t>
            </a:r>
          </a:p>
        </p:txBody>
      </p:sp>
      <p:sp>
        <p:nvSpPr>
          <p:cNvPr id="16" name="TextBox 15"/>
          <p:cNvSpPr txBox="1"/>
          <p:nvPr/>
        </p:nvSpPr>
        <p:spPr>
          <a:xfrm>
            <a:off x="116505" y="6354763"/>
            <a:ext cx="1715534" cy="338554"/>
          </a:xfrm>
          <a:prstGeom prst="rect">
            <a:avLst/>
          </a:prstGeom>
          <a:noFill/>
        </p:spPr>
        <p:txBody>
          <a:bodyPr wrap="none" rtlCol="0">
            <a:spAutoFit/>
          </a:bodyPr>
          <a:lstStyle/>
          <a:p>
            <a:r>
              <a:rPr lang="en-GB" sz="1600" dirty="0" smtClean="0"/>
              <a:t>Tag: </a:t>
            </a:r>
            <a:r>
              <a:rPr lang="en-GB" sz="1600" dirty="0" err="1" smtClean="0"/>
              <a:t>Jelzőbitek</a:t>
            </a:r>
            <a:endParaRPr lang="en-GB" sz="1600" dirty="0" smtClean="0"/>
          </a:p>
        </p:txBody>
      </p:sp>
    </p:spTree>
    <p:extLst>
      <p:ext uri="{BB962C8B-B14F-4D97-AF65-F5344CB8AC3E}">
        <p14:creationId xmlns:p14="http://schemas.microsoft.com/office/powerpoint/2010/main" val="134343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ppt_x"/>
                                          </p:val>
                                        </p:tav>
                                        <p:tav tm="100000">
                                          <p:val>
                                            <p:strVal val="#ppt_x"/>
                                          </p:val>
                                        </p:tav>
                                      </p:tavLst>
                                    </p:anim>
                                    <p:anim calcmode="lin" valueType="num">
                                      <p:cBhvr additive="base">
                                        <p:cTn id="82" dur="500" fill="hold"/>
                                        <p:tgtEl>
                                          <p:spTgt spid="2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ppt_x"/>
                                          </p:val>
                                        </p:tav>
                                        <p:tav tm="100000">
                                          <p:val>
                                            <p:strVal val="#ppt_x"/>
                                          </p:val>
                                        </p:tav>
                                      </p:tavLst>
                                    </p:anim>
                                    <p:anim calcmode="lin" valueType="num">
                                      <p:cBhvr additive="base">
                                        <p:cTn id="90" dur="500" fill="hold"/>
                                        <p:tgtEl>
                                          <p:spTgt spid="2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fill="hold"/>
                                        <p:tgtEl>
                                          <p:spTgt spid="31"/>
                                        </p:tgtEl>
                                        <p:attrNameLst>
                                          <p:attrName>ppt_x</p:attrName>
                                        </p:attrNameLst>
                                      </p:cBhvr>
                                      <p:tavLst>
                                        <p:tav tm="0">
                                          <p:val>
                                            <p:strVal val="#ppt_x"/>
                                          </p:val>
                                        </p:tav>
                                        <p:tav tm="100000">
                                          <p:val>
                                            <p:strVal val="#ppt_x"/>
                                          </p:val>
                                        </p:tav>
                                      </p:tavLst>
                                    </p:anim>
                                    <p:anim calcmode="lin" valueType="num">
                                      <p:cBhvr additive="base">
                                        <p:cTn id="10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p:bldP spid="13" grpId="0" animBg="1"/>
      <p:bldP spid="14" grpId="0"/>
      <p:bldP spid="15" grpId="0"/>
      <p:bldP spid="18" grpId="0"/>
      <p:bldP spid="19" grpId="0" animBg="1"/>
      <p:bldP spid="20" grpId="0"/>
      <p:bldP spid="22" grpId="0" animBg="1"/>
      <p:bldP spid="23" grpId="0" animBg="1"/>
      <p:bldP spid="24" grpId="0" animBg="1"/>
      <p:bldP spid="25" grpId="0"/>
      <p:bldP spid="26" grpId="0" animBg="1"/>
      <p:bldP spid="27" grpId="0"/>
      <p:bldP spid="29" grpId="0" animBg="1"/>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727" y="773705"/>
            <a:ext cx="8847137" cy="584775"/>
          </a:xfrm>
          <a:prstGeom prst="rect">
            <a:avLst/>
          </a:prstGeom>
          <a:noFill/>
        </p:spPr>
        <p:txBody>
          <a:bodyPr wrap="square" rtlCol="0">
            <a:spAutoFit/>
          </a:bodyPr>
          <a:lstStyle/>
          <a:p>
            <a:r>
              <a:rPr lang="en-US" sz="1600" dirty="0">
                <a:solidFill>
                  <a:srgbClr val="000000"/>
                </a:solidFill>
              </a:rPr>
              <a:t>Finally, in 1998 the company </a:t>
            </a:r>
            <a:r>
              <a:rPr lang="en-US" sz="1600" dirty="0">
                <a:solidFill>
                  <a:srgbClr val="0070C0"/>
                </a:solidFill>
              </a:rPr>
              <a:t>went to the </a:t>
            </a:r>
            <a:r>
              <a:rPr lang="hu-HU" sz="1600" dirty="0">
                <a:solidFill>
                  <a:srgbClr val="0070C0"/>
                </a:solidFill>
              </a:rPr>
              <a:t>stock exchange</a:t>
            </a:r>
            <a:r>
              <a:rPr lang="en-US" sz="1600" dirty="0">
                <a:solidFill>
                  <a:srgbClr val="0070C0"/>
                </a:solidFill>
              </a:rPr>
              <a:t> </a:t>
            </a:r>
            <a:r>
              <a:rPr lang="en-US" sz="1600" dirty="0"/>
              <a:t>and </a:t>
            </a:r>
            <a:r>
              <a:rPr lang="en-US" sz="1600" dirty="0">
                <a:solidFill>
                  <a:srgbClr val="000000"/>
                </a:solidFill>
              </a:rPr>
              <a:t>its name was changed</a:t>
            </a:r>
            <a:endParaRPr lang="hu-HU" sz="1600" dirty="0">
              <a:solidFill>
                <a:srgbClr val="000000"/>
              </a:solidFill>
            </a:endParaRPr>
          </a:p>
          <a:p>
            <a:r>
              <a:rPr lang="en-US" sz="1600" dirty="0">
                <a:solidFill>
                  <a:srgbClr val="000000"/>
                </a:solidFill>
              </a:rPr>
              <a:t> </a:t>
            </a:r>
            <a:r>
              <a:rPr lang="hu-HU" sz="1600" dirty="0">
                <a:solidFill>
                  <a:srgbClr val="000000"/>
                </a:solidFill>
              </a:rPr>
              <a:t> </a:t>
            </a:r>
            <a:r>
              <a:rPr lang="en-US" sz="1600" dirty="0">
                <a:solidFill>
                  <a:srgbClr val="000000"/>
                </a:solidFill>
              </a:rPr>
              <a:t>to</a:t>
            </a:r>
            <a:r>
              <a:rPr lang="hu-HU" sz="1600" dirty="0">
                <a:solidFill>
                  <a:srgbClr val="000000"/>
                </a:solidFill>
              </a:rPr>
              <a:t> </a:t>
            </a:r>
            <a:r>
              <a:rPr lang="en-US" sz="1600" dirty="0">
                <a:solidFill>
                  <a:srgbClr val="FF0000"/>
                </a:solidFill>
              </a:rPr>
              <a:t>ARM Holdings plc</a:t>
            </a:r>
            <a:r>
              <a:rPr lang="en-US" sz="1600" dirty="0"/>
              <a:t>, to its current designation</a:t>
            </a:r>
            <a:r>
              <a:rPr lang="en-US" sz="1600" dirty="0">
                <a:solidFill>
                  <a:srgbClr val="000000"/>
                </a:solidFill>
              </a:rPr>
              <a:t>.</a:t>
            </a:r>
            <a:endParaRPr lang="en-US" sz="1600" dirty="0"/>
          </a:p>
        </p:txBody>
      </p:sp>
      <p:sp>
        <p:nvSpPr>
          <p:cNvPr id="5" name="TextBox 4"/>
          <p:cNvSpPr txBox="1"/>
          <p:nvPr/>
        </p:nvSpPr>
        <p:spPr>
          <a:xfrm>
            <a:off x="74869" y="408852"/>
            <a:ext cx="2356735" cy="338554"/>
          </a:xfrm>
          <a:prstGeom prst="rect">
            <a:avLst/>
          </a:prstGeom>
          <a:noFill/>
        </p:spPr>
        <p:txBody>
          <a:bodyPr wrap="none" rtlCol="0">
            <a:spAutoFit/>
          </a:bodyPr>
          <a:lstStyle/>
          <a:p>
            <a:r>
              <a:rPr lang="en-US" sz="1600" dirty="0">
                <a:solidFill>
                  <a:srgbClr val="FF0000"/>
                </a:solidFill>
              </a:rPr>
              <a:t>Historical remarks -</a:t>
            </a:r>
            <a:r>
              <a:rPr lang="hu-HU" sz="1600" dirty="0">
                <a:solidFill>
                  <a:srgbClr val="FF0000"/>
                </a:solidFill>
              </a:rPr>
              <a:t>3</a:t>
            </a:r>
            <a:endParaRPr lang="en-US" sz="1600" dirty="0">
              <a:solidFill>
                <a:srgbClr val="000000"/>
              </a:solidFill>
            </a:endParaRP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16</a:t>
            </a:r>
            <a:r>
              <a:rPr lang="hu-HU" sz="1700" dirty="0" smtClean="0">
                <a:solidFill>
                  <a:srgbClr val="FFFFFF"/>
                </a:solidFill>
              </a:rPr>
              <a:t>)</a:t>
            </a:r>
            <a:endParaRPr lang="en-US" sz="1700" dirty="0">
              <a:solidFill>
                <a:srgbClr val="FFFFFF"/>
              </a:solidFill>
            </a:endParaRPr>
          </a:p>
        </p:txBody>
      </p:sp>
      <p:sp>
        <p:nvSpPr>
          <p:cNvPr id="2" name="TextBox 1"/>
          <p:cNvSpPr txBox="1"/>
          <p:nvPr/>
        </p:nvSpPr>
        <p:spPr>
          <a:xfrm>
            <a:off x="161925" y="6399330"/>
            <a:ext cx="5310685" cy="338554"/>
          </a:xfrm>
          <a:prstGeom prst="rect">
            <a:avLst/>
          </a:prstGeom>
          <a:noFill/>
        </p:spPr>
        <p:txBody>
          <a:bodyPr wrap="none" rtlCol="0">
            <a:spAutoFit/>
          </a:bodyPr>
          <a:lstStyle/>
          <a:p>
            <a:r>
              <a:rPr lang="en-GB" sz="1600" dirty="0" smtClean="0"/>
              <a:t>plc: public limited company (</a:t>
            </a:r>
            <a:r>
              <a:rPr lang="en-GB" sz="1600" dirty="0" err="1" smtClean="0">
                <a:latin typeface="arial" panose="020B0604020202020204" pitchFamily="34" charset="0"/>
              </a:rPr>
              <a:t>nyilvánosan</a:t>
            </a:r>
            <a:r>
              <a:rPr lang="en-GB" sz="1600" dirty="0" smtClean="0">
                <a:latin typeface="arial" panose="020B0604020202020204" pitchFamily="34" charset="0"/>
              </a:rPr>
              <a:t> </a:t>
            </a:r>
            <a:r>
              <a:rPr lang="en-GB" sz="1600" dirty="0" err="1" smtClean="0">
                <a:latin typeface="arial" panose="020B0604020202020204" pitchFamily="34" charset="0"/>
              </a:rPr>
              <a:t>működő</a:t>
            </a:r>
            <a:r>
              <a:rPr lang="en-GB" sz="1600" dirty="0" smtClean="0">
                <a:latin typeface="arial" panose="020B0604020202020204" pitchFamily="34" charset="0"/>
              </a:rPr>
              <a:t> </a:t>
            </a:r>
            <a:r>
              <a:rPr lang="en-GB" sz="1600" dirty="0" err="1" smtClean="0">
                <a:latin typeface="arial" panose="020B0604020202020204" pitchFamily="34" charset="0"/>
              </a:rPr>
              <a:t>rt</a:t>
            </a:r>
            <a:r>
              <a:rPr lang="en-GB" sz="1600" dirty="0" smtClean="0">
                <a:latin typeface="arial" panose="020B0604020202020204" pitchFamily="34" charset="0"/>
              </a:rPr>
              <a:t>)</a:t>
            </a:r>
            <a:endParaRPr lang="en-GB" sz="1600" dirty="0" smtClean="0"/>
          </a:p>
        </p:txBody>
      </p:sp>
    </p:spTree>
    <p:extLst>
      <p:ext uri="{BB962C8B-B14F-4D97-AF65-F5344CB8AC3E}">
        <p14:creationId xmlns:p14="http://schemas.microsoft.com/office/powerpoint/2010/main" val="151246786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250" y="1757390"/>
            <a:ext cx="8101195"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lang="en-US" sz="1900" dirty="0">
                <a:solidFill>
                  <a:srgbClr val="FFFFFF"/>
                </a:solidFill>
              </a:rPr>
              <a:t>8.1.2 Main extension of the related microarchitectures: </a:t>
            </a:r>
          </a:p>
          <a:p>
            <a:pPr lvl="0" algn="ctr" fontAlgn="base">
              <a:spcBef>
                <a:spcPct val="0"/>
              </a:spcBef>
              <a:spcAft>
                <a:spcPct val="0"/>
              </a:spcAft>
              <a:defRPr/>
            </a:pPr>
            <a:r>
              <a:rPr lang="en-US" sz="1900" dirty="0">
                <a:solidFill>
                  <a:srgbClr val="FFFFFF"/>
                </a:solidFill>
              </a:rPr>
              <a:t>      the Armv9-A based </a:t>
            </a:r>
            <a:r>
              <a:rPr lang="en-US" sz="1900" dirty="0" err="1">
                <a:solidFill>
                  <a:srgbClr val="FFFFFF"/>
                </a:solidFill>
              </a:rPr>
              <a:t>DynamIQ</a:t>
            </a:r>
            <a:r>
              <a:rPr lang="en-US" sz="1900" dirty="0">
                <a:solidFill>
                  <a:srgbClr val="FFFFFF"/>
                </a:solidFill>
              </a:rPr>
              <a:t> core cluster </a:t>
            </a:r>
            <a:endParaRPr lang="hu-HU" sz="1900" dirty="0">
              <a:solidFill>
                <a:srgbClr val="FFFFFF"/>
              </a:solidFill>
            </a:endParaRPr>
          </a:p>
        </p:txBody>
      </p:sp>
    </p:spTree>
    <p:extLst>
      <p:ext uri="{BB962C8B-B14F-4D97-AF65-F5344CB8AC3E}">
        <p14:creationId xmlns:p14="http://schemas.microsoft.com/office/powerpoint/2010/main" val="167416256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7" y="413665"/>
            <a:ext cx="9766147" cy="646331"/>
          </a:xfrm>
          <a:prstGeom prst="rect">
            <a:avLst/>
          </a:prstGeom>
          <a:noFill/>
        </p:spPr>
        <p:txBody>
          <a:bodyPr wrap="square" rtlCol="0">
            <a:spAutoFit/>
          </a:bodyPr>
          <a:lstStyle/>
          <a:p>
            <a:pPr lvl="0">
              <a:defRPr/>
            </a:pPr>
            <a:r>
              <a:rPr lang="en-GB" dirty="0">
                <a:solidFill>
                  <a:srgbClr val="2D2D8A"/>
                </a:solidFill>
              </a:rPr>
              <a:t>8.1.2 Main extension of the related microarchitectures: The Armv9-A based </a:t>
            </a:r>
          </a:p>
          <a:p>
            <a:pPr lvl="0">
              <a:defRPr/>
            </a:pPr>
            <a:r>
              <a:rPr lang="en-GB" dirty="0">
                <a:solidFill>
                  <a:srgbClr val="2D2D8A"/>
                </a:solidFill>
              </a:rPr>
              <a:t>          </a:t>
            </a:r>
            <a:r>
              <a:rPr lang="en-GB" dirty="0" err="1">
                <a:solidFill>
                  <a:srgbClr val="2D2D8A"/>
                </a:solidFill>
              </a:rPr>
              <a:t>DynamIQ</a:t>
            </a:r>
            <a:r>
              <a:rPr lang="en-GB" dirty="0">
                <a:solidFill>
                  <a:srgbClr val="2D2D8A"/>
                </a:solidFill>
              </a:rPr>
              <a:t> core cluster </a:t>
            </a:r>
          </a:p>
        </p:txBody>
      </p:sp>
      <p:sp>
        <p:nvSpPr>
          <p:cNvPr id="5" name="TextBox 4"/>
          <p:cNvSpPr txBox="1"/>
          <p:nvPr/>
        </p:nvSpPr>
        <p:spPr>
          <a:xfrm>
            <a:off x="71438" y="1043735"/>
            <a:ext cx="91185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Predecessors:</a:t>
            </a:r>
            <a:r>
              <a:rPr kumimoji="0" lang="en-GB" sz="1800" b="0" i="0" u="none" strike="noStrike" kern="1200" cap="none" spc="0" normalizeH="0" noProof="0" dirty="0" smtClean="0">
                <a:ln>
                  <a:noFill/>
                </a:ln>
                <a:solidFill>
                  <a:srgbClr val="2D2D8A"/>
                </a:solidFill>
                <a:effectLst/>
                <a:uLnTx/>
                <a:uFillTx/>
                <a:latin typeface="Verdana"/>
                <a:ea typeface="+mn-ea"/>
                <a:cs typeface="+mn-cs"/>
              </a:rPr>
              <a:t> </a:t>
            </a:r>
            <a:r>
              <a:rPr lang="en-GB" dirty="0" err="1" smtClean="0">
                <a:solidFill>
                  <a:srgbClr val="2D2D8A"/>
                </a:solidFill>
                <a:latin typeface="Verdana"/>
              </a:rPr>
              <a:t>big.LITTLE</a:t>
            </a:r>
            <a:r>
              <a:rPr lang="en-GB" dirty="0" smtClean="0">
                <a:solidFill>
                  <a:srgbClr val="2D2D8A"/>
                </a:solidFill>
                <a:latin typeface="Verdana"/>
              </a:rPr>
              <a:t> and </a:t>
            </a: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Armv8.2-A ISA-based </a:t>
            </a:r>
            <a:r>
              <a:rPr kumimoji="0" lang="en-GB" sz="1800" b="0" i="0" u="none" strike="noStrike" kern="1200" cap="none" spc="0" normalizeH="0" baseline="0" noProof="0" dirty="0" err="1" smtClean="0">
                <a:ln>
                  <a:noFill/>
                </a:ln>
                <a:solidFill>
                  <a:srgbClr val="2D2D8A"/>
                </a:solidFill>
                <a:effectLst/>
                <a:uLnTx/>
                <a:uFillTx/>
                <a:latin typeface="Verdana"/>
                <a:ea typeface="+mn-ea"/>
                <a:cs typeface="+mn-cs"/>
              </a:rPr>
              <a:t>DynamIQ</a:t>
            </a: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en-GB" sz="1800" b="0" i="0" u="none" strike="noStrike" kern="1200" cap="none" spc="0" normalizeH="0" baseline="0" noProof="0" dirty="0">
                <a:ln>
                  <a:noFill/>
                </a:ln>
                <a:solidFill>
                  <a:srgbClr val="2D2D8A"/>
                </a:solidFill>
                <a:effectLst/>
                <a:uLnTx/>
                <a:uFillTx/>
                <a:latin typeface="Verdana"/>
                <a:ea typeface="+mn-ea"/>
                <a:cs typeface="+mn-cs"/>
              </a:rPr>
              <a:t>core </a:t>
            </a: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clusters  </a:t>
            </a:r>
            <a:endParaRPr kumimoji="0" lang="en-GB"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7" name="Rectangle 6"/>
          <p:cNvSpPr/>
          <p:nvPr/>
        </p:nvSpPr>
        <p:spPr bwMode="auto">
          <a:xfrm>
            <a:off x="3531447" y="5083149"/>
            <a:ext cx="5481918" cy="1620000"/>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rPr>
              <a:t>To</a:t>
            </a:r>
          </a:p>
        </p:txBody>
      </p:sp>
      <p:pic>
        <p:nvPicPr>
          <p:cNvPr id="10" name="Picture 9"/>
          <p:cNvPicPr>
            <a:picLocks noChangeAspect="1"/>
          </p:cNvPicPr>
          <p:nvPr/>
        </p:nvPicPr>
        <p:blipFill rotWithShape="1">
          <a:blip r:embed="rId2"/>
          <a:srcRect b="41705"/>
          <a:stretch/>
        </p:blipFill>
        <p:spPr>
          <a:xfrm>
            <a:off x="3410424" y="1908705"/>
            <a:ext cx="5589494" cy="2952827"/>
          </a:xfrm>
          <a:prstGeom prst="rect">
            <a:avLst/>
          </a:prstGeom>
        </p:spPr>
      </p:pic>
      <p:sp>
        <p:nvSpPr>
          <p:cNvPr id="11" name="TextBox 10"/>
          <p:cNvSpPr txBox="1"/>
          <p:nvPr/>
        </p:nvSpPr>
        <p:spPr>
          <a:xfrm>
            <a:off x="3554409" y="4982055"/>
            <a:ext cx="52191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To the cache coherent interconnect through the AMBA4 ACE bus </a:t>
            </a:r>
          </a:p>
        </p:txBody>
      </p:sp>
      <p:sp>
        <p:nvSpPr>
          <p:cNvPr id="12" name="TextBox 11"/>
          <p:cNvSpPr txBox="1"/>
          <p:nvPr/>
        </p:nvSpPr>
        <p:spPr>
          <a:xfrm>
            <a:off x="26495" y="1580925"/>
            <a:ext cx="3294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a:ea typeface="+mn-ea"/>
                <a:cs typeface="+mn-cs"/>
              </a:rPr>
              <a:t>Armv7-A </a:t>
            </a:r>
            <a:r>
              <a:rPr kumimoji="0" lang="en-US" sz="1200" b="1" i="0" u="none" strike="noStrike" kern="1200" cap="none" spc="0" normalizeH="0" baseline="0" noProof="0" dirty="0" err="1" smtClean="0">
                <a:ln>
                  <a:noFill/>
                </a:ln>
                <a:solidFill>
                  <a:srgbClr val="000000"/>
                </a:solidFill>
                <a:effectLst/>
                <a:uLnTx/>
                <a:uFillTx/>
                <a:latin typeface="Verdana"/>
                <a:ea typeface="+mn-ea"/>
                <a:cs typeface="+mn-cs"/>
              </a:rPr>
              <a:t>big.LITTLE</a:t>
            </a:r>
            <a:r>
              <a:rPr kumimoji="0" lang="en-US" sz="1200" b="1"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200" b="1" i="0" u="none" strike="noStrike" kern="1200" cap="none" spc="0" normalizeH="0" baseline="0" noProof="0" dirty="0">
                <a:ln>
                  <a:noFill/>
                </a:ln>
                <a:solidFill>
                  <a:srgbClr val="000000"/>
                </a:solidFill>
                <a:effectLst/>
                <a:uLnTx/>
                <a:uFillTx/>
                <a:latin typeface="Verdana"/>
                <a:ea typeface="+mn-ea"/>
                <a:cs typeface="+mn-cs"/>
              </a:rPr>
              <a:t>core clusters</a:t>
            </a:r>
          </a:p>
        </p:txBody>
      </p:sp>
      <p:sp>
        <p:nvSpPr>
          <p:cNvPr id="13" name="TextBox 12"/>
          <p:cNvSpPr txBox="1"/>
          <p:nvPr/>
        </p:nvSpPr>
        <p:spPr>
          <a:xfrm>
            <a:off x="3896925" y="1580925"/>
            <a:ext cx="50405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a:ea typeface="+mn-ea"/>
                <a:cs typeface="+mn-cs"/>
              </a:rPr>
              <a:t>Armv8.2-A </a:t>
            </a:r>
            <a:r>
              <a:rPr kumimoji="0" lang="en-US" sz="1200" b="1" i="0" u="none" strike="noStrike" kern="1200" cap="none" spc="0" normalizeH="0" baseline="0" noProof="0" dirty="0">
                <a:ln>
                  <a:noFill/>
                </a:ln>
                <a:solidFill>
                  <a:srgbClr val="000000"/>
                </a:solidFill>
                <a:effectLst/>
                <a:uLnTx/>
                <a:uFillTx/>
                <a:latin typeface="Verdana"/>
                <a:ea typeface="+mn-ea"/>
                <a:cs typeface="+mn-cs"/>
              </a:rPr>
              <a:t>ISA-based </a:t>
            </a:r>
            <a:r>
              <a:rPr kumimoji="0" lang="en-US" sz="12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200" b="1" i="0" u="none" strike="noStrike" kern="1200" cap="none" spc="0" normalizeH="0" baseline="0" noProof="0" dirty="0">
                <a:ln>
                  <a:noFill/>
                </a:ln>
                <a:solidFill>
                  <a:srgbClr val="000000"/>
                </a:solidFill>
                <a:effectLst/>
                <a:uLnTx/>
                <a:uFillTx/>
                <a:latin typeface="Verdana"/>
                <a:ea typeface="+mn-ea"/>
                <a:cs typeface="+mn-cs"/>
              </a:rPr>
              <a:t> core cluster </a:t>
            </a:r>
            <a:r>
              <a:rPr lang="hu-HU" sz="1200" dirty="0">
                <a:solidFill>
                  <a:srgbClr val="000000"/>
                </a:solidFill>
                <a:latin typeface="Verdana"/>
              </a:rPr>
              <a:t>[</a:t>
            </a:r>
            <a:r>
              <a:rPr kumimoji="0" lang="en-US" sz="1200" b="0" i="0" u="none" strike="noStrike" kern="1200" cap="none" spc="0" normalizeH="0" baseline="0" noProof="0" dirty="0">
                <a:ln>
                  <a:noFill/>
                </a:ln>
                <a:solidFill>
                  <a:srgbClr val="000000"/>
                </a:solidFill>
                <a:effectLst/>
                <a:uLnTx/>
                <a:uFillTx/>
                <a:latin typeface="Verdana"/>
                <a:ea typeface="+mn-ea"/>
                <a:cs typeface="+mn-cs"/>
              </a:rPr>
              <a:t>118</a:t>
            </a:r>
            <a:r>
              <a:rPr lang="hu-HU" sz="1200" dirty="0">
                <a:solidFill>
                  <a:srgbClr val="000000"/>
                </a:solidFill>
                <a:latin typeface="Verdana"/>
              </a:rPr>
              <a: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TextBox 13"/>
          <p:cNvSpPr txBox="1"/>
          <p:nvPr/>
        </p:nvSpPr>
        <p:spPr>
          <a:xfrm>
            <a:off x="263164" y="6261445"/>
            <a:ext cx="247478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Two stand alone core clusters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with up to 4 cores (2011)</a:t>
            </a:r>
          </a:p>
        </p:txBody>
      </p:sp>
      <p:grpSp>
        <p:nvGrpSpPr>
          <p:cNvPr id="15" name="Group 14"/>
          <p:cNvGrpSpPr/>
          <p:nvPr/>
        </p:nvGrpSpPr>
        <p:grpSpPr>
          <a:xfrm>
            <a:off x="271207" y="2030975"/>
            <a:ext cx="2569583" cy="4104000"/>
            <a:chOff x="521550" y="1763814"/>
            <a:chExt cx="2569583" cy="4104000"/>
          </a:xfrm>
        </p:grpSpPr>
        <p:sp>
          <p:nvSpPr>
            <p:cNvPr id="16" name="Téglalap 21"/>
            <p:cNvSpPr/>
            <p:nvPr/>
          </p:nvSpPr>
          <p:spPr bwMode="auto">
            <a:xfrm>
              <a:off x="521550" y="1763814"/>
              <a:ext cx="2569583" cy="4104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Téglalap 12"/>
            <p:cNvSpPr/>
            <p:nvPr/>
          </p:nvSpPr>
          <p:spPr bwMode="auto">
            <a:xfrm>
              <a:off x="630037" y="3012454"/>
              <a:ext cx="1135029" cy="15866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100" b="0" i="0" u="none" strike="noStrike" kern="1200" cap="none" spc="0" normalizeH="0" baseline="0" noProof="0">
                <a:ln>
                  <a:noFill/>
                </a:ln>
                <a:solidFill>
                  <a:srgbClr val="FFFFFF"/>
                </a:solidFill>
                <a:effectLst/>
                <a:uLnTx/>
                <a:uFillTx/>
                <a:latin typeface="Verdana"/>
                <a:ea typeface="+mn-ea"/>
                <a:cs typeface="Arial" panose="020B0604020202020204" pitchFamily="34" charset="0"/>
              </a:endParaRPr>
            </a:p>
          </p:txBody>
        </p:sp>
        <p:sp>
          <p:nvSpPr>
            <p:cNvPr id="18" name="Téglalap 13"/>
            <p:cNvSpPr/>
            <p:nvPr/>
          </p:nvSpPr>
          <p:spPr bwMode="auto">
            <a:xfrm>
              <a:off x="672935" y="3128553"/>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CPU0</a:t>
              </a:r>
            </a:p>
          </p:txBody>
        </p:sp>
        <p:sp>
          <p:nvSpPr>
            <p:cNvPr id="19" name="Téglalap 14"/>
            <p:cNvSpPr/>
            <p:nvPr/>
          </p:nvSpPr>
          <p:spPr bwMode="auto">
            <a:xfrm>
              <a:off x="1232406" y="3128553"/>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CPU1</a:t>
              </a:r>
            </a:p>
          </p:txBody>
        </p:sp>
        <p:sp>
          <p:nvSpPr>
            <p:cNvPr id="20" name="Téglalap 15"/>
            <p:cNvSpPr/>
            <p:nvPr/>
          </p:nvSpPr>
          <p:spPr bwMode="auto">
            <a:xfrm>
              <a:off x="672935" y="3880427"/>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CPU2</a:t>
              </a:r>
            </a:p>
          </p:txBody>
        </p:sp>
        <p:sp>
          <p:nvSpPr>
            <p:cNvPr id="21" name="Téglalap 16"/>
            <p:cNvSpPr/>
            <p:nvPr/>
          </p:nvSpPr>
          <p:spPr bwMode="auto">
            <a:xfrm>
              <a:off x="1232406" y="3880427"/>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CPU3</a:t>
              </a:r>
            </a:p>
          </p:txBody>
        </p:sp>
        <p:sp>
          <p:nvSpPr>
            <p:cNvPr id="22" name="Téglalap 17"/>
            <p:cNvSpPr/>
            <p:nvPr/>
          </p:nvSpPr>
          <p:spPr bwMode="auto">
            <a:xfrm>
              <a:off x="645077" y="5357812"/>
              <a:ext cx="2311171" cy="41832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30" normalizeH="0" baseline="0" noProof="0" dirty="0">
                  <a:ln>
                    <a:noFill/>
                  </a:ln>
                  <a:solidFill>
                    <a:srgbClr val="FFFFFF"/>
                  </a:solidFill>
                  <a:effectLst/>
                  <a:uLnTx/>
                  <a:uFillTx/>
                  <a:latin typeface="Verdana"/>
                  <a:ea typeface="Verdana" panose="020B0604030504040204" pitchFamily="34" charset="0"/>
                  <a:cs typeface="Arial" panose="020B0604020202020204" pitchFamily="34" charset="0"/>
                </a:rPr>
                <a:t>Cache coherent interconnect</a:t>
              </a:r>
            </a:p>
          </p:txBody>
        </p:sp>
        <p:cxnSp>
          <p:nvCxnSpPr>
            <p:cNvPr id="23" name="Egyenes összekötő nyíllal 20"/>
            <p:cNvCxnSpPr/>
            <p:nvPr/>
          </p:nvCxnSpPr>
          <p:spPr bwMode="auto">
            <a:xfrm>
              <a:off x="1215495" y="5031675"/>
              <a:ext cx="0" cy="32400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Szövegdoboz 23"/>
            <p:cNvSpPr txBox="1">
              <a:spLocks noChangeArrowheads="1"/>
            </p:cNvSpPr>
            <p:nvPr/>
          </p:nvSpPr>
          <p:spPr bwMode="auto">
            <a:xfrm>
              <a:off x="600980" y="2458213"/>
              <a:ext cx="1204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 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LITTLE cores</a:t>
              </a:r>
              <a:endParaRPr kumimoji="0" lang="hu-HU" altLang="en-US" sz="1100" b="1" i="0" u="none" strike="noStrike" kern="1200" cap="none" spc="0" normalizeH="0" baseline="0" noProof="0">
                <a:ln>
                  <a:noFill/>
                </a:ln>
                <a:solidFill>
                  <a:srgbClr val="000000"/>
                </a:solidFill>
                <a:effectLst/>
                <a:uLnTx/>
                <a:uFillTx/>
                <a:latin typeface="Verdana"/>
                <a:ea typeface="Verdana" pitchFamily="34" charset="0"/>
                <a:cs typeface="+mn-cs"/>
              </a:endParaRPr>
            </a:p>
          </p:txBody>
        </p:sp>
        <p:cxnSp>
          <p:nvCxnSpPr>
            <p:cNvPr id="25" name="Egyenes összekötő nyíllal 148"/>
            <p:cNvCxnSpPr/>
            <p:nvPr/>
          </p:nvCxnSpPr>
          <p:spPr bwMode="auto">
            <a:xfrm>
              <a:off x="2474464" y="5030824"/>
              <a:ext cx="0" cy="32400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Szövegdoboz 22"/>
            <p:cNvSpPr txBox="1">
              <a:spLocks noChangeArrowheads="1"/>
            </p:cNvSpPr>
            <p:nvPr/>
          </p:nvSpPr>
          <p:spPr bwMode="auto">
            <a:xfrm>
              <a:off x="1955317" y="1877255"/>
              <a:ext cx="9989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big cores</a:t>
              </a:r>
              <a:endParaRPr kumimoji="0" lang="hu-HU" altLang="en-US" sz="1100" b="1" i="0" u="none" strike="noStrike" kern="1200" cap="none" spc="0" normalizeH="0" baseline="0" noProof="0">
                <a:ln>
                  <a:noFill/>
                </a:ln>
                <a:solidFill>
                  <a:srgbClr val="000000"/>
                </a:solidFill>
                <a:effectLst/>
                <a:uLnTx/>
                <a:uFillTx/>
                <a:latin typeface="Verdana"/>
                <a:ea typeface="Verdana" pitchFamily="34" charset="0"/>
                <a:cs typeface="+mn-cs"/>
              </a:endParaRPr>
            </a:p>
          </p:txBody>
        </p:sp>
        <p:sp>
          <p:nvSpPr>
            <p:cNvPr id="27" name="Téglalap 11"/>
            <p:cNvSpPr/>
            <p:nvPr/>
          </p:nvSpPr>
          <p:spPr bwMode="auto">
            <a:xfrm>
              <a:off x="1850054" y="2457485"/>
              <a:ext cx="1176141" cy="219112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100" b="0" i="0" u="none" strike="noStrike" kern="1200" cap="none" spc="0" normalizeH="0" baseline="0" noProof="0">
                <a:ln>
                  <a:noFill/>
                </a:ln>
                <a:solidFill>
                  <a:srgbClr val="FFFFFF"/>
                </a:solidFill>
                <a:effectLst/>
                <a:uLnTx/>
                <a:uFillTx/>
                <a:latin typeface="Verdana"/>
                <a:ea typeface="+mn-ea"/>
                <a:cs typeface="Arial" panose="020B0604020202020204" pitchFamily="34" charset="0"/>
              </a:endParaRPr>
            </a:p>
          </p:txBody>
        </p:sp>
        <p:sp>
          <p:nvSpPr>
            <p:cNvPr id="28" name="Rectangle 27"/>
            <p:cNvSpPr/>
            <p:nvPr/>
          </p:nvSpPr>
          <p:spPr bwMode="auto">
            <a:xfrm>
              <a:off x="1850054" y="2445788"/>
              <a:ext cx="1176141" cy="2180706"/>
            </a:xfrm>
            <a:prstGeom prst="rect">
              <a:avLst/>
            </a:prstGeom>
            <a:solidFill>
              <a:schemeClr val="bg1">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Verdana"/>
                <a:ea typeface="+mn-ea"/>
                <a:cs typeface="+mn-cs"/>
              </a:endParaRPr>
            </a:p>
          </p:txBody>
        </p:sp>
        <p:sp>
          <p:nvSpPr>
            <p:cNvPr id="29" name="Téglalap 3"/>
            <p:cNvSpPr/>
            <p:nvPr/>
          </p:nvSpPr>
          <p:spPr bwMode="auto">
            <a:xfrm>
              <a:off x="1912104" y="2543892"/>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CPU0</a:t>
              </a:r>
            </a:p>
          </p:txBody>
        </p:sp>
        <p:sp>
          <p:nvSpPr>
            <p:cNvPr id="30" name="Téglalap 4"/>
            <p:cNvSpPr/>
            <p:nvPr/>
          </p:nvSpPr>
          <p:spPr bwMode="auto">
            <a:xfrm>
              <a:off x="2477796" y="2543892"/>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CPU1</a:t>
              </a:r>
            </a:p>
          </p:txBody>
        </p:sp>
        <p:sp>
          <p:nvSpPr>
            <p:cNvPr id="31" name="Téglalap 5"/>
            <p:cNvSpPr/>
            <p:nvPr/>
          </p:nvSpPr>
          <p:spPr bwMode="auto">
            <a:xfrm>
              <a:off x="1913056" y="3609046"/>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CPU2</a:t>
              </a:r>
            </a:p>
          </p:txBody>
        </p:sp>
        <p:sp>
          <p:nvSpPr>
            <p:cNvPr id="32" name="Téglalap 6"/>
            <p:cNvSpPr/>
            <p:nvPr/>
          </p:nvSpPr>
          <p:spPr bwMode="auto">
            <a:xfrm>
              <a:off x="2477796" y="3609046"/>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CPU3</a:t>
              </a:r>
            </a:p>
          </p:txBody>
        </p:sp>
        <p:grpSp>
          <p:nvGrpSpPr>
            <p:cNvPr id="33" name="Group 32"/>
            <p:cNvGrpSpPr/>
            <p:nvPr/>
          </p:nvGrpSpPr>
          <p:grpSpPr>
            <a:xfrm>
              <a:off x="630037" y="4689140"/>
              <a:ext cx="1088555" cy="362590"/>
              <a:chOff x="630037" y="4762640"/>
              <a:chExt cx="1088555" cy="362590"/>
            </a:xfrm>
          </p:grpSpPr>
          <p:sp>
            <p:nvSpPr>
              <p:cNvPr id="37" name="Rectangle 36"/>
              <p:cNvSpPr/>
              <p:nvPr/>
            </p:nvSpPr>
            <p:spPr bwMode="auto">
              <a:xfrm>
                <a:off x="630037" y="4762640"/>
                <a:ext cx="1088555" cy="362590"/>
              </a:xfrm>
              <a:prstGeom prst="rect">
                <a:avLst/>
              </a:prstGeom>
              <a:solidFill>
                <a:srgbClr val="FFC000"/>
              </a:solidFill>
              <a:ln w="38100" cap="flat" cmpd="sng" algn="ctr">
                <a:solidFill>
                  <a:schemeClr val="bg1">
                    <a:lumMod val="6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Verdana"/>
                  <a:ea typeface="+mn-ea"/>
                  <a:cs typeface="+mn-cs"/>
                </a:endParaRPr>
              </a:p>
            </p:txBody>
          </p:sp>
          <p:sp>
            <p:nvSpPr>
              <p:cNvPr id="38" name="TextBox 37"/>
              <p:cNvSpPr txBox="1"/>
              <p:nvPr/>
            </p:nvSpPr>
            <p:spPr>
              <a:xfrm>
                <a:off x="672935" y="4777605"/>
                <a:ext cx="1035861" cy="292388"/>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Verdana"/>
                    <a:ea typeface="+mn-ea"/>
                    <a:cs typeface="+mn-cs"/>
                  </a:rPr>
                  <a:t>Shared</a:t>
                </a:r>
                <a:r>
                  <a:rPr kumimoji="0" lang="en-US" sz="1300" b="0" i="0" u="none" strike="noStrike" kern="1200" cap="none" spc="0" normalizeH="0" baseline="0" noProof="0">
                    <a:ln>
                      <a:noFill/>
                    </a:ln>
                    <a:solidFill>
                      <a:srgbClr val="000000"/>
                    </a:solidFill>
                    <a:effectLst/>
                    <a:uLnTx/>
                    <a:uFillTx/>
                    <a:latin typeface="Verdana"/>
                    <a:ea typeface="+mn-ea"/>
                    <a:cs typeface="+mn-cs"/>
                  </a:rPr>
                  <a:t> </a:t>
                </a:r>
                <a:r>
                  <a:rPr kumimoji="0" lang="en-US" sz="1300" b="0" i="0" u="none" strike="noStrike" kern="1200" cap="none" spc="0" normalizeH="0" baseline="0" noProof="0">
                    <a:ln>
                      <a:noFill/>
                    </a:ln>
                    <a:solidFill>
                      <a:srgbClr val="FFFFFF"/>
                    </a:solidFill>
                    <a:effectLst/>
                    <a:uLnTx/>
                    <a:uFillTx/>
                    <a:latin typeface="Verdana"/>
                    <a:ea typeface="+mn-ea"/>
                    <a:cs typeface="+mn-cs"/>
                  </a:rPr>
                  <a:t>L2</a:t>
                </a:r>
              </a:p>
            </p:txBody>
          </p:sp>
        </p:grpSp>
        <p:grpSp>
          <p:nvGrpSpPr>
            <p:cNvPr id="34" name="Group 33"/>
            <p:cNvGrpSpPr/>
            <p:nvPr/>
          </p:nvGrpSpPr>
          <p:grpSpPr>
            <a:xfrm>
              <a:off x="1845759" y="4689140"/>
              <a:ext cx="1152000" cy="362590"/>
              <a:chOff x="630037" y="4762640"/>
              <a:chExt cx="1088555" cy="362590"/>
            </a:xfrm>
          </p:grpSpPr>
          <p:sp>
            <p:nvSpPr>
              <p:cNvPr id="35" name="Rectangle 34"/>
              <p:cNvSpPr/>
              <p:nvPr/>
            </p:nvSpPr>
            <p:spPr bwMode="auto">
              <a:xfrm>
                <a:off x="630037" y="4762640"/>
                <a:ext cx="1088555" cy="362590"/>
              </a:xfrm>
              <a:prstGeom prst="rect">
                <a:avLst/>
              </a:prstGeom>
              <a:solidFill>
                <a:srgbClr val="FFC000"/>
              </a:solidFill>
              <a:ln w="38100" cap="flat" cmpd="sng" algn="ctr">
                <a:solidFill>
                  <a:schemeClr val="bg1">
                    <a:lumMod val="6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Verdana"/>
                  <a:ea typeface="+mn-ea"/>
                  <a:cs typeface="+mn-cs"/>
                </a:endParaRPr>
              </a:p>
            </p:txBody>
          </p:sp>
          <p:sp>
            <p:nvSpPr>
              <p:cNvPr id="36" name="TextBox 35"/>
              <p:cNvSpPr txBox="1"/>
              <p:nvPr/>
            </p:nvSpPr>
            <p:spPr>
              <a:xfrm>
                <a:off x="672935" y="4777605"/>
                <a:ext cx="1035861" cy="292388"/>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Verdana"/>
                    <a:ea typeface="+mn-ea"/>
                    <a:cs typeface="+mn-cs"/>
                  </a:rPr>
                  <a:t>Shared</a:t>
                </a:r>
                <a:r>
                  <a:rPr kumimoji="0" lang="en-US" sz="1300" b="0" i="0" u="none" strike="noStrike" kern="1200" cap="none" spc="0" normalizeH="0" baseline="0" noProof="0">
                    <a:ln>
                      <a:noFill/>
                    </a:ln>
                    <a:solidFill>
                      <a:srgbClr val="000000"/>
                    </a:solidFill>
                    <a:effectLst/>
                    <a:uLnTx/>
                    <a:uFillTx/>
                    <a:latin typeface="Verdana"/>
                    <a:ea typeface="+mn-ea"/>
                    <a:cs typeface="+mn-cs"/>
                  </a:rPr>
                  <a:t> </a:t>
                </a:r>
                <a:r>
                  <a:rPr kumimoji="0" lang="en-US" sz="1300" b="0" i="0" u="none" strike="noStrike" kern="1200" cap="none" spc="0" normalizeH="0" baseline="0" noProof="0">
                    <a:ln>
                      <a:noFill/>
                    </a:ln>
                    <a:solidFill>
                      <a:srgbClr val="FFFFFF"/>
                    </a:solidFill>
                    <a:effectLst/>
                    <a:uLnTx/>
                    <a:uFillTx/>
                    <a:latin typeface="Verdana"/>
                    <a:ea typeface="+mn-ea"/>
                    <a:cs typeface="+mn-cs"/>
                  </a:rPr>
                  <a:t>L2</a:t>
                </a:r>
              </a:p>
            </p:txBody>
          </p:sp>
        </p:grpSp>
      </p:grpSp>
      <p:sp>
        <p:nvSpPr>
          <p:cNvPr id="39" name="Rectangle 38"/>
          <p:cNvSpPr/>
          <p:nvPr/>
        </p:nvSpPr>
        <p:spPr>
          <a:xfrm>
            <a:off x="3531447" y="3924332"/>
            <a:ext cx="5281864" cy="540000"/>
          </a:xfrm>
          <a:prstGeom prst="rect">
            <a:avLst/>
          </a:prstGeom>
          <a:noFill/>
          <a:ln w="28575">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0" name="Up-Down Arrow 39"/>
          <p:cNvSpPr/>
          <p:nvPr/>
        </p:nvSpPr>
        <p:spPr>
          <a:xfrm>
            <a:off x="6169676" y="4774149"/>
            <a:ext cx="108000" cy="252000"/>
          </a:xfrm>
          <a:prstGeom prst="upDownArrow">
            <a:avLst/>
          </a:prstGeom>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1" name="Up-Down Arrow 40"/>
          <p:cNvSpPr/>
          <p:nvPr/>
        </p:nvSpPr>
        <p:spPr>
          <a:xfrm>
            <a:off x="6102350" y="4786153"/>
            <a:ext cx="108000" cy="252000"/>
          </a:xfrm>
          <a:prstGeom prst="upDownArrow">
            <a:avLst/>
          </a:prstGeom>
          <a:solidFill>
            <a:schemeClr val="tx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2" name="Right Arrow 41"/>
          <p:cNvSpPr/>
          <p:nvPr/>
        </p:nvSpPr>
        <p:spPr>
          <a:xfrm>
            <a:off x="3005932" y="3786170"/>
            <a:ext cx="324000" cy="144000"/>
          </a:xfrm>
          <a:prstGeom prst="rightArrow">
            <a:avLst/>
          </a:prstGeom>
          <a:solidFill>
            <a:srgbClr val="FF000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45" name="Group 44"/>
          <p:cNvGrpSpPr/>
          <p:nvPr/>
        </p:nvGrpSpPr>
        <p:grpSpPr>
          <a:xfrm>
            <a:off x="3258023" y="5208663"/>
            <a:ext cx="5769472" cy="1595712"/>
            <a:chOff x="3258023" y="5129689"/>
            <a:chExt cx="5769472" cy="1595712"/>
          </a:xfrm>
        </p:grpSpPr>
        <p:pic>
          <p:nvPicPr>
            <p:cNvPr id="9" name="Picture 8"/>
            <p:cNvPicPr>
              <a:picLocks noChangeAspect="1"/>
            </p:cNvPicPr>
            <p:nvPr/>
          </p:nvPicPr>
          <p:blipFill rotWithShape="1">
            <a:blip r:embed="rId2"/>
            <a:srcRect t="58032" r="3480" b="20387"/>
            <a:stretch/>
          </p:blipFill>
          <p:spPr>
            <a:xfrm>
              <a:off x="3258023" y="5129689"/>
              <a:ext cx="5726437" cy="883016"/>
            </a:xfrm>
            <a:prstGeom prst="rect">
              <a:avLst/>
            </a:prstGeom>
          </p:spPr>
        </p:pic>
        <p:pic>
          <p:nvPicPr>
            <p:cNvPr id="44" name="Picture 43"/>
            <p:cNvPicPr>
              <a:picLocks noChangeAspect="1"/>
            </p:cNvPicPr>
            <p:nvPr/>
          </p:nvPicPr>
          <p:blipFill rotWithShape="1">
            <a:blip r:embed="rId2"/>
            <a:srcRect l="8397" t="80380" b="2530"/>
            <a:stretch/>
          </p:blipFill>
          <p:spPr>
            <a:xfrm>
              <a:off x="3592731" y="6026156"/>
              <a:ext cx="5434764" cy="699245"/>
            </a:xfrm>
            <a:prstGeom prst="rect">
              <a:avLst/>
            </a:prstGeom>
          </p:spPr>
        </p:pic>
      </p:grpSp>
      <p:sp>
        <p:nvSpPr>
          <p:cNvPr id="43"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hu-HU" sz="1700" kern="1200" dirty="0">
                <a:solidFill>
                  <a:srgbClr val="FFFFFF"/>
                </a:solidFill>
              </a:rPr>
              <a:t>1</a:t>
            </a:r>
            <a:r>
              <a:rPr lang="en-US" sz="1700" kern="1200" dirty="0">
                <a:solidFill>
                  <a:srgbClr val="FFFFFF"/>
                </a:solidFill>
              </a:rPr>
              <a:t>)</a:t>
            </a:r>
            <a:endParaRPr lang="en-GB" sz="1700" kern="1200" dirty="0">
              <a:solidFill>
                <a:srgbClr val="FFFFFF"/>
              </a:solidFill>
            </a:endParaRPr>
          </a:p>
        </p:txBody>
      </p:sp>
      <p:sp>
        <p:nvSpPr>
          <p:cNvPr id="46" name="TextBox 45"/>
          <p:cNvSpPr txBox="1"/>
          <p:nvPr/>
        </p:nvSpPr>
        <p:spPr>
          <a:xfrm>
            <a:off x="8740365" y="6404265"/>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51214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nodePh="1">
                                  <p:stCondLst>
                                    <p:cond delay="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3" grpId="0"/>
      <p:bldP spid="39" grpId="0" animBg="1"/>
      <p:bldP spid="40" grpId="0"/>
      <p:bldP spid="41" grpId="0" animBg="1"/>
      <p:bldP spid="42"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(2)</a:t>
            </a:r>
            <a:endParaRPr lang="en-GB" sz="1700" kern="1200" dirty="0">
              <a:solidFill>
                <a:srgbClr val="FFFFFF"/>
              </a:solidFill>
            </a:endParaRPr>
          </a:p>
        </p:txBody>
      </p:sp>
      <p:sp>
        <p:nvSpPr>
          <p:cNvPr id="3" name="TextBox 2"/>
          <p:cNvSpPr txBox="1"/>
          <p:nvPr/>
        </p:nvSpPr>
        <p:spPr>
          <a:xfrm>
            <a:off x="71438" y="413665"/>
            <a:ext cx="863742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Enhancements of the Dynamic core cluster vs the foregoing </a:t>
            </a:r>
            <a:r>
              <a:rPr kumimoji="0" lang="en-GB" sz="1800" b="0" i="0" u="none" strike="noStrike" kern="1200" cap="none" spc="0" normalizeH="0" baseline="0" noProof="0" dirty="0" err="1">
                <a:ln>
                  <a:noFill/>
                </a:ln>
                <a:solidFill>
                  <a:srgbClr val="2D2D8A"/>
                </a:solidFill>
                <a:effectLst/>
                <a:uLnTx/>
                <a:uFillTx/>
                <a:latin typeface="Verdana"/>
                <a:ea typeface="+mn-ea"/>
                <a:cs typeface="+mn-cs"/>
              </a:rPr>
              <a:t>big.LITTLE</a:t>
            </a:r>
            <a:r>
              <a:rPr kumimoji="0" lang="en-GB" sz="1800" b="0" i="0" u="none" strike="noStrike" kern="1200" cap="none" spc="0" normalizeH="0" baseline="0" noProof="0" dirty="0">
                <a:ln>
                  <a:noFill/>
                </a:ln>
                <a:solidFill>
                  <a:srgbClr val="2D2D8A"/>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  core cluster</a:t>
            </a:r>
          </a:p>
        </p:txBody>
      </p:sp>
      <p:graphicFrame>
        <p:nvGraphicFramePr>
          <p:cNvPr id="5" name="Table 4"/>
          <p:cNvGraphicFramePr>
            <a:graphicFrameLocks noGrp="1"/>
          </p:cNvGraphicFramePr>
          <p:nvPr>
            <p:extLst>
              <p:ext uri="{D42A27DB-BD31-4B8C-83A1-F6EECF244321}">
                <p14:modId xmlns:p14="http://schemas.microsoft.com/office/powerpoint/2010/main" val="836503639"/>
              </p:ext>
            </p:extLst>
          </p:nvPr>
        </p:nvGraphicFramePr>
        <p:xfrm>
          <a:off x="71438" y="1326820"/>
          <a:ext cx="9001062" cy="2750820"/>
        </p:xfrm>
        <a:graphic>
          <a:graphicData uri="http://schemas.openxmlformats.org/drawingml/2006/table">
            <a:tbl>
              <a:tblPr firstRow="1" bandRow="1">
                <a:tableStyleId>{5C22544A-7EE6-4342-B048-85BDC9FD1C3A}</a:tableStyleId>
              </a:tblPr>
              <a:tblGrid>
                <a:gridCol w="2790372">
                  <a:extLst>
                    <a:ext uri="{9D8B030D-6E8A-4147-A177-3AD203B41FA5}">
                      <a16:colId xmlns:a16="http://schemas.microsoft.com/office/drawing/2014/main" val="293000649"/>
                    </a:ext>
                  </a:extLst>
                </a:gridCol>
                <a:gridCol w="3150350">
                  <a:extLst>
                    <a:ext uri="{9D8B030D-6E8A-4147-A177-3AD203B41FA5}">
                      <a16:colId xmlns:a16="http://schemas.microsoft.com/office/drawing/2014/main" val="4281992476"/>
                    </a:ext>
                  </a:extLst>
                </a:gridCol>
                <a:gridCol w="3060340">
                  <a:extLst>
                    <a:ext uri="{9D8B030D-6E8A-4147-A177-3AD203B41FA5}">
                      <a16:colId xmlns:a16="http://schemas.microsoft.com/office/drawing/2014/main" val="3738684736"/>
                    </a:ext>
                  </a:extLst>
                </a:gridCol>
              </a:tblGrid>
              <a:tr h="370840">
                <a:tc>
                  <a:txBody>
                    <a:bodyPr/>
                    <a:lstStyle/>
                    <a:p>
                      <a:pPr algn="ctr"/>
                      <a:endParaRPr lang="en-GB" sz="1400" dirty="0"/>
                    </a:p>
                  </a:txBody>
                  <a:tcPr anchor="ctr">
                    <a:solidFill>
                      <a:srgbClr val="0070C0"/>
                    </a:solidFill>
                  </a:tcPr>
                </a:tc>
                <a:tc>
                  <a:txBody>
                    <a:bodyPr/>
                    <a:lstStyle/>
                    <a:p>
                      <a:pPr algn="ctr"/>
                      <a:r>
                        <a:rPr lang="en-GB" sz="1400" dirty="0" err="1"/>
                        <a:t>big.LITTLE</a:t>
                      </a:r>
                      <a:endParaRPr lang="en-GB" sz="1400" dirty="0"/>
                    </a:p>
                    <a:p>
                      <a:pPr algn="ctr"/>
                      <a:r>
                        <a:rPr lang="en-GB" sz="1400" dirty="0"/>
                        <a:t>core clusters </a:t>
                      </a:r>
                    </a:p>
                  </a:txBody>
                  <a:tcPr anchor="ctr">
                    <a:solidFill>
                      <a:srgbClr val="0070C0"/>
                    </a:solidFill>
                  </a:tcPr>
                </a:tc>
                <a:tc>
                  <a:txBody>
                    <a:bodyPr/>
                    <a:lstStyle/>
                    <a:p>
                      <a:pPr algn="ctr"/>
                      <a:r>
                        <a:rPr lang="en-GB" sz="1400" dirty="0" err="1"/>
                        <a:t>DynamIQ</a:t>
                      </a:r>
                      <a:endParaRPr lang="en-GB" sz="1400" dirty="0"/>
                    </a:p>
                    <a:p>
                      <a:pPr algn="ctr"/>
                      <a:r>
                        <a:rPr lang="en-GB" sz="1400" dirty="0"/>
                        <a:t>core</a:t>
                      </a:r>
                      <a:r>
                        <a:rPr lang="en-GB" sz="1400" baseline="0" dirty="0"/>
                        <a:t> clusters</a:t>
                      </a:r>
                      <a:endParaRPr lang="en-GB" sz="1400" dirty="0"/>
                    </a:p>
                  </a:txBody>
                  <a:tcPr anchor="ctr">
                    <a:solidFill>
                      <a:srgbClr val="0070C0"/>
                    </a:solidFill>
                  </a:tcPr>
                </a:tc>
                <a:extLst>
                  <a:ext uri="{0D108BD9-81ED-4DB2-BD59-A6C34878D82A}">
                    <a16:rowId xmlns:a16="http://schemas.microsoft.com/office/drawing/2014/main" val="173159168"/>
                  </a:ext>
                </a:extLst>
              </a:tr>
              <a:tr h="370840">
                <a:tc>
                  <a:txBody>
                    <a:bodyPr/>
                    <a:lstStyle/>
                    <a:p>
                      <a:pPr algn="ctr"/>
                      <a:r>
                        <a:rPr lang="en-GB" sz="1400" dirty="0"/>
                        <a:t>Cluster</a:t>
                      </a:r>
                      <a:r>
                        <a:rPr lang="en-GB" sz="1400" baseline="0" dirty="0"/>
                        <a:t> topology</a:t>
                      </a:r>
                      <a:endParaRPr lang="en-GB" sz="1400" dirty="0"/>
                    </a:p>
                  </a:txBody>
                  <a:tcPr anchor="ctr"/>
                </a:tc>
                <a:tc>
                  <a:txBody>
                    <a:bodyPr/>
                    <a:lstStyle/>
                    <a:p>
                      <a:pPr algn="ctr"/>
                      <a:r>
                        <a:rPr lang="en-GB" sz="1400" dirty="0"/>
                        <a:t>Two stand alone core clusters; </a:t>
                      </a:r>
                    </a:p>
                    <a:p>
                      <a:pPr algn="ctr"/>
                      <a:r>
                        <a:rPr lang="en-GB" sz="1400" dirty="0"/>
                        <a:t>the big and the LITTLE core clusters, with up to 4 homogeneous cores each</a:t>
                      </a:r>
                    </a:p>
                  </a:txBody>
                  <a:tcPr anchor="ctr"/>
                </a:tc>
                <a:tc>
                  <a:txBody>
                    <a:bodyPr/>
                    <a:lstStyle/>
                    <a:p>
                      <a:pPr algn="ctr"/>
                      <a:r>
                        <a:rPr lang="en-GB" sz="1400" dirty="0"/>
                        <a:t>In a single core cluster</a:t>
                      </a:r>
                    </a:p>
                    <a:p>
                      <a:pPr algn="ctr"/>
                      <a:r>
                        <a:rPr lang="en-GB" sz="1400" dirty="0"/>
                        <a:t>up to 8 cores out of two types,</a:t>
                      </a:r>
                    </a:p>
                    <a:p>
                      <a:pPr algn="ctr"/>
                      <a:r>
                        <a:rPr lang="en-GB" sz="1400" dirty="0"/>
                        <a:t>      big cores and LITTLE cores.</a:t>
                      </a:r>
                    </a:p>
                    <a:p>
                      <a:pPr algn="ctr"/>
                      <a:r>
                        <a:rPr lang="en-GB" sz="1400" dirty="0"/>
                        <a:t>1 to 4 big cores.</a:t>
                      </a:r>
                    </a:p>
                  </a:txBody>
                  <a:tcPr anchor="ctr"/>
                </a:tc>
                <a:extLst>
                  <a:ext uri="{0D108BD9-81ED-4DB2-BD59-A6C34878D82A}">
                    <a16:rowId xmlns:a16="http://schemas.microsoft.com/office/drawing/2014/main" val="4011305391"/>
                  </a:ext>
                </a:extLst>
              </a:tr>
              <a:tr h="370840">
                <a:tc>
                  <a:txBody>
                    <a:bodyPr/>
                    <a:lstStyle/>
                    <a:p>
                      <a:pPr algn="ctr"/>
                      <a:r>
                        <a:rPr lang="en-GB" sz="1400" dirty="0"/>
                        <a:t>Cache architecture</a:t>
                      </a:r>
                    </a:p>
                  </a:txBody>
                  <a:tcPr anchor="ctr"/>
                </a:tc>
                <a:tc>
                  <a:txBody>
                    <a:bodyPr/>
                    <a:lstStyle/>
                    <a:p>
                      <a:pPr algn="ctr"/>
                      <a:r>
                        <a:rPr lang="en-GB" sz="1400" dirty="0"/>
                        <a:t>Per cluster shared L2 cache</a:t>
                      </a:r>
                    </a:p>
                    <a:p>
                      <a:pPr algn="ctr"/>
                      <a:r>
                        <a:rPr lang="en-GB" sz="1400" dirty="0"/>
                        <a:t>No L3 cache</a:t>
                      </a:r>
                    </a:p>
                  </a:txBody>
                  <a:tcPr anchor="ctr"/>
                </a:tc>
                <a:tc>
                  <a:txBody>
                    <a:bodyPr/>
                    <a:lstStyle/>
                    <a:p>
                      <a:pPr algn="ctr"/>
                      <a:r>
                        <a:rPr lang="en-GB" sz="1400" dirty="0"/>
                        <a:t>Per core L2 caches</a:t>
                      </a:r>
                    </a:p>
                    <a:p>
                      <a:pPr algn="ctr"/>
                      <a:r>
                        <a:rPr lang="en-GB" sz="1400" dirty="0"/>
                        <a:t>Shared L3 cache</a:t>
                      </a:r>
                    </a:p>
                  </a:txBody>
                  <a:tcPr anchor="ctr"/>
                </a:tc>
                <a:extLst>
                  <a:ext uri="{0D108BD9-81ED-4DB2-BD59-A6C34878D82A}">
                    <a16:rowId xmlns:a16="http://schemas.microsoft.com/office/drawing/2014/main" val="3011339185"/>
                  </a:ext>
                </a:extLst>
              </a:tr>
              <a:tr h="370840">
                <a:tc>
                  <a:txBody>
                    <a:bodyPr/>
                    <a:lstStyle/>
                    <a:p>
                      <a:pPr algn="ctr"/>
                      <a:r>
                        <a:rPr lang="en-GB" sz="1400" dirty="0"/>
                        <a:t>Additional features</a:t>
                      </a:r>
                    </a:p>
                  </a:txBody>
                  <a:tcPr anchor="ctr"/>
                </a:tc>
                <a:tc>
                  <a:txBody>
                    <a:bodyPr/>
                    <a:lstStyle/>
                    <a:p>
                      <a:pPr algn="ctr"/>
                      <a:r>
                        <a:rPr lang="en-GB" sz="1400" dirty="0"/>
                        <a:t>--</a:t>
                      </a:r>
                    </a:p>
                  </a:txBody>
                  <a:tcPr anchor="ctr"/>
                </a:tc>
                <a:tc>
                  <a:txBody>
                    <a:bodyPr/>
                    <a:lstStyle/>
                    <a:p>
                      <a:pPr algn="ctr"/>
                      <a:r>
                        <a:rPr lang="en-GB" sz="1400" dirty="0" smtClean="0"/>
                        <a:t>Dynamic</a:t>
                      </a:r>
                      <a:r>
                        <a:rPr lang="en-GB" sz="1400" baseline="0" dirty="0" smtClean="0"/>
                        <a:t> Shared Unit</a:t>
                      </a:r>
                    </a:p>
                    <a:p>
                      <a:pPr algn="ctr">
                        <a:spcAft>
                          <a:spcPts val="300"/>
                        </a:spcAft>
                      </a:pPr>
                      <a:r>
                        <a:rPr lang="en-GB" sz="1400" baseline="0" dirty="0" smtClean="0"/>
                        <a:t>with major enhancements.</a:t>
                      </a:r>
                    </a:p>
                    <a:p>
                      <a:pPr algn="ctr"/>
                      <a:r>
                        <a:rPr lang="en-GB" sz="1400" dirty="0" smtClean="0"/>
                        <a:t>See </a:t>
                      </a:r>
                      <a:r>
                        <a:rPr lang="en-GB" sz="1400" dirty="0" smtClean="0"/>
                        <a:t>subsequent </a:t>
                      </a:r>
                      <a:r>
                        <a:rPr lang="en-GB" sz="1400" dirty="0" smtClean="0"/>
                        <a:t>Figure.</a:t>
                      </a:r>
                      <a:endParaRPr lang="en-GB" sz="1400" dirty="0"/>
                    </a:p>
                  </a:txBody>
                  <a:tcPr anchor="ctr"/>
                </a:tc>
                <a:extLst>
                  <a:ext uri="{0D108BD9-81ED-4DB2-BD59-A6C34878D82A}">
                    <a16:rowId xmlns:a16="http://schemas.microsoft.com/office/drawing/2014/main" val="3713844468"/>
                  </a:ext>
                </a:extLst>
              </a:tr>
            </a:tbl>
          </a:graphicData>
        </a:graphic>
      </p:graphicFrame>
      <p:sp>
        <p:nvSpPr>
          <p:cNvPr id="4" name="TextBox 3"/>
          <p:cNvSpPr txBox="1"/>
          <p:nvPr/>
        </p:nvSpPr>
        <p:spPr>
          <a:xfrm>
            <a:off x="206375" y="6354325"/>
            <a:ext cx="184731" cy="338554"/>
          </a:xfrm>
          <a:prstGeom prst="rect">
            <a:avLst/>
          </a:prstGeom>
          <a:noFill/>
        </p:spPr>
        <p:txBody>
          <a:bodyPr wrap="square" rtlCol="0">
            <a:spAutoFit/>
          </a:bodyPr>
          <a:lstStyle/>
          <a:p>
            <a:endParaRPr lang="en-GB" sz="1600" dirty="0" err="1"/>
          </a:p>
        </p:txBody>
      </p:sp>
      <p:sp>
        <p:nvSpPr>
          <p:cNvPr id="6" name="TextBox 5"/>
          <p:cNvSpPr txBox="1"/>
          <p:nvPr/>
        </p:nvSpPr>
        <p:spPr>
          <a:xfrm>
            <a:off x="71438" y="6354325"/>
            <a:ext cx="8027134" cy="307777"/>
          </a:xfrm>
          <a:prstGeom prst="rect">
            <a:avLst/>
          </a:prstGeom>
          <a:noFill/>
        </p:spPr>
        <p:txBody>
          <a:bodyPr wrap="none" rtlCol="0">
            <a:spAutoFit/>
          </a:bodyPr>
          <a:lstStyle/>
          <a:p>
            <a:pPr lvl="0">
              <a:defRPr/>
            </a:pPr>
            <a:r>
              <a:rPr lang="en-US" altLang="en-US" sz="1400" dirty="0">
                <a:solidFill>
                  <a:srgbClr val="000000"/>
                </a:solidFill>
                <a:latin typeface="Verdana" pitchFamily="34" charset="0"/>
                <a:ea typeface="Verdana" pitchFamily="34" charset="0"/>
                <a:cs typeface="Verdana" pitchFamily="34" charset="0"/>
              </a:rPr>
              <a:t>ACP: </a:t>
            </a:r>
            <a:r>
              <a:rPr lang="hu-HU" altLang="en-US" sz="1400" dirty="0">
                <a:solidFill>
                  <a:srgbClr val="000000"/>
                </a:solidFill>
                <a:latin typeface="Verdana" pitchFamily="34" charset="0"/>
                <a:ea typeface="Verdana" pitchFamily="34" charset="0"/>
                <a:cs typeface="Verdana" pitchFamily="34" charset="0"/>
              </a:rPr>
              <a:t>Accelerator Coherency Port</a:t>
            </a:r>
            <a:r>
              <a:rPr lang="en-US" altLang="en-US" sz="1400" dirty="0">
                <a:solidFill>
                  <a:srgbClr val="000000"/>
                </a:solidFill>
                <a:latin typeface="Verdana" pitchFamily="34" charset="0"/>
                <a:ea typeface="Verdana" pitchFamily="34" charset="0"/>
                <a:cs typeface="Verdana" pitchFamily="34" charset="0"/>
              </a:rPr>
              <a:t>, port for not cache coherent sensors and accelerators</a:t>
            </a:r>
            <a:endParaRPr lang="en-US" sz="1400" dirty="0">
              <a:solidFill>
                <a:srgbClr val="000000"/>
              </a:solidFill>
            </a:endParaRPr>
          </a:p>
        </p:txBody>
      </p:sp>
      <p:sp>
        <p:nvSpPr>
          <p:cNvPr id="7" name="TextBox 6"/>
          <p:cNvSpPr txBox="1"/>
          <p:nvPr/>
        </p:nvSpPr>
        <p:spPr>
          <a:xfrm>
            <a:off x="8740365" y="6404265"/>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17460468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(3)</a:t>
            </a:r>
          </a:p>
        </p:txBody>
      </p:sp>
      <p:pic>
        <p:nvPicPr>
          <p:cNvPr id="3" name="Picture 2"/>
          <p:cNvPicPr>
            <a:picLocks noChangeAspect="1"/>
          </p:cNvPicPr>
          <p:nvPr/>
        </p:nvPicPr>
        <p:blipFill rotWithShape="1">
          <a:blip r:embed="rId2"/>
          <a:srcRect t="18474"/>
          <a:stretch/>
        </p:blipFill>
        <p:spPr>
          <a:xfrm>
            <a:off x="215843" y="1046558"/>
            <a:ext cx="8686110" cy="3491466"/>
          </a:xfrm>
          <a:prstGeom prst="rect">
            <a:avLst/>
          </a:prstGeom>
        </p:spPr>
      </p:pic>
      <p:sp>
        <p:nvSpPr>
          <p:cNvPr id="4" name="TextBox 3"/>
          <p:cNvSpPr txBox="1"/>
          <p:nvPr/>
        </p:nvSpPr>
        <p:spPr>
          <a:xfrm>
            <a:off x="75139" y="413665"/>
            <a:ext cx="80940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Verdana"/>
                <a:ea typeface="+mn-ea"/>
                <a:cs typeface="+mn-cs"/>
              </a:rPr>
              <a:t>Block diagram of the Armv8.2-A based </a:t>
            </a:r>
            <a:r>
              <a:rPr kumimoji="0" lang="en-US" sz="1800" b="0" i="0" u="none" strike="noStrike" kern="1200" cap="none" spc="0" normalizeH="0" baseline="0" noProof="0" dirty="0" err="1">
                <a:ln>
                  <a:noFill/>
                </a:ln>
                <a:solidFill>
                  <a:schemeClr val="accent6"/>
                </a:solidFill>
                <a:effectLst/>
                <a:uLnTx/>
                <a:uFillTx/>
                <a:latin typeface="Verdana"/>
                <a:ea typeface="+mn-ea"/>
                <a:cs typeface="+mn-cs"/>
              </a:rPr>
              <a:t>DynamIQ</a:t>
            </a:r>
            <a:r>
              <a:rPr kumimoji="0" lang="en-US" sz="1800" b="0" i="0" u="none" strike="noStrike" kern="1200" cap="none" spc="0" normalizeH="0" noProof="0" dirty="0">
                <a:ln>
                  <a:noFill/>
                </a:ln>
                <a:solidFill>
                  <a:schemeClr val="accent6"/>
                </a:solidFill>
                <a:effectLst/>
                <a:uLnTx/>
                <a:uFillTx/>
                <a:latin typeface="Verdana"/>
                <a:ea typeface="+mn-ea"/>
                <a:cs typeface="+mn-cs"/>
              </a:rPr>
              <a:t> core cluster</a:t>
            </a:r>
            <a:r>
              <a:rPr kumimoji="0" lang="en-US" sz="1800" b="0" i="0" u="none" strike="noStrike" kern="1200" cap="none" spc="0" normalizeH="0" baseline="0" noProof="0" dirty="0">
                <a:ln>
                  <a:noFill/>
                </a:ln>
                <a:solidFill>
                  <a:schemeClr val="accent6"/>
                </a:solidFill>
                <a:effectLst/>
                <a:uLnTx/>
                <a:uFillTx/>
                <a:latin typeface="Verdana"/>
                <a:ea typeface="+mn-ea"/>
                <a:cs typeface="+mn-cs"/>
              </a:rPr>
              <a:t> </a:t>
            </a:r>
            <a:r>
              <a:rPr kumimoji="0" lang="en-US" sz="1800" b="0" i="0" u="none" strike="noStrike" kern="1200" cap="none" spc="0" normalizeH="0" baseline="0" noProof="0" dirty="0">
                <a:ln>
                  <a:noFill/>
                </a:ln>
                <a:effectLst/>
                <a:uLnTx/>
                <a:uFillTx/>
                <a:latin typeface="Verdana"/>
                <a:ea typeface="+mn-ea"/>
                <a:cs typeface="+mn-cs"/>
              </a:rPr>
              <a:t>[106]</a:t>
            </a:r>
          </a:p>
        </p:txBody>
      </p:sp>
      <p:sp>
        <p:nvSpPr>
          <p:cNvPr id="6" name="TextBox 5"/>
          <p:cNvSpPr txBox="1"/>
          <p:nvPr/>
        </p:nvSpPr>
        <p:spPr>
          <a:xfrm>
            <a:off x="6467400" y="3376348"/>
            <a:ext cx="2380075" cy="50270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0" i="0" u="none" strike="noStrike" kern="1200" cap="none" spc="0" normalizeH="0" baseline="0" noProof="0" dirty="0">
                <a:ln>
                  <a:noFill/>
                </a:ln>
                <a:solidFill>
                  <a:schemeClr val="bg2">
                    <a:lumMod val="50000"/>
                  </a:schemeClr>
                </a:solidFill>
                <a:effectLst/>
                <a:uLnTx/>
                <a:uFillTx/>
                <a:latin typeface="Verdana"/>
                <a:ea typeface="+mn-ea"/>
                <a:cs typeface="+mn-cs"/>
              </a:rPr>
              <a:t>    (Per-CPU DVFS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chemeClr val="bg2">
                    <a:lumMod val="50000"/>
                  </a:schemeClr>
                </a:solidFill>
                <a:effectLst/>
                <a:uLnTx/>
                <a:uFillTx/>
                <a:latin typeface="Verdana"/>
                <a:ea typeface="+mn-ea"/>
                <a:cs typeface="+mn-cs"/>
              </a:rPr>
              <a:t>     Partial L3 power down) </a:t>
            </a:r>
          </a:p>
        </p:txBody>
      </p:sp>
      <p:sp>
        <p:nvSpPr>
          <p:cNvPr id="8" name="TextBox 7"/>
          <p:cNvSpPr txBox="1"/>
          <p:nvPr/>
        </p:nvSpPr>
        <p:spPr>
          <a:xfrm>
            <a:off x="525124" y="1946658"/>
            <a:ext cx="11934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(Partitions)</a:t>
            </a:r>
          </a:p>
        </p:txBody>
      </p:sp>
      <p:sp>
        <p:nvSpPr>
          <p:cNvPr id="9" name="TextBox 8"/>
          <p:cNvSpPr txBox="1"/>
          <p:nvPr/>
        </p:nvSpPr>
        <p:spPr>
          <a:xfrm>
            <a:off x="2995592" y="4511732"/>
            <a:ext cx="3241593"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2">
                    <a:lumMod val="50000"/>
                  </a:schemeClr>
                </a:solidFill>
                <a:effectLst/>
                <a:uLnTx/>
                <a:uFillTx/>
                <a:latin typeface="Verdana"/>
                <a:ea typeface="+mn-ea"/>
                <a:cs typeface="+mn-cs"/>
              </a:rPr>
              <a:t>(Up to two 128-bit AMBA 5 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2">
                    <a:lumMod val="50000"/>
                  </a:schemeClr>
                </a:solidFill>
                <a:effectLst/>
                <a:uLnTx/>
                <a:uFillTx/>
                <a:latin typeface="Verdana"/>
                <a:ea typeface="+mn-ea"/>
                <a:cs typeface="+mn-cs"/>
              </a:rPr>
              <a:t>or a single 256-bit AMBA 5 CHI bus)</a:t>
            </a:r>
          </a:p>
        </p:txBody>
      </p:sp>
      <p:sp>
        <p:nvSpPr>
          <p:cNvPr id="7" name="TextBox 6"/>
          <p:cNvSpPr txBox="1"/>
          <p:nvPr/>
        </p:nvSpPr>
        <p:spPr>
          <a:xfrm>
            <a:off x="250825" y="6056130"/>
            <a:ext cx="86523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ACP:            </a:t>
            </a:r>
            <a:r>
              <a:rPr kumimoji="0" lang="hu-HU" altLang="en-US" sz="14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4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Snoop filter: Used to speed up cache coherent memory accesses</a:t>
            </a:r>
          </a:p>
        </p:txBody>
      </p:sp>
      <p:sp>
        <p:nvSpPr>
          <p:cNvPr id="5" name="TextBox 4"/>
          <p:cNvSpPr txBox="1"/>
          <p:nvPr/>
        </p:nvSpPr>
        <p:spPr>
          <a:xfrm>
            <a:off x="296525" y="4396752"/>
            <a:ext cx="1250663" cy="292388"/>
          </a:xfrm>
          <a:prstGeom prst="rect">
            <a:avLst/>
          </a:prstGeom>
          <a:noFill/>
        </p:spPr>
        <p:txBody>
          <a:bodyPr wrap="none" rtlCol="0">
            <a:spAutoFit/>
          </a:bodyPr>
          <a:lstStyle/>
          <a:p>
            <a:r>
              <a:rPr lang="en-GB" sz="1300" dirty="0">
                <a:solidFill>
                  <a:schemeClr val="tx1">
                    <a:lumMod val="95000"/>
                    <a:lumOff val="5000"/>
                  </a:schemeClr>
                </a:solidFill>
              </a:rPr>
              <a:t>(up to 4 MB)</a:t>
            </a:r>
          </a:p>
        </p:txBody>
      </p:sp>
      <p:sp>
        <p:nvSpPr>
          <p:cNvPr id="10" name="Oval 9"/>
          <p:cNvSpPr/>
          <p:nvPr/>
        </p:nvSpPr>
        <p:spPr>
          <a:xfrm>
            <a:off x="26988" y="3699029"/>
            <a:ext cx="2384772" cy="1080000"/>
          </a:xfrm>
          <a:prstGeom prst="ellipse">
            <a:avLst/>
          </a:prstGeom>
          <a:ln w="19050">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11" name="Oval 10"/>
          <p:cNvSpPr/>
          <p:nvPr/>
        </p:nvSpPr>
        <p:spPr>
          <a:xfrm>
            <a:off x="2718210" y="3735210"/>
            <a:ext cx="3744000" cy="1584000"/>
          </a:xfrm>
          <a:prstGeom prst="ellipse">
            <a:avLst/>
          </a:prstGeom>
          <a:ln w="19050">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12" name="Oval 11"/>
          <p:cNvSpPr/>
          <p:nvPr/>
        </p:nvSpPr>
        <p:spPr>
          <a:xfrm>
            <a:off x="6327688" y="2511070"/>
            <a:ext cx="2736000" cy="1548000"/>
          </a:xfrm>
          <a:prstGeom prst="ellipse">
            <a:avLst/>
          </a:prstGeom>
          <a:ln w="19050">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Tree>
    <p:extLst>
      <p:ext uri="{BB962C8B-B14F-4D97-AF65-F5344CB8AC3E}">
        <p14:creationId xmlns:p14="http://schemas.microsoft.com/office/powerpoint/2010/main" val="269666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(4)</a:t>
            </a:r>
            <a:endParaRPr lang="en-GB" sz="1700" kern="1200" dirty="0">
              <a:solidFill>
                <a:srgbClr val="FFFFFF"/>
              </a:solidFill>
            </a:endParaRPr>
          </a:p>
        </p:txBody>
      </p:sp>
      <p:grpSp>
        <p:nvGrpSpPr>
          <p:cNvPr id="6" name="Group 5"/>
          <p:cNvGrpSpPr/>
          <p:nvPr/>
        </p:nvGrpSpPr>
        <p:grpSpPr>
          <a:xfrm>
            <a:off x="2141730" y="1725224"/>
            <a:ext cx="5805645" cy="4539091"/>
            <a:chOff x="3222625" y="1358769"/>
            <a:chExt cx="5628216" cy="4539091"/>
          </a:xfrm>
        </p:grpSpPr>
        <p:pic>
          <p:nvPicPr>
            <p:cNvPr id="4" name="Picture 4" descr="https://images.anandtech.com/doci/16693/CPU_49.png"/>
            <p:cNvPicPr>
              <a:picLocks noChangeAspect="1" noChangeArrowheads="1"/>
            </p:cNvPicPr>
            <p:nvPr/>
          </p:nvPicPr>
          <p:blipFill rotWithShape="1">
            <a:blip r:embed="rId2">
              <a:extLst>
                <a:ext uri="{28A0092B-C50C-407E-A947-70E740481C1C}">
                  <a14:useLocalDpi xmlns:a14="http://schemas.microsoft.com/office/drawing/2010/main" val="0"/>
                </a:ext>
              </a:extLst>
            </a:blip>
            <a:srcRect l="40957" t="7985" b="7362"/>
            <a:stretch/>
          </p:blipFill>
          <p:spPr bwMode="auto">
            <a:xfrm>
              <a:off x="3222625" y="1358769"/>
              <a:ext cx="5628216" cy="45390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22625" y="1358769"/>
              <a:ext cx="3059565" cy="288000"/>
            </a:xfrm>
            <a:prstGeom prst="rect">
              <a:avLst/>
            </a:prstGeom>
            <a:solidFill>
              <a:schemeClr val="tx2">
                <a:lumMod val="75000"/>
                <a:lumOff val="2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7" name="TextBox 6"/>
          <p:cNvSpPr txBox="1"/>
          <p:nvPr/>
        </p:nvSpPr>
        <p:spPr>
          <a:xfrm>
            <a:off x="71500" y="786640"/>
            <a:ext cx="10081120" cy="369332"/>
          </a:xfrm>
          <a:prstGeom prst="rect">
            <a:avLst/>
          </a:prstGeom>
          <a:noFill/>
        </p:spPr>
        <p:txBody>
          <a:bodyPr wrap="square" rtlCol="0">
            <a:spAutoFit/>
          </a:bodyPr>
          <a:lstStyle/>
          <a:p>
            <a:pPr>
              <a:spcAft>
                <a:spcPts val="600"/>
              </a:spcAft>
              <a:defRPr/>
            </a:pPr>
            <a:r>
              <a:rPr lang="en-GB" spc="-20" dirty="0"/>
              <a:t>It is </a:t>
            </a:r>
            <a:r>
              <a:rPr lang="en-GB" spc="-20" dirty="0" smtClean="0"/>
              <a:t>built up </a:t>
            </a:r>
            <a:r>
              <a:rPr lang="en-GB" spc="-20" dirty="0"/>
              <a:t>up of up to </a:t>
            </a:r>
            <a:r>
              <a:rPr lang="en-GB" spc="-20" dirty="0">
                <a:solidFill>
                  <a:srgbClr val="FF0000"/>
                </a:solidFill>
              </a:rPr>
              <a:t>8 CPUs </a:t>
            </a:r>
            <a:r>
              <a:rPr lang="en-GB" spc="-20" dirty="0" smtClean="0"/>
              <a:t>and </a:t>
            </a:r>
            <a:r>
              <a:rPr lang="en-GB" spc="-20" dirty="0"/>
              <a:t>the </a:t>
            </a:r>
            <a:r>
              <a:rPr lang="en-GB" spc="-20" dirty="0" smtClean="0">
                <a:solidFill>
                  <a:srgbClr val="0070C0"/>
                </a:solidFill>
              </a:rPr>
              <a:t>Armv9-A-based </a:t>
            </a:r>
            <a:r>
              <a:rPr lang="en-GB" spc="-20" dirty="0" smtClean="0">
                <a:solidFill>
                  <a:srgbClr val="FF0000"/>
                </a:solidFill>
              </a:rPr>
              <a:t>DSU.</a:t>
            </a:r>
          </a:p>
        </p:txBody>
      </p:sp>
      <p:sp>
        <p:nvSpPr>
          <p:cNvPr id="10" name="TextBox 9"/>
          <p:cNvSpPr txBox="1"/>
          <p:nvPr/>
        </p:nvSpPr>
        <p:spPr>
          <a:xfrm>
            <a:off x="71437" y="413665"/>
            <a:ext cx="7785928" cy="369332"/>
          </a:xfrm>
          <a:prstGeom prst="rect">
            <a:avLst/>
          </a:prstGeom>
          <a:noFill/>
        </p:spPr>
        <p:txBody>
          <a:bodyPr wrap="square" rtlCol="0">
            <a:spAutoFit/>
          </a:bodyPr>
          <a:lstStyle/>
          <a:p>
            <a:pPr lvl="0">
              <a:defRPr/>
            </a:pPr>
            <a:r>
              <a:rPr lang="en-US" dirty="0">
                <a:solidFill>
                  <a:schemeClr val="accent6"/>
                </a:solidFill>
              </a:rPr>
              <a:t>Block diagram of the Armv9-A-based </a:t>
            </a:r>
            <a:r>
              <a:rPr lang="en-US" dirty="0" err="1">
                <a:solidFill>
                  <a:schemeClr val="accent6"/>
                </a:solidFill>
              </a:rPr>
              <a:t>DynamIQ</a:t>
            </a:r>
            <a:r>
              <a:rPr lang="en-US" dirty="0">
                <a:solidFill>
                  <a:schemeClr val="accent6"/>
                </a:solidFill>
              </a:rPr>
              <a:t> core cluster</a:t>
            </a:r>
            <a:endParaRPr kumimoji="0" lang="en-GB"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3" name="TextBox 2"/>
          <p:cNvSpPr txBox="1"/>
          <p:nvPr/>
        </p:nvSpPr>
        <p:spPr>
          <a:xfrm>
            <a:off x="71500" y="1628800"/>
            <a:ext cx="1935978" cy="523220"/>
          </a:xfrm>
          <a:prstGeom prst="rect">
            <a:avLst/>
          </a:prstGeom>
          <a:noFill/>
        </p:spPr>
        <p:txBody>
          <a:bodyPr wrap="square" rtlCol="0">
            <a:spAutoFit/>
          </a:bodyPr>
          <a:lstStyle/>
          <a:p>
            <a:pPr algn="ctr"/>
            <a:r>
              <a:rPr lang="en-GB" sz="1400" b="1" dirty="0" err="1" smtClean="0"/>
              <a:t>DynamIQ</a:t>
            </a:r>
            <a:endParaRPr lang="en-GB" sz="1400" b="1" dirty="0" smtClean="0"/>
          </a:p>
          <a:p>
            <a:pPr algn="ctr"/>
            <a:r>
              <a:rPr lang="en-GB" sz="1400" b="1" dirty="0" smtClean="0"/>
              <a:t>core cluster</a:t>
            </a:r>
          </a:p>
        </p:txBody>
      </p:sp>
    </p:spTree>
    <p:extLst>
      <p:ext uri="{BB962C8B-B14F-4D97-AF65-F5344CB8AC3E}">
        <p14:creationId xmlns:p14="http://schemas.microsoft.com/office/powerpoint/2010/main" val="1488765362"/>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(5)</a:t>
            </a:r>
            <a:endParaRPr lang="en-GB" sz="1700" kern="1200" dirty="0">
              <a:solidFill>
                <a:srgbClr val="FFFFFF"/>
              </a:solidFill>
            </a:endParaRPr>
          </a:p>
        </p:txBody>
      </p:sp>
      <p:sp>
        <p:nvSpPr>
          <p:cNvPr id="3" name="TextBox 2"/>
          <p:cNvSpPr txBox="1"/>
          <p:nvPr/>
        </p:nvSpPr>
        <p:spPr>
          <a:xfrm>
            <a:off x="71438" y="413665"/>
            <a:ext cx="8338821" cy="646331"/>
          </a:xfrm>
          <a:prstGeom prst="rect">
            <a:avLst/>
          </a:prstGeom>
          <a:noFill/>
        </p:spPr>
        <p:txBody>
          <a:bodyPr wrap="none" rtlCol="0">
            <a:spAutoFit/>
          </a:bodyPr>
          <a:lstStyle/>
          <a:p>
            <a:r>
              <a:rPr lang="en-GB" dirty="0">
                <a:solidFill>
                  <a:schemeClr val="accent6"/>
                </a:solidFill>
              </a:rPr>
              <a:t>Overview of the main enhancements of the Armv9-A based </a:t>
            </a:r>
            <a:r>
              <a:rPr lang="en-GB" dirty="0" err="1">
                <a:solidFill>
                  <a:schemeClr val="accent6"/>
                </a:solidFill>
              </a:rPr>
              <a:t>DynamIQ</a:t>
            </a:r>
            <a:r>
              <a:rPr lang="en-GB" dirty="0">
                <a:solidFill>
                  <a:schemeClr val="accent6"/>
                </a:solidFill>
              </a:rPr>
              <a:t> </a:t>
            </a:r>
          </a:p>
          <a:p>
            <a:r>
              <a:rPr lang="en-GB" dirty="0">
                <a:solidFill>
                  <a:schemeClr val="accent6"/>
                </a:solidFill>
              </a:rPr>
              <a:t>  core cluster</a:t>
            </a:r>
          </a:p>
        </p:txBody>
      </p:sp>
      <p:sp>
        <p:nvSpPr>
          <p:cNvPr id="4" name="TextBox 3"/>
          <p:cNvSpPr txBox="1"/>
          <p:nvPr/>
        </p:nvSpPr>
        <p:spPr>
          <a:xfrm>
            <a:off x="250825" y="1043735"/>
            <a:ext cx="8551645" cy="1231106"/>
          </a:xfrm>
          <a:prstGeom prst="rect">
            <a:avLst/>
          </a:prstGeom>
          <a:noFill/>
        </p:spPr>
        <p:txBody>
          <a:bodyPr wrap="square" rtlCol="0">
            <a:spAutoFit/>
          </a:bodyPr>
          <a:lstStyle/>
          <a:p>
            <a:pPr marL="342900" indent="-342900">
              <a:spcAft>
                <a:spcPts val="400"/>
              </a:spcAft>
              <a:buAutoNum type="alphaLcParenR"/>
            </a:pPr>
            <a:r>
              <a:rPr lang="en-GB" sz="1600" dirty="0" smtClean="0"/>
              <a:t>it allows to use three </a:t>
            </a:r>
            <a:r>
              <a:rPr lang="en-GB" sz="1600" dirty="0"/>
              <a:t>core types rather than only two, as before.</a:t>
            </a:r>
          </a:p>
          <a:p>
            <a:pPr marL="342900" indent="-342900">
              <a:spcAft>
                <a:spcPts val="400"/>
              </a:spcAft>
              <a:buAutoNum type="alphaLcParenR"/>
            </a:pPr>
            <a:r>
              <a:rPr lang="en-GB" sz="1600" dirty="0"/>
              <a:t>Sliced </a:t>
            </a:r>
            <a:r>
              <a:rPr lang="en-GB" sz="1600" dirty="0" smtClean="0"/>
              <a:t>L3 </a:t>
            </a:r>
            <a:r>
              <a:rPr lang="en-GB" sz="1600" dirty="0"/>
              <a:t>cache, snoop filter and the control logic</a:t>
            </a:r>
          </a:p>
          <a:p>
            <a:pPr marL="342900" indent="-342900">
              <a:spcAft>
                <a:spcPts val="400"/>
              </a:spcAft>
              <a:buAutoNum type="alphaLcParenR"/>
            </a:pPr>
            <a:r>
              <a:rPr lang="en-GB" sz="1600" dirty="0" smtClean="0"/>
              <a:t>Memory </a:t>
            </a:r>
            <a:r>
              <a:rPr lang="en-GB" sz="1600" dirty="0"/>
              <a:t>Tagging Extension (MTE)</a:t>
            </a:r>
          </a:p>
          <a:p>
            <a:pPr marL="342900" indent="-342900">
              <a:spcAft>
                <a:spcPts val="400"/>
              </a:spcAft>
              <a:buAutoNum type="alphaLcParenR"/>
            </a:pPr>
            <a:r>
              <a:rPr lang="en-GB" sz="1600" dirty="0"/>
              <a:t>Wider (scalable) bus </a:t>
            </a:r>
            <a:r>
              <a:rPr lang="en-GB" sz="1600" dirty="0" smtClean="0"/>
              <a:t>interface</a:t>
            </a:r>
            <a:endParaRPr lang="en-GB" sz="1600" dirty="0"/>
          </a:p>
        </p:txBody>
      </p:sp>
      <p:sp>
        <p:nvSpPr>
          <p:cNvPr id="6" name="TextBox 5"/>
          <p:cNvSpPr txBox="1"/>
          <p:nvPr/>
        </p:nvSpPr>
        <p:spPr>
          <a:xfrm>
            <a:off x="71500" y="2303875"/>
            <a:ext cx="80108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Subsequently, we discuss the above mentioned enhancements.</a:t>
            </a:r>
          </a:p>
        </p:txBody>
      </p:sp>
    </p:spTree>
    <p:extLst>
      <p:ext uri="{BB962C8B-B14F-4D97-AF65-F5344CB8AC3E}">
        <p14:creationId xmlns:p14="http://schemas.microsoft.com/office/powerpoint/2010/main" val="279610390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(6)</a:t>
            </a:r>
            <a:endParaRPr lang="en-GB" sz="1700" kern="1200" dirty="0">
              <a:solidFill>
                <a:srgbClr val="FFFFFF"/>
              </a:solidFill>
            </a:endParaRPr>
          </a:p>
        </p:txBody>
      </p:sp>
      <p:pic>
        <p:nvPicPr>
          <p:cNvPr id="10242" name="Picture 2" descr="CPU_PU__53.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1589" t="20645" r="3557" b="7214"/>
          <a:stretch/>
        </p:blipFill>
        <p:spPr bwMode="auto">
          <a:xfrm>
            <a:off x="145758" y="1268760"/>
            <a:ext cx="8836732" cy="3780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323" y="442540"/>
            <a:ext cx="8416728" cy="369332"/>
          </a:xfrm>
          <a:prstGeom prst="rect">
            <a:avLst/>
          </a:prstGeom>
          <a:noFill/>
        </p:spPr>
        <p:txBody>
          <a:bodyPr wrap="none" rtlCol="0">
            <a:spAutoFit/>
          </a:bodyPr>
          <a:lstStyle/>
          <a:p>
            <a:r>
              <a:rPr lang="en-GB" dirty="0">
                <a:solidFill>
                  <a:schemeClr val="accent6"/>
                </a:solidFill>
              </a:rPr>
              <a:t> a) Possibility of using three core types rather than only two, as before.</a:t>
            </a:r>
          </a:p>
        </p:txBody>
      </p:sp>
      <p:sp>
        <p:nvSpPr>
          <p:cNvPr id="3" name="TextBox 2"/>
          <p:cNvSpPr txBox="1"/>
          <p:nvPr/>
        </p:nvSpPr>
        <p:spPr>
          <a:xfrm>
            <a:off x="71499" y="5209950"/>
            <a:ext cx="8956613" cy="338554"/>
          </a:xfrm>
          <a:prstGeom prst="rect">
            <a:avLst/>
          </a:prstGeom>
          <a:noFill/>
        </p:spPr>
        <p:txBody>
          <a:bodyPr wrap="square" rtlCol="0">
            <a:spAutoFit/>
          </a:bodyPr>
          <a:lstStyle/>
          <a:p>
            <a:r>
              <a:rPr lang="en-GB" sz="1600" dirty="0"/>
              <a:t>As seen, the </a:t>
            </a:r>
            <a:r>
              <a:rPr lang="en-GB" sz="1600" dirty="0">
                <a:solidFill>
                  <a:srgbClr val="FF0000"/>
                </a:solidFill>
              </a:rPr>
              <a:t>new Dynamic core cluster </a:t>
            </a:r>
            <a:r>
              <a:rPr lang="en-GB" sz="1600" dirty="0"/>
              <a:t>may have </a:t>
            </a:r>
            <a:r>
              <a:rPr lang="en-GB" sz="1600" dirty="0">
                <a:solidFill>
                  <a:srgbClr val="0070C0"/>
                </a:solidFill>
              </a:rPr>
              <a:t>up to 8 cores out of 3 core types</a:t>
            </a:r>
            <a:r>
              <a:rPr lang="en-GB" sz="1600" dirty="0"/>
              <a:t>: </a:t>
            </a:r>
          </a:p>
        </p:txBody>
      </p:sp>
      <p:sp>
        <p:nvSpPr>
          <p:cNvPr id="5" name="TextBox 4"/>
          <p:cNvSpPr txBox="1"/>
          <p:nvPr/>
        </p:nvSpPr>
        <p:spPr>
          <a:xfrm>
            <a:off x="341530" y="5562042"/>
            <a:ext cx="6665030" cy="882293"/>
          </a:xfrm>
          <a:prstGeom prst="rect">
            <a:avLst/>
          </a:prstGeom>
          <a:noFill/>
        </p:spPr>
        <p:txBody>
          <a:bodyPr wrap="none" rtlCol="0">
            <a:spAutoFit/>
          </a:bodyPr>
          <a:lstStyle/>
          <a:p>
            <a:pPr marL="285750" indent="-285750">
              <a:spcAft>
                <a:spcPts val="200"/>
              </a:spcAft>
              <a:buFont typeface="Arial" panose="020B0604020202020204" pitchFamily="34" charset="0"/>
              <a:buChar char="•"/>
            </a:pPr>
            <a:r>
              <a:rPr lang="en-GB" sz="1600" dirty="0"/>
              <a:t>high-performance Cortex-X2 cores (even 8 Cortex-X cores),</a:t>
            </a:r>
          </a:p>
          <a:p>
            <a:pPr marL="285750" indent="-285750">
              <a:spcAft>
                <a:spcPts val="200"/>
              </a:spcAft>
              <a:buFont typeface="Arial" panose="020B0604020202020204" pitchFamily="34" charset="0"/>
              <a:buChar char="•"/>
            </a:pPr>
            <a:r>
              <a:rPr lang="en-GB" sz="1600" dirty="0"/>
              <a:t>the high-efficiency Cortex-A710 big and</a:t>
            </a:r>
          </a:p>
          <a:p>
            <a:pPr marL="285750" indent="-285750">
              <a:spcAft>
                <a:spcPts val="200"/>
              </a:spcAft>
              <a:buFont typeface="Arial" panose="020B0604020202020204" pitchFamily="34" charset="0"/>
              <a:buChar char="•"/>
            </a:pPr>
            <a:r>
              <a:rPr lang="en-GB" sz="1600" dirty="0"/>
              <a:t>the high-efficiency Cortex-A510 LITTLE cores</a:t>
            </a:r>
          </a:p>
        </p:txBody>
      </p:sp>
      <p:sp>
        <p:nvSpPr>
          <p:cNvPr id="6" name="TextBox 5"/>
          <p:cNvSpPr txBox="1"/>
          <p:nvPr/>
        </p:nvSpPr>
        <p:spPr>
          <a:xfrm>
            <a:off x="116505" y="6444335"/>
            <a:ext cx="7426007" cy="338554"/>
          </a:xfrm>
          <a:prstGeom prst="rect">
            <a:avLst/>
          </a:prstGeom>
          <a:noFill/>
        </p:spPr>
        <p:txBody>
          <a:bodyPr wrap="none" rtlCol="0">
            <a:spAutoFit/>
          </a:bodyPr>
          <a:lstStyle/>
          <a:p>
            <a:r>
              <a:rPr lang="en-GB" sz="1600" dirty="0"/>
              <a:t>while the </a:t>
            </a:r>
            <a:r>
              <a:rPr lang="en-GB" sz="1600" dirty="0">
                <a:solidFill>
                  <a:srgbClr val="0070C0"/>
                </a:solidFill>
              </a:rPr>
              <a:t>chosen mix </a:t>
            </a:r>
            <a:r>
              <a:rPr lang="en-GB" sz="1600" dirty="0"/>
              <a:t>of the cores </a:t>
            </a:r>
            <a:r>
              <a:rPr lang="en-GB" sz="1600" dirty="0">
                <a:solidFill>
                  <a:srgbClr val="0070C0"/>
                </a:solidFill>
              </a:rPr>
              <a:t>depends on the target device type.</a:t>
            </a:r>
            <a:endParaRPr lang="en-GB" sz="1600" dirty="0"/>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216096442"/>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(7)</a:t>
            </a:r>
            <a:endParaRPr lang="en-GB" sz="1700" kern="1200" dirty="0">
              <a:solidFill>
                <a:srgbClr val="FFFFFF"/>
              </a:solidFill>
            </a:endParaRPr>
          </a:p>
        </p:txBody>
      </p:sp>
      <p:sp>
        <p:nvSpPr>
          <p:cNvPr id="4" name="TextBox 3"/>
          <p:cNvSpPr txBox="1"/>
          <p:nvPr/>
        </p:nvSpPr>
        <p:spPr>
          <a:xfrm>
            <a:off x="71438" y="449378"/>
            <a:ext cx="9167894" cy="369332"/>
          </a:xfrm>
          <a:prstGeom prst="rect">
            <a:avLst/>
          </a:prstGeom>
          <a:noFill/>
        </p:spPr>
        <p:txBody>
          <a:bodyPr wrap="none" rtlCol="0">
            <a:spAutoFit/>
          </a:bodyPr>
          <a:lstStyle/>
          <a:p>
            <a:r>
              <a:rPr lang="en-GB" spc="-50" dirty="0">
                <a:solidFill>
                  <a:schemeClr val="accent6"/>
                </a:solidFill>
              </a:rPr>
              <a:t>b) Sliced implementation of the L3 cache, snoop filter and the control logic </a:t>
            </a:r>
            <a:r>
              <a:rPr lang="en-GB" spc="-50" dirty="0"/>
              <a:t>[</a:t>
            </a:r>
            <a:r>
              <a:rPr lang="hu-HU" spc="-50" dirty="0"/>
              <a:t>157</a:t>
            </a:r>
            <a:r>
              <a:rPr lang="en-GB" spc="-50" dirty="0"/>
              <a:t>] </a:t>
            </a:r>
          </a:p>
        </p:txBody>
      </p:sp>
      <p:grpSp>
        <p:nvGrpSpPr>
          <p:cNvPr id="5" name="Group 4"/>
          <p:cNvGrpSpPr/>
          <p:nvPr/>
        </p:nvGrpSpPr>
        <p:grpSpPr>
          <a:xfrm>
            <a:off x="3221850" y="1313765"/>
            <a:ext cx="5805645" cy="4539091"/>
            <a:chOff x="3222625" y="1358769"/>
            <a:chExt cx="5628216" cy="4539091"/>
          </a:xfrm>
        </p:grpSpPr>
        <p:pic>
          <p:nvPicPr>
            <p:cNvPr id="6" name="Picture 4" descr="https://images.anandtech.com/doci/16693/CPU_49.png"/>
            <p:cNvPicPr>
              <a:picLocks noChangeAspect="1" noChangeArrowheads="1"/>
            </p:cNvPicPr>
            <p:nvPr/>
          </p:nvPicPr>
          <p:blipFill rotWithShape="1">
            <a:blip r:embed="rId2">
              <a:extLst>
                <a:ext uri="{28A0092B-C50C-407E-A947-70E740481C1C}">
                  <a14:useLocalDpi xmlns:a14="http://schemas.microsoft.com/office/drawing/2010/main" val="0"/>
                </a:ext>
              </a:extLst>
            </a:blip>
            <a:srcRect l="40957" t="7985" b="7362"/>
            <a:stretch/>
          </p:blipFill>
          <p:spPr bwMode="auto">
            <a:xfrm>
              <a:off x="3222625" y="1358769"/>
              <a:ext cx="5628216" cy="45390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22625" y="1358769"/>
              <a:ext cx="3059565" cy="288000"/>
            </a:xfrm>
            <a:prstGeom prst="rect">
              <a:avLst/>
            </a:prstGeom>
            <a:solidFill>
              <a:schemeClr val="tx2">
                <a:lumMod val="75000"/>
                <a:lumOff val="2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8" name="TextBox 7"/>
          <p:cNvSpPr txBox="1"/>
          <p:nvPr/>
        </p:nvSpPr>
        <p:spPr>
          <a:xfrm>
            <a:off x="116444" y="2747511"/>
            <a:ext cx="3282836" cy="18928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L3 cache, snoop filter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and control logic </a:t>
            </a:r>
            <a:r>
              <a:rPr kumimoji="0" lang="en-GB" sz="1600" b="0" i="0" u="none" strike="noStrike" kern="1200" cap="none" spc="0" normalizeH="0" baseline="0" noProof="0" dirty="0">
                <a:ln>
                  <a:noFill/>
                </a:ln>
                <a:solidFill>
                  <a:srgbClr val="000000"/>
                </a:solidFill>
                <a:effectLst/>
                <a:uLnTx/>
                <a:uFillTx/>
                <a:latin typeface="Verdana"/>
                <a:ea typeface="+mn-ea"/>
                <a:cs typeface="+mn-cs"/>
              </a:rPr>
              <a:t>is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implemented in </a:t>
            </a:r>
            <a:r>
              <a:rPr kumimoji="0" lang="en-GB" sz="1600" b="0" i="0" u="none" strike="noStrike" kern="1200" cap="none" spc="0" normalizeH="0" baseline="0" noProof="0" dirty="0">
                <a:ln>
                  <a:noFill/>
                </a:ln>
                <a:solidFill>
                  <a:srgbClr val="FF0000"/>
                </a:solidFill>
                <a:effectLst/>
                <a:uLnTx/>
                <a:uFillTx/>
                <a:latin typeface="Verdana"/>
                <a:ea typeface="+mn-ea"/>
                <a:cs typeface="+mn-cs"/>
              </a:rPr>
              <a:t>slices.</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GB" sz="1600" dirty="0">
                <a:solidFill>
                  <a:srgbClr val="0070C0"/>
                </a:solidFill>
                <a:latin typeface="Verdana"/>
              </a:rPr>
              <a:t>Slices are interconnected </a:t>
            </a:r>
          </a:p>
          <a:p>
            <a:pPr marL="0" marR="0" lvl="0" indent="0" algn="l" defTabSz="914400" rtl="0" eaLnBrk="1" fontAlgn="auto" latinLnBrk="0" hangingPunct="1">
              <a:lnSpc>
                <a:spcPct val="100000"/>
              </a:lnSpc>
              <a:spcBef>
                <a:spcPts val="0"/>
              </a:spcBef>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by dual bi-directional</a:t>
            </a:r>
          </a:p>
          <a:p>
            <a:pPr marL="0" marR="0" lvl="0" indent="0" algn="l" defTabSz="914400" rtl="0" eaLnBrk="1" fontAlgn="auto" latinLnBrk="0" hangingPunct="1">
              <a:lnSpc>
                <a:spcPct val="100000"/>
              </a:lnSpc>
              <a:spcBef>
                <a:spcPts val="0"/>
              </a:spcBef>
              <a:buClrTx/>
              <a:buSzTx/>
              <a:buFontTx/>
              <a:buNone/>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ring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buses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0070C0"/>
                </a:solidFill>
                <a:latin typeface="Verdana"/>
              </a:rPr>
              <a:t> </a:t>
            </a:r>
            <a:r>
              <a:rPr lang="en-GB" sz="1600" dirty="0" smtClean="0">
                <a:solidFill>
                  <a:srgbClr val="0070C0"/>
                </a:solidFill>
                <a:latin typeface="Verdana"/>
              </a:rPr>
              <a:t>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 </a:t>
            </a:r>
            <a:r>
              <a:rPr lang="en-GB" sz="1600" dirty="0">
                <a:latin typeface="Verdana"/>
              </a:rPr>
              <a:t>(see </a:t>
            </a:r>
            <a:r>
              <a:rPr lang="en-GB" sz="1600" dirty="0" smtClean="0">
                <a:latin typeface="Verdana"/>
              </a:rPr>
              <a:t>next slide)</a:t>
            </a:r>
            <a:endParaRPr kumimoji="0" lang="en-GB" sz="1600" b="0" i="0" u="none" strike="noStrike" kern="1200" cap="none" spc="0" normalizeH="0" baseline="0" noProof="0" dirty="0">
              <a:ln>
                <a:noFill/>
              </a:ln>
              <a:effectLst/>
              <a:uLnTx/>
              <a:uFillTx/>
              <a:latin typeface="Verdana"/>
            </a:endParaRPr>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50566507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(8)</a:t>
            </a:r>
            <a:endParaRPr lang="en-GB" sz="1700" kern="1200" dirty="0">
              <a:solidFill>
                <a:srgbClr val="FFFFFF"/>
              </a:solidFill>
            </a:endParaRPr>
          </a:p>
        </p:txBody>
      </p:sp>
      <p:sp>
        <p:nvSpPr>
          <p:cNvPr id="3" name="TextBox 2"/>
          <p:cNvSpPr txBox="1"/>
          <p:nvPr/>
        </p:nvSpPr>
        <p:spPr>
          <a:xfrm>
            <a:off x="71438" y="413665"/>
            <a:ext cx="4206601" cy="369332"/>
          </a:xfrm>
          <a:prstGeom prst="rect">
            <a:avLst/>
          </a:prstGeom>
          <a:noFill/>
        </p:spPr>
        <p:txBody>
          <a:bodyPr wrap="none" rtlCol="0">
            <a:spAutoFit/>
          </a:bodyPr>
          <a:lstStyle/>
          <a:p>
            <a:r>
              <a:rPr lang="en-GB" dirty="0">
                <a:solidFill>
                  <a:schemeClr val="accent6"/>
                </a:solidFill>
              </a:rPr>
              <a:t>Interconnection of the slices </a:t>
            </a:r>
            <a:r>
              <a:rPr lang="en-GB" dirty="0"/>
              <a:t>[</a:t>
            </a:r>
            <a:r>
              <a:rPr lang="hu-HU" dirty="0"/>
              <a:t>157</a:t>
            </a:r>
            <a:r>
              <a:rPr lang="en-GB" dirty="0"/>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2125" t="12375" b="8001"/>
          <a:stretch/>
        </p:blipFill>
        <p:spPr>
          <a:xfrm>
            <a:off x="3871107" y="1268760"/>
            <a:ext cx="5292080" cy="4095455"/>
          </a:xfrm>
          <a:prstGeom prst="rect">
            <a:avLst/>
          </a:prstGeom>
        </p:spPr>
      </p:pic>
      <p:sp>
        <p:nvSpPr>
          <p:cNvPr id="5" name="TextBox 4"/>
          <p:cNvSpPr txBox="1"/>
          <p:nvPr/>
        </p:nvSpPr>
        <p:spPr>
          <a:xfrm>
            <a:off x="137200" y="2044296"/>
            <a:ext cx="3624710" cy="1969770"/>
          </a:xfrm>
          <a:prstGeom prst="rect">
            <a:avLst/>
          </a:prstGeom>
          <a:noFill/>
        </p:spPr>
        <p:txBody>
          <a:bodyPr wrap="none" rtlCol="0">
            <a:spAutoFit/>
          </a:bodyPr>
          <a:lstStyle/>
          <a:p>
            <a:pPr marL="285750" indent="-285750">
              <a:buFont typeface="Arial" panose="020B0604020202020204" pitchFamily="34" charset="0"/>
              <a:buChar char="•"/>
            </a:pPr>
            <a:r>
              <a:rPr lang="en-GB" sz="1600" dirty="0">
                <a:solidFill>
                  <a:srgbClr val="0070C0"/>
                </a:solidFill>
              </a:rPr>
              <a:t>Ring-based transport network</a:t>
            </a:r>
          </a:p>
          <a:p>
            <a:r>
              <a:rPr lang="en-GB" sz="1600" dirty="0"/>
              <a:t>      connects the cores to the</a:t>
            </a:r>
          </a:p>
          <a:p>
            <a:pPr>
              <a:spcAft>
                <a:spcPts val="600"/>
              </a:spcAft>
            </a:pPr>
            <a:r>
              <a:rPr lang="en-GB" sz="1600" dirty="0"/>
              <a:t>      slices and the bus interfaces.</a:t>
            </a:r>
          </a:p>
          <a:p>
            <a:pPr marL="285750" indent="-285750">
              <a:buFont typeface="Arial" panose="020B0604020202020204" pitchFamily="34" charset="0"/>
              <a:buChar char="•"/>
            </a:pPr>
            <a:r>
              <a:rPr lang="en-GB" sz="1600" dirty="0"/>
              <a:t>There are </a:t>
            </a:r>
            <a:r>
              <a:rPr lang="en-GB" sz="1600" dirty="0">
                <a:solidFill>
                  <a:srgbClr val="0070C0"/>
                </a:solidFill>
              </a:rPr>
              <a:t>dual bi-directional </a:t>
            </a:r>
          </a:p>
          <a:p>
            <a:pPr>
              <a:spcAft>
                <a:spcPts val="600"/>
              </a:spcAft>
            </a:pPr>
            <a:r>
              <a:rPr lang="en-GB" sz="1600" dirty="0">
                <a:solidFill>
                  <a:srgbClr val="0070C0"/>
                </a:solidFill>
              </a:rPr>
              <a:t>     rings.</a:t>
            </a:r>
          </a:p>
          <a:p>
            <a:pPr marL="285750" indent="-285750">
              <a:buFont typeface="Arial" panose="020B0604020202020204" pitchFamily="34" charset="0"/>
              <a:buChar char="•"/>
            </a:pPr>
            <a:r>
              <a:rPr lang="en-GB" sz="1600" dirty="0"/>
              <a:t>Traffic can take either</a:t>
            </a:r>
          </a:p>
          <a:p>
            <a:r>
              <a:rPr lang="en-GB" sz="1600" dirty="0"/>
              <a:t>      direction to shorten delay. </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807053147"/>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(9)</a:t>
            </a:r>
            <a:endParaRPr lang="en-GB" sz="1700" kern="1200" dirty="0">
              <a:solidFill>
                <a:srgbClr val="FFFFFF"/>
              </a:solidFill>
            </a:endParaRPr>
          </a:p>
        </p:txBody>
      </p:sp>
      <p:sp>
        <p:nvSpPr>
          <p:cNvPr id="11" name="TextBox 10"/>
          <p:cNvSpPr txBox="1"/>
          <p:nvPr/>
        </p:nvSpPr>
        <p:spPr>
          <a:xfrm>
            <a:off x="67379" y="413665"/>
            <a:ext cx="3573414"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Principle of slicing L3 caches </a:t>
            </a:r>
          </a:p>
        </p:txBody>
      </p:sp>
      <p:sp>
        <p:nvSpPr>
          <p:cNvPr id="12" name="TextBox 11"/>
          <p:cNvSpPr txBox="1"/>
          <p:nvPr/>
        </p:nvSpPr>
        <p:spPr>
          <a:xfrm>
            <a:off x="1318659" y="2101171"/>
            <a:ext cx="1933838"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Uniform</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cache architecture</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 name="TextBox 12"/>
          <p:cNvSpPr txBox="1"/>
          <p:nvPr/>
        </p:nvSpPr>
        <p:spPr>
          <a:xfrm>
            <a:off x="5619553" y="2099565"/>
            <a:ext cx="1933838"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Non-uniform</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cache architecture</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TextBox 13"/>
          <p:cNvSpPr txBox="1"/>
          <p:nvPr/>
        </p:nvSpPr>
        <p:spPr>
          <a:xfrm>
            <a:off x="358775" y="2649257"/>
            <a:ext cx="3847465" cy="718145"/>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The cache is made up as a </a:t>
            </a:r>
            <a:r>
              <a:rPr kumimoji="0" lang="en-US" sz="1300" b="0" i="0" u="none" strike="noStrike" kern="1200" cap="none" spc="0" normalizeH="0" baseline="0" noProof="0" dirty="0">
                <a:ln>
                  <a:noFill/>
                </a:ln>
                <a:solidFill>
                  <a:srgbClr val="0070C0"/>
                </a:solidFill>
                <a:effectLst/>
                <a:uLnTx/>
                <a:uFillTx/>
                <a:latin typeface="Verdana"/>
                <a:ea typeface="+mn-ea"/>
                <a:cs typeface="+mn-cs"/>
              </a:rPr>
              <a:t>single entity,</a:t>
            </a:r>
            <a:r>
              <a:rPr kumimoji="0" lang="en-US" sz="1300" b="0" i="0" u="none" strike="noStrike" kern="1200" cap="none" spc="0" normalizeH="0" baseline="0" noProof="0" dirty="0">
                <a:ln>
                  <a:noFill/>
                </a:ln>
                <a:solidFill>
                  <a:srgbClr val="000000"/>
                </a:solidFill>
                <a:effectLst/>
                <a:uLnTx/>
                <a:uFillTx/>
                <a:latin typeface="Verdana"/>
                <a:ea typeface="+mn-ea"/>
                <a:cs typeface="+mn-cs"/>
              </a:rPr>
              <a:t> accessible at a </a:t>
            </a:r>
            <a:r>
              <a:rPr kumimoji="0" lang="en-US" sz="1300" b="0" i="0" u="none" strike="noStrike" kern="1200" cap="none" spc="0" normalizeH="0" baseline="0" noProof="0" dirty="0">
                <a:ln>
                  <a:noFill/>
                </a:ln>
                <a:solidFill>
                  <a:srgbClr val="0070C0"/>
                </a:solidFill>
                <a:effectLst/>
                <a:uLnTx/>
                <a:uFillTx/>
                <a:latin typeface="Verdana"/>
                <a:ea typeface="+mn-ea"/>
                <a:cs typeface="+mn-cs"/>
              </a:rPr>
              <a:t>single point.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All </a:t>
            </a:r>
            <a:r>
              <a:rPr kumimoji="0" lang="en-US" sz="1300" b="0" i="0" u="none" strike="noStrike" kern="1200" cap="none" spc="0" normalizeH="0" baseline="0" noProof="0" dirty="0">
                <a:ln>
                  <a:noFill/>
                </a:ln>
                <a:solidFill>
                  <a:srgbClr val="0070C0"/>
                </a:solidFill>
                <a:effectLst/>
                <a:uLnTx/>
                <a:uFillTx/>
                <a:latin typeface="Verdana"/>
                <a:ea typeface="+mn-ea"/>
                <a:cs typeface="+mn-cs"/>
              </a:rPr>
              <a:t>accesses</a:t>
            </a:r>
            <a:r>
              <a:rPr kumimoji="0" lang="en-US" sz="1300" b="0" i="0" u="none" strike="noStrike" kern="1200" cap="none" spc="0" normalizeH="0" baseline="0" noProof="0" dirty="0">
                <a:ln>
                  <a:noFill/>
                </a:ln>
                <a:solidFill>
                  <a:srgbClr val="000000"/>
                </a:solidFill>
                <a:effectLst/>
                <a:uLnTx/>
                <a:uFillTx/>
                <a:latin typeface="Verdana"/>
                <a:ea typeface="+mn-ea"/>
                <a:cs typeface="+mn-cs"/>
              </a:rPr>
              <a:t> are </a:t>
            </a:r>
            <a:r>
              <a:rPr kumimoji="0" lang="en-US" sz="1300" b="0" i="0" u="none" strike="noStrike" kern="1200" cap="none" spc="0" normalizeH="0" baseline="0" noProof="0" dirty="0">
                <a:ln>
                  <a:noFill/>
                </a:ln>
                <a:solidFill>
                  <a:srgbClr val="0070C0"/>
                </a:solidFill>
                <a:effectLst/>
                <a:uLnTx/>
                <a:uFillTx/>
                <a:latin typeface="Verdana"/>
                <a:ea typeface="+mn-ea"/>
                <a:cs typeface="+mn-cs"/>
              </a:rPr>
              <a:t>equal long </a:t>
            </a:r>
            <a:r>
              <a:rPr kumimoji="0" lang="en-US" sz="1300" b="0" i="0" u="none" strike="noStrike" kern="1200" cap="none" spc="0" normalizeH="0" baseline="0" noProof="0" dirty="0">
                <a:ln>
                  <a:noFill/>
                </a:ln>
                <a:solidFill>
                  <a:srgbClr val="000000"/>
                </a:solidFill>
                <a:effectLst/>
                <a:uLnTx/>
                <a:uFillTx/>
                <a:latin typeface="Verdana"/>
                <a:ea typeface="+mn-ea"/>
                <a:cs typeface="+mn-cs"/>
              </a:rPr>
              <a:t>(uniform).</a:t>
            </a:r>
          </a:p>
        </p:txBody>
      </p:sp>
      <p:sp>
        <p:nvSpPr>
          <p:cNvPr id="15" name="TextBox 14"/>
          <p:cNvSpPr txBox="1"/>
          <p:nvPr/>
        </p:nvSpPr>
        <p:spPr>
          <a:xfrm>
            <a:off x="4275437" y="2635136"/>
            <a:ext cx="4644000" cy="1544012"/>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The cache is built up of </a:t>
            </a:r>
            <a:r>
              <a:rPr kumimoji="0" lang="en-US" sz="1300" b="0" i="0" u="none" strike="noStrike" kern="1200" cap="none" spc="0" normalizeH="0" baseline="0" noProof="0" dirty="0">
                <a:ln>
                  <a:noFill/>
                </a:ln>
                <a:solidFill>
                  <a:srgbClr val="0070C0"/>
                </a:solidFill>
                <a:effectLst/>
                <a:uLnTx/>
                <a:uFillTx/>
                <a:latin typeface="Verdana"/>
                <a:ea typeface="+mn-ea"/>
                <a:cs typeface="+mn-cs"/>
              </a:rPr>
              <a:t>multiple small slices</a:t>
            </a:r>
            <a:r>
              <a:rPr kumimoji="0" lang="en-US" sz="1300" b="0"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ctr" defTabSz="457200" rtl="0" eaLnBrk="1" fontAlgn="base"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70C0"/>
                </a:solidFill>
                <a:effectLst/>
                <a:uLnTx/>
                <a:uFillTx/>
                <a:latin typeface="Verdana"/>
                <a:ea typeface="+mn-ea"/>
                <a:cs typeface="+mn-cs"/>
              </a:rPr>
              <a:t>properly interconnected</a:t>
            </a:r>
            <a:r>
              <a:rPr kumimoji="0" lang="en-US" sz="1300" b="0" i="0" u="none" strike="noStrike" kern="1200" cap="none" spc="0" normalizeH="0" baseline="0" noProof="0" dirty="0">
                <a:ln>
                  <a:noFill/>
                </a:ln>
                <a:solidFill>
                  <a:srgbClr val="000000"/>
                </a:solidFill>
                <a:effectLst/>
                <a:uLnTx/>
                <a:uFillTx/>
                <a:latin typeface="Verdana"/>
                <a:ea typeface="+mn-ea"/>
                <a:cs typeface="+mn-cs"/>
              </a:rPr>
              <a:t>, </a:t>
            </a:r>
            <a:r>
              <a:rPr kumimoji="0" lang="en-US" sz="1300" b="0" i="0" u="none" strike="noStrike" kern="1200" cap="none" spc="0" normalizeH="0" baseline="0" noProof="0" dirty="0">
                <a:ln>
                  <a:noFill/>
                </a:ln>
                <a:solidFill>
                  <a:srgbClr val="0070C0"/>
                </a:solidFill>
                <a:effectLst/>
                <a:uLnTx/>
                <a:uFillTx/>
                <a:latin typeface="Verdana"/>
                <a:ea typeface="+mn-ea"/>
                <a:cs typeface="+mn-cs"/>
              </a:rPr>
              <a:t>operating independently </a:t>
            </a:r>
            <a:r>
              <a:rPr kumimoji="0" lang="en-US" sz="1300" b="0" i="0" u="none" strike="noStrike" kern="1200" cap="none" spc="0" normalizeH="0" baseline="0" noProof="0" dirty="0">
                <a:ln>
                  <a:noFill/>
                </a:ln>
                <a:solidFill>
                  <a:srgbClr val="000000"/>
                </a:solidFill>
                <a:effectLst/>
                <a:uLnTx/>
                <a:uFillTx/>
                <a:latin typeface="Verdana"/>
                <a:ea typeface="+mn-ea"/>
                <a:cs typeface="+mn-cs"/>
              </a:rPr>
              <a:t>and </a:t>
            </a:r>
            <a:r>
              <a:rPr kumimoji="0" lang="en-US" sz="1300" b="0" i="0" u="none" strike="noStrike" kern="1200" cap="none" spc="0" normalizeH="0" baseline="0" noProof="0" dirty="0">
                <a:ln>
                  <a:noFill/>
                </a:ln>
                <a:solidFill>
                  <a:srgbClr val="0070C0"/>
                </a:solidFill>
                <a:effectLst/>
                <a:uLnTx/>
                <a:uFillTx/>
                <a:latin typeface="Verdana"/>
                <a:ea typeface="+mn-ea"/>
                <a:cs typeface="+mn-cs"/>
              </a:rPr>
              <a:t>in parallel</a:t>
            </a:r>
            <a:r>
              <a:rPr kumimoji="0" lang="en-US" sz="13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457200" rtl="0" eaLnBrk="1" fontAlgn="base"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In this way, the cache becomes physically distributed, but logically all slices are shared.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Cache </a:t>
            </a:r>
            <a:r>
              <a:rPr kumimoji="0" lang="en-US" sz="1300" b="0" i="0" u="none" strike="noStrike" kern="1200" cap="none" spc="0" normalizeH="0" baseline="0" noProof="0" dirty="0">
                <a:ln>
                  <a:noFill/>
                </a:ln>
                <a:solidFill>
                  <a:srgbClr val="0070C0"/>
                </a:solidFill>
                <a:effectLst/>
                <a:uLnTx/>
                <a:uFillTx/>
                <a:latin typeface="Verdana"/>
                <a:ea typeface="+mn-ea"/>
                <a:cs typeface="+mn-cs"/>
              </a:rPr>
              <a:t>accesses</a:t>
            </a:r>
            <a:r>
              <a:rPr kumimoji="0" lang="en-US" sz="1300" b="0" i="0" u="none" strike="noStrike" kern="1200" cap="none" spc="0" normalizeH="0" baseline="0" noProof="0" dirty="0">
                <a:ln>
                  <a:noFill/>
                </a:ln>
                <a:solidFill>
                  <a:srgbClr val="000000"/>
                </a:solidFill>
                <a:effectLst/>
                <a:uLnTx/>
                <a:uFillTx/>
                <a:latin typeface="Verdana"/>
                <a:ea typeface="+mn-ea"/>
                <a:cs typeface="+mn-cs"/>
              </a:rPr>
              <a:t> may be </a:t>
            </a:r>
            <a:r>
              <a:rPr kumimoji="0" lang="en-US" sz="1300" b="0" i="0" u="none" strike="noStrike" kern="1200" cap="none" spc="0" normalizeH="0" baseline="0" noProof="0" dirty="0">
                <a:ln>
                  <a:noFill/>
                </a:ln>
                <a:solidFill>
                  <a:srgbClr val="0070C0"/>
                </a:solidFill>
                <a:effectLst/>
                <a:uLnTx/>
                <a:uFillTx/>
                <a:latin typeface="Verdana"/>
                <a:ea typeface="+mn-ea"/>
                <a:cs typeface="+mn-cs"/>
              </a:rPr>
              <a:t>different long </a:t>
            </a:r>
            <a:r>
              <a:rPr kumimoji="0" lang="en-US" sz="1300" b="0" i="0" u="none" strike="noStrike" kern="1200" cap="none" spc="0" normalizeH="0" baseline="0" noProof="0" dirty="0">
                <a:ln>
                  <a:noFill/>
                </a:ln>
                <a:solidFill>
                  <a:srgbClr val="000000"/>
                </a:solidFill>
                <a:effectLst/>
                <a:uLnTx/>
                <a:uFillTx/>
                <a:latin typeface="Verdana"/>
                <a:ea typeface="+mn-ea"/>
                <a:cs typeface="+mn-cs"/>
              </a:rPr>
              <a:t>(non-uniform).</a:t>
            </a:r>
          </a:p>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16" name="Group 15"/>
          <p:cNvGrpSpPr/>
          <p:nvPr/>
        </p:nvGrpSpPr>
        <p:grpSpPr>
          <a:xfrm>
            <a:off x="1213826" y="4312911"/>
            <a:ext cx="2116843" cy="1965611"/>
            <a:chOff x="1329330" y="4319681"/>
            <a:chExt cx="2116843" cy="1965611"/>
          </a:xfrm>
        </p:grpSpPr>
        <p:sp>
          <p:nvSpPr>
            <p:cNvPr id="17" name="Rectangle 16"/>
            <p:cNvSpPr/>
            <p:nvPr/>
          </p:nvSpPr>
          <p:spPr bwMode="auto">
            <a:xfrm>
              <a:off x="1329330" y="5234533"/>
              <a:ext cx="2035212" cy="1050759"/>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18" name="Oval 17"/>
            <p:cNvSpPr/>
            <p:nvPr/>
          </p:nvSpPr>
          <p:spPr bwMode="auto">
            <a:xfrm>
              <a:off x="3014173" y="4330597"/>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19" name="Oval 18"/>
            <p:cNvSpPr/>
            <p:nvPr/>
          </p:nvSpPr>
          <p:spPr bwMode="auto">
            <a:xfrm>
              <a:off x="2459901" y="4319681"/>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20" name="Oval 19"/>
            <p:cNvSpPr/>
            <p:nvPr/>
          </p:nvSpPr>
          <p:spPr bwMode="auto">
            <a:xfrm>
              <a:off x="1900030" y="4327385"/>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21" name="Oval 20"/>
            <p:cNvSpPr/>
            <p:nvPr/>
          </p:nvSpPr>
          <p:spPr bwMode="auto">
            <a:xfrm>
              <a:off x="1341766" y="4321787"/>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22" name="Straight Connector 21"/>
            <p:cNvCxnSpPr/>
            <p:nvPr/>
          </p:nvCxnSpPr>
          <p:spPr bwMode="auto">
            <a:xfrm>
              <a:off x="1525958" y="4997327"/>
              <a:ext cx="1718834" cy="0"/>
            </a:xfrm>
            <a:prstGeom prst="lin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2379121" y="5012852"/>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1559368" y="4770617"/>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2098450" y="4771317"/>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2664318" y="4772639"/>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3232846" y="4768661"/>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1394135" y="4379493"/>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29" name="TextBox 28"/>
            <p:cNvSpPr txBox="1"/>
            <p:nvPr/>
          </p:nvSpPr>
          <p:spPr>
            <a:xfrm>
              <a:off x="1960422" y="4387512"/>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30" name="TextBox 29"/>
            <p:cNvSpPr txBox="1"/>
            <p:nvPr/>
          </p:nvSpPr>
          <p:spPr>
            <a:xfrm>
              <a:off x="2519218" y="4376286"/>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31" name="TextBox 30"/>
            <p:cNvSpPr txBox="1"/>
            <p:nvPr/>
          </p:nvSpPr>
          <p:spPr>
            <a:xfrm>
              <a:off x="3083371" y="4384309"/>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32" name="TextBox 31"/>
            <p:cNvSpPr txBox="1"/>
            <p:nvPr/>
          </p:nvSpPr>
          <p:spPr>
            <a:xfrm>
              <a:off x="2088681" y="5573025"/>
              <a:ext cx="574196"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a:t>
              </a:r>
            </a:p>
          </p:txBody>
        </p:sp>
      </p:grpSp>
      <p:grpSp>
        <p:nvGrpSpPr>
          <p:cNvPr id="33" name="Group 32"/>
          <p:cNvGrpSpPr/>
          <p:nvPr/>
        </p:nvGrpSpPr>
        <p:grpSpPr>
          <a:xfrm>
            <a:off x="5332106" y="4140951"/>
            <a:ext cx="2538199" cy="2328184"/>
            <a:chOff x="4629461" y="4195846"/>
            <a:chExt cx="2538199" cy="2328184"/>
          </a:xfrm>
        </p:grpSpPr>
        <p:sp>
          <p:nvSpPr>
            <p:cNvPr id="34" name="Rectangle 33"/>
            <p:cNvSpPr/>
            <p:nvPr/>
          </p:nvSpPr>
          <p:spPr bwMode="auto">
            <a:xfrm>
              <a:off x="4629750" y="4873390"/>
              <a:ext cx="1086095" cy="402519"/>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5" name="Rectangle 34"/>
            <p:cNvSpPr/>
            <p:nvPr/>
          </p:nvSpPr>
          <p:spPr bwMode="auto">
            <a:xfrm>
              <a:off x="6081565" y="4871785"/>
              <a:ext cx="1086095" cy="404261"/>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6" name="Rectangle 35"/>
            <p:cNvSpPr/>
            <p:nvPr/>
          </p:nvSpPr>
          <p:spPr bwMode="auto">
            <a:xfrm>
              <a:off x="4629461" y="5474734"/>
              <a:ext cx="1086095" cy="404261"/>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7" name="Rectangle 36"/>
            <p:cNvSpPr/>
            <p:nvPr/>
          </p:nvSpPr>
          <p:spPr bwMode="auto">
            <a:xfrm>
              <a:off x="6060711" y="5473129"/>
              <a:ext cx="1086095" cy="404261"/>
            </a:xfrm>
            <a:prstGeom prst="rect">
              <a:avLst/>
            </a:prstGeom>
            <a:noFill/>
            <a:ln w="15875" cap="flat" cmpd="sng" algn="ctr">
              <a:solidFill>
                <a:srgbClr val="379AD1"/>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8" name="Oval 37"/>
            <p:cNvSpPr/>
            <p:nvPr/>
          </p:nvSpPr>
          <p:spPr bwMode="auto">
            <a:xfrm>
              <a:off x="4956058" y="4197452"/>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39" name="Straight Connector 38"/>
            <p:cNvCxnSpPr>
              <a:stCxn id="38" idx="4"/>
            </p:cNvCxnSpPr>
            <p:nvPr/>
          </p:nvCxnSpPr>
          <p:spPr bwMode="auto">
            <a:xfrm>
              <a:off x="5172058" y="4629452"/>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val 39"/>
            <p:cNvSpPr/>
            <p:nvPr/>
          </p:nvSpPr>
          <p:spPr bwMode="auto">
            <a:xfrm>
              <a:off x="6417497" y="4195846"/>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41" name="Straight Connector 40"/>
            <p:cNvCxnSpPr>
              <a:stCxn id="40" idx="4"/>
            </p:cNvCxnSpPr>
            <p:nvPr/>
          </p:nvCxnSpPr>
          <p:spPr bwMode="auto">
            <a:xfrm>
              <a:off x="6633497" y="4627846"/>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41"/>
            <p:cNvSpPr/>
            <p:nvPr/>
          </p:nvSpPr>
          <p:spPr bwMode="auto">
            <a:xfrm>
              <a:off x="4957312" y="6092030"/>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43" name="Oval 42"/>
            <p:cNvSpPr/>
            <p:nvPr/>
          </p:nvSpPr>
          <p:spPr bwMode="auto">
            <a:xfrm>
              <a:off x="6415087" y="6089619"/>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44" name="Straight Connector 43"/>
            <p:cNvCxnSpPr/>
            <p:nvPr/>
          </p:nvCxnSpPr>
          <p:spPr bwMode="auto">
            <a:xfrm>
              <a:off x="5170456" y="5879132"/>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6631895" y="5858276"/>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stCxn id="34" idx="3"/>
            </p:cNvCxnSpPr>
            <p:nvPr/>
          </p:nvCxnSpPr>
          <p:spPr bwMode="auto">
            <a:xfrm flipV="1">
              <a:off x="5715845" y="5073918"/>
              <a:ext cx="360000" cy="732"/>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flipV="1">
              <a:off x="5701994" y="5663635"/>
              <a:ext cx="360000" cy="1605"/>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flipH="1">
              <a:off x="5715845" y="5286339"/>
              <a:ext cx="360000" cy="18679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a:off x="5715845" y="5276046"/>
              <a:ext cx="344866" cy="197083"/>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34" idx="2"/>
              <a:endCxn id="36" idx="0"/>
            </p:cNvCxnSpPr>
            <p:nvPr/>
          </p:nvCxnSpPr>
          <p:spPr bwMode="auto">
            <a:xfrm flipH="1">
              <a:off x="5172509" y="5275909"/>
              <a:ext cx="289" cy="198825"/>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flipH="1">
              <a:off x="6628995" y="5278088"/>
              <a:ext cx="289" cy="198825"/>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p:cNvSpPr txBox="1"/>
            <p:nvPr/>
          </p:nvSpPr>
          <p:spPr>
            <a:xfrm>
              <a:off x="5016445" y="4238328"/>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53" name="TextBox 52"/>
            <p:cNvSpPr txBox="1"/>
            <p:nvPr/>
          </p:nvSpPr>
          <p:spPr>
            <a:xfrm>
              <a:off x="6477881" y="4236724"/>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54" name="TextBox 53"/>
            <p:cNvSpPr txBox="1"/>
            <p:nvPr/>
          </p:nvSpPr>
          <p:spPr>
            <a:xfrm>
              <a:off x="6476799" y="6150550"/>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55" name="TextBox 54"/>
            <p:cNvSpPr txBox="1"/>
            <p:nvPr/>
          </p:nvSpPr>
          <p:spPr>
            <a:xfrm>
              <a:off x="5021256" y="6158572"/>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56" name="TextBox 55"/>
            <p:cNvSpPr txBox="1"/>
            <p:nvPr/>
          </p:nvSpPr>
          <p:spPr>
            <a:xfrm>
              <a:off x="4674353" y="4918720"/>
              <a:ext cx="1029449"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slice 0</a:t>
              </a:r>
            </a:p>
          </p:txBody>
        </p:sp>
        <p:sp>
          <p:nvSpPr>
            <p:cNvPr id="57" name="TextBox 56"/>
            <p:cNvSpPr txBox="1"/>
            <p:nvPr/>
          </p:nvSpPr>
          <p:spPr>
            <a:xfrm>
              <a:off x="6106912" y="4926739"/>
              <a:ext cx="1029449"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slice 1</a:t>
              </a:r>
            </a:p>
          </p:txBody>
        </p:sp>
        <p:sp>
          <p:nvSpPr>
            <p:cNvPr id="58" name="TextBox 57"/>
            <p:cNvSpPr txBox="1"/>
            <p:nvPr/>
          </p:nvSpPr>
          <p:spPr>
            <a:xfrm>
              <a:off x="4653502" y="5533130"/>
              <a:ext cx="1029449"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slice 2</a:t>
              </a:r>
            </a:p>
          </p:txBody>
        </p:sp>
        <p:sp>
          <p:nvSpPr>
            <p:cNvPr id="59" name="TextBox 58"/>
            <p:cNvSpPr txBox="1"/>
            <p:nvPr/>
          </p:nvSpPr>
          <p:spPr>
            <a:xfrm>
              <a:off x="6078039" y="5523506"/>
              <a:ext cx="1029449" cy="307777"/>
            </a:xfrm>
            <a:prstGeom prst="rect">
              <a:avLst/>
            </a:prstGeom>
            <a:solidFill>
              <a:srgbClr val="C5F0FF"/>
            </a:solid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slice 0</a:t>
              </a:r>
            </a:p>
          </p:txBody>
        </p:sp>
      </p:grpSp>
      <p:grpSp>
        <p:nvGrpSpPr>
          <p:cNvPr id="62" name="Group 61"/>
          <p:cNvGrpSpPr/>
          <p:nvPr/>
        </p:nvGrpSpPr>
        <p:grpSpPr>
          <a:xfrm>
            <a:off x="1725809" y="998730"/>
            <a:ext cx="5217328" cy="1109635"/>
            <a:chOff x="1725809" y="1178750"/>
            <a:chExt cx="5217328" cy="1109635"/>
          </a:xfrm>
        </p:grpSpPr>
        <p:sp>
          <p:nvSpPr>
            <p:cNvPr id="3" name="TextBox 2"/>
            <p:cNvSpPr txBox="1"/>
            <p:nvPr/>
          </p:nvSpPr>
          <p:spPr>
            <a:xfrm>
              <a:off x="2449191" y="1178750"/>
              <a:ext cx="4047126" cy="477054"/>
            </a:xfrm>
            <a:prstGeom prst="rect">
              <a:avLst/>
            </a:prstGeom>
            <a:noFill/>
          </p:spPr>
          <p:txBody>
            <a:bodyPr wrap="square" rtlCol="0">
              <a:spAutoFit/>
            </a:bodyPr>
            <a:lstStyle/>
            <a:p>
              <a:pPr marL="0" marR="0" lvl="0" indent="0" algn="ctr" defTabSz="457200" rtl="0" eaLnBrk="1" fontAlgn="base" latinLnBrk="0" hangingPunct="1">
                <a:lnSpc>
                  <a:spcPts val="1400"/>
                </a:lnSpc>
                <a:spcBef>
                  <a:spcPts val="0"/>
                </a:spcBef>
                <a:spcAft>
                  <a:spcPts val="20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a:ea typeface="+mn-ea"/>
                  <a:cs typeface="+mn-cs"/>
                </a:rPr>
                <a:t>L3 caches </a:t>
              </a:r>
            </a:p>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(They are mostly unified and shared)</a:t>
              </a:r>
            </a:p>
          </p:txBody>
        </p:sp>
        <p:sp>
          <p:nvSpPr>
            <p:cNvPr id="4" name="TextBox 3"/>
            <p:cNvSpPr txBox="1"/>
            <p:nvPr/>
          </p:nvSpPr>
          <p:spPr>
            <a:xfrm>
              <a:off x="1725809" y="1995997"/>
              <a:ext cx="1112804"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a:ea typeface="+mn-ea"/>
                  <a:cs typeface="+mn-cs"/>
                </a:rPr>
                <a:t>Not sliced</a:t>
              </a:r>
            </a:p>
          </p:txBody>
        </p:sp>
        <p:sp>
          <p:nvSpPr>
            <p:cNvPr id="5" name="TextBox 4"/>
            <p:cNvSpPr txBox="1"/>
            <p:nvPr/>
          </p:nvSpPr>
          <p:spPr>
            <a:xfrm>
              <a:off x="6199024" y="1975141"/>
              <a:ext cx="744113"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a:ea typeface="+mn-ea"/>
                  <a:cs typeface="+mn-cs"/>
                </a:rPr>
                <a:t>Sliced</a:t>
              </a:r>
            </a:p>
          </p:txBody>
        </p:sp>
        <p:cxnSp>
          <p:nvCxnSpPr>
            <p:cNvPr id="6" name="Straight Connector 5"/>
            <p:cNvCxnSpPr/>
            <p:nvPr/>
          </p:nvCxnSpPr>
          <p:spPr bwMode="auto">
            <a:xfrm flipH="1">
              <a:off x="3987224" y="1687171"/>
              <a:ext cx="2080" cy="4671"/>
            </a:xfrm>
            <a:prstGeom prst="line">
              <a:avLst/>
            </a:prstGeom>
            <a:noFill/>
            <a:ln w="19050" cap="flat" cmpd="sng" algn="ctr">
              <a:solidFill>
                <a:srgbClr val="FF0000"/>
              </a:solidFill>
              <a:prstDash val="solid"/>
              <a:round/>
              <a:headEnd type="none" w="med" len="med"/>
              <a:tailEnd type="none" w="med" len="med"/>
            </a:ln>
            <a:effectLst/>
          </p:spPr>
        </p:cxnSp>
        <p:cxnSp>
          <p:nvCxnSpPr>
            <p:cNvPr id="7" name="Straight Connector 6"/>
            <p:cNvCxnSpPr>
              <a:stCxn id="3" idx="2"/>
            </p:cNvCxnSpPr>
            <p:nvPr/>
          </p:nvCxnSpPr>
          <p:spPr bwMode="auto">
            <a:xfrm flipH="1">
              <a:off x="2282212" y="1698357"/>
              <a:ext cx="2087162" cy="182140"/>
            </a:xfrm>
            <a:prstGeom prst="line">
              <a:avLst/>
            </a:prstGeom>
            <a:noFill/>
            <a:ln w="6350" cap="flat" cmpd="sng" algn="ctr">
              <a:solidFill>
                <a:schemeClr val="tx1"/>
              </a:solidFill>
              <a:prstDash val="solid"/>
              <a:round/>
              <a:headEnd type="none" w="med" len="med"/>
              <a:tailEnd type="none" w="med" len="med"/>
            </a:ln>
            <a:effectLst/>
          </p:spPr>
        </p:cxnSp>
        <p:sp>
          <p:nvSpPr>
            <p:cNvPr id="8" name="Oval 7"/>
            <p:cNvSpPr>
              <a:spLocks noChangeArrowheads="1"/>
            </p:cNvSpPr>
            <p:nvPr/>
          </p:nvSpPr>
          <p:spPr bwMode="auto">
            <a:xfrm>
              <a:off x="2229594" y="1855319"/>
              <a:ext cx="72260" cy="72122"/>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000000"/>
                </a:solidFill>
                <a:effectLst/>
                <a:uLnTx/>
                <a:uFillTx/>
                <a:latin typeface="Arial"/>
                <a:ea typeface="+mn-ea"/>
                <a:cs typeface="+mn-cs"/>
              </a:endParaRPr>
            </a:p>
          </p:txBody>
        </p:sp>
        <p:cxnSp>
          <p:nvCxnSpPr>
            <p:cNvPr id="9" name="Straight Connector 8"/>
            <p:cNvCxnSpPr>
              <a:endCxn id="3" idx="2"/>
            </p:cNvCxnSpPr>
            <p:nvPr/>
          </p:nvCxnSpPr>
          <p:spPr bwMode="auto">
            <a:xfrm flipH="1" flipV="1">
              <a:off x="4369374" y="1698357"/>
              <a:ext cx="2201707" cy="161284"/>
            </a:xfrm>
            <a:prstGeom prst="line">
              <a:avLst/>
            </a:prstGeom>
            <a:noFill/>
            <a:ln w="6350" cap="flat" cmpd="sng" algn="ctr">
              <a:solidFill>
                <a:schemeClr val="tx1"/>
              </a:solidFill>
              <a:prstDash val="solid"/>
              <a:round/>
              <a:headEnd type="none" w="med" len="med"/>
              <a:tailEnd type="none" w="med" len="med"/>
            </a:ln>
            <a:effectLst/>
          </p:spPr>
        </p:cxnSp>
        <p:sp>
          <p:nvSpPr>
            <p:cNvPr id="10" name="Oval 8"/>
            <p:cNvSpPr>
              <a:spLocks noChangeArrowheads="1"/>
            </p:cNvSpPr>
            <p:nvPr/>
          </p:nvSpPr>
          <p:spPr bwMode="auto">
            <a:xfrm>
              <a:off x="6550171" y="1836604"/>
              <a:ext cx="72000" cy="72000"/>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000000"/>
                </a:solidFill>
                <a:effectLst/>
                <a:uLnTx/>
                <a:uFillTx/>
                <a:latin typeface="Arial"/>
                <a:ea typeface="+mn-ea"/>
                <a:cs typeface="+mn-cs"/>
              </a:endParaRPr>
            </a:p>
          </p:txBody>
        </p:sp>
        <p:sp>
          <p:nvSpPr>
            <p:cNvPr id="60" name="Right Arrow 59"/>
            <p:cNvSpPr/>
            <p:nvPr/>
          </p:nvSpPr>
          <p:spPr bwMode="auto">
            <a:xfrm>
              <a:off x="4077000" y="2161015"/>
              <a:ext cx="504000" cy="90000"/>
            </a:xfrm>
            <a:prstGeom prst="rightArrow">
              <a:avLst/>
            </a:prstGeom>
            <a:solidFill>
              <a:srgbClr val="FF0000"/>
            </a:solidFill>
            <a:ln w="158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sp>
        <p:nvSpPr>
          <p:cNvPr id="63" name="TextBox 6"/>
          <p:cNvSpPr txBox="1"/>
          <p:nvPr/>
        </p:nvSpPr>
        <p:spPr>
          <a:xfrm>
            <a:off x="8740365" y="6385015"/>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64" name="Right Arrow 63"/>
          <p:cNvSpPr/>
          <p:nvPr/>
        </p:nvSpPr>
        <p:spPr bwMode="auto">
          <a:xfrm>
            <a:off x="4977085" y="5004185"/>
            <a:ext cx="360000" cy="90000"/>
          </a:xfrm>
          <a:prstGeom prst="rightArrow">
            <a:avLst/>
          </a:prstGeom>
          <a:solidFill>
            <a:srgbClr val="FF0000"/>
          </a:solidFill>
          <a:ln w="158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65" name="Right Arrow 64"/>
          <p:cNvSpPr/>
          <p:nvPr/>
        </p:nvSpPr>
        <p:spPr bwMode="auto">
          <a:xfrm>
            <a:off x="4977045" y="5553860"/>
            <a:ext cx="360000" cy="90000"/>
          </a:xfrm>
          <a:prstGeom prst="rightArrow">
            <a:avLst/>
          </a:prstGeom>
          <a:solidFill>
            <a:srgbClr val="FF0000"/>
          </a:solidFill>
          <a:ln w="158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61" name="Left Arrow 60"/>
          <p:cNvSpPr/>
          <p:nvPr/>
        </p:nvSpPr>
        <p:spPr>
          <a:xfrm>
            <a:off x="3851206" y="3969060"/>
            <a:ext cx="45719" cy="45719"/>
          </a:xfrm>
          <a:prstGeom prst="leftArrow">
            <a:avLst/>
          </a:prstGeom>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66" name="Left Arrow 65"/>
          <p:cNvSpPr/>
          <p:nvPr/>
        </p:nvSpPr>
        <p:spPr>
          <a:xfrm>
            <a:off x="7893010" y="4977891"/>
            <a:ext cx="360000" cy="90000"/>
          </a:xfrm>
          <a:prstGeom prst="leftArrow">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67" name="Left Arrow 66"/>
          <p:cNvSpPr/>
          <p:nvPr/>
        </p:nvSpPr>
        <p:spPr>
          <a:xfrm>
            <a:off x="7883160" y="5544235"/>
            <a:ext cx="360000" cy="90000"/>
          </a:xfrm>
          <a:prstGeom prst="leftArrow">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68" name="Left Arrow 67"/>
          <p:cNvSpPr/>
          <p:nvPr/>
        </p:nvSpPr>
        <p:spPr>
          <a:xfrm>
            <a:off x="3266855" y="5634255"/>
            <a:ext cx="360000" cy="90000"/>
          </a:xfrm>
          <a:prstGeom prst="leftArrow">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Tree>
    <p:extLst>
      <p:ext uri="{BB962C8B-B14F-4D97-AF65-F5344CB8AC3E}">
        <p14:creationId xmlns:p14="http://schemas.microsoft.com/office/powerpoint/2010/main" val="150203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500" fill="hold"/>
                                        <p:tgtEl>
                                          <p:spTgt spid="63"/>
                                        </p:tgtEl>
                                        <p:attrNameLst>
                                          <p:attrName>ppt_x</p:attrName>
                                        </p:attrNameLst>
                                      </p:cBhvr>
                                      <p:tavLst>
                                        <p:tav tm="0">
                                          <p:val>
                                            <p:strVal val="#ppt_x"/>
                                          </p:val>
                                        </p:tav>
                                        <p:tav tm="100000">
                                          <p:val>
                                            <p:strVal val="#ppt_x"/>
                                          </p:val>
                                        </p:tav>
                                      </p:tavLst>
                                    </p:anim>
                                    <p:anim calcmode="lin" valueType="num">
                                      <p:cBhvr additive="base">
                                        <p:cTn id="34" dur="500" fill="hold"/>
                                        <p:tgtEl>
                                          <p:spTgt spid="6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ppt_x"/>
                                          </p:val>
                                        </p:tav>
                                        <p:tav tm="100000">
                                          <p:val>
                                            <p:strVal val="#ppt_x"/>
                                          </p:val>
                                        </p:tav>
                                      </p:tavLst>
                                    </p:anim>
                                    <p:anim calcmode="lin" valueType="num">
                                      <p:cBhvr additive="base">
                                        <p:cTn id="42" dur="500" fill="hold"/>
                                        <p:tgtEl>
                                          <p:spTgt spid="6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additive="base">
                                        <p:cTn id="45" dur="500" fill="hold"/>
                                        <p:tgtEl>
                                          <p:spTgt spid="66"/>
                                        </p:tgtEl>
                                        <p:attrNameLst>
                                          <p:attrName>ppt_x</p:attrName>
                                        </p:attrNameLst>
                                      </p:cBhvr>
                                      <p:tavLst>
                                        <p:tav tm="0">
                                          <p:val>
                                            <p:strVal val="#ppt_x"/>
                                          </p:val>
                                        </p:tav>
                                        <p:tav tm="100000">
                                          <p:val>
                                            <p:strVal val="#ppt_x"/>
                                          </p:val>
                                        </p:tav>
                                      </p:tavLst>
                                    </p:anim>
                                    <p:anim calcmode="lin" valueType="num">
                                      <p:cBhvr additive="base">
                                        <p:cTn id="46" dur="500" fill="hold"/>
                                        <p:tgtEl>
                                          <p:spTgt spid="6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63" grpId="0"/>
      <p:bldP spid="64" grpId="0" animBg="1"/>
      <p:bldP spid="65" grpId="0" animBg="1"/>
      <p:bldP spid="66" grpId="0" animBg="1"/>
      <p:bldP spid="67" grpId="0" animBg="1"/>
      <p:bldP spid="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73" y="1242853"/>
            <a:ext cx="8280582" cy="4973984"/>
          </a:xfrm>
          <a:prstGeom prst="rect">
            <a:avLst/>
          </a:prstGeom>
        </p:spPr>
      </p:pic>
      <p:sp>
        <p:nvSpPr>
          <p:cNvPr id="4" name="TextBox 3"/>
          <p:cNvSpPr txBox="1"/>
          <p:nvPr/>
        </p:nvSpPr>
        <p:spPr>
          <a:xfrm>
            <a:off x="73802" y="413665"/>
            <a:ext cx="2356735" cy="338554"/>
          </a:xfrm>
          <a:prstGeom prst="rect">
            <a:avLst/>
          </a:prstGeom>
          <a:noFill/>
        </p:spPr>
        <p:txBody>
          <a:bodyPr wrap="none" rtlCol="0">
            <a:spAutoFit/>
          </a:bodyPr>
          <a:lstStyle/>
          <a:p>
            <a:r>
              <a:rPr lang="en-US" sz="1600" dirty="0">
                <a:solidFill>
                  <a:srgbClr val="FF0000"/>
                </a:solidFill>
              </a:rPr>
              <a:t>Historical remarks</a:t>
            </a:r>
            <a:r>
              <a:rPr lang="en-US" sz="1600" dirty="0">
                <a:solidFill>
                  <a:srgbClr val="000000"/>
                </a:solidFill>
              </a:rPr>
              <a:t> </a:t>
            </a:r>
            <a:r>
              <a:rPr lang="en-US" sz="1600" dirty="0">
                <a:solidFill>
                  <a:srgbClr val="FF0000"/>
                </a:solidFill>
              </a:rPr>
              <a:t>-</a:t>
            </a:r>
            <a:r>
              <a:rPr lang="hu-HU" sz="1600" dirty="0">
                <a:solidFill>
                  <a:srgbClr val="FF0000"/>
                </a:solidFill>
              </a:rPr>
              <a:t>4</a:t>
            </a:r>
            <a:endParaRPr lang="en-US" sz="1600" dirty="0">
              <a:solidFill>
                <a:srgbClr val="FF0000"/>
              </a:solidFill>
            </a:endParaRPr>
          </a:p>
        </p:txBody>
      </p:sp>
      <p:sp>
        <p:nvSpPr>
          <p:cNvPr id="5" name="TextBox 4"/>
          <p:cNvSpPr txBox="1"/>
          <p:nvPr/>
        </p:nvSpPr>
        <p:spPr>
          <a:xfrm>
            <a:off x="2000727" y="6396857"/>
            <a:ext cx="6292107" cy="338554"/>
          </a:xfrm>
          <a:prstGeom prst="rect">
            <a:avLst/>
          </a:prstGeom>
          <a:noFill/>
        </p:spPr>
        <p:txBody>
          <a:bodyPr wrap="none" rtlCol="0">
            <a:spAutoFit/>
          </a:bodyPr>
          <a:lstStyle/>
          <a:p>
            <a:r>
              <a:rPr lang="hu-HU" sz="1600" dirty="0">
                <a:solidFill>
                  <a:srgbClr val="000000"/>
                </a:solidFill>
              </a:rPr>
              <a:t>Figure: ARM's</a:t>
            </a:r>
            <a:r>
              <a:rPr lang="en-US" sz="1600" dirty="0">
                <a:solidFill>
                  <a:srgbClr val="000000"/>
                </a:solidFill>
              </a:rPr>
              <a:t> </a:t>
            </a:r>
            <a:r>
              <a:rPr lang="hu-HU" sz="1600" dirty="0">
                <a:solidFill>
                  <a:srgbClr val="000000"/>
                </a:solidFill>
              </a:rPr>
              <a:t>recent </a:t>
            </a:r>
            <a:r>
              <a:rPr lang="en-US" sz="1600" dirty="0">
                <a:solidFill>
                  <a:srgbClr val="000000"/>
                </a:solidFill>
              </a:rPr>
              <a:t>headquarter </a:t>
            </a:r>
            <a:r>
              <a:rPr lang="hu-HU" sz="1600" dirty="0">
                <a:solidFill>
                  <a:srgbClr val="000000"/>
                </a:solidFill>
              </a:rPr>
              <a:t>in Cambridge (UK) [78]</a:t>
            </a:r>
            <a:endParaRPr lang="en-US" sz="1600" dirty="0">
              <a:solidFill>
                <a:srgbClr val="000000"/>
              </a:solidFill>
            </a:endParaRP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17</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181560231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(10)</a:t>
            </a:r>
            <a:endParaRPr lang="en-GB" sz="1700" kern="1200" dirty="0">
              <a:solidFill>
                <a:srgbClr val="FFFFFF"/>
              </a:solidFill>
            </a:endParaRPr>
          </a:p>
        </p:txBody>
      </p:sp>
      <p:sp>
        <p:nvSpPr>
          <p:cNvPr id="3" name="TextBox 2"/>
          <p:cNvSpPr txBox="1"/>
          <p:nvPr/>
        </p:nvSpPr>
        <p:spPr>
          <a:xfrm>
            <a:off x="77001" y="773705"/>
            <a:ext cx="8661154"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a) </a:t>
            </a:r>
            <a:r>
              <a:rPr kumimoji="0" lang="en-GB" sz="1600" b="0" i="0" u="none" strike="noStrike" kern="1200" cap="none" spc="0" normalizeH="0" baseline="0" noProof="0" dirty="0">
                <a:ln>
                  <a:noFill/>
                </a:ln>
                <a:solidFill>
                  <a:srgbClr val="0070C0"/>
                </a:solidFill>
                <a:effectLst/>
                <a:uLnTx/>
                <a:uFillTx/>
                <a:latin typeface="Verdana"/>
                <a:ea typeface="+mn-ea"/>
                <a:cs typeface="+mn-cs"/>
              </a:rPr>
              <a:t>As slices of L3 caches can operate in parallel</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FF0000"/>
                </a:solidFill>
                <a:effectLst/>
                <a:uLnTx/>
                <a:uFillTx/>
                <a:latin typeface="Verdana"/>
                <a:ea typeface="+mn-ea"/>
                <a:cs typeface="+mn-cs"/>
              </a:rPr>
              <a:t>sliced caches </a:t>
            </a:r>
            <a:r>
              <a:rPr kumimoji="0" lang="en-GB" sz="1600" b="0" i="0" u="none" strike="noStrike" kern="1200" cap="none" spc="0" normalizeH="0" baseline="0" noProof="0" dirty="0">
                <a:ln>
                  <a:noFill/>
                </a:ln>
                <a:solidFill>
                  <a:srgbClr val="000000"/>
                </a:solidFill>
                <a:effectLst/>
                <a:uLnTx/>
                <a:uFillTx/>
                <a:latin typeface="Verdana"/>
                <a:ea typeface="+mn-ea"/>
                <a:cs typeface="+mn-cs"/>
              </a:rPr>
              <a:t>with n slices,</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have in </a:t>
            </a:r>
            <a:r>
              <a:rPr kumimoji="0" lang="en-GB" sz="1600" b="0" i="0" u="none" strike="noStrike" kern="1200" cap="none" spc="0" normalizeH="0" baseline="0" noProof="0" dirty="0" smtClean="0">
                <a:ln>
                  <a:noFill/>
                </a:ln>
                <a:solidFill>
                  <a:srgbClr val="000000"/>
                </a:solidFill>
                <a:effectLst/>
                <a:uLnTx/>
                <a:uFillTx/>
                <a:latin typeface="Verdana"/>
                <a:ea typeface="+mn-ea"/>
                <a:cs typeface="+mn-cs"/>
              </a:rPr>
              <a:t>principle </a:t>
            </a:r>
            <a:r>
              <a:rPr kumimoji="0" lang="en-GB" sz="1600" b="0" i="0" u="none" strike="noStrike" kern="1200" cap="none" spc="0" normalizeH="0" baseline="0" noProof="0" dirty="0">
                <a:ln>
                  <a:noFill/>
                </a:ln>
                <a:solidFill>
                  <a:srgbClr val="000000"/>
                </a:solidFill>
                <a:effectLst/>
                <a:uLnTx/>
                <a:uFillTx/>
                <a:latin typeface="Verdana"/>
                <a:ea typeface="+mn-ea"/>
                <a:cs typeface="+mn-cs"/>
              </a:rPr>
              <a:t>an n-times </a:t>
            </a:r>
            <a:r>
              <a:rPr kumimoji="0" lang="en-GB" sz="1600" b="0" i="0" u="none" strike="noStrike" kern="1200" cap="none" spc="0" normalizeH="0" baseline="0" noProof="0" dirty="0">
                <a:ln>
                  <a:noFill/>
                </a:ln>
                <a:solidFill>
                  <a:srgbClr val="FF0000"/>
                </a:solidFill>
                <a:effectLst/>
                <a:uLnTx/>
                <a:uFillTx/>
                <a:latin typeface="Verdana"/>
                <a:ea typeface="+mn-ea"/>
                <a:cs typeface="+mn-cs"/>
              </a:rPr>
              <a:t>higher memory bandwidth </a:t>
            </a:r>
            <a:r>
              <a:rPr kumimoji="0" lang="en-GB" sz="1600" b="0" i="0" u="none" strike="noStrike" kern="1200" cap="none" spc="0" normalizeH="0" baseline="0" noProof="0" dirty="0">
                <a:ln>
                  <a:noFill/>
                </a:ln>
                <a:solidFill>
                  <a:srgbClr val="000000"/>
                </a:solidFill>
                <a:effectLst/>
                <a:uLnTx/>
                <a:uFillTx/>
                <a:latin typeface="Verdana"/>
                <a:ea typeface="+mn-ea"/>
                <a:cs typeface="+mn-cs"/>
              </a:rPr>
              <a:t>than unsliced caches.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71438" y="413665"/>
            <a:ext cx="4886274"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Major benefits of the sliced L3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caches -1</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grpSp>
        <p:nvGrpSpPr>
          <p:cNvPr id="10" name="Group 9"/>
          <p:cNvGrpSpPr/>
          <p:nvPr/>
        </p:nvGrpSpPr>
        <p:grpSpPr>
          <a:xfrm>
            <a:off x="45005" y="1943835"/>
            <a:ext cx="3536885" cy="2520280"/>
            <a:chOff x="6147175" y="1178750"/>
            <a:chExt cx="2353458" cy="1485165"/>
          </a:xfrm>
        </p:grpSpPr>
        <p:grpSp>
          <p:nvGrpSpPr>
            <p:cNvPr id="11" name="Group 10"/>
            <p:cNvGrpSpPr/>
            <p:nvPr/>
          </p:nvGrpSpPr>
          <p:grpSpPr>
            <a:xfrm>
              <a:off x="6147175" y="1178750"/>
              <a:ext cx="2340260" cy="1485165"/>
              <a:chOff x="6147175" y="1178750"/>
              <a:chExt cx="2340260" cy="1485165"/>
            </a:xfrm>
          </p:grpSpPr>
          <p:pic>
            <p:nvPicPr>
              <p:cNvPr id="13" name="Picture 12" descr="CPU_48.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67530" t="17325" r="6601" b="54720"/>
              <a:stretch/>
            </p:blipFill>
            <p:spPr bwMode="auto">
              <a:xfrm>
                <a:off x="6192180" y="1223755"/>
                <a:ext cx="2295255" cy="139515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147175" y="1178750"/>
                <a:ext cx="90010" cy="148516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12" name="Rectangle 11"/>
            <p:cNvSpPr/>
            <p:nvPr/>
          </p:nvSpPr>
          <p:spPr>
            <a:xfrm>
              <a:off x="8454914" y="1178750"/>
              <a:ext cx="45719" cy="148516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pic>
        <p:nvPicPr>
          <p:cNvPr id="15" name="Picture 2" descr="CPU_48.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55863" t="47985" r="5079" b="10534"/>
          <a:stretch/>
        </p:blipFill>
        <p:spPr bwMode="auto">
          <a:xfrm>
            <a:off x="3710055" y="1763815"/>
            <a:ext cx="5047410" cy="30153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6505" y="4935651"/>
            <a:ext cx="9046005" cy="338554"/>
          </a:xfrm>
          <a:prstGeom prst="rect">
            <a:avLst/>
          </a:prstGeom>
          <a:noFill/>
        </p:spPr>
        <p:txBody>
          <a:bodyPr wrap="square" rtlCol="0">
            <a:spAutoFit/>
          </a:bodyPr>
          <a:lstStyle/>
          <a:p>
            <a:pPr lvl="0">
              <a:defRPr/>
            </a:pPr>
            <a:r>
              <a:rPr lang="en-GB" sz="1600" dirty="0" smtClean="0">
                <a:solidFill>
                  <a:srgbClr val="2D2D8A"/>
                </a:solidFill>
              </a:rPr>
              <a:t>Figure: Raising </a:t>
            </a:r>
            <a:r>
              <a:rPr lang="en-GB" sz="1600" dirty="0">
                <a:solidFill>
                  <a:srgbClr val="2D2D8A"/>
                </a:solidFill>
              </a:rPr>
              <a:t>the L3 cache bandwidth due to parallel operation of DSU slices </a:t>
            </a:r>
            <a:r>
              <a:rPr lang="en-GB" sz="1600" dirty="0"/>
              <a:t>[</a:t>
            </a:r>
            <a:r>
              <a:rPr lang="hu-HU" sz="1600" dirty="0"/>
              <a:t>157</a:t>
            </a:r>
            <a:r>
              <a:rPr lang="en-GB" sz="1600" dirty="0"/>
              <a:t>]</a:t>
            </a:r>
          </a:p>
        </p:txBody>
      </p:sp>
    </p:spTree>
    <p:extLst>
      <p:ext uri="{BB962C8B-B14F-4D97-AF65-F5344CB8AC3E}">
        <p14:creationId xmlns:p14="http://schemas.microsoft.com/office/powerpoint/2010/main" val="3222648362"/>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11)</a:t>
            </a:r>
            <a:endParaRPr lang="en-GB" sz="1700" kern="1200" dirty="0">
              <a:solidFill>
                <a:srgbClr val="FFFFFF"/>
              </a:solidFill>
            </a:endParaRPr>
          </a:p>
        </p:txBody>
      </p:sp>
      <p:sp>
        <p:nvSpPr>
          <p:cNvPr id="3" name="TextBox 2"/>
          <p:cNvSpPr txBox="1"/>
          <p:nvPr/>
        </p:nvSpPr>
        <p:spPr>
          <a:xfrm>
            <a:off x="77001" y="773705"/>
            <a:ext cx="7479740"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b</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Smaller cache slices </a:t>
            </a:r>
            <a:r>
              <a:rPr kumimoji="0" lang="en-US" sz="1600" b="0" i="0" u="none" strike="noStrike" kern="1200" cap="none" spc="0" normalizeH="0" baseline="0" noProof="0" dirty="0">
                <a:ln>
                  <a:noFill/>
                </a:ln>
                <a:solidFill>
                  <a:srgbClr val="000000"/>
                </a:solidFill>
                <a:effectLst/>
                <a:uLnTx/>
                <a:uFillTx/>
                <a:latin typeface="Verdana"/>
                <a:ea typeface="+mn-ea"/>
                <a:cs typeface="+mn-cs"/>
              </a:rPr>
              <a:t>have a </a:t>
            </a:r>
            <a:r>
              <a:rPr kumimoji="0" lang="en-US" sz="1600" b="0" i="0" u="none" strike="noStrike" kern="1200" cap="none" spc="0" normalizeH="0" baseline="0" noProof="0" dirty="0">
                <a:ln>
                  <a:noFill/>
                </a:ln>
                <a:solidFill>
                  <a:srgbClr val="FF0000"/>
                </a:solidFill>
                <a:effectLst/>
                <a:uLnTx/>
                <a:uFillTx/>
                <a:latin typeface="Verdana"/>
                <a:ea typeface="+mn-ea"/>
                <a:cs typeface="+mn-cs"/>
              </a:rPr>
              <a:t>lower access time </a:t>
            </a:r>
            <a:r>
              <a:rPr kumimoji="0" lang="en-US" sz="1600" b="0" i="0" u="none" strike="noStrike" kern="1200" cap="none" spc="0" normalizeH="0" baseline="0" noProof="0" dirty="0">
                <a:ln>
                  <a:noFill/>
                </a:ln>
                <a:solidFill>
                  <a:srgbClr val="000000"/>
                </a:solidFill>
                <a:effectLst/>
                <a:uLnTx/>
                <a:uFillTx/>
                <a:latin typeface="Verdana"/>
                <a:ea typeface="+mn-ea"/>
                <a:cs typeface="+mn-cs"/>
              </a:rPr>
              <a:t>than a large cache.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6" name="TextBox 5"/>
          <p:cNvSpPr txBox="1"/>
          <p:nvPr/>
        </p:nvSpPr>
        <p:spPr>
          <a:xfrm>
            <a:off x="71438" y="413665"/>
            <a:ext cx="4886274"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Major benefits of the sliced L3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caches -2</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61817244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12)</a:t>
            </a:r>
            <a:endParaRPr lang="en-GB" sz="1700" dirty="0"/>
          </a:p>
        </p:txBody>
      </p:sp>
      <p:sp>
        <p:nvSpPr>
          <p:cNvPr id="3" name="TextBox 2"/>
          <p:cNvSpPr txBox="1"/>
          <p:nvPr/>
        </p:nvSpPr>
        <p:spPr>
          <a:xfrm>
            <a:off x="392589" y="1133745"/>
            <a:ext cx="8094846" cy="1154162"/>
          </a:xfrm>
          <a:prstGeom prst="rect">
            <a:avLst/>
          </a:prstGeom>
          <a:noFill/>
        </p:spPr>
        <p:txBody>
          <a:bodyPr wrap="square" rtlCol="0">
            <a:spAutoFit/>
          </a:bodyPr>
          <a:lstStyle/>
          <a:p>
            <a:pPr marL="342900" marR="0" lvl="0" indent="-342900" algn="l" defTabSz="457200" rtl="0" eaLnBrk="1" fontAlgn="base" latinLnBrk="0" hangingPunct="1">
              <a:lnSpc>
                <a:spcPct val="100000"/>
              </a:lnSpc>
              <a:spcBef>
                <a:spcPts val="0"/>
              </a:spcBef>
              <a:spcAft>
                <a:spcPts val="0"/>
              </a:spcAft>
              <a:buClrTx/>
              <a:buSzTx/>
              <a:buFontTx/>
              <a:buAutoNum type="alphaLcParen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requested data is </a:t>
            </a:r>
            <a:r>
              <a:rPr kumimoji="0" lang="en-US" sz="1600" b="0" i="0" u="none" strike="noStrike" kern="1200" cap="none" spc="0" normalizeH="0" baseline="0" noProof="0" dirty="0">
                <a:ln>
                  <a:noFill/>
                </a:ln>
                <a:solidFill>
                  <a:srgbClr val="0070C0"/>
                </a:solidFill>
                <a:effectLst/>
                <a:uLnTx/>
                <a:uFillTx/>
                <a:latin typeface="Verdana"/>
                <a:ea typeface="+mn-ea"/>
                <a:cs typeface="+mn-cs"/>
              </a:rPr>
              <a:t>held in the accessed slice</a:t>
            </a:r>
            <a:r>
              <a:rPr kumimoji="0" lang="en-US" sz="1600" b="0" i="0" u="none" strike="noStrike" kern="1200" cap="none" spc="0" normalizeH="0" baseline="0" noProof="0" dirty="0">
                <a:ln>
                  <a:noFill/>
                </a:ln>
                <a:solidFill>
                  <a:srgbClr val="000000"/>
                </a:solidFill>
                <a:effectLst/>
                <a:uLnTx/>
                <a:uFillTx/>
                <a:latin typeface="Verdana"/>
                <a:ea typeface="+mn-ea"/>
                <a:cs typeface="+mn-cs"/>
              </a:rPr>
              <a:t>, i.e. it can be accessed </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with a </a:t>
            </a:r>
            <a:r>
              <a:rPr kumimoji="0" lang="en-US" sz="1600" b="0" i="0" u="none" strike="noStrike" kern="1200" cap="none" spc="0" normalizeH="0" baseline="0" noProof="0" dirty="0">
                <a:ln>
                  <a:noFill/>
                </a:ln>
                <a:solidFill>
                  <a:srgbClr val="0070C0"/>
                </a:solidFill>
                <a:effectLst/>
                <a:uLnTx/>
                <a:uFillTx/>
                <a:latin typeface="Verdana"/>
                <a:ea typeface="+mn-ea"/>
                <a:cs typeface="+mn-cs"/>
              </a:rPr>
              <a:t>lower access time</a:t>
            </a:r>
            <a:r>
              <a:rPr kumimoji="0" lang="en-US" sz="1600" b="0" i="0" u="none" strike="noStrike" kern="1200" cap="none" spc="0" normalizeH="0" baseline="0" noProof="0" dirty="0">
                <a:ln>
                  <a:noFill/>
                </a:ln>
                <a:solidFill>
                  <a:srgbClr val="000000"/>
                </a:solidFill>
                <a:effectLst/>
                <a:uLnTx/>
                <a:uFillTx/>
                <a:latin typeface="Verdana"/>
                <a:ea typeface="+mn-ea"/>
                <a:cs typeface="+mn-cs"/>
              </a:rPr>
              <a:t>, and</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b) the requested data is kept in a </a:t>
            </a:r>
            <a:r>
              <a:rPr kumimoji="0" lang="en-US" sz="1600" b="0" i="0" u="none" strike="noStrike" kern="1200" cap="none" spc="0" normalizeH="0" baseline="0" noProof="0" dirty="0">
                <a:ln>
                  <a:noFill/>
                </a:ln>
                <a:solidFill>
                  <a:srgbClr val="0070C0"/>
                </a:solidFill>
                <a:effectLst/>
                <a:uLnTx/>
                <a:uFillTx/>
                <a:latin typeface="Verdana"/>
                <a:ea typeface="+mn-ea"/>
                <a:cs typeface="+mn-cs"/>
              </a:rPr>
              <a:t>remote slice</a:t>
            </a:r>
            <a:r>
              <a:rPr kumimoji="0" lang="en-US" sz="1600" b="0" i="0" u="none" strike="noStrike" kern="1200" cap="none" spc="0" normalizeH="0" baseline="0" noProof="0" dirty="0">
                <a:ln>
                  <a:noFill/>
                </a:ln>
                <a:solidFill>
                  <a:srgbClr val="000000"/>
                </a:solidFill>
                <a:effectLst/>
                <a:uLnTx/>
                <a:uFillTx/>
                <a:latin typeface="Verdana"/>
                <a:ea typeface="+mn-ea"/>
                <a:cs typeface="+mn-cs"/>
              </a:rPr>
              <a:t>, than the access needs a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longer time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4" name="TextBox 3"/>
          <p:cNvSpPr txBox="1"/>
          <p:nvPr/>
        </p:nvSpPr>
        <p:spPr>
          <a:xfrm>
            <a:off x="-108520" y="2259160"/>
            <a:ext cx="9013814"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In other words, </a:t>
            </a:r>
            <a:r>
              <a:rPr kumimoji="0" lang="en-US" sz="1600" b="0" i="0" u="none" strike="noStrike" kern="1200" cap="none" spc="0" normalizeH="0" baseline="0" noProof="0" dirty="0">
                <a:ln>
                  <a:noFill/>
                </a:ln>
                <a:solidFill>
                  <a:srgbClr val="0070C0"/>
                </a:solidFill>
                <a:effectLst/>
                <a:uLnTx/>
                <a:uFillTx/>
                <a:latin typeface="Verdana"/>
                <a:ea typeface="+mn-ea"/>
                <a:cs typeface="+mn-cs"/>
              </a:rPr>
              <a:t>cache access times are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now non </a:t>
            </a:r>
            <a:r>
              <a:rPr kumimoji="0" lang="en-US" sz="1600" b="0" i="0" u="none" strike="noStrike" kern="1200" cap="none" spc="0" normalizeH="0" baseline="0" noProof="0" dirty="0">
                <a:ln>
                  <a:noFill/>
                </a:ln>
                <a:solidFill>
                  <a:srgbClr val="0070C0"/>
                </a:solidFill>
                <a:effectLst/>
                <a:uLnTx/>
                <a:uFillTx/>
                <a:latin typeface="Verdana"/>
                <a:ea typeface="+mn-ea"/>
                <a:cs typeface="+mn-cs"/>
              </a:rPr>
              <a:t>uniform,</a:t>
            </a:r>
            <a:r>
              <a:rPr kumimoji="0" lang="en-US" sz="1600" b="0" i="0" u="none" strike="noStrike" kern="1200" cap="none" spc="0" normalizeH="0" baseline="0" noProof="0" dirty="0">
                <a:ln>
                  <a:noFill/>
                </a:ln>
                <a:solidFill>
                  <a:srgbClr val="000000"/>
                </a:solidFill>
                <a:effectLst/>
                <a:uLnTx/>
                <a:uFillTx/>
                <a:latin typeface="Verdana"/>
                <a:ea typeface="+mn-ea"/>
                <a:cs typeface="+mn-cs"/>
              </a:rPr>
              <a:t> a sliced cache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behaves</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as a </a:t>
            </a:r>
            <a:r>
              <a:rPr kumimoji="0" lang="en-US" sz="1600" b="0" i="0" u="none" strike="noStrike" kern="1200" cap="none" spc="0" normalizeH="0" baseline="0" noProof="0" dirty="0">
                <a:ln>
                  <a:noFill/>
                </a:ln>
                <a:solidFill>
                  <a:srgbClr val="000000"/>
                </a:solidFill>
                <a:effectLst/>
                <a:uLnTx/>
                <a:uFillTx/>
                <a:latin typeface="Verdana"/>
                <a:ea typeface="+mn-ea"/>
                <a:cs typeface="+mn-cs"/>
              </a:rPr>
              <a:t>NUCA (Non-Uniform Cache Architecture).</a:t>
            </a:r>
          </a:p>
        </p:txBody>
      </p:sp>
      <p:sp>
        <p:nvSpPr>
          <p:cNvPr id="5" name="TextBox 4"/>
          <p:cNvSpPr txBox="1"/>
          <p:nvPr/>
        </p:nvSpPr>
        <p:spPr>
          <a:xfrm>
            <a:off x="185520" y="795191"/>
            <a:ext cx="8661955" cy="338554"/>
          </a:xfrm>
          <a:prstGeom prst="rect">
            <a:avLst/>
          </a:prstGeom>
          <a:noFill/>
        </p:spPr>
        <p:txBody>
          <a:bodyPr wrap="square" rtlCol="0">
            <a:spAutoFit/>
          </a:bodyPr>
          <a:lstStyle/>
          <a:p>
            <a:pPr lvl="0" defTabSz="457200" fontAlgn="base">
              <a:defRPr/>
            </a:pPr>
            <a:r>
              <a:rPr lang="en-US" sz="1600" dirty="0" smtClean="0">
                <a:solidFill>
                  <a:srgbClr val="000000"/>
                </a:solidFill>
              </a:rPr>
              <a:t>While </a:t>
            </a:r>
            <a:r>
              <a:rPr lang="en-US" sz="1600" dirty="0">
                <a:solidFill>
                  <a:srgbClr val="000000"/>
                </a:solidFill>
              </a:rPr>
              <a:t>accessing sliced caches </a:t>
            </a:r>
            <a:r>
              <a:rPr lang="en-US" sz="1600" dirty="0" smtClean="0">
                <a:solidFill>
                  <a:srgbClr val="000000"/>
                </a:solidFill>
              </a:rPr>
              <a:t>there are </a:t>
            </a:r>
            <a:r>
              <a:rPr lang="en-US" sz="1600" dirty="0" smtClean="0">
                <a:solidFill>
                  <a:srgbClr val="FF0000"/>
                </a:solidFill>
              </a:rPr>
              <a:t>two </a:t>
            </a:r>
            <a:r>
              <a:rPr lang="en-US" sz="1600" dirty="0">
                <a:solidFill>
                  <a:srgbClr val="FF0000"/>
                </a:solidFill>
              </a:rPr>
              <a:t>access </a:t>
            </a:r>
            <a:r>
              <a:rPr lang="en-US" sz="1600" dirty="0" smtClean="0">
                <a:solidFill>
                  <a:srgbClr val="FF0000"/>
                </a:solidFill>
              </a:rPr>
              <a:t>patterns:</a:t>
            </a:r>
            <a:r>
              <a:rPr lang="en-US" sz="1600" dirty="0" smtClean="0">
                <a:solidFill>
                  <a:srgbClr val="000000"/>
                </a:solidFill>
              </a:rPr>
              <a:t> </a:t>
            </a:r>
            <a:endParaRPr lang="en-US" sz="1600" dirty="0">
              <a:solidFill>
                <a:srgbClr val="000000"/>
              </a:solidFill>
            </a:endParaRPr>
          </a:p>
        </p:txBody>
      </p:sp>
      <p:sp>
        <p:nvSpPr>
          <p:cNvPr id="6" name="TextBox 5"/>
          <p:cNvSpPr txBox="1"/>
          <p:nvPr/>
        </p:nvSpPr>
        <p:spPr>
          <a:xfrm>
            <a:off x="71500" y="413665"/>
            <a:ext cx="4387740" cy="369332"/>
          </a:xfrm>
          <a:prstGeom prst="rect">
            <a:avLst/>
          </a:prstGeom>
          <a:noFill/>
        </p:spPr>
        <p:txBody>
          <a:bodyPr wrap="none" rtlCol="0">
            <a:spAutoFit/>
          </a:bodyPr>
          <a:lstStyle/>
          <a:p>
            <a:r>
              <a:rPr lang="en-GB" dirty="0" smtClean="0">
                <a:solidFill>
                  <a:schemeClr val="accent6"/>
                </a:solidFill>
              </a:rPr>
              <a:t>Consequence of slicing the L3 cache</a:t>
            </a:r>
          </a:p>
        </p:txBody>
      </p:sp>
    </p:spTree>
    <p:extLst>
      <p:ext uri="{BB962C8B-B14F-4D97-AF65-F5344CB8AC3E}">
        <p14:creationId xmlns:p14="http://schemas.microsoft.com/office/powerpoint/2010/main" val="358397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13)</a:t>
            </a:r>
            <a:endParaRPr lang="en-GB" sz="1700" kern="1200" dirty="0">
              <a:solidFill>
                <a:srgbClr val="FFFFFF"/>
              </a:solidFill>
            </a:endParaRPr>
          </a:p>
        </p:txBody>
      </p:sp>
      <p:sp>
        <p:nvSpPr>
          <p:cNvPr id="3" name="TextBox 2"/>
          <p:cNvSpPr txBox="1"/>
          <p:nvPr/>
        </p:nvSpPr>
        <p:spPr>
          <a:xfrm>
            <a:off x="71500" y="413665"/>
            <a:ext cx="36426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Increasing the L3 cache size </a:t>
            </a:r>
          </a:p>
        </p:txBody>
      </p:sp>
      <p:sp>
        <p:nvSpPr>
          <p:cNvPr id="4" name="TextBox 3"/>
          <p:cNvSpPr txBox="1"/>
          <p:nvPr/>
        </p:nvSpPr>
        <p:spPr>
          <a:xfrm>
            <a:off x="116505" y="773705"/>
            <a:ext cx="9451050" cy="11541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In addition, the </a:t>
            </a:r>
            <a:r>
              <a:rPr kumimoji="0" lang="en-GB" sz="1600" b="0" i="0" u="none" strike="noStrike" kern="1200" cap="none" spc="0" normalizeH="0" baseline="0" noProof="0" dirty="0">
                <a:ln>
                  <a:noFill/>
                </a:ln>
                <a:solidFill>
                  <a:srgbClr val="0070C0"/>
                </a:solidFill>
                <a:effectLst/>
                <a:uLnTx/>
                <a:uFillTx/>
                <a:latin typeface="Verdana"/>
                <a:ea typeface="+mn-ea"/>
                <a:cs typeface="+mn-cs"/>
              </a:rPr>
              <a:t>L3 cache size is increased from up to 4 MBs </a:t>
            </a:r>
            <a:r>
              <a:rPr kumimoji="0" lang="en-GB" sz="1600" b="0" i="0" u="none" strike="noStrike" kern="1200" cap="none" spc="0" normalizeH="0" baseline="0" noProof="0" dirty="0">
                <a:ln>
                  <a:noFill/>
                </a:ln>
                <a:solidFill>
                  <a:srgbClr val="000000"/>
                </a:solidFill>
                <a:effectLst/>
                <a:uLnTx/>
                <a:uFillTx/>
                <a:latin typeface="Verdana"/>
                <a:ea typeface="+mn-ea"/>
                <a:cs typeface="+mn-cs"/>
              </a:rPr>
              <a:t>(in the previous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generation)</a:t>
            </a:r>
            <a:r>
              <a:rPr kumimoji="0" lang="en-GB" sz="1600" b="0" i="0" u="none" strike="noStrike" kern="1200" cap="none" spc="0" normalizeH="0" baseline="0" noProof="0" dirty="0">
                <a:ln>
                  <a:noFill/>
                </a:ln>
                <a:solidFill>
                  <a:srgbClr val="0070C0"/>
                </a:solidFill>
                <a:effectLst/>
                <a:uLnTx/>
                <a:uFillTx/>
                <a:latin typeface="Verdana"/>
                <a:ea typeface="+mn-ea"/>
                <a:cs typeface="+mn-cs"/>
              </a:rPr>
              <a:t> to up to 16 MB</a:t>
            </a:r>
            <a:r>
              <a:rPr kumimoji="0" lang="en-GB" sz="1600" b="0" i="0" u="none" strike="noStrike" kern="1200" cap="none" spc="0" normalizeH="0" baseline="0" noProof="0" dirty="0">
                <a:ln>
                  <a:noFill/>
                </a:ln>
                <a:solidFill>
                  <a:srgbClr val="000000"/>
                </a:solidFill>
                <a:effectLst/>
                <a:uLnTx/>
                <a:uFillTx/>
                <a:latin typeface="Verdana"/>
                <a:ea typeface="+mn-ea"/>
                <a:cs typeface="+mn-cs"/>
              </a:rPr>
              <a:t> for higher performance and lower power consumption.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Also the operation frequency has been raised</a:t>
            </a:r>
            <a:r>
              <a:rPr kumimoji="0" lang="en-GB" sz="1600" b="0" i="0" u="none" strike="noStrike" kern="1200" cap="none" spc="0" normalizeH="0" baseline="0" noProof="0" dirty="0" smtClean="0">
                <a:ln>
                  <a:noFill/>
                </a:ln>
                <a:solidFill>
                  <a:srgbClr val="000000"/>
                </a:solidFill>
                <a:effectLst/>
                <a:uLnTx/>
                <a:uFillTx/>
                <a:latin typeface="Verdana"/>
                <a:ea typeface="+mn-ea"/>
                <a:cs typeface="+mn-cs"/>
              </a:rPr>
              <a:t> to achieve higher bandwidth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000000"/>
                </a:solidFill>
                <a:effectLst/>
                <a:uLnTx/>
                <a:uFillTx/>
                <a:latin typeface="Verdana"/>
                <a:ea typeface="+mn-ea"/>
                <a:cs typeface="+mn-cs"/>
              </a:rPr>
              <a:t>      lower latencies.</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6744561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14)</a:t>
            </a:r>
            <a:endParaRPr lang="en-US" sz="1700" kern="1200" dirty="0">
              <a:solidFill>
                <a:srgbClr val="FFFFFF"/>
              </a:solidFill>
            </a:endParaRPr>
          </a:p>
        </p:txBody>
      </p:sp>
      <p:sp>
        <p:nvSpPr>
          <p:cNvPr id="36" name="TextBox 35"/>
          <p:cNvSpPr txBox="1"/>
          <p:nvPr/>
        </p:nvSpPr>
        <p:spPr>
          <a:xfrm>
            <a:off x="79075" y="413665"/>
            <a:ext cx="957792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Remarks to the emergence of sliced L3 caches</a:t>
            </a:r>
          </a:p>
        </p:txBody>
      </p:sp>
      <p:sp>
        <p:nvSpPr>
          <p:cNvPr id="8" name="TextBox 7"/>
          <p:cNvSpPr txBox="1"/>
          <p:nvPr/>
        </p:nvSpPr>
        <p:spPr>
          <a:xfrm>
            <a:off x="88363" y="773705"/>
            <a:ext cx="8423140" cy="1323439"/>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Concerning cache slicing </a:t>
            </a:r>
            <a:r>
              <a:rPr kumimoji="0" lang="en-GB" sz="1600" b="0" i="0" u="none" strike="noStrike" kern="1200" cap="none" spc="0" normalizeH="0" baseline="0" noProof="0" dirty="0">
                <a:ln>
                  <a:noFill/>
                </a:ln>
                <a:solidFill>
                  <a:srgbClr val="FF0000"/>
                </a:solidFill>
                <a:effectLst/>
                <a:uLnTx/>
                <a:uFillTx/>
                <a:latin typeface="Verdana"/>
                <a:ea typeface="+mn-ea"/>
                <a:cs typeface="+mn-cs"/>
              </a:rPr>
              <a:t>client CPUs and ARM’s CPU designs made the same</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FF0000"/>
                </a:solidFill>
                <a:latin typeface="Verdana"/>
              </a:rPr>
              <a:t> </a:t>
            </a:r>
            <a:r>
              <a:rPr kumimoji="0" lang="en-GB" sz="1600" b="0" i="0" u="none" strike="noStrike" kern="1200" cap="none" spc="0" normalizeH="0" baseline="0" noProof="0" dirty="0">
                <a:ln>
                  <a:noFill/>
                </a:ln>
                <a:solidFill>
                  <a:srgbClr val="FF0000"/>
                </a:solidFill>
                <a:effectLst/>
                <a:uLnTx/>
                <a:uFillTx/>
                <a:latin typeface="Verdana"/>
                <a:ea typeface="+mn-ea"/>
                <a:cs typeface="+mn-cs"/>
              </a:rPr>
              <a:t>  evolution</a:t>
            </a:r>
            <a:r>
              <a:rPr kumimoji="0" lang="en-GB" sz="1600" b="0" i="0" u="none" strike="noStrike" kern="1200" cap="none" spc="0" normalizeH="0" baseline="0" noProof="0" dirty="0">
                <a:ln>
                  <a:noFill/>
                </a:ln>
                <a:solidFill>
                  <a:srgbClr val="000000"/>
                </a:solidFill>
                <a:effectLst/>
                <a:uLnTx/>
                <a:uFillTx/>
                <a:latin typeface="Verdana"/>
                <a:ea typeface="+mn-ea"/>
                <a:cs typeface="+mn-cs"/>
              </a:rPr>
              <a:t>, namely </a:t>
            </a:r>
            <a:r>
              <a:rPr kumimoji="0" lang="en-GB" sz="1600" b="0" i="0" u="none" strike="noStrike" kern="1200" cap="none" spc="0" normalizeH="0" baseline="0" noProof="0" dirty="0">
                <a:ln>
                  <a:noFill/>
                </a:ln>
                <a:solidFill>
                  <a:srgbClr val="0070C0"/>
                </a:solidFill>
                <a:effectLst/>
                <a:uLnTx/>
                <a:uFillTx/>
                <a:latin typeface="Verdana"/>
                <a:ea typeface="+mn-ea"/>
                <a:cs typeface="+mn-cs"/>
              </a:rPr>
              <a:t>first homogeneous (not sliced) L3 caches were introduced</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 and subsequently replaced by sliced designs</a:t>
            </a:r>
            <a:r>
              <a:rPr kumimoji="0" lang="en-GB" sz="1600" b="0" i="0" u="none" strike="noStrike" kern="1200" cap="none" spc="0" normalizeH="0" baseline="0" noProof="0" dirty="0">
                <a:ln>
                  <a:noFill/>
                </a:ln>
                <a:solidFill>
                  <a:srgbClr val="000000"/>
                </a:solidFill>
                <a:effectLst/>
                <a:uLnTx/>
                <a:uFillTx/>
                <a:latin typeface="Verdana"/>
                <a:ea typeface="+mn-ea"/>
                <a:cs typeface="+mn-cs"/>
              </a:rPr>
              <a:t> (as indicated below), primarily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to achieve</a:t>
            </a:r>
            <a:r>
              <a:rPr lang="en-GB" sz="1600" dirty="0">
                <a:solidFill>
                  <a:srgbClr val="000000"/>
                </a:solidFill>
                <a:latin typeface="Verdana"/>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higher performance (cache bandwidth) due to parallel operation of</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000000"/>
                </a:solidFill>
                <a:latin typeface="Verdana"/>
              </a:rPr>
              <a:t>   the </a:t>
            </a:r>
            <a:r>
              <a:rPr kumimoji="0" lang="en-GB" sz="1600" b="0" i="0" u="none" strike="noStrike" kern="1200" cap="none" spc="0" normalizeH="0" baseline="0" noProof="0" dirty="0">
                <a:ln>
                  <a:noFill/>
                </a:ln>
                <a:solidFill>
                  <a:srgbClr val="000000"/>
                </a:solidFill>
                <a:effectLst/>
                <a:uLnTx/>
                <a:uFillTx/>
                <a:latin typeface="Verdana"/>
                <a:ea typeface="+mn-ea"/>
                <a:cs typeface="+mn-cs"/>
              </a:rPr>
              <a:t>slices. </a:t>
            </a:r>
          </a:p>
        </p:txBody>
      </p:sp>
      <p:sp>
        <p:nvSpPr>
          <p:cNvPr id="37" name="Rounded Rectangle 36"/>
          <p:cNvSpPr/>
          <p:nvPr/>
        </p:nvSpPr>
        <p:spPr bwMode="auto">
          <a:xfrm>
            <a:off x="2816805" y="2393885"/>
            <a:ext cx="4248000" cy="2052000"/>
          </a:xfrm>
          <a:prstGeom prst="roundRect">
            <a:avLst/>
          </a:prstGeom>
          <a:solidFill>
            <a:srgbClr val="D5F4FF"/>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8" name="TextBox 37"/>
          <p:cNvSpPr txBox="1"/>
          <p:nvPr/>
        </p:nvSpPr>
        <p:spPr>
          <a:xfrm>
            <a:off x="3608181" y="2696080"/>
            <a:ext cx="2719014"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a:ea typeface="+mn-ea"/>
                <a:cs typeface="+mn-cs"/>
              </a:rPr>
              <a:t>3-level cache architectures</a:t>
            </a:r>
          </a:p>
        </p:txBody>
      </p:sp>
      <p:sp>
        <p:nvSpPr>
          <p:cNvPr id="41" name="TextBox 40"/>
          <p:cNvSpPr txBox="1"/>
          <p:nvPr/>
        </p:nvSpPr>
        <p:spPr>
          <a:xfrm>
            <a:off x="4192849" y="3015734"/>
            <a:ext cx="1570430" cy="451406"/>
          </a:xfrm>
          <a:prstGeom prst="rect">
            <a:avLst/>
          </a:prstGeom>
          <a:noFill/>
        </p:spPr>
        <p:txBody>
          <a:bodyPr wrap="none" rtlCol="0">
            <a:spAutoFit/>
          </a:bodyPr>
          <a:lstStyle/>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Per-core, unified</a:t>
            </a:r>
          </a:p>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  L2 cache</a:t>
            </a:r>
          </a:p>
        </p:txBody>
      </p:sp>
      <p:sp>
        <p:nvSpPr>
          <p:cNvPr id="43" name="TextBox 42"/>
          <p:cNvSpPr txBox="1"/>
          <p:nvPr/>
        </p:nvSpPr>
        <p:spPr>
          <a:xfrm>
            <a:off x="4121950" y="3474005"/>
            <a:ext cx="1733535" cy="451406"/>
          </a:xfrm>
          <a:prstGeom prst="rect">
            <a:avLst/>
          </a:prstGeom>
          <a:noFill/>
        </p:spPr>
        <p:txBody>
          <a:bodyPr wrap="square" rtlCol="0">
            <a:spAutoFit/>
          </a:bodyPr>
          <a:lstStyle/>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Shared, unified</a:t>
            </a:r>
          </a:p>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 L3 cache</a:t>
            </a:r>
          </a:p>
        </p:txBody>
      </p:sp>
      <p:sp>
        <p:nvSpPr>
          <p:cNvPr id="46" name="TextBox 45"/>
          <p:cNvSpPr txBox="1"/>
          <p:nvPr/>
        </p:nvSpPr>
        <p:spPr>
          <a:xfrm>
            <a:off x="3161552" y="4061682"/>
            <a:ext cx="1005403" cy="492443"/>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Verdana"/>
                <a:ea typeface="+mn-ea"/>
                <a:cs typeface="+mn-cs"/>
              </a:rPr>
              <a:t>Not sliced</a:t>
            </a:r>
          </a:p>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7" name="TextBox 46"/>
          <p:cNvSpPr txBox="1"/>
          <p:nvPr/>
        </p:nvSpPr>
        <p:spPr>
          <a:xfrm>
            <a:off x="5960904" y="4040826"/>
            <a:ext cx="681597"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Verdana"/>
                <a:ea typeface="+mn-ea"/>
                <a:cs typeface="+mn-cs"/>
              </a:rPr>
              <a:t>Sliced</a:t>
            </a:r>
          </a:p>
        </p:txBody>
      </p:sp>
      <p:cxnSp>
        <p:nvCxnSpPr>
          <p:cNvPr id="48" name="Straight Connector 47"/>
          <p:cNvCxnSpPr/>
          <p:nvPr/>
        </p:nvCxnSpPr>
        <p:spPr bwMode="auto">
          <a:xfrm flipH="1">
            <a:off x="4444838" y="3877981"/>
            <a:ext cx="2080" cy="4671"/>
          </a:xfrm>
          <a:prstGeom prst="line">
            <a:avLst/>
          </a:prstGeom>
          <a:noFill/>
          <a:ln w="19050" cap="flat" cmpd="sng" algn="ctr">
            <a:solidFill>
              <a:srgbClr val="FF0000"/>
            </a:solidFill>
            <a:prstDash val="solid"/>
            <a:round/>
            <a:headEnd type="none" w="med" len="med"/>
            <a:tailEnd type="none" w="med" len="med"/>
          </a:ln>
          <a:effectLst/>
        </p:spPr>
      </p:cxnSp>
      <p:cxnSp>
        <p:nvCxnSpPr>
          <p:cNvPr id="49" name="Straight Connector 48"/>
          <p:cNvCxnSpPr>
            <a:stCxn id="43" idx="2"/>
          </p:cNvCxnSpPr>
          <p:nvPr/>
        </p:nvCxnSpPr>
        <p:spPr bwMode="auto">
          <a:xfrm flipH="1">
            <a:off x="3657484" y="3925411"/>
            <a:ext cx="1331234" cy="103534"/>
          </a:xfrm>
          <a:prstGeom prst="line">
            <a:avLst/>
          </a:prstGeom>
          <a:noFill/>
          <a:ln w="6350" cap="flat" cmpd="sng" algn="ctr">
            <a:solidFill>
              <a:schemeClr val="tx1"/>
            </a:solidFill>
            <a:prstDash val="solid"/>
            <a:round/>
            <a:headEnd type="none" w="med" len="med"/>
            <a:tailEnd type="none" w="med" len="med"/>
          </a:ln>
          <a:effectLst/>
        </p:spPr>
      </p:cxnSp>
      <p:sp>
        <p:nvSpPr>
          <p:cNvPr id="50" name="Oval 8"/>
          <p:cNvSpPr>
            <a:spLocks noChangeArrowheads="1"/>
          </p:cNvSpPr>
          <p:nvPr/>
        </p:nvSpPr>
        <p:spPr bwMode="auto">
          <a:xfrm>
            <a:off x="3626970" y="3992916"/>
            <a:ext cx="72260" cy="72122"/>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cxnSp>
        <p:nvCxnSpPr>
          <p:cNvPr id="53" name="Straight Connector 52"/>
          <p:cNvCxnSpPr/>
          <p:nvPr/>
        </p:nvCxnSpPr>
        <p:spPr bwMode="auto">
          <a:xfrm flipH="1" flipV="1">
            <a:off x="4977318" y="3924300"/>
            <a:ext cx="1321797" cy="114693"/>
          </a:xfrm>
          <a:prstGeom prst="line">
            <a:avLst/>
          </a:prstGeom>
          <a:noFill/>
          <a:ln w="6350" cap="flat" cmpd="sng" algn="ctr">
            <a:solidFill>
              <a:schemeClr val="tx1"/>
            </a:solidFill>
            <a:prstDash val="solid"/>
            <a:round/>
            <a:headEnd type="none" w="med" len="med"/>
            <a:tailEnd type="none" w="med" len="med"/>
          </a:ln>
          <a:effectLst/>
        </p:spPr>
      </p:cxnSp>
      <p:sp>
        <p:nvSpPr>
          <p:cNvPr id="54" name="Oval 8"/>
          <p:cNvSpPr>
            <a:spLocks noChangeArrowheads="1"/>
          </p:cNvSpPr>
          <p:nvPr/>
        </p:nvSpPr>
        <p:spPr bwMode="auto">
          <a:xfrm>
            <a:off x="6262530" y="3998539"/>
            <a:ext cx="72000" cy="72000"/>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sp>
        <p:nvSpPr>
          <p:cNvPr id="60" name="Rounded Rectangle 59"/>
          <p:cNvSpPr/>
          <p:nvPr/>
        </p:nvSpPr>
        <p:spPr bwMode="auto">
          <a:xfrm>
            <a:off x="3582436" y="2688061"/>
            <a:ext cx="2789764" cy="1209817"/>
          </a:xfrm>
          <a:prstGeom prst="roundRect">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62" name="TextBox 61"/>
          <p:cNvSpPr txBox="1"/>
          <p:nvPr/>
        </p:nvSpPr>
        <p:spPr>
          <a:xfrm>
            <a:off x="3041766" y="4611531"/>
            <a:ext cx="1290738" cy="692497"/>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2 based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 Nehalem 4C</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(2008)</a:t>
            </a:r>
          </a:p>
        </p:txBody>
      </p:sp>
      <p:sp>
        <p:nvSpPr>
          <p:cNvPr id="63" name="TextBox 62"/>
          <p:cNvSpPr txBox="1"/>
          <p:nvPr/>
        </p:nvSpPr>
        <p:spPr>
          <a:xfrm>
            <a:off x="5254046" y="4609929"/>
            <a:ext cx="1999265" cy="931024"/>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2 based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 Sandy Bridge 4C</a:t>
            </a:r>
          </a:p>
          <a:p>
            <a:pPr marL="0" marR="0" lvl="0" indent="0" algn="ctr" defTabSz="457200" rtl="0" eaLnBrk="1" fontAlgn="base" latinLnBrk="0" hangingPunct="1">
              <a:lnSpc>
                <a:spcPct val="100000"/>
              </a:lnSpc>
              <a:spcBef>
                <a:spcPts val="0"/>
              </a:spcBef>
              <a:spcAft>
                <a:spcPts val="3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(2011),</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and subsequent proc.</a:t>
            </a:r>
          </a:p>
        </p:txBody>
      </p:sp>
      <p:sp>
        <p:nvSpPr>
          <p:cNvPr id="64" name="TextBox 63"/>
          <p:cNvSpPr txBox="1"/>
          <p:nvPr/>
        </p:nvSpPr>
        <p:spPr>
          <a:xfrm>
            <a:off x="2897387" y="5540342"/>
            <a:ext cx="1600953"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K10 Barcelona</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(2007)</a:t>
            </a:r>
          </a:p>
        </p:txBody>
      </p:sp>
      <p:sp>
        <p:nvSpPr>
          <p:cNvPr id="65" name="TextBox 64"/>
          <p:cNvSpPr txBox="1"/>
          <p:nvPr/>
        </p:nvSpPr>
        <p:spPr>
          <a:xfrm>
            <a:off x="1601670" y="4487800"/>
            <a:ext cx="638316" cy="292388"/>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Verdana"/>
                <a:ea typeface="+mn-ea"/>
                <a:cs typeface="+mn-cs"/>
              </a:rPr>
              <a:t>Intel</a:t>
            </a:r>
          </a:p>
        </p:txBody>
      </p:sp>
      <p:sp>
        <p:nvSpPr>
          <p:cNvPr id="66" name="TextBox 65"/>
          <p:cNvSpPr txBox="1"/>
          <p:nvPr/>
        </p:nvSpPr>
        <p:spPr>
          <a:xfrm>
            <a:off x="1646675" y="5368479"/>
            <a:ext cx="611065" cy="292388"/>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Verdana"/>
                <a:ea typeface="+mn-ea"/>
                <a:cs typeface="+mn-cs"/>
              </a:rPr>
              <a:t>AMD</a:t>
            </a:r>
          </a:p>
        </p:txBody>
      </p:sp>
      <p:sp>
        <p:nvSpPr>
          <p:cNvPr id="67" name="Right Arrow 66"/>
          <p:cNvSpPr/>
          <p:nvPr/>
        </p:nvSpPr>
        <p:spPr bwMode="auto">
          <a:xfrm>
            <a:off x="4574136" y="4723204"/>
            <a:ext cx="239607" cy="110097"/>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8" name="TextBox 67"/>
          <p:cNvSpPr txBox="1"/>
          <p:nvPr/>
        </p:nvSpPr>
        <p:spPr>
          <a:xfrm>
            <a:off x="5067055" y="5546847"/>
            <a:ext cx="2430270"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K17 Zen core-based lines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(2017)</a:t>
            </a:r>
          </a:p>
        </p:txBody>
      </p:sp>
      <p:sp>
        <p:nvSpPr>
          <p:cNvPr id="69" name="TextBox 68"/>
          <p:cNvSpPr txBox="1"/>
          <p:nvPr/>
        </p:nvSpPr>
        <p:spPr>
          <a:xfrm>
            <a:off x="2501770" y="6121143"/>
            <a:ext cx="2372454"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v8.2-A based CPUs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(2016)</a:t>
            </a:r>
          </a:p>
        </p:txBody>
      </p:sp>
      <p:sp>
        <p:nvSpPr>
          <p:cNvPr id="71" name="TextBox 70"/>
          <p:cNvSpPr txBox="1"/>
          <p:nvPr/>
        </p:nvSpPr>
        <p:spPr>
          <a:xfrm>
            <a:off x="1626355" y="5949280"/>
            <a:ext cx="603050" cy="292388"/>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Verdana"/>
                <a:ea typeface="+mn-ea"/>
                <a:cs typeface="+mn-cs"/>
              </a:rPr>
              <a:t>ARM</a:t>
            </a:r>
          </a:p>
        </p:txBody>
      </p:sp>
      <p:sp>
        <p:nvSpPr>
          <p:cNvPr id="73" name="TextBox 72"/>
          <p:cNvSpPr txBox="1"/>
          <p:nvPr/>
        </p:nvSpPr>
        <p:spPr>
          <a:xfrm>
            <a:off x="5067055" y="6127648"/>
            <a:ext cx="2430270" cy="492443"/>
          </a:xfrm>
          <a:prstGeom prst="rect">
            <a:avLst/>
          </a:prstGeom>
          <a:noFill/>
        </p:spPr>
        <p:txBody>
          <a:bodyPr wrap="square" rtlCol="0">
            <a:spAutoFit/>
          </a:bodyPr>
          <a:lstStyle/>
          <a:p>
            <a:pPr lvl="0" algn="ctr" defTabSz="457200" fontAlgn="base">
              <a:defRPr/>
            </a:pPr>
            <a:r>
              <a:rPr lang="en-US" sz="1300" i="1" dirty="0">
                <a:solidFill>
                  <a:srgbClr val="000000"/>
                </a:solidFill>
              </a:rPr>
              <a:t>v9-A based CPUs</a:t>
            </a:r>
          </a:p>
          <a:p>
            <a:pPr lvl="0" algn="ctr" defTabSz="457200" fontAlgn="base">
              <a:defRPr/>
            </a:pPr>
            <a:r>
              <a:rPr lang="en-US" sz="1300" i="1" dirty="0">
                <a:solidFill>
                  <a:srgbClr val="000000"/>
                </a:solidFill>
              </a:rPr>
              <a:t>(2021)</a:t>
            </a:r>
          </a:p>
        </p:txBody>
      </p:sp>
      <p:sp>
        <p:nvSpPr>
          <p:cNvPr id="27" name="TextBox 6"/>
          <p:cNvSpPr txBox="1"/>
          <p:nvPr/>
        </p:nvSpPr>
        <p:spPr>
          <a:xfrm>
            <a:off x="8740365" y="6354325"/>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00857151"/>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71438" y="413665"/>
            <a:ext cx="63907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2.5.5 The Memory Tagging Extension (MTE) </a:t>
            </a:r>
          </a:p>
        </p:txBody>
      </p:sp>
      <p:sp>
        <p:nvSpPr>
          <p:cNvPr id="5" name="Szövegdoboz 4"/>
          <p:cNvSpPr txBox="1"/>
          <p:nvPr/>
        </p:nvSpPr>
        <p:spPr>
          <a:xfrm>
            <a:off x="71438" y="773705"/>
            <a:ext cx="53106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Security issues concerning memory accesses</a:t>
            </a:r>
          </a:p>
        </p:txBody>
      </p:sp>
      <p:sp>
        <p:nvSpPr>
          <p:cNvPr id="6" name="Szövegdoboz 5"/>
          <p:cNvSpPr txBox="1"/>
          <p:nvPr/>
        </p:nvSpPr>
        <p:spPr>
          <a:xfrm>
            <a:off x="250825" y="1088740"/>
            <a:ext cx="8893175" cy="11541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Vulnerability reports state that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violations of memory safety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(like buffer overflow-based threats)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account for the majority of security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According to published figures of Microsoft and Google over 70-75 %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vulnerabilities are violations of memory safety (see the next Figure)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146</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p:txBody>
      </p:sp>
      <p:sp>
        <p:nvSpPr>
          <p:cNvPr id="8" name="Cím 1"/>
          <p:cNvSpPr>
            <a:spLocks noGrp="1"/>
          </p:cNvSpPr>
          <p:nvPr>
            <p:ph type="title"/>
          </p:nvPr>
        </p:nvSpPr>
        <p:spPr>
          <a:xfrm>
            <a:off x="0" y="0"/>
            <a:ext cx="9144000" cy="393700"/>
          </a:xfrm>
        </p:spPr>
        <p:txBody>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(15)</a:t>
            </a:r>
            <a:endParaRPr lang="en-US" sz="1700" dirty="0"/>
          </a:p>
        </p:txBody>
      </p:sp>
      <p:sp>
        <p:nvSpPr>
          <p:cNvPr id="3" name="TextBox 2"/>
          <p:cNvSpPr txBox="1"/>
          <p:nvPr/>
        </p:nvSpPr>
        <p:spPr>
          <a:xfrm>
            <a:off x="71500" y="2258870"/>
            <a:ext cx="8775975" cy="338554"/>
          </a:xfrm>
          <a:prstGeom prst="rect">
            <a:avLst/>
          </a:prstGeom>
          <a:noFill/>
        </p:spPr>
        <p:txBody>
          <a:bodyPr wrap="square" rtlCol="0">
            <a:spAutoFit/>
          </a:bodyPr>
          <a:lstStyle/>
          <a:p>
            <a:r>
              <a:rPr lang="en-GB" sz="1600" dirty="0" smtClean="0">
                <a:solidFill>
                  <a:srgbClr val="FF0000"/>
                </a:solidFill>
              </a:rPr>
              <a:t>Memory Tagging Extension </a:t>
            </a:r>
            <a:r>
              <a:rPr lang="en-GB" sz="1600" dirty="0" smtClean="0"/>
              <a:t>aims at </a:t>
            </a:r>
            <a:r>
              <a:rPr lang="en-GB" sz="1600" dirty="0" smtClean="0">
                <a:solidFill>
                  <a:srgbClr val="0070C0"/>
                </a:solidFill>
              </a:rPr>
              <a:t>amending the vulnerability issue. </a:t>
            </a:r>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2" name="TextBox 1"/>
          <p:cNvSpPr txBox="1"/>
          <p:nvPr/>
        </p:nvSpPr>
        <p:spPr>
          <a:xfrm>
            <a:off x="161925" y="6309320"/>
            <a:ext cx="3103542" cy="338554"/>
          </a:xfrm>
          <a:prstGeom prst="rect">
            <a:avLst/>
          </a:prstGeom>
          <a:noFill/>
        </p:spPr>
        <p:txBody>
          <a:bodyPr wrap="none" rtlCol="0">
            <a:spAutoFit/>
          </a:bodyPr>
          <a:lstStyle/>
          <a:p>
            <a:r>
              <a:rPr lang="en-GB" sz="1600" dirty="0" err="1" smtClean="0"/>
              <a:t>Vulnarability</a:t>
            </a:r>
            <a:r>
              <a:rPr lang="en-GB" sz="1600" dirty="0" smtClean="0"/>
              <a:t>: </a:t>
            </a:r>
            <a:r>
              <a:rPr lang="en-GB" sz="1600" dirty="0" err="1" smtClean="0"/>
              <a:t>sérülékenység</a:t>
            </a:r>
            <a:endParaRPr lang="en-GB" sz="1600" dirty="0" smtClean="0"/>
          </a:p>
        </p:txBody>
      </p:sp>
    </p:spTree>
    <p:extLst>
      <p:ext uri="{BB962C8B-B14F-4D97-AF65-F5344CB8AC3E}">
        <p14:creationId xmlns:p14="http://schemas.microsoft.com/office/powerpoint/2010/main" val="11953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16)</a:t>
            </a:r>
            <a:endParaRPr lang="en-US" sz="1700" dirty="0"/>
          </a:p>
        </p:txBody>
      </p:sp>
      <p:sp>
        <p:nvSpPr>
          <p:cNvPr id="3" name="Szövegdoboz 2"/>
          <p:cNvSpPr txBox="1"/>
          <p:nvPr/>
        </p:nvSpPr>
        <p:spPr>
          <a:xfrm>
            <a:off x="71438" y="413665"/>
            <a:ext cx="5625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Principle of memory tagging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144</a:t>
            </a:r>
            <a:r>
              <a:rPr kumimoji="0" lang="en-US" sz="1800" b="0" i="0" u="none" strike="noStrike" kern="1200" cap="none" spc="0" normalizeH="0" baseline="0" noProof="0" dirty="0" smtClean="0">
                <a:ln>
                  <a:noFill/>
                </a:ln>
                <a:effectLst/>
                <a:uLnTx/>
                <a:uFillTx/>
                <a:latin typeface="Verdana"/>
                <a:ea typeface="+mn-ea"/>
                <a:cs typeface="+mn-cs"/>
              </a:rPr>
              <a:t>]</a:t>
            </a:r>
          </a:p>
        </p:txBody>
      </p:sp>
      <p:pic>
        <p:nvPicPr>
          <p:cNvPr id="5" name="Kép 4"/>
          <p:cNvPicPr>
            <a:picLocks noChangeAspect="1"/>
          </p:cNvPicPr>
          <p:nvPr/>
        </p:nvPicPr>
        <p:blipFill rotWithShape="1">
          <a:blip r:embed="rId2">
            <a:extLst>
              <a:ext uri="{28A0092B-C50C-407E-A947-70E740481C1C}">
                <a14:useLocalDpi xmlns:a14="http://schemas.microsoft.com/office/drawing/2010/main" val="0"/>
              </a:ext>
            </a:extLst>
          </a:blip>
          <a:srcRect l="1766" t="19376" r="51477"/>
          <a:stretch/>
        </p:blipFill>
        <p:spPr>
          <a:xfrm>
            <a:off x="4391980" y="2387420"/>
            <a:ext cx="4275475" cy="4146925"/>
          </a:xfrm>
          <a:prstGeom prst="rect">
            <a:avLst/>
          </a:prstGeom>
        </p:spPr>
      </p:pic>
      <p:sp>
        <p:nvSpPr>
          <p:cNvPr id="6" name="Szövegdoboz 5"/>
          <p:cNvSpPr txBox="1"/>
          <p:nvPr/>
        </p:nvSpPr>
        <p:spPr>
          <a:xfrm>
            <a:off x="206515" y="773705"/>
            <a:ext cx="9072562" cy="123110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Memory tagging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is implemented by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locks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and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keys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Locks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are set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in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memory </a:t>
            </a:r>
            <a:r>
              <a:rPr kumimoji="0" lang="en-US" sz="1600" b="0" i="0" u="none" strike="noStrike" kern="1200" cap="none" spc="0" normalizeH="0" baseline="0" noProof="0" dirty="0">
                <a:ln>
                  <a:noFill/>
                </a:ln>
                <a:solidFill>
                  <a:srgbClr val="000000"/>
                </a:solidFill>
                <a:effectLst/>
                <a:uLnTx/>
                <a:uFillTx/>
                <a:latin typeface="Verdana"/>
                <a:ea typeface="+mn-ea"/>
                <a:cs typeface="+mn-cs"/>
              </a:rPr>
              <a:t>and </a:t>
            </a:r>
            <a:r>
              <a:rPr kumimoji="0" lang="en-US" sz="1600" b="0" i="0" u="none" strike="noStrike" kern="1200" cap="none" spc="0" normalizeH="0" baseline="0" noProof="0" dirty="0">
                <a:ln>
                  <a:noFill/>
                </a:ln>
                <a:solidFill>
                  <a:srgbClr val="FF0000"/>
                </a:solidFill>
                <a:effectLst/>
                <a:uLnTx/>
                <a:uFillTx/>
                <a:latin typeface="Verdana"/>
                <a:ea typeface="+mn-ea"/>
                <a:cs typeface="+mn-cs"/>
              </a:rPr>
              <a:t>keys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are attached to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virtual memory addresses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If </a:t>
            </a:r>
            <a:r>
              <a:rPr kumimoji="0" lang="en-US" sz="1600" b="0" i="0" u="none" strike="noStrike" kern="1200" cap="none" spc="0" normalizeH="0" baseline="0" noProof="0" dirty="0">
                <a:ln>
                  <a:noFill/>
                </a:ln>
                <a:solidFill>
                  <a:srgbClr val="0070C0"/>
                </a:solidFill>
                <a:effectLst/>
                <a:uLnTx/>
                <a:uFillTx/>
                <a:latin typeface="Verdana"/>
                <a:ea typeface="+mn-ea"/>
                <a:cs typeface="+mn-cs"/>
              </a:rPr>
              <a:t>the key matches the lock, the access is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permitted, if not, an </a:t>
            </a:r>
            <a:r>
              <a:rPr kumimoji="0" lang="en-US" sz="1600" b="0" i="0" u="none" strike="noStrike" kern="1200" cap="none" spc="0" normalizeH="0" baseline="0" noProof="0" dirty="0">
                <a:ln>
                  <a:noFill/>
                </a:ln>
                <a:solidFill>
                  <a:srgbClr val="0070C0"/>
                </a:solidFill>
                <a:effectLst/>
                <a:uLnTx/>
                <a:uFillTx/>
                <a:latin typeface="Verdana"/>
                <a:ea typeface="+mn-ea"/>
                <a:cs typeface="+mn-cs"/>
              </a:rPr>
              <a:t>error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occurs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an exception may be generated.</a:t>
            </a:r>
          </a:p>
        </p:txBody>
      </p:sp>
      <p:sp>
        <p:nvSpPr>
          <p:cNvPr id="7" name="Szövegdoboz 6"/>
          <p:cNvSpPr txBox="1"/>
          <p:nvPr/>
        </p:nvSpPr>
        <p:spPr>
          <a:xfrm>
            <a:off x="96821" y="5634245"/>
            <a:ext cx="37361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Figure: Using memory locks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access keys to protect memory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against safety violations. </a:t>
            </a: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0361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17)</a:t>
            </a:r>
            <a:endParaRPr lang="en-US" sz="1700" dirty="0"/>
          </a:p>
        </p:txBody>
      </p:sp>
      <p:sp>
        <p:nvSpPr>
          <p:cNvPr id="3" name="Szövegdoboz 2"/>
          <p:cNvSpPr txBox="1"/>
          <p:nvPr/>
        </p:nvSpPr>
        <p:spPr>
          <a:xfrm>
            <a:off x="71438" y="413665"/>
            <a:ext cx="85701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Principle of the implementation of memory tagging in ARM’s MTE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147</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5" name="Szövegdoboz 4"/>
          <p:cNvSpPr txBox="1"/>
          <p:nvPr/>
        </p:nvSpPr>
        <p:spPr>
          <a:xfrm>
            <a:off x="161510" y="6399330"/>
            <a:ext cx="1847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7" name="Szövegdoboz 6"/>
          <p:cNvSpPr txBox="1"/>
          <p:nvPr/>
        </p:nvSpPr>
        <p:spPr>
          <a:xfrm>
            <a:off x="224963" y="796346"/>
            <a:ext cx="9072562"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MTE provides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locks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to memory locations by adding a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four bit tag to each 16 bytes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of the physical memory.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Keys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on the other hand are attached to pointers and thus virtual addresses,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Concerning this point, MTE utilizes the fact that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Armv8-A architectures do not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make use of the top byte of pointers (virtual addresses).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To implement keys MTE uses 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Top Byte Ignore (TBI) feature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of Armv8-A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architectures.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When TBI is enabled, the top byte of virtual addresses is ignored for address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translations, instead, four bits of the top bytes are used to store tags as keys.</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7504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18)</a:t>
            </a:r>
            <a:endParaRPr lang="en-GB" sz="1700" kern="1200" dirty="0">
              <a:solidFill>
                <a:srgbClr val="FFFFFF"/>
              </a:solidFill>
            </a:endParaRPr>
          </a:p>
        </p:txBody>
      </p:sp>
      <p:sp>
        <p:nvSpPr>
          <p:cNvPr id="3" name="TextBox 2"/>
          <p:cNvSpPr txBox="1"/>
          <p:nvPr/>
        </p:nvSpPr>
        <p:spPr>
          <a:xfrm>
            <a:off x="71438" y="413665"/>
            <a:ext cx="4700326" cy="369332"/>
          </a:xfrm>
          <a:prstGeom prst="rect">
            <a:avLst/>
          </a:prstGeom>
          <a:noFill/>
        </p:spPr>
        <p:txBody>
          <a:bodyPr wrap="none" rtlCol="0">
            <a:spAutoFit/>
          </a:bodyPr>
          <a:lstStyle/>
          <a:p>
            <a:pPr>
              <a:spcAft>
                <a:spcPts val="400"/>
              </a:spcAft>
            </a:pPr>
            <a:r>
              <a:rPr lang="en-GB" dirty="0">
                <a:solidFill>
                  <a:schemeClr val="accent6"/>
                </a:solidFill>
              </a:rPr>
              <a:t>d) Wider (scalable) bus interface</a:t>
            </a:r>
            <a:r>
              <a:rPr lang="hu-HU" dirty="0">
                <a:solidFill>
                  <a:schemeClr val="accent6"/>
                </a:solidFill>
              </a:rPr>
              <a:t> </a:t>
            </a:r>
            <a:r>
              <a:rPr lang="hu-HU" dirty="0"/>
              <a:t>[157]</a:t>
            </a:r>
            <a:endParaRPr lang="en-GB" dirty="0"/>
          </a:p>
        </p:txBody>
      </p:sp>
      <p:pic>
        <p:nvPicPr>
          <p:cNvPr id="4" name="Picture 2" descr="https://images.anandtech.com/doci/16693/CPU_51.png"/>
          <p:cNvPicPr>
            <a:picLocks noChangeAspect="1" noChangeArrowheads="1"/>
          </p:cNvPicPr>
          <p:nvPr/>
        </p:nvPicPr>
        <p:blipFill rotWithShape="1">
          <a:blip r:embed="rId2">
            <a:extLst>
              <a:ext uri="{28A0092B-C50C-407E-A947-70E740481C1C}">
                <a14:useLocalDpi xmlns:a14="http://schemas.microsoft.com/office/drawing/2010/main" val="0"/>
              </a:ext>
            </a:extLst>
          </a:blip>
          <a:srcRect l="28513" t="12880" r="28905" b="7068"/>
          <a:stretch/>
        </p:blipFill>
        <p:spPr bwMode="auto">
          <a:xfrm>
            <a:off x="4399926" y="1853825"/>
            <a:ext cx="3915435" cy="41404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500" y="797803"/>
            <a:ext cx="9136015"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The </a:t>
            </a:r>
            <a:r>
              <a:rPr kumimoji="0" lang="en-GB" sz="1600" b="0" i="0" u="none" strike="noStrike" kern="1200" cap="none" spc="0" normalizeH="0" baseline="0" noProof="0" dirty="0">
                <a:ln>
                  <a:noFill/>
                </a:ln>
                <a:solidFill>
                  <a:srgbClr val="FF0000"/>
                </a:solidFill>
                <a:effectLst/>
                <a:uLnTx/>
                <a:uFillTx/>
                <a:latin typeface="Verdana"/>
                <a:ea typeface="+mn-ea"/>
                <a:cs typeface="+mn-cs"/>
              </a:rPr>
              <a:t>Scalable bus interface </a:t>
            </a:r>
            <a:r>
              <a:rPr kumimoji="0" lang="en-GB" sz="1600" b="0" i="0" u="none" strike="noStrike" kern="1200" cap="none" spc="0" normalizeH="0" baseline="0" noProof="0" dirty="0">
                <a:ln>
                  <a:noFill/>
                </a:ln>
                <a:solidFill>
                  <a:srgbClr val="000000"/>
                </a:solidFill>
                <a:effectLst/>
                <a:uLnTx/>
                <a:uFillTx/>
                <a:latin typeface="Verdana"/>
                <a:ea typeface="+mn-ea"/>
                <a:cs typeface="+mn-cs"/>
              </a:rPr>
              <a:t>is vastly enhanced by providing </a:t>
            </a:r>
            <a:r>
              <a:rPr kumimoji="0" lang="en-GB" sz="1600" b="0" i="0" u="none" strike="noStrike" kern="1200" cap="none" spc="0" normalizeH="0" baseline="0" noProof="0" dirty="0">
                <a:ln>
                  <a:noFill/>
                </a:ln>
                <a:solidFill>
                  <a:srgbClr val="0070C0"/>
                </a:solidFill>
                <a:effectLst/>
                <a:uLnTx/>
                <a:uFillTx/>
                <a:latin typeface="Verdana"/>
                <a:ea typeface="+mn-ea"/>
                <a:cs typeface="+mn-cs"/>
              </a:rPr>
              <a:t>now 1, 2, or 4 256-bit wide</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bus interfaces while an updated AMBA CHI bus protocol is used for </a:t>
            </a:r>
            <a:r>
              <a:rPr kumimoji="0" lang="en-GB" sz="1600" b="0" i="0" u="none" strike="noStrike" kern="1200" cap="none" spc="0" normalizeH="0" baseline="0" noProof="0" dirty="0">
                <a:ln>
                  <a:noFill/>
                </a:ln>
                <a:solidFill>
                  <a:srgbClr val="0070C0"/>
                </a:solidFill>
                <a:effectLst/>
                <a:uLnTx/>
                <a:uFillTx/>
                <a:latin typeface="Verdana"/>
                <a:ea typeface="+mn-ea"/>
                <a:cs typeface="+mn-cs"/>
              </a:rPr>
              <a:t>more bandwidth </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and MTE support</a:t>
            </a:r>
            <a:r>
              <a:rPr kumimoji="0" lang="en-GB"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6" name="Rectangle 5"/>
          <p:cNvSpPr/>
          <p:nvPr/>
        </p:nvSpPr>
        <p:spPr>
          <a:xfrm>
            <a:off x="5120006" y="4275150"/>
            <a:ext cx="828000" cy="504000"/>
          </a:xfrm>
          <a:prstGeom prst="rect">
            <a:avLst/>
          </a:prstGeom>
          <a:noFill/>
          <a:ln w="28575">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 name="TextBox 8"/>
          <p:cNvSpPr txBox="1"/>
          <p:nvPr/>
        </p:nvSpPr>
        <p:spPr>
          <a:xfrm>
            <a:off x="206515" y="3341892"/>
            <a:ext cx="3788366" cy="1077218"/>
          </a:xfrm>
          <a:prstGeom prst="rect">
            <a:avLst/>
          </a:prstGeom>
          <a:noFill/>
        </p:spPr>
        <p:txBody>
          <a:bodyPr wrap="square" rtlCol="0">
            <a:spAutoFit/>
          </a:bodyPr>
          <a:lstStyle/>
          <a:p>
            <a:r>
              <a:rPr lang="en-GB" sz="1600" dirty="0"/>
              <a:t>By comparison, the previous</a:t>
            </a:r>
          </a:p>
          <a:p>
            <a:r>
              <a:rPr lang="en-GB" sz="1600" dirty="0"/>
              <a:t>  Armv8.2-A based </a:t>
            </a:r>
            <a:r>
              <a:rPr lang="en-GB" sz="1600" dirty="0" err="1"/>
              <a:t>DynamIQ</a:t>
            </a:r>
            <a:r>
              <a:rPr lang="en-GB" sz="1600" dirty="0"/>
              <a:t> core</a:t>
            </a:r>
          </a:p>
          <a:p>
            <a:r>
              <a:rPr lang="en-GB" sz="1600" dirty="0"/>
              <a:t>  cluster provided a 1x256-bit or</a:t>
            </a:r>
          </a:p>
          <a:p>
            <a:r>
              <a:rPr lang="en-GB" sz="1600" dirty="0"/>
              <a:t>  2x128-bit wide bus interface.</a:t>
            </a:r>
            <a:endParaRPr lang="hu-HU" sz="1600" dirty="0"/>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0967672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19)</a:t>
            </a:r>
            <a:endParaRPr lang="en-GB" sz="1700" kern="1200" dirty="0">
              <a:solidFill>
                <a:srgbClr val="FFFFFF"/>
              </a:solidFill>
            </a:endParaRPr>
          </a:p>
        </p:txBody>
      </p:sp>
      <p:pic>
        <p:nvPicPr>
          <p:cNvPr id="10242" name="Picture 2" descr="CPU_PU__53.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1589" t="20645" r="3557" b="7214"/>
          <a:stretch/>
        </p:blipFill>
        <p:spPr bwMode="auto">
          <a:xfrm>
            <a:off x="145758" y="1313765"/>
            <a:ext cx="8836732" cy="3780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48" y="413665"/>
            <a:ext cx="73410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Scalability</a:t>
            </a:r>
            <a:r>
              <a:rPr kumimoji="0" lang="en-GB" sz="1800" b="0" i="0" u="none" strike="noStrike" kern="1200" cap="none" spc="0" normalizeH="0" noProof="0" dirty="0">
                <a:ln>
                  <a:noFill/>
                </a:ln>
                <a:solidFill>
                  <a:srgbClr val="2D2D8A"/>
                </a:solidFill>
                <a:effectLst/>
                <a:uLnTx/>
                <a:uFillTx/>
                <a:latin typeface="Verdana"/>
                <a:ea typeface="+mn-ea"/>
                <a:cs typeface="+mn-cs"/>
              </a:rPr>
              <a:t> of the Armv9-A based </a:t>
            </a:r>
            <a:r>
              <a:rPr kumimoji="0" lang="en-GB" sz="1800" b="0" i="0" u="none" strike="noStrike" kern="1200" cap="none" spc="0" normalizeH="0" noProof="0" dirty="0" err="1">
                <a:ln>
                  <a:noFill/>
                </a:ln>
                <a:solidFill>
                  <a:srgbClr val="2D2D8A"/>
                </a:solidFill>
                <a:effectLst/>
                <a:uLnTx/>
                <a:uFillTx/>
                <a:latin typeface="Verdana"/>
                <a:ea typeface="+mn-ea"/>
                <a:cs typeface="+mn-cs"/>
              </a:rPr>
              <a:t>DynamIQ</a:t>
            </a:r>
            <a:r>
              <a:rPr kumimoji="0" lang="en-GB" sz="1800" b="0" i="0" u="none" strike="noStrike" kern="1200" cap="none" spc="0" normalizeH="0" noProof="0" dirty="0">
                <a:ln>
                  <a:noFill/>
                </a:ln>
                <a:solidFill>
                  <a:srgbClr val="2D2D8A"/>
                </a:solidFill>
                <a:effectLst/>
                <a:uLnTx/>
                <a:uFillTx/>
                <a:latin typeface="Verdana"/>
                <a:ea typeface="+mn-ea"/>
                <a:cs typeface="+mn-cs"/>
              </a:rPr>
              <a:t> core cluster </a:t>
            </a:r>
            <a:r>
              <a:rPr kumimoji="0" lang="en-GB" sz="1800" b="0" i="0" u="none" strike="noStrike" kern="1200" cap="none" spc="0" normalizeH="0" noProof="0" dirty="0">
                <a:ln>
                  <a:noFill/>
                </a:ln>
                <a:effectLst/>
                <a:uLnTx/>
                <a:uFillTx/>
                <a:latin typeface="Verdana"/>
                <a:ea typeface="+mn-ea"/>
                <a:cs typeface="+mn-cs"/>
              </a:rPr>
              <a:t>[</a:t>
            </a:r>
            <a:r>
              <a:rPr kumimoji="0" lang="hu-HU" sz="1800" b="0" i="0" u="none" strike="noStrike" kern="1200" cap="none" spc="0" normalizeH="0" noProof="0" dirty="0">
                <a:ln>
                  <a:noFill/>
                </a:ln>
                <a:effectLst/>
                <a:uLnTx/>
                <a:uFillTx/>
                <a:latin typeface="Verdana"/>
                <a:ea typeface="+mn-ea"/>
                <a:cs typeface="+mn-cs"/>
              </a:rPr>
              <a:t>157</a:t>
            </a:r>
            <a:r>
              <a:rPr kumimoji="0" lang="en-GB" sz="1800" b="0" i="0" u="none" strike="noStrike" kern="1200" cap="none" spc="0" normalizeH="0" noProof="0" dirty="0">
                <a:ln>
                  <a:noFill/>
                </a:ln>
                <a:effectLst/>
                <a:uLnTx/>
                <a:uFillTx/>
                <a:latin typeface="Verdana"/>
                <a:ea typeface="+mn-ea"/>
                <a:cs typeface="+mn-cs"/>
              </a:rPr>
              <a:t>]</a:t>
            </a:r>
            <a:endParaRPr kumimoji="0" lang="en-GB" sz="1800" b="0" i="0" u="none" strike="noStrike" kern="1200" cap="none" spc="0" normalizeH="0" baseline="0" noProof="0" dirty="0">
              <a:ln>
                <a:noFill/>
              </a:ln>
              <a:effectLst/>
              <a:uLnTx/>
              <a:uFillTx/>
              <a:latin typeface="Verdana"/>
              <a:ea typeface="+mn-ea"/>
              <a:cs typeface="+mn-cs"/>
            </a:endParaRPr>
          </a:p>
        </p:txBody>
      </p:sp>
      <p:sp>
        <p:nvSpPr>
          <p:cNvPr id="3" name="TextBox 2"/>
          <p:cNvSpPr txBox="1"/>
          <p:nvPr/>
        </p:nvSpPr>
        <p:spPr>
          <a:xfrm>
            <a:off x="71499" y="5364215"/>
            <a:ext cx="89566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As the above Figure indicates, the </a:t>
            </a:r>
            <a:r>
              <a:rPr kumimoji="0" lang="en-GB" sz="1600" b="0" i="0" u="none" strike="noStrike" kern="1200" cap="none" spc="0" normalizeH="0" baseline="0" noProof="0" dirty="0">
                <a:ln>
                  <a:noFill/>
                </a:ln>
                <a:solidFill>
                  <a:srgbClr val="0070C0"/>
                </a:solidFill>
                <a:effectLst/>
                <a:uLnTx/>
                <a:uFillTx/>
                <a:latin typeface="Verdana"/>
                <a:ea typeface="+mn-ea"/>
                <a:cs typeface="+mn-cs"/>
              </a:rPr>
              <a:t>mix of the chosen core types will depend on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 target device type.</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00359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3605" y="6039290"/>
            <a:ext cx="184731" cy="369332"/>
          </a:xfrm>
          <a:prstGeom prst="rect">
            <a:avLst/>
          </a:prstGeom>
          <a:noFill/>
        </p:spPr>
        <p:txBody>
          <a:bodyPr wrap="none" rtlCol="0">
            <a:spAutoFit/>
          </a:bodyPr>
          <a:lstStyle/>
          <a:p>
            <a:endParaRPr lang="en-US" dirty="0"/>
          </a:p>
        </p:txBody>
      </p:sp>
      <p:sp>
        <p:nvSpPr>
          <p:cNvPr id="5" name="TextBox 4"/>
          <p:cNvSpPr txBox="1"/>
          <p:nvPr/>
        </p:nvSpPr>
        <p:spPr>
          <a:xfrm>
            <a:off x="73662" y="413665"/>
            <a:ext cx="4856842" cy="369332"/>
          </a:xfrm>
          <a:prstGeom prst="rect">
            <a:avLst/>
          </a:prstGeom>
          <a:noFill/>
        </p:spPr>
        <p:txBody>
          <a:bodyPr wrap="none" rtlCol="0">
            <a:spAutoFit/>
          </a:bodyPr>
          <a:lstStyle/>
          <a:p>
            <a:r>
              <a:rPr lang="en-US" dirty="0">
                <a:solidFill>
                  <a:schemeClr val="accent6"/>
                </a:solidFill>
              </a:rPr>
              <a:t>Acquisition of ARM by Softbank (Japan) </a:t>
            </a:r>
          </a:p>
        </p:txBody>
      </p:sp>
      <p:sp>
        <p:nvSpPr>
          <p:cNvPr id="6" name="TextBox 5"/>
          <p:cNvSpPr txBox="1"/>
          <p:nvPr/>
        </p:nvSpPr>
        <p:spPr>
          <a:xfrm>
            <a:off x="274324" y="818710"/>
            <a:ext cx="6303136" cy="98488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t>Announced in 07/2016</a:t>
            </a:r>
          </a:p>
          <a:p>
            <a:pPr marL="285750" indent="-285750">
              <a:spcAft>
                <a:spcPts val="600"/>
              </a:spcAft>
              <a:buFont typeface="Arial" panose="020B0604020202020204" pitchFamily="34" charset="0"/>
              <a:buChar char="•"/>
            </a:pPr>
            <a:r>
              <a:rPr lang="en-US" sz="1600" dirty="0"/>
              <a:t>Completed in 09/2016</a:t>
            </a:r>
          </a:p>
          <a:p>
            <a:pPr>
              <a:spcAft>
                <a:spcPts val="600"/>
              </a:spcAft>
            </a:pPr>
            <a:r>
              <a:rPr lang="en-US" sz="1600" dirty="0"/>
              <a:t>      Price: 31 </a:t>
            </a:r>
            <a:r>
              <a:rPr lang="en-US" sz="1600" dirty="0" err="1"/>
              <a:t>bUSD</a:t>
            </a:r>
            <a:r>
              <a:rPr lang="en-US" sz="1600" dirty="0"/>
              <a:t> (ARM's revenues in 2015 ≈ 1.5 </a:t>
            </a:r>
            <a:r>
              <a:rPr lang="en-US" sz="1600" dirty="0" err="1"/>
              <a:t>bUSD</a:t>
            </a:r>
            <a:r>
              <a:rPr lang="en-US" sz="1600" dirty="0"/>
              <a:t>).</a:t>
            </a:r>
          </a:p>
        </p:txBody>
      </p:sp>
      <p:sp>
        <p:nvSpPr>
          <p:cNvPr id="8" name="Title 1"/>
          <p:cNvSpPr>
            <a:spLocks noGrp="1"/>
          </p:cNvSpPr>
          <p:nvPr>
            <p:ph type="title"/>
          </p:nvPr>
        </p:nvSpPr>
        <p:spPr>
          <a:xfrm>
            <a:off x="0" y="6044"/>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smtClean="0">
                <a:solidFill>
                  <a:srgbClr val="FFFFFF"/>
                </a:solidFill>
              </a:rPr>
              <a:t>(</a:t>
            </a:r>
            <a:r>
              <a:rPr lang="en-GB" sz="1700" dirty="0" smtClean="0">
                <a:solidFill>
                  <a:srgbClr val="FFFFFF"/>
                </a:solidFill>
              </a:rPr>
              <a:t>18</a:t>
            </a:r>
            <a:r>
              <a:rPr lang="hu-HU" sz="1700" dirty="0" smtClean="0">
                <a:solidFill>
                  <a:srgbClr val="FFFFFF"/>
                </a:solidFill>
              </a:rPr>
              <a:t>)</a:t>
            </a:r>
            <a:endParaRPr lang="en-US" sz="1700" dirty="0">
              <a:solidFill>
                <a:srgbClr val="FFFFFF"/>
              </a:solidFill>
            </a:endParaRP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7797369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545" y="1944256"/>
            <a:ext cx="823661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8.2 Introduced Cortex-A CPUs implementing the Armv9-A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1491884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5850" y="1966886"/>
            <a:ext cx="823661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8.2.1</a:t>
            </a:r>
            <a:r>
              <a:rPr kumimoji="0" lang="en-US" sz="1900" b="0" i="0" u="none" strike="noStrike" kern="1200" cap="none" spc="0" normalizeH="0" noProof="0" dirty="0">
                <a:ln>
                  <a:noFill/>
                </a:ln>
                <a:solidFill>
                  <a:srgbClr val="FFFFFF"/>
                </a:solidFill>
                <a:effectLst/>
                <a:uLnTx/>
                <a:uFillTx/>
                <a:latin typeface="Verdana"/>
                <a:ea typeface="+mn-ea"/>
                <a:cs typeface="+mn-cs"/>
              </a:rPr>
              <a:t> Overview </a:t>
            </a:r>
            <a:r>
              <a:rPr kumimoji="0" lang="en-US" sz="1900" b="0" i="0" u="none" strike="noStrike" kern="1200" cap="none" spc="0" normalizeH="0" baseline="0" noProof="0" dirty="0">
                <a:ln>
                  <a:noFill/>
                </a:ln>
                <a:solidFill>
                  <a:srgbClr val="FFFFFF"/>
                </a:solidFill>
                <a:effectLst/>
                <a:uLnTx/>
                <a:uFillTx/>
                <a:latin typeface="Verdana"/>
                <a:ea typeface="+mn-ea"/>
                <a:cs typeface="+mn-cs"/>
              </a:rPr>
              <a:t> of </a:t>
            </a:r>
            <a:r>
              <a:rPr lang="en-US" sz="1900" dirty="0">
                <a:solidFill>
                  <a:srgbClr val="FFFFFF"/>
                </a:solidFill>
              </a:rPr>
              <a:t>Armv9-A ISA-based </a:t>
            </a:r>
            <a:r>
              <a:rPr kumimoji="0" lang="en-US" sz="1900" b="0" i="0" u="none" strike="noStrike" kern="1200" cap="none" spc="0" normalizeH="0" baseline="0" noProof="0" dirty="0">
                <a:ln>
                  <a:noFill/>
                </a:ln>
                <a:solidFill>
                  <a:srgbClr val="FFFFFF"/>
                </a:solidFill>
                <a:effectLst/>
                <a:uLnTx/>
                <a:uFillTx/>
                <a:latin typeface="Verdana"/>
                <a:ea typeface="+mn-ea"/>
                <a:cs typeface="+mn-cs"/>
              </a:rPr>
              <a:t>Cortex-A CPUs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07096288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5"/>
          <p:cNvSpPr txBox="1"/>
          <p:nvPr/>
        </p:nvSpPr>
        <p:spPr>
          <a:xfrm>
            <a:off x="71500" y="413665"/>
            <a:ext cx="8280920" cy="369332"/>
          </a:xfrm>
          <a:prstGeom prst="rect">
            <a:avLst/>
          </a:prstGeom>
          <a:noFill/>
        </p:spPr>
        <p:txBody>
          <a:bodyPr wrap="square" rtlCol="0">
            <a:spAutoFit/>
          </a:bodyPr>
          <a:lstStyle/>
          <a:p>
            <a:r>
              <a:rPr lang="en-GB" dirty="0">
                <a:solidFill>
                  <a:schemeClr val="accent6"/>
                </a:solidFill>
              </a:rPr>
              <a:t>8.2.1 Overview of Armv9-A ISA-based Cortex-A CPUs -1</a:t>
            </a:r>
          </a:p>
        </p:txBody>
      </p:sp>
      <p:sp>
        <p:nvSpPr>
          <p:cNvPr id="4" name="Title 3"/>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(1)</a:t>
            </a:r>
            <a:endParaRPr lang="en-GB" sz="1700" kern="1200" dirty="0">
              <a:solidFill>
                <a:srgbClr val="FFFFFF"/>
              </a:solidFill>
            </a:endParaRPr>
          </a:p>
        </p:txBody>
      </p:sp>
      <p:sp>
        <p:nvSpPr>
          <p:cNvPr id="5" name="TextBox 4"/>
          <p:cNvSpPr txBox="1"/>
          <p:nvPr/>
        </p:nvSpPr>
        <p:spPr>
          <a:xfrm>
            <a:off x="96252" y="773705"/>
            <a:ext cx="9047747" cy="584775"/>
          </a:xfrm>
          <a:prstGeom prst="rect">
            <a:avLst/>
          </a:prstGeom>
          <a:noFill/>
        </p:spPr>
        <p:txBody>
          <a:bodyPr wrap="square" rtlCol="0">
            <a:spAutoFit/>
          </a:bodyPr>
          <a:lstStyle/>
          <a:p>
            <a:r>
              <a:rPr lang="en-GB" sz="1600" dirty="0"/>
              <a:t>ARM provides </a:t>
            </a:r>
            <a:r>
              <a:rPr lang="en-GB" sz="1600" dirty="0">
                <a:solidFill>
                  <a:srgbClr val="FF0000"/>
                </a:solidFill>
              </a:rPr>
              <a:t>three types of CPU designs (Cortex-X2/A710/A510) </a:t>
            </a:r>
            <a:r>
              <a:rPr lang="en-GB" sz="1600" dirty="0"/>
              <a:t>that can be used </a:t>
            </a:r>
          </a:p>
          <a:p>
            <a:r>
              <a:rPr lang="en-GB" sz="1600" dirty="0"/>
              <a:t>  </a:t>
            </a:r>
            <a:r>
              <a:rPr lang="en-GB" sz="1600" dirty="0">
                <a:solidFill>
                  <a:srgbClr val="0070C0"/>
                </a:solidFill>
              </a:rPr>
              <a:t>to design </a:t>
            </a:r>
            <a:r>
              <a:rPr lang="en-GB" sz="1600" dirty="0" smtClean="0">
                <a:solidFill>
                  <a:srgbClr val="0070C0"/>
                </a:solidFill>
              </a:rPr>
              <a:t>Armv9-a-based </a:t>
            </a:r>
            <a:r>
              <a:rPr lang="en-GB" sz="1600" dirty="0" err="1" smtClean="0">
                <a:solidFill>
                  <a:srgbClr val="0070C0"/>
                </a:solidFill>
              </a:rPr>
              <a:t>DynamIQ</a:t>
            </a:r>
            <a:r>
              <a:rPr lang="en-GB" sz="1600" dirty="0" smtClean="0">
                <a:solidFill>
                  <a:srgbClr val="0070C0"/>
                </a:solidFill>
              </a:rPr>
              <a:t> </a:t>
            </a:r>
            <a:r>
              <a:rPr lang="en-GB" sz="1600" dirty="0">
                <a:solidFill>
                  <a:srgbClr val="0070C0"/>
                </a:solidFill>
              </a:rPr>
              <a:t>core </a:t>
            </a:r>
            <a:r>
              <a:rPr lang="en-GB" sz="1600" dirty="0" smtClean="0">
                <a:solidFill>
                  <a:srgbClr val="0070C0"/>
                </a:solidFill>
              </a:rPr>
              <a:t>clusters, </a:t>
            </a:r>
            <a:r>
              <a:rPr lang="en-GB" sz="1600" dirty="0" smtClean="0"/>
              <a:t>to be introduced next.</a:t>
            </a:r>
            <a:endParaRPr lang="en-GB" sz="1600" dirty="0"/>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240877590"/>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(2)</a:t>
            </a:r>
          </a:p>
        </p:txBody>
      </p:sp>
      <p:sp>
        <p:nvSpPr>
          <p:cNvPr id="4" name="Szövegdoboz 3"/>
          <p:cNvSpPr txBox="1"/>
          <p:nvPr/>
        </p:nvSpPr>
        <p:spPr>
          <a:xfrm>
            <a:off x="250825" y="863601"/>
            <a:ext cx="8101595" cy="338554"/>
          </a:xfrm>
          <a:prstGeom prst="rect">
            <a:avLst/>
          </a:prstGeom>
          <a:noFill/>
        </p:spPr>
        <p:txBody>
          <a:bodyPr wrap="square" rtlCol="0">
            <a:spAutoFit/>
          </a:bodyPr>
          <a:lstStyle/>
          <a:p>
            <a:pPr lvl="0" algn="ctr" fontAlgn="base">
              <a:spcBef>
                <a:spcPct val="0"/>
              </a:spcBef>
              <a:spcAft>
                <a:spcPct val="0"/>
              </a:spcAft>
              <a:defRPr/>
            </a:pPr>
            <a:r>
              <a:rPr lang="en-US" sz="1600" dirty="0">
                <a:solidFill>
                  <a:srgbClr val="FFFFFF"/>
                </a:solidFill>
              </a:rPr>
              <a:t>3.4.1 Main extensions of the Armv9.0 ISA</a:t>
            </a:r>
          </a:p>
        </p:txBody>
      </p:sp>
      <p:sp>
        <p:nvSpPr>
          <p:cNvPr id="6" name="Szövegdoboz 5"/>
          <p:cNvSpPr txBox="1"/>
          <p:nvPr/>
        </p:nvSpPr>
        <p:spPr>
          <a:xfrm>
            <a:off x="71500" y="413665"/>
            <a:ext cx="8280920" cy="369332"/>
          </a:xfrm>
          <a:prstGeom prst="rect">
            <a:avLst/>
          </a:prstGeom>
          <a:noFill/>
        </p:spPr>
        <p:txBody>
          <a:bodyPr wrap="square" rtlCol="0">
            <a:spAutoFit/>
          </a:bodyPr>
          <a:lstStyle/>
          <a:p>
            <a:r>
              <a:rPr lang="en-GB" dirty="0">
                <a:solidFill>
                  <a:schemeClr val="accent6"/>
                </a:solidFill>
              </a:rPr>
              <a:t>Overview of Armv9-A ISA-based Cortex-A CPUs -2</a:t>
            </a:r>
            <a:r>
              <a:rPr lang="hu-HU" dirty="0">
                <a:solidFill>
                  <a:schemeClr val="accent6"/>
                </a:solidFill>
              </a:rPr>
              <a:t> </a:t>
            </a:r>
            <a:r>
              <a:rPr lang="hu-HU" dirty="0"/>
              <a:t>[</a:t>
            </a:r>
            <a:r>
              <a:rPr lang="hu-HU" dirty="0" smtClean="0"/>
              <a:t>1</a:t>
            </a:r>
            <a:r>
              <a:rPr lang="en-GB" dirty="0" smtClean="0"/>
              <a:t>65</a:t>
            </a:r>
            <a:r>
              <a:rPr lang="hu-HU" dirty="0" smtClean="0"/>
              <a:t>]</a:t>
            </a:r>
            <a:endParaRPr lang="en-GB" dirty="0"/>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4175"/>
            <a:ext cx="9144000" cy="4770120"/>
          </a:xfrm>
          <a:prstGeom prst="rect">
            <a:avLst/>
          </a:prstGeom>
        </p:spPr>
      </p:pic>
    </p:spTree>
    <p:extLst>
      <p:ext uri="{BB962C8B-B14F-4D97-AF65-F5344CB8AC3E}">
        <p14:creationId xmlns:p14="http://schemas.microsoft.com/office/powerpoint/2010/main" val="210309542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(3)</a:t>
            </a:r>
            <a:endParaRPr lang="en-GB" sz="1700" kern="1200" dirty="0">
              <a:solidFill>
                <a:srgbClr val="FFFFFF"/>
              </a:solidFill>
            </a:endParaRPr>
          </a:p>
        </p:txBody>
      </p:sp>
      <p:sp>
        <p:nvSpPr>
          <p:cNvPr id="5" name="TextBox 4"/>
          <p:cNvSpPr txBox="1"/>
          <p:nvPr/>
        </p:nvSpPr>
        <p:spPr>
          <a:xfrm>
            <a:off x="267300" y="759331"/>
            <a:ext cx="6498510" cy="907941"/>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en-GB" sz="1600" dirty="0"/>
              <a:t>The </a:t>
            </a:r>
            <a:r>
              <a:rPr lang="en-GB" sz="1600" dirty="0">
                <a:solidFill>
                  <a:srgbClr val="FF0000"/>
                </a:solidFill>
              </a:rPr>
              <a:t>Cortex-X2</a:t>
            </a:r>
            <a:r>
              <a:rPr lang="en-GB" sz="1600" dirty="0"/>
              <a:t> </a:t>
            </a:r>
            <a:r>
              <a:rPr lang="en-GB" sz="1600" dirty="0" smtClean="0"/>
              <a:t>is the </a:t>
            </a:r>
            <a:r>
              <a:rPr lang="en-GB" sz="1600" dirty="0"/>
              <a:t>ultimate </a:t>
            </a:r>
            <a:r>
              <a:rPr lang="en-GB" sz="1600" dirty="0" smtClean="0"/>
              <a:t>performance </a:t>
            </a:r>
            <a:r>
              <a:rPr lang="en-GB" sz="1600" dirty="0">
                <a:solidFill>
                  <a:srgbClr val="0070C0"/>
                </a:solidFill>
              </a:rPr>
              <a:t>“flagship CPU</a:t>
            </a:r>
            <a:r>
              <a:rPr lang="en-GB" sz="1600" dirty="0" smtClean="0">
                <a:solidFill>
                  <a:srgbClr val="0070C0"/>
                </a:solidFill>
              </a:rPr>
              <a:t>”.</a:t>
            </a:r>
          </a:p>
          <a:p>
            <a:pPr marL="285750" indent="-285750">
              <a:spcAft>
                <a:spcPts val="300"/>
              </a:spcAft>
              <a:buFont typeface="Arial" panose="020B0604020202020204" pitchFamily="34" charset="0"/>
              <a:buChar char="•"/>
            </a:pPr>
            <a:r>
              <a:rPr lang="en-GB" sz="1600" dirty="0" smtClean="0"/>
              <a:t>It has a </a:t>
            </a:r>
            <a:r>
              <a:rPr lang="en-GB" sz="1600" dirty="0" smtClean="0">
                <a:solidFill>
                  <a:srgbClr val="0070C0"/>
                </a:solidFill>
              </a:rPr>
              <a:t>single CPU core.</a:t>
            </a:r>
          </a:p>
          <a:p>
            <a:pPr marL="285750" indent="-285750">
              <a:buFont typeface="Arial" panose="020B0604020202020204" pitchFamily="34" charset="0"/>
              <a:buChar char="•"/>
            </a:pPr>
            <a:r>
              <a:rPr lang="en-GB" sz="1600" dirty="0" smtClean="0"/>
              <a:t>Its core has </a:t>
            </a:r>
            <a:r>
              <a:rPr lang="en-GB" sz="1600" dirty="0" smtClean="0">
                <a:solidFill>
                  <a:srgbClr val="0070C0"/>
                </a:solidFill>
              </a:rPr>
              <a:t>large L1, L2 caches.</a:t>
            </a:r>
            <a:endParaRPr lang="en-GB" sz="1600" dirty="0">
              <a:solidFill>
                <a:srgbClr val="0070C0"/>
              </a:solidFill>
            </a:endParaRPr>
          </a:p>
        </p:txBody>
      </p:sp>
      <p:sp>
        <p:nvSpPr>
          <p:cNvPr id="19" name="TextBox 18"/>
          <p:cNvSpPr txBox="1"/>
          <p:nvPr/>
        </p:nvSpPr>
        <p:spPr>
          <a:xfrm>
            <a:off x="71438" y="413665"/>
            <a:ext cx="6807056" cy="369332"/>
          </a:xfrm>
          <a:prstGeom prst="rect">
            <a:avLst/>
          </a:prstGeom>
          <a:noFill/>
        </p:spPr>
        <p:txBody>
          <a:bodyPr wrap="none" rtlCol="0">
            <a:spAutoFit/>
          </a:bodyPr>
          <a:lstStyle/>
          <a:p>
            <a:r>
              <a:rPr lang="en-GB" dirty="0">
                <a:solidFill>
                  <a:schemeClr val="accent6"/>
                </a:solidFill>
              </a:rPr>
              <a:t>Overview of Armv9-A ISA-based Cortex-A CPUs -3 </a:t>
            </a:r>
            <a:r>
              <a:rPr lang="en-GB" dirty="0"/>
              <a:t>[</a:t>
            </a:r>
            <a:r>
              <a:rPr lang="hu-HU" dirty="0"/>
              <a:t>157</a:t>
            </a:r>
            <a:r>
              <a:rPr lang="en-GB" dirty="0"/>
              <a:t>]</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grpSp>
        <p:nvGrpSpPr>
          <p:cNvPr id="18" name="Group 17"/>
          <p:cNvGrpSpPr/>
          <p:nvPr/>
        </p:nvGrpSpPr>
        <p:grpSpPr>
          <a:xfrm>
            <a:off x="2456765" y="2143335"/>
            <a:ext cx="4320481" cy="4255995"/>
            <a:chOff x="2456765" y="2548380"/>
            <a:chExt cx="4320481" cy="4255995"/>
          </a:xfrm>
        </p:grpSpPr>
        <p:pic>
          <p:nvPicPr>
            <p:cNvPr id="13" name="Kép 2"/>
            <p:cNvPicPr>
              <a:picLocks noChangeAspect="1"/>
            </p:cNvPicPr>
            <p:nvPr/>
          </p:nvPicPr>
          <p:blipFill rotWithShape="1">
            <a:blip r:embed="rId2">
              <a:extLst>
                <a:ext uri="{28A0092B-C50C-407E-A947-70E740481C1C}">
                  <a14:useLocalDpi xmlns:a14="http://schemas.microsoft.com/office/drawing/2010/main" val="0"/>
                </a:ext>
              </a:extLst>
            </a:blip>
            <a:srcRect l="62305" t="24625" r="4719" b="17626"/>
            <a:stretch/>
          </p:blipFill>
          <p:spPr>
            <a:xfrm>
              <a:off x="2456765" y="2548380"/>
              <a:ext cx="4320481" cy="4255995"/>
            </a:xfrm>
            <a:prstGeom prst="rect">
              <a:avLst/>
            </a:prstGeom>
          </p:spPr>
        </p:pic>
        <p:sp>
          <p:nvSpPr>
            <p:cNvPr id="10" name="TextBox 9"/>
            <p:cNvSpPr txBox="1"/>
            <p:nvPr/>
          </p:nvSpPr>
          <p:spPr>
            <a:xfrm>
              <a:off x="3880795" y="2570785"/>
              <a:ext cx="1063112" cy="338554"/>
            </a:xfrm>
            <a:prstGeom prst="rect">
              <a:avLst/>
            </a:prstGeom>
            <a:noFill/>
          </p:spPr>
          <p:txBody>
            <a:bodyPr wrap="none" rtlCol="0">
              <a:spAutoFit/>
            </a:bodyPr>
            <a:lstStyle/>
            <a:p>
              <a:r>
                <a:rPr lang="en-GB" sz="1600" dirty="0" smtClean="0">
                  <a:solidFill>
                    <a:schemeClr val="bg1"/>
                  </a:solidFill>
                  <a:latin typeface="Times New Roman" panose="02020603050405020304" pitchFamily="18" charset="0"/>
                  <a:cs typeface="Times New Roman" panose="02020603050405020304" pitchFamily="18" charset="0"/>
                </a:rPr>
                <a:t>Cortex-X2</a:t>
              </a:r>
              <a:endParaRPr lang="en-GB" sz="1600" dirty="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2734959" y="5004175"/>
              <a:ext cx="405045" cy="349297"/>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15" name="Rectangle 14"/>
            <p:cNvSpPr/>
            <p:nvPr/>
          </p:nvSpPr>
          <p:spPr bwMode="auto">
            <a:xfrm>
              <a:off x="4752020" y="5014918"/>
              <a:ext cx="405045" cy="349297"/>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16" name="Rectangle 15"/>
            <p:cNvSpPr/>
            <p:nvPr/>
          </p:nvSpPr>
          <p:spPr bwMode="auto">
            <a:xfrm>
              <a:off x="3716905" y="5599983"/>
              <a:ext cx="855095" cy="349297"/>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20" name="Rectangle 19"/>
            <p:cNvSpPr/>
            <p:nvPr/>
          </p:nvSpPr>
          <p:spPr bwMode="auto">
            <a:xfrm>
              <a:off x="3917335" y="5649070"/>
              <a:ext cx="405045" cy="349297"/>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mj-lt"/>
                  <a:cs typeface="Arial" panose="020B0604020202020204" pitchFamily="34" charset="0"/>
                </a:rPr>
                <a:t>512 KB/1</a:t>
              </a:r>
              <a:r>
                <a:rPr kumimoji="0" lang="en-GB" sz="1000" b="0" i="0" u="none" strike="noStrike" cap="none" normalizeH="0" dirty="0" smtClean="0">
                  <a:ln>
                    <a:noFill/>
                  </a:ln>
                  <a:solidFill>
                    <a:srgbClr val="002060"/>
                  </a:solidFill>
                  <a:effectLst/>
                  <a:latin typeface="+mj-lt"/>
                  <a:cs typeface="Arial" panose="020B0604020202020204" pitchFamily="34" charset="0"/>
                </a:rPr>
                <a:t> MB</a:t>
              </a:r>
              <a:endParaRPr kumimoji="0" lang="en-GB" sz="1000" b="0" i="0" u="none" strike="noStrike" cap="none" normalizeH="0" baseline="0" dirty="0" smtClean="0">
                <a:ln>
                  <a:noFill/>
                </a:ln>
                <a:solidFill>
                  <a:srgbClr val="002060"/>
                </a:solidFill>
                <a:effectLst/>
                <a:latin typeface="+mj-lt"/>
                <a:cs typeface="Arial" panose="020B0604020202020204" pitchFamily="34" charset="0"/>
              </a:endParaRPr>
            </a:p>
          </p:txBody>
        </p:sp>
      </p:grpSp>
    </p:spTree>
    <p:extLst>
      <p:ext uri="{BB962C8B-B14F-4D97-AF65-F5344CB8AC3E}">
        <p14:creationId xmlns:p14="http://schemas.microsoft.com/office/powerpoint/2010/main" val="3435592240"/>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(4)</a:t>
            </a:r>
            <a:endParaRPr lang="en-GB" sz="1700" kern="1200" dirty="0">
              <a:solidFill>
                <a:srgbClr val="FFFFFF"/>
              </a:solidFill>
            </a:endParaRPr>
          </a:p>
        </p:txBody>
      </p:sp>
      <p:grpSp>
        <p:nvGrpSpPr>
          <p:cNvPr id="6" name="Group 5"/>
          <p:cNvGrpSpPr/>
          <p:nvPr/>
        </p:nvGrpSpPr>
        <p:grpSpPr>
          <a:xfrm>
            <a:off x="250825" y="1558040"/>
            <a:ext cx="8731665" cy="3716165"/>
            <a:chOff x="250825" y="1558040"/>
            <a:chExt cx="8731665" cy="3716165"/>
          </a:xfrm>
        </p:grpSpPr>
        <p:pic>
          <p:nvPicPr>
            <p:cNvPr id="3" name="Kép 2"/>
            <p:cNvPicPr>
              <a:picLocks noChangeAspect="1"/>
            </p:cNvPicPr>
            <p:nvPr/>
          </p:nvPicPr>
          <p:blipFill rotWithShape="1">
            <a:blip r:embed="rId2">
              <a:extLst>
                <a:ext uri="{28A0092B-C50C-407E-A947-70E740481C1C}">
                  <a14:useLocalDpi xmlns:a14="http://schemas.microsoft.com/office/drawing/2010/main" val="0"/>
                </a:ext>
              </a:extLst>
            </a:blip>
            <a:srcRect l="62305" t="24625" r="4719" b="17626"/>
            <a:stretch/>
          </p:blipFill>
          <p:spPr>
            <a:xfrm>
              <a:off x="250825" y="1574594"/>
              <a:ext cx="4276725" cy="3699611"/>
            </a:xfrm>
            <a:prstGeom prst="rect">
              <a:avLst/>
            </a:prstGeom>
          </p:spPr>
        </p:pic>
        <p:pic>
          <p:nvPicPr>
            <p:cNvPr id="4" name="Kép 2"/>
            <p:cNvPicPr>
              <a:picLocks noChangeAspect="1"/>
            </p:cNvPicPr>
            <p:nvPr/>
          </p:nvPicPr>
          <p:blipFill rotWithShape="1">
            <a:blip r:embed="rId3">
              <a:extLst>
                <a:ext uri="{28A0092B-C50C-407E-A947-70E740481C1C}">
                  <a14:useLocalDpi xmlns:a14="http://schemas.microsoft.com/office/drawing/2010/main" val="0"/>
                </a:ext>
              </a:extLst>
            </a:blip>
            <a:srcRect l="55414" t="27251" r="7673" b="19376"/>
            <a:stretch/>
          </p:blipFill>
          <p:spPr>
            <a:xfrm>
              <a:off x="4662010" y="1583795"/>
              <a:ext cx="4320480" cy="3690410"/>
            </a:xfrm>
            <a:prstGeom prst="rect">
              <a:avLst/>
            </a:prstGeom>
          </p:spPr>
        </p:pic>
        <p:sp>
          <p:nvSpPr>
            <p:cNvPr id="5" name="TextBox 4"/>
            <p:cNvSpPr txBox="1"/>
            <p:nvPr/>
          </p:nvSpPr>
          <p:spPr>
            <a:xfrm>
              <a:off x="1524143" y="1558040"/>
              <a:ext cx="2340260" cy="353943"/>
            </a:xfrm>
            <a:prstGeom prst="rect">
              <a:avLst/>
            </a:prstGeom>
            <a:noFill/>
          </p:spPr>
          <p:txBody>
            <a:bodyPr wrap="square" rtlCol="0">
              <a:spAutoFit/>
            </a:bodyPr>
            <a:lstStyle/>
            <a:p>
              <a:r>
                <a:rPr lang="en-GB" sz="1700" dirty="0">
                  <a:solidFill>
                    <a:schemeClr val="bg1"/>
                  </a:solidFill>
                  <a:latin typeface="Times New Roman" panose="02020603050405020304" pitchFamily="18" charset="0"/>
                  <a:cs typeface="Times New Roman" panose="02020603050405020304" pitchFamily="18" charset="0"/>
                </a:rPr>
                <a:t>Cortex-A710</a:t>
              </a:r>
            </a:p>
          </p:txBody>
        </p:sp>
      </p:grpSp>
      <p:sp>
        <p:nvSpPr>
          <p:cNvPr id="8" name="TextBox 7"/>
          <p:cNvSpPr txBox="1"/>
          <p:nvPr/>
        </p:nvSpPr>
        <p:spPr>
          <a:xfrm>
            <a:off x="4527550" y="5454804"/>
            <a:ext cx="445494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Verdana"/>
                <a:ea typeface="+mn-ea"/>
                <a:cs typeface="+mn-cs"/>
              </a:rPr>
              <a:t>ARM’s </a:t>
            </a:r>
            <a:r>
              <a:rPr kumimoji="0" lang="en-GB" sz="1400" b="0" i="0" u="none" strike="noStrike" kern="1200" cap="none" spc="0" normalizeH="0" baseline="0" noProof="0" dirty="0">
                <a:ln>
                  <a:noFill/>
                </a:ln>
                <a:solidFill>
                  <a:srgbClr val="FF0000"/>
                </a:solidFill>
                <a:effectLst/>
                <a:uLnTx/>
                <a:uFillTx/>
                <a:latin typeface="Verdana"/>
                <a:ea typeface="+mn-ea"/>
                <a:cs typeface="+mn-cs"/>
              </a:rPr>
              <a:t>merged 510 core complex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Verdana"/>
                <a:ea typeface="+mn-ea"/>
                <a:cs typeface="+mn-cs"/>
              </a:rPr>
              <a:t> consists of </a:t>
            </a:r>
            <a:r>
              <a:rPr kumimoji="0" lang="en-GB" sz="1400" b="0" i="0" u="none" strike="noStrike" kern="1200" cap="none" spc="0" normalizeH="0" baseline="0" noProof="0" dirty="0">
                <a:ln>
                  <a:noFill/>
                </a:ln>
                <a:solidFill>
                  <a:srgbClr val="0070C0"/>
                </a:solidFill>
                <a:effectLst/>
                <a:uLnTx/>
                <a:uFillTx/>
                <a:latin typeface="Verdana"/>
                <a:ea typeface="+mn-ea"/>
                <a:cs typeface="+mn-cs"/>
              </a:rPr>
              <a:t>two </a:t>
            </a:r>
            <a:r>
              <a:rPr kumimoji="0" lang="en-GB" sz="1400" b="0" i="0" u="none" strike="noStrike" kern="1200" cap="none" spc="0" normalizeH="0" baseline="0" noProof="0" dirty="0" smtClean="0">
                <a:ln>
                  <a:noFill/>
                </a:ln>
                <a:solidFill>
                  <a:srgbClr val="0070C0"/>
                </a:solidFill>
                <a:effectLst/>
                <a:uLnTx/>
                <a:uFillTx/>
                <a:latin typeface="Verdana"/>
                <a:ea typeface="+mn-ea"/>
                <a:cs typeface="+mn-cs"/>
              </a:rPr>
              <a:t>3-wide Cortex-510 </a:t>
            </a:r>
            <a:r>
              <a:rPr kumimoji="0" lang="en-GB" sz="1400" b="0" i="0" u="none" strike="noStrike" kern="1200" cap="none" spc="0" normalizeH="0" baseline="0" noProof="0" dirty="0">
                <a:ln>
                  <a:noFill/>
                </a:ln>
                <a:solidFill>
                  <a:srgbClr val="0070C0"/>
                </a:solidFill>
                <a:effectLst/>
                <a:uLnTx/>
                <a:uFillTx/>
                <a:latin typeface="Verdana"/>
                <a:ea typeface="+mn-ea"/>
                <a:cs typeface="+mn-cs"/>
              </a:rPr>
              <a:t>cores </a:t>
            </a:r>
            <a:r>
              <a:rPr kumimoji="0" lang="en-GB" sz="1400" b="0" i="0" u="none" strike="noStrike" kern="1200" cap="none" spc="0" normalizeH="0" baseline="0" noProof="0" dirty="0" smtClean="0">
                <a:ln>
                  <a:noFill/>
                </a:ln>
                <a:effectLst/>
                <a:uLnTx/>
                <a:uFillTx/>
                <a:latin typeface="Verdana"/>
                <a:ea typeface="+mn-ea"/>
                <a:cs typeface="+mn-cs"/>
              </a:rPr>
              <a:t>with </a:t>
            </a:r>
            <a:r>
              <a:rPr kumimoji="0" lang="en-GB" sz="1400" b="0" i="0" u="none" strike="noStrike" kern="1200" cap="none" spc="0" normalizeH="0" baseline="0" noProof="0" dirty="0">
                <a:ln>
                  <a:noFill/>
                </a:ln>
                <a:solidFill>
                  <a:srgbClr val="000000"/>
                </a:solidFill>
                <a:effectLst/>
                <a:uLnTx/>
                <a:uFillTx/>
                <a:latin typeface="Verdana"/>
                <a:ea typeface="+mn-ea"/>
                <a:cs typeface="+mn-cs"/>
              </a:rPr>
              <a:t>separate front-ends and FX execution units, </a:t>
            </a:r>
            <a:r>
              <a:rPr kumimoji="0" lang="en-GB" sz="1400" b="0" i="0" u="none" strike="noStrike" kern="1200" cap="none" spc="0" normalizeH="0" baseline="0" noProof="0" dirty="0">
                <a:ln>
                  <a:noFill/>
                </a:ln>
                <a:solidFill>
                  <a:srgbClr val="0070C0"/>
                </a:solidFill>
                <a:effectLst/>
                <a:uLnTx/>
                <a:uFillTx/>
                <a:latin typeface="Verdana"/>
                <a:ea typeface="+mn-ea"/>
                <a:cs typeface="+mn-cs"/>
              </a:rPr>
              <a:t>but </a:t>
            </a:r>
            <a:r>
              <a:rPr kumimoji="0" lang="en-GB" sz="1400" b="0" i="0" u="none" strike="noStrike" kern="1200" cap="none" spc="0" normalizeH="0" baseline="0" noProof="0" dirty="0" smtClean="0">
                <a:ln>
                  <a:noFill/>
                </a:ln>
                <a:solidFill>
                  <a:srgbClr val="0070C0"/>
                </a:solidFill>
                <a:effectLst/>
                <a:uLnTx/>
                <a:uFillTx/>
                <a:latin typeface="Verdana"/>
                <a:ea typeface="+mn-ea"/>
                <a:cs typeface="+mn-cs"/>
              </a:rPr>
              <a:t>with shared vector </a:t>
            </a:r>
            <a:r>
              <a:rPr kumimoji="0" lang="en-GB" sz="1400" b="0" i="0" u="none" strike="noStrike" kern="1200" cap="none" spc="0" normalizeH="0" baseline="0" noProof="0" dirty="0">
                <a:ln>
                  <a:noFill/>
                </a:ln>
                <a:solidFill>
                  <a:srgbClr val="0070C0"/>
                </a:solidFill>
                <a:effectLst/>
                <a:uLnTx/>
                <a:uFillTx/>
                <a:latin typeface="Verdana"/>
                <a:ea typeface="+mn-ea"/>
                <a:cs typeface="+mn-cs"/>
              </a:rPr>
              <a:t>pipeline, L2 cache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Verdana"/>
                <a:ea typeface="+mn-ea"/>
                <a:cs typeface="+mn-cs"/>
              </a:rPr>
              <a:t>L2 TLB</a:t>
            </a:r>
            <a:r>
              <a:rPr kumimoji="0" lang="en-GB" sz="1400" b="0" i="0" u="none" strike="noStrike" kern="1200" cap="none" spc="0" normalizeH="0" baseline="0" noProof="0" dirty="0">
                <a:ln>
                  <a:noFill/>
                </a:ln>
                <a:solidFill>
                  <a:srgbClr val="000000"/>
                </a:solidFill>
                <a:effectLst/>
                <a:uLnTx/>
                <a:uFillTx/>
                <a:latin typeface="Verdana"/>
                <a:ea typeface="+mn-ea"/>
                <a:cs typeface="+mn-cs"/>
              </a:rPr>
              <a:t> (Translation Lookaside Buffer).</a:t>
            </a:r>
          </a:p>
        </p:txBody>
      </p:sp>
      <p:sp>
        <p:nvSpPr>
          <p:cNvPr id="9" name="TextBox 8"/>
          <p:cNvSpPr txBox="1"/>
          <p:nvPr/>
        </p:nvSpPr>
        <p:spPr>
          <a:xfrm>
            <a:off x="71438" y="413665"/>
            <a:ext cx="6807056" cy="369332"/>
          </a:xfrm>
          <a:prstGeom prst="rect">
            <a:avLst/>
          </a:prstGeom>
          <a:noFill/>
        </p:spPr>
        <p:txBody>
          <a:bodyPr wrap="none" rtlCol="0">
            <a:spAutoFit/>
          </a:bodyPr>
          <a:lstStyle/>
          <a:p>
            <a:r>
              <a:rPr lang="en-GB" dirty="0">
                <a:solidFill>
                  <a:schemeClr val="accent6"/>
                </a:solidFill>
              </a:rPr>
              <a:t>Overview of Armv9-A ISA-based Cortex-A CPUs -4 </a:t>
            </a:r>
            <a:r>
              <a:rPr lang="en-GB" dirty="0"/>
              <a:t>[</a:t>
            </a:r>
            <a:r>
              <a:rPr lang="hu-HU" dirty="0"/>
              <a:t>157</a:t>
            </a:r>
            <a:r>
              <a:rPr lang="en-GB" dirty="0"/>
              <a:t>]</a:t>
            </a:r>
          </a:p>
        </p:txBody>
      </p:sp>
      <p:sp>
        <p:nvSpPr>
          <p:cNvPr id="10" name="TextBox 9"/>
          <p:cNvSpPr txBox="1"/>
          <p:nvPr/>
        </p:nvSpPr>
        <p:spPr>
          <a:xfrm>
            <a:off x="71438" y="752311"/>
            <a:ext cx="9196557" cy="584775"/>
          </a:xfrm>
          <a:prstGeom prst="rect">
            <a:avLst/>
          </a:prstGeom>
          <a:noFill/>
        </p:spPr>
        <p:txBody>
          <a:bodyPr wrap="none" rtlCol="0">
            <a:spAutoFit/>
          </a:bodyPr>
          <a:lstStyle/>
          <a:p>
            <a:r>
              <a:rPr lang="en-GB" sz="1600" dirty="0"/>
              <a:t>Note </a:t>
            </a:r>
            <a:r>
              <a:rPr lang="en-GB" sz="1600" dirty="0" smtClean="0"/>
              <a:t>that both  </a:t>
            </a:r>
            <a:r>
              <a:rPr lang="en-GB" sz="1600" dirty="0"/>
              <a:t>the </a:t>
            </a:r>
            <a:r>
              <a:rPr lang="en-GB" sz="1600" dirty="0">
                <a:solidFill>
                  <a:srgbClr val="0070C0"/>
                </a:solidFill>
              </a:rPr>
              <a:t>Cortex-X2 and Cortex-A710 CPUs </a:t>
            </a:r>
            <a:r>
              <a:rPr lang="en-GB" sz="1600" dirty="0"/>
              <a:t>are </a:t>
            </a:r>
            <a:r>
              <a:rPr lang="en-GB" sz="1600" dirty="0">
                <a:solidFill>
                  <a:srgbClr val="FF0000"/>
                </a:solidFill>
              </a:rPr>
              <a:t>single cores </a:t>
            </a:r>
            <a:r>
              <a:rPr lang="en-GB" sz="1600" dirty="0"/>
              <a:t>rather than core</a:t>
            </a:r>
          </a:p>
          <a:p>
            <a:r>
              <a:rPr lang="en-GB" sz="1600" dirty="0"/>
              <a:t>  complexes, whereas the </a:t>
            </a:r>
            <a:r>
              <a:rPr lang="en-GB" sz="1600" dirty="0">
                <a:solidFill>
                  <a:srgbClr val="0070C0"/>
                </a:solidFill>
              </a:rPr>
              <a:t>Cortex-A510</a:t>
            </a:r>
            <a:r>
              <a:rPr lang="en-GB" sz="1600" dirty="0"/>
              <a:t> has a dual core </a:t>
            </a:r>
            <a:r>
              <a:rPr lang="en-GB" sz="1600" dirty="0" err="1">
                <a:solidFill>
                  <a:srgbClr val="FF0000"/>
                </a:solidFill>
              </a:rPr>
              <a:t>core</a:t>
            </a:r>
            <a:r>
              <a:rPr lang="en-GB" sz="1600" dirty="0">
                <a:solidFill>
                  <a:srgbClr val="FF0000"/>
                </a:solidFill>
              </a:rPr>
              <a:t> module</a:t>
            </a:r>
            <a:r>
              <a:rPr lang="en-GB" sz="1600" dirty="0"/>
              <a:t>, as seen below.</a:t>
            </a:r>
          </a:p>
        </p:txBody>
      </p:sp>
      <p:sp>
        <p:nvSpPr>
          <p:cNvPr id="11" name="TextBox 10"/>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532275529"/>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(5)</a:t>
            </a:r>
            <a:endParaRPr lang="en-GB" sz="1700" kern="1200" dirty="0">
              <a:solidFill>
                <a:srgbClr val="FFFFFF"/>
              </a:solidFill>
            </a:endParaRPr>
          </a:p>
        </p:txBody>
      </p:sp>
      <p:sp>
        <p:nvSpPr>
          <p:cNvPr id="3" name="TextBox 2"/>
          <p:cNvSpPr txBox="1"/>
          <p:nvPr/>
        </p:nvSpPr>
        <p:spPr>
          <a:xfrm>
            <a:off x="295829" y="773705"/>
            <a:ext cx="9046701"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FF0000"/>
                </a:solidFill>
              </a:rPr>
              <a:t>Armv9-A based </a:t>
            </a:r>
            <a:r>
              <a:rPr lang="en-GB" sz="1600" dirty="0" err="1">
                <a:solidFill>
                  <a:srgbClr val="FF0000"/>
                </a:solidFill>
              </a:rPr>
              <a:t>DynamIQ</a:t>
            </a:r>
            <a:r>
              <a:rPr lang="en-GB" sz="1600" dirty="0">
                <a:solidFill>
                  <a:srgbClr val="FF0000"/>
                </a:solidFill>
              </a:rPr>
              <a:t> core clusters </a:t>
            </a:r>
            <a:r>
              <a:rPr lang="en-GB" sz="1600" dirty="0"/>
              <a:t>are built up of </a:t>
            </a:r>
            <a:r>
              <a:rPr lang="en-GB" sz="1600" dirty="0">
                <a:solidFill>
                  <a:srgbClr val="0070C0"/>
                </a:solidFill>
              </a:rPr>
              <a:t>Cortex-X2/A710/A510 CPUs and a unit that is shared by all CPUs connected to it </a:t>
            </a:r>
            <a:r>
              <a:rPr lang="en-GB" sz="1600" dirty="0"/>
              <a:t>(called the </a:t>
            </a:r>
            <a:r>
              <a:rPr lang="en-GB" sz="1600" dirty="0">
                <a:solidFill>
                  <a:srgbClr val="FF0000"/>
                </a:solidFill>
              </a:rPr>
              <a:t>DSU-110 (</a:t>
            </a:r>
            <a:r>
              <a:rPr lang="en-GB" sz="1600" dirty="0" err="1">
                <a:solidFill>
                  <a:srgbClr val="FF0000"/>
                </a:solidFill>
              </a:rPr>
              <a:t>DynamIQ</a:t>
            </a:r>
            <a:r>
              <a:rPr lang="en-GB" sz="1600" dirty="0">
                <a:solidFill>
                  <a:srgbClr val="FF0000"/>
                </a:solidFill>
              </a:rPr>
              <a:t> Shared Unit-110</a:t>
            </a:r>
            <a:r>
              <a:rPr lang="en-GB" sz="1600" dirty="0" smtClean="0">
                <a:solidFill>
                  <a:srgbClr val="FF0000"/>
                </a:solidFill>
              </a:rPr>
              <a:t>)</a:t>
            </a:r>
            <a:r>
              <a:rPr lang="en-GB" sz="1600" dirty="0" smtClean="0"/>
              <a:t>,</a:t>
            </a:r>
            <a:r>
              <a:rPr lang="en-GB" sz="1600" dirty="0" smtClean="0">
                <a:solidFill>
                  <a:srgbClr val="FF0000"/>
                </a:solidFill>
              </a:rPr>
              <a:t> </a:t>
            </a:r>
            <a:r>
              <a:rPr lang="en-GB" sz="1600" dirty="0"/>
              <a:t>as indicated in the next Figure.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524" t="31321" r="25080" b="42374"/>
          <a:stretch/>
        </p:blipFill>
        <p:spPr>
          <a:xfrm>
            <a:off x="2781562" y="2078850"/>
            <a:ext cx="3455623" cy="2385265"/>
          </a:xfrm>
          <a:prstGeom prst="rect">
            <a:avLst/>
          </a:prstGeom>
        </p:spPr>
      </p:pic>
      <p:sp>
        <p:nvSpPr>
          <p:cNvPr id="5" name="TextBox 4"/>
          <p:cNvSpPr txBox="1"/>
          <p:nvPr/>
        </p:nvSpPr>
        <p:spPr>
          <a:xfrm>
            <a:off x="836585" y="4644135"/>
            <a:ext cx="7477753" cy="584775"/>
          </a:xfrm>
          <a:prstGeom prst="rect">
            <a:avLst/>
          </a:prstGeom>
          <a:noFill/>
        </p:spPr>
        <p:txBody>
          <a:bodyPr wrap="none" rtlCol="0">
            <a:spAutoFit/>
          </a:bodyPr>
          <a:lstStyle/>
          <a:p>
            <a:r>
              <a:rPr lang="en-GB" sz="1600" dirty="0"/>
              <a:t>Figure: Armv9-A based </a:t>
            </a:r>
            <a:r>
              <a:rPr lang="en-GB" sz="1600" dirty="0" err="1" smtClean="0"/>
              <a:t>DynamIQ</a:t>
            </a:r>
            <a:r>
              <a:rPr lang="en-GB" sz="1600" dirty="0" smtClean="0"/>
              <a:t> core </a:t>
            </a:r>
            <a:r>
              <a:rPr lang="en-GB" sz="1600" dirty="0"/>
              <a:t>cluster with a chosen number of</a:t>
            </a:r>
          </a:p>
          <a:p>
            <a:pPr algn="ctr"/>
            <a:r>
              <a:rPr lang="en-GB" sz="1600" dirty="0"/>
              <a:t> Cortex-X2/A710/A510 CPUs</a:t>
            </a:r>
          </a:p>
        </p:txBody>
      </p:sp>
      <p:sp>
        <p:nvSpPr>
          <p:cNvPr id="7" name="TextBox 6"/>
          <p:cNvSpPr txBox="1"/>
          <p:nvPr/>
        </p:nvSpPr>
        <p:spPr>
          <a:xfrm>
            <a:off x="71438" y="413665"/>
            <a:ext cx="6807056" cy="369332"/>
          </a:xfrm>
          <a:prstGeom prst="rect">
            <a:avLst/>
          </a:prstGeom>
          <a:noFill/>
        </p:spPr>
        <p:txBody>
          <a:bodyPr wrap="none" rtlCol="0">
            <a:spAutoFit/>
          </a:bodyPr>
          <a:lstStyle/>
          <a:p>
            <a:r>
              <a:rPr lang="en-GB" dirty="0">
                <a:solidFill>
                  <a:schemeClr val="accent6"/>
                </a:solidFill>
              </a:rPr>
              <a:t>Overview of Armv9-A ISA-based Cortex-A CPUs -5</a:t>
            </a:r>
            <a:r>
              <a:rPr lang="hu-HU" dirty="0">
                <a:solidFill>
                  <a:schemeClr val="accent6"/>
                </a:solidFill>
              </a:rPr>
              <a:t> </a:t>
            </a:r>
            <a:r>
              <a:rPr lang="hu-HU" dirty="0"/>
              <a:t>[159]</a:t>
            </a:r>
            <a:endParaRPr lang="en-GB" dirty="0"/>
          </a:p>
        </p:txBody>
      </p:sp>
      <p:sp>
        <p:nvSpPr>
          <p:cNvPr id="8" name="TextBox 7"/>
          <p:cNvSpPr txBox="1"/>
          <p:nvPr/>
        </p:nvSpPr>
        <p:spPr>
          <a:xfrm>
            <a:off x="250825" y="5440142"/>
            <a:ext cx="8877367" cy="338554"/>
          </a:xfrm>
          <a:prstGeom prst="rect">
            <a:avLst/>
          </a:prstGeom>
          <a:noFill/>
        </p:spPr>
        <p:txBody>
          <a:bodyPr wrap="none" rtlCol="0">
            <a:spAutoFit/>
          </a:bodyPr>
          <a:lstStyle/>
          <a:p>
            <a:r>
              <a:rPr lang="en-GB" sz="1600" dirty="0" smtClean="0">
                <a:solidFill>
                  <a:srgbClr val="0070C0"/>
                </a:solidFill>
              </a:rPr>
              <a:t>Up </a:t>
            </a:r>
            <a:r>
              <a:rPr lang="en-GB" sz="1600" dirty="0">
                <a:solidFill>
                  <a:srgbClr val="0070C0"/>
                </a:solidFill>
              </a:rPr>
              <a:t>to </a:t>
            </a:r>
            <a:r>
              <a:rPr lang="en-GB" sz="1600" dirty="0" smtClean="0">
                <a:solidFill>
                  <a:srgbClr val="0070C0"/>
                </a:solidFill>
              </a:rPr>
              <a:t>8 CPUs</a:t>
            </a:r>
            <a:r>
              <a:rPr lang="en-GB" sz="1600" dirty="0" smtClean="0"/>
              <a:t> </a:t>
            </a:r>
            <a:r>
              <a:rPr lang="en-GB" sz="1600" dirty="0"/>
              <a:t>can be connected to the DSU-110</a:t>
            </a:r>
            <a:r>
              <a:rPr lang="en-GB" sz="1600" dirty="0">
                <a:solidFill>
                  <a:srgbClr val="0070C0"/>
                </a:solidFill>
              </a:rPr>
              <a:t>, </a:t>
            </a:r>
            <a:r>
              <a:rPr lang="en-GB" sz="1600" dirty="0"/>
              <a:t>while each Cortex-A510 counts 2.</a:t>
            </a:r>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12819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44050" y="1943835"/>
            <a:ext cx="80784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 9. References</a:t>
            </a:r>
            <a:endParaRPr lang="hu-HU" sz="1900" dirty="0">
              <a:solidFill>
                <a:srgbClr val="FFFFFF"/>
              </a:solidFill>
            </a:endParaRPr>
          </a:p>
        </p:txBody>
      </p:sp>
    </p:spTree>
    <p:extLst>
      <p:ext uri="{BB962C8B-B14F-4D97-AF65-F5344CB8AC3E}">
        <p14:creationId xmlns:p14="http://schemas.microsoft.com/office/powerpoint/2010/main" val="112923167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0" y="-6538"/>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138244" name="Text Box 11"/>
          <p:cNvSpPr txBox="1">
            <a:spLocks noChangeArrowheads="1"/>
          </p:cNvSpPr>
          <p:nvPr/>
        </p:nvSpPr>
        <p:spPr bwMode="auto">
          <a:xfrm>
            <a:off x="170738" y="1465620"/>
            <a:ext cx="88919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a:t>
            </a:r>
            <a:r>
              <a:rPr lang="en-US" dirty="0">
                <a:solidFill>
                  <a:srgbClr val="000000"/>
                </a:solidFill>
              </a:rPr>
              <a:t>]: </a:t>
            </a:r>
            <a:r>
              <a:rPr lang="hu-HU" dirty="0">
                <a:solidFill>
                  <a:srgbClr val="000000"/>
                </a:solidFill>
              </a:rPr>
              <a:t>Shimpi A.L., </a:t>
            </a:r>
            <a:r>
              <a:rPr lang="en-US" dirty="0"/>
              <a:t>Answered by the Experts: </a:t>
            </a:r>
            <a:r>
              <a:rPr lang="en-US" dirty="0" err="1"/>
              <a:t>ARM's</a:t>
            </a:r>
            <a:r>
              <a:rPr lang="en-US" dirty="0"/>
              <a:t> Cortex </a:t>
            </a:r>
            <a:r>
              <a:rPr lang="en-US" dirty="0" err="1"/>
              <a:t>A53</a:t>
            </a:r>
            <a:r>
              <a:rPr lang="en-US" dirty="0"/>
              <a:t> Lead Architect, Peter </a:t>
            </a:r>
            <a:r>
              <a:rPr lang="en-US" dirty="0" err="1"/>
              <a:t>Greenhalgh</a:t>
            </a:r>
            <a:r>
              <a:rPr lang="hu-HU" dirty="0">
                <a:solidFill>
                  <a:srgbClr val="000000"/>
                </a:solidFill>
              </a:rPr>
              <a:t>,</a:t>
            </a:r>
          </a:p>
          <a:p>
            <a:pPr fontAlgn="base">
              <a:spcBef>
                <a:spcPct val="0"/>
              </a:spcBef>
              <a:spcAft>
                <a:spcPct val="0"/>
              </a:spcAft>
              <a:defRPr/>
            </a:pPr>
            <a:r>
              <a:rPr lang="hu-HU" dirty="0">
                <a:solidFill>
                  <a:srgbClr val="000000"/>
                </a:solidFill>
              </a:rPr>
              <a:t>          AnandTech, Dec. 17 2013, http://www.anandtech.com/show/7591/answered-by-the-</a:t>
            </a:r>
          </a:p>
          <a:p>
            <a:pPr fontAlgn="base">
              <a:spcBef>
                <a:spcPct val="0"/>
              </a:spcBef>
              <a:spcAft>
                <a:spcPct val="0"/>
              </a:spcAft>
              <a:defRPr/>
            </a:pPr>
            <a:r>
              <a:rPr lang="hu-HU" dirty="0">
                <a:solidFill>
                  <a:srgbClr val="000000"/>
                </a:solidFill>
              </a:rPr>
              <a:t>          experts-arms-cortex-a53-lead-architect-peter-greenhalgh</a:t>
            </a:r>
            <a:endParaRPr lang="en-US" dirty="0">
              <a:solidFill>
                <a:srgbClr val="000000"/>
              </a:solidFill>
            </a:endParaRPr>
          </a:p>
        </p:txBody>
      </p:sp>
      <p:sp>
        <p:nvSpPr>
          <p:cNvPr id="139271" name="Text Box 11"/>
          <p:cNvSpPr txBox="1">
            <a:spLocks noChangeArrowheads="1"/>
          </p:cNvSpPr>
          <p:nvPr/>
        </p:nvSpPr>
        <p:spPr bwMode="auto">
          <a:xfrm>
            <a:off x="170738" y="2275300"/>
            <a:ext cx="9026510"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a:t>
            </a:r>
            <a:r>
              <a:rPr lang="en-US" dirty="0">
                <a:solidFill>
                  <a:srgbClr val="000000"/>
                </a:solidFill>
              </a:rPr>
              <a:t>]: </a:t>
            </a:r>
            <a:r>
              <a:rPr lang="hu-HU" dirty="0">
                <a:solidFill>
                  <a:srgbClr val="000000"/>
                </a:solidFill>
              </a:rPr>
              <a:t>Hill S., Design of a Reusable 1GHz, Superscalar ARM Processor, Hot Chips-18, Aug. 22 2006,</a:t>
            </a:r>
          </a:p>
          <a:p>
            <a:r>
              <a:rPr lang="hu-HU" dirty="0">
                <a:solidFill>
                  <a:srgbClr val="000000"/>
                </a:solidFill>
              </a:rPr>
              <a:t>          </a:t>
            </a:r>
            <a:r>
              <a:rPr lang="hu-HU" sz="1350" dirty="0">
                <a:solidFill>
                  <a:srgbClr val="000000"/>
                </a:solidFill>
              </a:rPr>
              <a:t>http://www.hotchips.org/wp-content/uploads/hc_archives/hc18/3_Tues/HC18.S6/HC18.S6T3.</a:t>
            </a:r>
          </a:p>
          <a:p>
            <a:r>
              <a:rPr lang="hu-HU" sz="1350" dirty="0">
                <a:solidFill>
                  <a:srgbClr val="000000"/>
                </a:solidFill>
              </a:rPr>
              <a:t>          pdf</a:t>
            </a:r>
            <a:endParaRPr lang="en-US" sz="1350" dirty="0">
              <a:solidFill>
                <a:srgbClr val="000000"/>
              </a:solidFill>
            </a:endParaRPr>
          </a:p>
        </p:txBody>
      </p:sp>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1</a:t>
            </a:r>
            <a:r>
              <a:rPr lang="en-US" sz="1400" dirty="0">
                <a:solidFill>
                  <a:srgbClr val="000000"/>
                </a:solidFill>
              </a:rPr>
              <a:t>]: </a:t>
            </a:r>
            <a:r>
              <a:rPr lang="en-US" sz="1400" dirty="0"/>
              <a:t>Architecture and Implementation of the ARM Cortex-A8 Microprocessor</a:t>
            </a:r>
            <a:r>
              <a:rPr lang="hu-HU" sz="1400" dirty="0">
                <a:solidFill>
                  <a:srgbClr val="000000"/>
                </a:solidFill>
              </a:rPr>
              <a:t>, Design &amp; Reuse,</a:t>
            </a:r>
            <a:endParaRPr lang="en-US" sz="1400" dirty="0">
              <a:solidFill>
                <a:srgbClr val="000000"/>
              </a:solidFill>
            </a:endParaRPr>
          </a:p>
          <a:p>
            <a:pPr fontAlgn="base">
              <a:spcBef>
                <a:spcPct val="0"/>
              </a:spcBef>
              <a:spcAft>
                <a:spcPct val="0"/>
              </a:spcAft>
            </a:pPr>
            <a:r>
              <a:rPr lang="en-US" sz="1400" dirty="0">
                <a:solidFill>
                  <a:srgbClr val="000000"/>
                </a:solidFill>
              </a:rPr>
              <a:t>          </a:t>
            </a:r>
            <a:r>
              <a:rPr lang="hu-HU" sz="1400" dirty="0">
                <a:solidFill>
                  <a:srgbClr val="000000"/>
                </a:solidFill>
              </a:rPr>
              <a:t>http://www.design-reuse.com/articles/11580/architecture-and-implementation-of-the-</a:t>
            </a:r>
          </a:p>
          <a:p>
            <a:pPr fontAlgn="base">
              <a:spcBef>
                <a:spcPct val="0"/>
              </a:spcBef>
              <a:spcAft>
                <a:spcPct val="0"/>
              </a:spcAft>
            </a:pPr>
            <a:r>
              <a:rPr lang="hu-HU" sz="1400" dirty="0">
                <a:solidFill>
                  <a:srgbClr val="000000"/>
                </a:solidFill>
              </a:rPr>
              <a:t>          arm-cortex-a8-microprocessor.html</a:t>
            </a:r>
            <a:endParaRPr lang="en-US" sz="1400" dirty="0">
              <a:solidFill>
                <a:srgbClr val="000000"/>
              </a:solidFill>
            </a:endParaRPr>
          </a:p>
        </p:txBody>
      </p:sp>
      <p:sp>
        <p:nvSpPr>
          <p:cNvPr id="13" name="Text Box 11"/>
          <p:cNvSpPr txBox="1">
            <a:spLocks noChangeArrowheads="1"/>
          </p:cNvSpPr>
          <p:nvPr/>
        </p:nvSpPr>
        <p:spPr bwMode="auto">
          <a:xfrm>
            <a:off x="171040" y="3023955"/>
            <a:ext cx="86788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a:t>
            </a:r>
            <a:r>
              <a:rPr lang="en-US" dirty="0">
                <a:solidFill>
                  <a:srgbClr val="000000"/>
                </a:solidFill>
              </a:rPr>
              <a:t>]: </a:t>
            </a:r>
            <a:r>
              <a:rPr lang="hu-HU" dirty="0">
                <a:solidFill>
                  <a:srgbClr val="000000"/>
                </a:solidFill>
              </a:rPr>
              <a:t>Details of a New Cortex Processor Revealed, Cortex-A9, ARM Developers’ Conference,</a:t>
            </a:r>
          </a:p>
          <a:p>
            <a:r>
              <a:rPr lang="hu-HU" dirty="0">
                <a:solidFill>
                  <a:srgbClr val="000000"/>
                </a:solidFill>
              </a:rPr>
              <a:t>          Oct. 2007, http://rtcgroup.com/arm/2007/presentations/174%20-%20Details%20of%</a:t>
            </a:r>
          </a:p>
          <a:p>
            <a:r>
              <a:rPr lang="hu-HU" dirty="0">
                <a:solidFill>
                  <a:srgbClr val="000000"/>
                </a:solidFill>
              </a:rPr>
              <a:t>          20a%20New%20Cortex%20Processor%20Revealed%20Cortex-A9.pdf</a:t>
            </a:r>
            <a:endParaRPr lang="en-US" dirty="0">
              <a:solidFill>
                <a:srgbClr val="000000"/>
              </a:solidFill>
            </a:endParaRPr>
          </a:p>
        </p:txBody>
      </p:sp>
      <p:sp>
        <p:nvSpPr>
          <p:cNvPr id="12" name="Text Box 11"/>
          <p:cNvSpPr txBox="1">
            <a:spLocks noChangeArrowheads="1"/>
          </p:cNvSpPr>
          <p:nvPr/>
        </p:nvSpPr>
        <p:spPr bwMode="auto">
          <a:xfrm>
            <a:off x="172465" y="3831891"/>
            <a:ext cx="8081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a:t>
            </a:r>
            <a:r>
              <a:rPr lang="en-US" dirty="0">
                <a:solidFill>
                  <a:srgbClr val="000000"/>
                </a:solidFill>
              </a:rPr>
              <a:t>]: </a:t>
            </a:r>
            <a:r>
              <a:rPr lang="hu-HU" dirty="0">
                <a:solidFill>
                  <a:srgbClr val="000000"/>
                </a:solidFill>
              </a:rPr>
              <a:t>ARM Teaching Material, http://www.arm.com/files/ppt/ARM_Teaching_Material.ppt</a:t>
            </a:r>
          </a:p>
        </p:txBody>
      </p:sp>
      <p:sp>
        <p:nvSpPr>
          <p:cNvPr id="14" name="Text Box 11"/>
          <p:cNvSpPr txBox="1">
            <a:spLocks noChangeArrowheads="1"/>
          </p:cNvSpPr>
          <p:nvPr/>
        </p:nvSpPr>
        <p:spPr bwMode="auto">
          <a:xfrm>
            <a:off x="171035" y="4223770"/>
            <a:ext cx="8664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a:t>
            </a:r>
            <a:r>
              <a:rPr lang="en-US" dirty="0">
                <a:solidFill>
                  <a:srgbClr val="000000"/>
                </a:solidFill>
              </a:rPr>
              <a:t>]: </a:t>
            </a:r>
            <a:r>
              <a:rPr lang="hu-HU" dirty="0"/>
              <a:t>ARM Cortex Application Processors</a:t>
            </a:r>
            <a:r>
              <a:rPr lang="hu-HU" dirty="0">
                <a:solidFill>
                  <a:srgbClr val="000000"/>
                </a:solidFill>
              </a:rPr>
              <a:t>, http://www.arm.com/products/processors/index.php</a:t>
            </a:r>
          </a:p>
        </p:txBody>
      </p:sp>
      <p:sp>
        <p:nvSpPr>
          <p:cNvPr id="15" name="Text Box 11"/>
          <p:cNvSpPr txBox="1">
            <a:spLocks noChangeArrowheads="1"/>
          </p:cNvSpPr>
          <p:nvPr/>
        </p:nvSpPr>
        <p:spPr bwMode="auto">
          <a:xfrm>
            <a:off x="177940" y="4618180"/>
            <a:ext cx="8902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a:solidFill>
                  <a:srgbClr val="000000"/>
                </a:solidFill>
              </a:rPr>
              <a:t>[</a:t>
            </a:r>
            <a:r>
              <a:rPr lang="hu-HU">
                <a:solidFill>
                  <a:srgbClr val="000000"/>
                </a:solidFill>
              </a:rPr>
              <a:t>7</a:t>
            </a:r>
            <a:r>
              <a:rPr lang="en-US">
                <a:solidFill>
                  <a:srgbClr val="000000"/>
                </a:solidFill>
              </a:rPr>
              <a:t>]: </a:t>
            </a:r>
            <a:r>
              <a:rPr lang="hu-HU">
                <a:solidFill>
                  <a:srgbClr val="000000"/>
                </a:solidFill>
              </a:rPr>
              <a:t>ARM </a:t>
            </a:r>
            <a:r>
              <a:rPr lang="hu-HU" err="1">
                <a:solidFill>
                  <a:srgbClr val="000000"/>
                </a:solidFill>
              </a:rPr>
              <a:t>SecurCore</a:t>
            </a:r>
            <a:r>
              <a:rPr lang="hu-HU">
                <a:solidFill>
                  <a:srgbClr val="000000"/>
                </a:solidFill>
              </a:rPr>
              <a:t> </a:t>
            </a:r>
            <a:r>
              <a:rPr lang="hu-HU" err="1">
                <a:solidFill>
                  <a:srgbClr val="000000"/>
                </a:solidFill>
              </a:rPr>
              <a:t>Processors</a:t>
            </a:r>
            <a:r>
              <a:rPr lang="hu-HU">
                <a:solidFill>
                  <a:srgbClr val="000000"/>
                </a:solidFill>
              </a:rPr>
              <a:t>, http://www.arm.com/products/processors/securcore/index.php</a:t>
            </a:r>
          </a:p>
        </p:txBody>
      </p:sp>
      <p:sp>
        <p:nvSpPr>
          <p:cNvPr id="26" name="Text Box 11"/>
          <p:cNvSpPr txBox="1">
            <a:spLocks noChangeArrowheads="1"/>
          </p:cNvSpPr>
          <p:nvPr/>
        </p:nvSpPr>
        <p:spPr bwMode="auto">
          <a:xfrm>
            <a:off x="171040" y="5009415"/>
            <a:ext cx="8824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8</a:t>
            </a:r>
            <a:r>
              <a:rPr lang="en-US" dirty="0">
                <a:solidFill>
                  <a:srgbClr val="000000"/>
                </a:solidFill>
              </a:rPr>
              <a:t>]: </a:t>
            </a:r>
            <a:r>
              <a:rPr lang="hu-HU" dirty="0">
                <a:solidFill>
                  <a:srgbClr val="000000"/>
                </a:solidFill>
              </a:rPr>
              <a:t>Snyder C.D., ARM Family Expands at EPF, ARM11 Microarchitecture Stretches Pipe to Boost</a:t>
            </a:r>
          </a:p>
          <a:p>
            <a:r>
              <a:rPr lang="hu-HU" dirty="0">
                <a:solidFill>
                  <a:srgbClr val="000000"/>
                </a:solidFill>
              </a:rPr>
              <a:t>          Frequency, Microprocessor, June 3 2002</a:t>
            </a:r>
            <a:endParaRPr lang="en-US" dirty="0">
              <a:solidFill>
                <a:srgbClr val="000000"/>
              </a:solidFill>
            </a:endParaRPr>
          </a:p>
        </p:txBody>
      </p:sp>
      <p:sp>
        <p:nvSpPr>
          <p:cNvPr id="19" name="Text Box 11"/>
          <p:cNvSpPr txBox="1">
            <a:spLocks noChangeArrowheads="1"/>
          </p:cNvSpPr>
          <p:nvPr/>
        </p:nvSpPr>
        <p:spPr bwMode="auto">
          <a:xfrm>
            <a:off x="172465" y="5601795"/>
            <a:ext cx="87365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9</a:t>
            </a:r>
            <a:r>
              <a:rPr lang="en-US" dirty="0">
                <a:solidFill>
                  <a:srgbClr val="000000"/>
                </a:solidFill>
              </a:rPr>
              <a:t>]: </a:t>
            </a:r>
            <a:r>
              <a:rPr lang="hu-HU" dirty="0">
                <a:solidFill>
                  <a:srgbClr val="000000"/>
                </a:solidFill>
              </a:rPr>
              <a:t>Hirata K., ARM11 MPCore, </a:t>
            </a:r>
            <a:r>
              <a:rPr lang="en-US" dirty="0"/>
              <a:t>The streamlined and scalable ARM11 processor core</a:t>
            </a:r>
            <a:r>
              <a:rPr lang="hu-HU" dirty="0"/>
              <a:t>, Jan. 2007,</a:t>
            </a:r>
            <a:endParaRPr lang="hu-HU" dirty="0">
              <a:solidFill>
                <a:srgbClr val="000000"/>
              </a:solidFill>
            </a:endParaRPr>
          </a:p>
          <a:p>
            <a:r>
              <a:rPr lang="hu-HU" dirty="0">
                <a:solidFill>
                  <a:srgbClr val="000000"/>
                </a:solidFill>
              </a:rPr>
              <a:t>          http://www.aspdac.com/aspdac2007/pdf/archive/7D-2.pdf</a:t>
            </a:r>
            <a:endParaRPr lang="en-US" dirty="0">
              <a:solidFill>
                <a:srgbClr val="000000"/>
              </a:solidFill>
            </a:endParaRPr>
          </a:p>
        </p:txBody>
      </p:sp>
    </p:spTree>
    <p:extLst>
      <p:ext uri="{BB962C8B-B14F-4D97-AF65-F5344CB8AC3E}">
        <p14:creationId xmlns:p14="http://schemas.microsoft.com/office/powerpoint/2010/main" val="1729526331"/>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11"/>
          <p:cNvSpPr txBox="1">
            <a:spLocks noChangeArrowheads="1"/>
          </p:cNvSpPr>
          <p:nvPr/>
        </p:nvSpPr>
        <p:spPr bwMode="auto">
          <a:xfrm>
            <a:off x="170738" y="1256615"/>
            <a:ext cx="67107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11</a:t>
            </a:r>
            <a:r>
              <a:rPr lang="en-US" dirty="0">
                <a:solidFill>
                  <a:srgbClr val="000000"/>
                </a:solidFill>
              </a:rPr>
              <a:t>]: </a:t>
            </a:r>
            <a:r>
              <a:rPr lang="hu-HU" dirty="0">
                <a:solidFill>
                  <a:srgbClr val="000000"/>
                </a:solidFill>
              </a:rPr>
              <a:t>NEON, ARM Technologies, </a:t>
            </a:r>
          </a:p>
          <a:p>
            <a:r>
              <a:rPr lang="hu-HU" dirty="0">
                <a:solidFill>
                  <a:srgbClr val="000000"/>
                </a:solidFill>
              </a:rPr>
              <a:t>          http://www.arm.com/products/processors/technologies/neon.php</a:t>
            </a:r>
          </a:p>
        </p:txBody>
      </p:sp>
      <p:sp>
        <p:nvSpPr>
          <p:cNvPr id="139271" name="Text Box 11"/>
          <p:cNvSpPr txBox="1">
            <a:spLocks noChangeArrowheads="1"/>
          </p:cNvSpPr>
          <p:nvPr/>
        </p:nvSpPr>
        <p:spPr bwMode="auto">
          <a:xfrm>
            <a:off x="170738" y="1853825"/>
            <a:ext cx="90150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12</a:t>
            </a:r>
            <a:r>
              <a:rPr lang="en-US" dirty="0">
                <a:solidFill>
                  <a:srgbClr val="000000"/>
                </a:solidFill>
              </a:rPr>
              <a:t>]: </a:t>
            </a:r>
            <a:r>
              <a:rPr lang="hu-HU" dirty="0">
                <a:solidFill>
                  <a:srgbClr val="000000"/>
                </a:solidFill>
              </a:rPr>
              <a:t>Goodacre J., </a:t>
            </a:r>
            <a:r>
              <a:rPr lang="en-US" dirty="0"/>
              <a:t>The Evolution of the ARM Architecture Towards Big Data and the Data-Centre</a:t>
            </a:r>
            <a:r>
              <a:rPr lang="hu-HU" dirty="0">
                <a:solidFill>
                  <a:srgbClr val="000000"/>
                </a:solidFill>
              </a:rPr>
              <a:t>,</a:t>
            </a:r>
          </a:p>
          <a:p>
            <a:r>
              <a:rPr lang="hu-HU" dirty="0">
                <a:solidFill>
                  <a:srgbClr val="000000"/>
                </a:solidFill>
              </a:rPr>
              <a:t>          </a:t>
            </a:r>
            <a:r>
              <a:rPr lang="en-US" dirty="0"/>
              <a:t>8th Workshop on Virtualization in High-Performance Cloud Computing</a:t>
            </a:r>
            <a:r>
              <a:rPr lang="hu-HU" dirty="0"/>
              <a:t> (VHPC’13),</a:t>
            </a:r>
          </a:p>
          <a:p>
            <a:r>
              <a:rPr lang="hu-HU" dirty="0"/>
              <a:t>          Nov. 17-22 2013, http://www.virtical.eu/pub/sc13.pdf</a:t>
            </a:r>
            <a:endParaRPr lang="en-US" dirty="0"/>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10</a:t>
            </a:r>
            <a:r>
              <a:rPr lang="en-US" sz="1400" dirty="0">
                <a:solidFill>
                  <a:srgbClr val="000000"/>
                </a:solidFill>
              </a:rPr>
              <a:t>]: </a:t>
            </a:r>
            <a:r>
              <a:rPr lang="en-US" sz="1400" dirty="0"/>
              <a:t>ARM Introduces The Cortex-M3 Processor To Deliver High Performance In Low-Cost </a:t>
            </a:r>
            <a:endParaRPr lang="hu-HU" sz="1400" dirty="0"/>
          </a:p>
          <a:p>
            <a:pPr fontAlgn="base">
              <a:spcBef>
                <a:spcPct val="0"/>
              </a:spcBef>
              <a:spcAft>
                <a:spcPct val="0"/>
              </a:spcAft>
            </a:pPr>
            <a:r>
              <a:rPr lang="hu-HU" sz="1400" dirty="0"/>
              <a:t>          </a:t>
            </a:r>
            <a:r>
              <a:rPr lang="en-US" sz="1400" dirty="0"/>
              <a:t>Applications</a:t>
            </a:r>
            <a:r>
              <a:rPr lang="hu-HU" sz="1400" dirty="0">
                <a:solidFill>
                  <a:srgbClr val="000000"/>
                </a:solidFill>
              </a:rPr>
              <a:t>, Oct. 19 2004, http://www.arm.com/about/newsroom/6750.php</a:t>
            </a:r>
            <a:endParaRPr lang="en-US" sz="1400" dirty="0">
              <a:solidFill>
                <a:srgbClr val="000000"/>
              </a:solidFill>
            </a:endParaRPr>
          </a:p>
        </p:txBody>
      </p:sp>
      <p:sp>
        <p:nvSpPr>
          <p:cNvPr id="13" name="Text Box 11"/>
          <p:cNvSpPr txBox="1">
            <a:spLocks noChangeArrowheads="1"/>
          </p:cNvSpPr>
          <p:nvPr/>
        </p:nvSpPr>
        <p:spPr bwMode="auto">
          <a:xfrm>
            <a:off x="171040" y="2673440"/>
            <a:ext cx="9011506"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13</a:t>
            </a:r>
            <a:r>
              <a:rPr lang="en-US" dirty="0">
                <a:solidFill>
                  <a:srgbClr val="000000"/>
                </a:solidFill>
              </a:rPr>
              <a:t>]: </a:t>
            </a:r>
            <a:r>
              <a:rPr lang="hu-HU" dirty="0">
                <a:solidFill>
                  <a:srgbClr val="000000"/>
                </a:solidFill>
              </a:rPr>
              <a:t>Ferguson I., </a:t>
            </a:r>
            <a:r>
              <a:rPr lang="en-US" dirty="0"/>
              <a:t>Redefining</a:t>
            </a:r>
            <a:r>
              <a:rPr lang="hu-HU" dirty="0"/>
              <a:t> </a:t>
            </a:r>
            <a:r>
              <a:rPr lang="en-US" dirty="0"/>
              <a:t>User Experiences, from </a:t>
            </a:r>
            <a:r>
              <a:rPr lang="en-US" dirty="0" err="1"/>
              <a:t>IoT</a:t>
            </a:r>
            <a:r>
              <a:rPr lang="hu-HU" dirty="0"/>
              <a:t> </a:t>
            </a:r>
            <a:r>
              <a:rPr lang="en-US" dirty="0"/>
              <a:t>to Smart Mobile Devices</a:t>
            </a:r>
            <a:r>
              <a:rPr lang="hu-HU" dirty="0">
                <a:solidFill>
                  <a:srgbClr val="000000"/>
                </a:solidFill>
              </a:rPr>
              <a:t>, June 14 2013,</a:t>
            </a:r>
          </a:p>
          <a:p>
            <a:r>
              <a:rPr lang="hu-HU" dirty="0">
                <a:solidFill>
                  <a:srgbClr val="000000"/>
                </a:solidFill>
              </a:rPr>
              <a:t>          </a:t>
            </a:r>
            <a:r>
              <a:rPr lang="hu-HU" sz="1350" dirty="0">
                <a:solidFill>
                  <a:srgbClr val="000000"/>
                </a:solidFill>
              </a:rPr>
              <a:t>http://www.arm.com/zh/files/event/arm_multimedia_seminar_shenzhen_2013_ianferguson.</a:t>
            </a:r>
          </a:p>
          <a:p>
            <a:r>
              <a:rPr lang="hu-HU" sz="1350" dirty="0">
                <a:solidFill>
                  <a:srgbClr val="000000"/>
                </a:solidFill>
              </a:rPr>
              <a:t>          pdf</a:t>
            </a:r>
            <a:endParaRPr lang="en-US" sz="1350" dirty="0">
              <a:solidFill>
                <a:srgbClr val="000000"/>
              </a:solidFill>
            </a:endParaRPr>
          </a:p>
        </p:txBody>
      </p:sp>
      <p:sp>
        <p:nvSpPr>
          <p:cNvPr id="12" name="Text Box 11"/>
          <p:cNvSpPr txBox="1">
            <a:spLocks noChangeArrowheads="1"/>
          </p:cNvSpPr>
          <p:nvPr/>
        </p:nvSpPr>
        <p:spPr bwMode="auto">
          <a:xfrm>
            <a:off x="172465" y="3383995"/>
            <a:ext cx="649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14</a:t>
            </a:r>
            <a:r>
              <a:rPr lang="en-US" dirty="0">
                <a:solidFill>
                  <a:srgbClr val="000000"/>
                </a:solidFill>
              </a:rPr>
              <a:t>]: </a:t>
            </a:r>
            <a:r>
              <a:rPr lang="hu-HU" dirty="0">
                <a:solidFill>
                  <a:srgbClr val="000000"/>
                </a:solidFill>
              </a:rPr>
              <a:t>Goto H., ARM Cortex – A Family Architecture, 2010,</a:t>
            </a:r>
          </a:p>
          <a:p>
            <a:r>
              <a:rPr lang="hu-HU" dirty="0">
                <a:solidFill>
                  <a:srgbClr val="000000"/>
                </a:solidFill>
              </a:rPr>
              <a:t>          </a:t>
            </a:r>
            <a:r>
              <a:rPr lang="en-US" dirty="0">
                <a:solidFill>
                  <a:srgbClr val="000000"/>
                </a:solidFill>
              </a:rPr>
              <a:t>http://pc.watch.impress.co.jp/video/pcw/docs/423/409/p1.pdf</a:t>
            </a:r>
          </a:p>
        </p:txBody>
      </p:sp>
      <p:sp>
        <p:nvSpPr>
          <p:cNvPr id="15" name="Text Box 11"/>
          <p:cNvSpPr txBox="1">
            <a:spLocks noChangeArrowheads="1"/>
          </p:cNvSpPr>
          <p:nvPr/>
        </p:nvSpPr>
        <p:spPr bwMode="auto">
          <a:xfrm>
            <a:off x="172465" y="3957404"/>
            <a:ext cx="90846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15</a:t>
            </a:r>
            <a:r>
              <a:rPr lang="en-US" dirty="0">
                <a:solidFill>
                  <a:srgbClr val="000000"/>
                </a:solidFill>
              </a:rPr>
              <a:t>]: </a:t>
            </a:r>
            <a:r>
              <a:rPr lang="hu-HU" dirty="0">
                <a:solidFill>
                  <a:srgbClr val="000000"/>
                </a:solidFill>
              </a:rPr>
              <a:t>Stevens H., </a:t>
            </a:r>
            <a:r>
              <a:rPr lang="en-US" dirty="0"/>
              <a:t>Introduction to AMBA</a:t>
            </a:r>
            <a:r>
              <a:rPr lang="hu-HU" dirty="0"/>
              <a:t> </a:t>
            </a:r>
            <a:r>
              <a:rPr lang="en-US" dirty="0"/>
              <a:t>4 ACE</a:t>
            </a:r>
            <a:r>
              <a:rPr lang="hu-HU" dirty="0"/>
              <a:t> </a:t>
            </a:r>
            <a:r>
              <a:rPr lang="en-US" dirty="0"/>
              <a:t>and </a:t>
            </a:r>
            <a:r>
              <a:rPr lang="en-US" dirty="0" err="1"/>
              <a:t>big.LITTLE</a:t>
            </a:r>
            <a:r>
              <a:rPr lang="hu-HU" dirty="0"/>
              <a:t> </a:t>
            </a:r>
            <a:r>
              <a:rPr lang="en-US" dirty="0"/>
              <a:t>Processing Technology</a:t>
            </a:r>
            <a:r>
              <a:rPr lang="hu-HU" dirty="0">
                <a:solidFill>
                  <a:srgbClr val="000000"/>
                </a:solidFill>
              </a:rPr>
              <a:t>, White Paper,</a:t>
            </a:r>
          </a:p>
          <a:p>
            <a:r>
              <a:rPr lang="hu-HU" dirty="0">
                <a:solidFill>
                  <a:srgbClr val="000000"/>
                </a:solidFill>
              </a:rPr>
              <a:t>          June 6 2011, http://www.arm.com/files/pdf/CacheCoherencyWhitepaper_6June2011.pdf</a:t>
            </a:r>
            <a:endParaRPr lang="en-US" dirty="0"/>
          </a:p>
        </p:txBody>
      </p:sp>
      <p:sp>
        <p:nvSpPr>
          <p:cNvPr id="26" name="Text Box 11"/>
          <p:cNvSpPr txBox="1">
            <a:spLocks noChangeArrowheads="1"/>
          </p:cNvSpPr>
          <p:nvPr/>
        </p:nvSpPr>
        <p:spPr bwMode="auto">
          <a:xfrm>
            <a:off x="171040" y="4561519"/>
            <a:ext cx="80732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16</a:t>
            </a:r>
            <a:r>
              <a:rPr lang="en-US" dirty="0">
                <a:solidFill>
                  <a:srgbClr val="000000"/>
                </a:solidFill>
              </a:rPr>
              <a:t>]: </a:t>
            </a:r>
            <a:r>
              <a:rPr lang="hu-HU" dirty="0">
                <a:solidFill>
                  <a:srgbClr val="000000"/>
                </a:solidFill>
              </a:rPr>
              <a:t>Shimpi A.L., </a:t>
            </a:r>
            <a:r>
              <a:rPr lang="en-US" dirty="0"/>
              <a:t>The ARM Diaries, Part 2: Understanding the Cortex A12</a:t>
            </a:r>
            <a:r>
              <a:rPr lang="hu-HU" dirty="0"/>
              <a:t>, AnandTech,</a:t>
            </a:r>
            <a:endParaRPr lang="hu-HU" dirty="0">
              <a:solidFill>
                <a:srgbClr val="000000"/>
              </a:solidFill>
            </a:endParaRPr>
          </a:p>
          <a:p>
            <a:r>
              <a:rPr lang="hu-HU" dirty="0">
                <a:solidFill>
                  <a:srgbClr val="000000"/>
                </a:solidFill>
              </a:rPr>
              <a:t>          July 17 2013, http://www.anandtech.com/show/7126/the-arm-diaries-part-2-</a:t>
            </a:r>
          </a:p>
          <a:p>
            <a:r>
              <a:rPr lang="hu-HU" dirty="0">
                <a:solidFill>
                  <a:srgbClr val="000000"/>
                </a:solidFill>
              </a:rPr>
              <a:t>          understanding-the-cortex-a12</a:t>
            </a:r>
            <a:endParaRPr lang="en-US" dirty="0">
              <a:solidFill>
                <a:srgbClr val="000000"/>
              </a:solidFill>
            </a:endParaRPr>
          </a:p>
        </p:txBody>
      </p:sp>
      <p:sp>
        <p:nvSpPr>
          <p:cNvPr id="19" name="Text Box 11"/>
          <p:cNvSpPr txBox="1">
            <a:spLocks noChangeArrowheads="1"/>
          </p:cNvSpPr>
          <p:nvPr/>
        </p:nvSpPr>
        <p:spPr bwMode="auto">
          <a:xfrm>
            <a:off x="172465" y="5376360"/>
            <a:ext cx="8337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17</a:t>
            </a:r>
            <a:r>
              <a:rPr lang="en-US" dirty="0">
                <a:solidFill>
                  <a:srgbClr val="000000"/>
                </a:solidFill>
              </a:rPr>
              <a:t>]: </a:t>
            </a:r>
            <a:r>
              <a:rPr lang="hu-HU" dirty="0">
                <a:solidFill>
                  <a:srgbClr val="000000"/>
                </a:solidFill>
              </a:rPr>
              <a:t>Shimpi A.L., </a:t>
            </a:r>
            <a:r>
              <a:rPr lang="en-US" dirty="0"/>
              <a:t>ARM Cortex </a:t>
            </a:r>
            <a:r>
              <a:rPr lang="en-US" dirty="0" err="1"/>
              <a:t>A17</a:t>
            </a:r>
            <a:r>
              <a:rPr lang="en-US" dirty="0"/>
              <a:t>: An Evolved Cortex </a:t>
            </a:r>
            <a:r>
              <a:rPr lang="en-US" dirty="0" err="1"/>
              <a:t>A12</a:t>
            </a:r>
            <a:r>
              <a:rPr lang="en-US" dirty="0"/>
              <a:t> for the Mainstream in 2015</a:t>
            </a:r>
            <a:r>
              <a:rPr lang="hu-HU" dirty="0">
                <a:solidFill>
                  <a:srgbClr val="000000"/>
                </a:solidFill>
              </a:rPr>
              <a:t>,</a:t>
            </a:r>
          </a:p>
          <a:p>
            <a:r>
              <a:rPr lang="hu-HU" dirty="0">
                <a:solidFill>
                  <a:srgbClr val="000000"/>
                </a:solidFill>
              </a:rPr>
              <a:t>          AnandTech, Febr. 11 2014, http://www.anandtech.com/show/7739/arm-cortex-a17</a:t>
            </a:r>
            <a:endParaRPr lang="en-US" dirty="0">
              <a:solidFill>
                <a:srgbClr val="000000"/>
              </a:solidFill>
            </a:endParaRPr>
          </a:p>
        </p:txBody>
      </p:sp>
      <p:sp>
        <p:nvSpPr>
          <p:cNvPr id="16" name="Text Box 11"/>
          <p:cNvSpPr txBox="1">
            <a:spLocks noChangeArrowheads="1"/>
          </p:cNvSpPr>
          <p:nvPr/>
        </p:nvSpPr>
        <p:spPr bwMode="auto">
          <a:xfrm>
            <a:off x="171040" y="5977855"/>
            <a:ext cx="7816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18</a:t>
            </a:r>
            <a:r>
              <a:rPr lang="en-US" dirty="0">
                <a:solidFill>
                  <a:srgbClr val="000000"/>
                </a:solidFill>
              </a:rPr>
              <a:t>]: </a:t>
            </a:r>
            <a:r>
              <a:rPr lang="hu-HU" dirty="0">
                <a:solidFill>
                  <a:srgbClr val="000000"/>
                </a:solidFill>
              </a:rPr>
              <a:t>Ryan H., </a:t>
            </a:r>
            <a:r>
              <a:rPr lang="hu-HU" dirty="0"/>
              <a:t>Intel, AMD &amp; ARM Processors</a:t>
            </a:r>
            <a:r>
              <a:rPr lang="hu-HU" dirty="0">
                <a:solidFill>
                  <a:srgbClr val="000000"/>
                </a:solidFill>
              </a:rPr>
              <a:t>, </a:t>
            </a:r>
            <a:r>
              <a:rPr lang="en-US" dirty="0"/>
              <a:t>University of Wisconsin </a:t>
            </a:r>
            <a:r>
              <a:rPr lang="en-US" dirty="0" err="1"/>
              <a:t>DoIT</a:t>
            </a:r>
            <a:r>
              <a:rPr lang="en-US" dirty="0"/>
              <a:t> </a:t>
            </a:r>
            <a:r>
              <a:rPr lang="en-US" dirty="0" err="1"/>
              <a:t>Techstore</a:t>
            </a:r>
            <a:endParaRPr lang="hu-HU" dirty="0"/>
          </a:p>
          <a:p>
            <a:r>
              <a:rPr lang="hu-HU" dirty="0">
                <a:solidFill>
                  <a:srgbClr val="000000"/>
                </a:solidFill>
              </a:rPr>
              <a:t>          https://kb.wisc.edu/showroom/page.php?id=4927</a:t>
            </a:r>
            <a:endParaRPr lang="en-US" dirty="0">
              <a:solidFill>
                <a:srgbClr val="000000"/>
              </a:solidFill>
            </a:endParaRPr>
          </a:p>
        </p:txBody>
      </p:sp>
      <p:sp>
        <p:nvSpPr>
          <p:cNvPr id="14" name="Rectangle 13"/>
          <p:cNvSpPr>
            <a:spLocks noChangeArrowheads="1"/>
          </p:cNvSpPr>
          <p:nvPr/>
        </p:nvSpPr>
        <p:spPr bwMode="auto">
          <a:xfrm>
            <a:off x="0" y="6746"/>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(2)</a:t>
            </a:r>
          </a:p>
        </p:txBody>
      </p:sp>
    </p:spTree>
    <p:extLst>
      <p:ext uri="{BB962C8B-B14F-4D97-AF65-F5344CB8AC3E}">
        <p14:creationId xmlns:p14="http://schemas.microsoft.com/office/powerpoint/2010/main" val="2996772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dirty="0">
                <a:solidFill>
                  <a:srgbClr val="FFFFFF"/>
                </a:solidFill>
              </a:rPr>
              <a:t>1. Introduction to </a:t>
            </a:r>
            <a:r>
              <a:rPr lang="en-US" sz="1700" dirty="0">
                <a:solidFill>
                  <a:srgbClr val="FFFFFF"/>
                </a:solidFill>
              </a:rPr>
              <a:t>ARM </a:t>
            </a:r>
            <a:r>
              <a:rPr lang="hu-HU" sz="1700" dirty="0" smtClean="0">
                <a:solidFill>
                  <a:srgbClr val="FFFFFF"/>
                </a:solidFill>
              </a:rPr>
              <a:t>(</a:t>
            </a:r>
            <a:r>
              <a:rPr lang="en-GB" sz="1700" dirty="0" smtClean="0">
                <a:solidFill>
                  <a:srgbClr val="FFFFFF"/>
                </a:solidFill>
              </a:rPr>
              <a:t>19)</a:t>
            </a:r>
            <a:endParaRPr lang="en-US" sz="1700" dirty="0"/>
          </a:p>
        </p:txBody>
      </p:sp>
      <p:sp>
        <p:nvSpPr>
          <p:cNvPr id="3" name="TextBox 2"/>
          <p:cNvSpPr txBox="1"/>
          <p:nvPr/>
        </p:nvSpPr>
        <p:spPr>
          <a:xfrm>
            <a:off x="73662" y="418478"/>
            <a:ext cx="5568576" cy="369332"/>
          </a:xfrm>
          <a:prstGeom prst="rect">
            <a:avLst/>
          </a:prstGeom>
          <a:noFill/>
        </p:spPr>
        <p:txBody>
          <a:bodyPr wrap="none" rtlCol="0">
            <a:spAutoFit/>
          </a:bodyPr>
          <a:lstStyle/>
          <a:p>
            <a:r>
              <a:rPr lang="en-US" dirty="0">
                <a:solidFill>
                  <a:schemeClr val="accent6"/>
                </a:solidFill>
              </a:rPr>
              <a:t>Acquisition of ARM by NVIDIA from Softbank </a:t>
            </a:r>
          </a:p>
        </p:txBody>
      </p:sp>
      <p:sp>
        <p:nvSpPr>
          <p:cNvPr id="4" name="TextBox 3"/>
          <p:cNvSpPr txBox="1"/>
          <p:nvPr/>
        </p:nvSpPr>
        <p:spPr>
          <a:xfrm>
            <a:off x="274324" y="788567"/>
            <a:ext cx="8809912" cy="1554272"/>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t>Announced in </a:t>
            </a:r>
            <a:r>
              <a:rPr lang="en-US" sz="1600" dirty="0">
                <a:solidFill>
                  <a:srgbClr val="0070C0"/>
                </a:solidFill>
              </a:rPr>
              <a:t>09/2020</a:t>
            </a:r>
          </a:p>
          <a:p>
            <a:pPr>
              <a:spcAft>
                <a:spcPts val="600"/>
              </a:spcAft>
            </a:pPr>
            <a:r>
              <a:rPr lang="en-US" sz="1600" dirty="0"/>
              <a:t>      Price: 40 </a:t>
            </a:r>
            <a:r>
              <a:rPr lang="en-US" sz="1600" dirty="0" err="1"/>
              <a:t>bUSD</a:t>
            </a:r>
            <a:r>
              <a:rPr lang="en-US" sz="1600" dirty="0"/>
              <a:t> </a:t>
            </a:r>
          </a:p>
          <a:p>
            <a:pPr>
              <a:spcAft>
                <a:spcPts val="600"/>
              </a:spcAft>
            </a:pPr>
            <a:r>
              <a:rPr lang="en-US" sz="1600" dirty="0"/>
              <a:t>    To be completed in 2022.</a:t>
            </a:r>
          </a:p>
          <a:p>
            <a:pPr marL="285750" indent="-285750">
              <a:buFont typeface="Arial" panose="020B0604020202020204" pitchFamily="34" charset="0"/>
              <a:buChar char="•"/>
            </a:pPr>
            <a:r>
              <a:rPr lang="en-US" sz="1600" dirty="0"/>
              <a:t>NVIDIA aims at “</a:t>
            </a:r>
            <a:r>
              <a:rPr lang="en-US" sz="1600" dirty="0">
                <a:solidFill>
                  <a:srgbClr val="FF0000"/>
                </a:solidFill>
              </a:rPr>
              <a:t>burying x86 PCs</a:t>
            </a:r>
            <a:r>
              <a:rPr lang="en-US" sz="1600" dirty="0"/>
              <a:t>” as stated by their CEO (Jen-</a:t>
            </a:r>
            <a:r>
              <a:rPr lang="en-US" sz="1600" dirty="0" err="1"/>
              <a:t>Hsun</a:t>
            </a:r>
            <a:r>
              <a:rPr lang="en-US" sz="1600" dirty="0"/>
              <a:t>  in 09/2020</a:t>
            </a:r>
          </a:p>
          <a:p>
            <a:pPr>
              <a:spcAft>
                <a:spcPts val="600"/>
              </a:spcAft>
            </a:pPr>
            <a:r>
              <a:rPr lang="en-US" sz="1600" dirty="0"/>
              <a:t>      [134]: </a:t>
            </a:r>
          </a:p>
        </p:txBody>
      </p:sp>
      <p:sp>
        <p:nvSpPr>
          <p:cNvPr id="5" name="TextBox 4"/>
          <p:cNvSpPr txBox="1"/>
          <p:nvPr/>
        </p:nvSpPr>
        <p:spPr>
          <a:xfrm>
            <a:off x="610247" y="2376752"/>
            <a:ext cx="8777288" cy="1277273"/>
          </a:xfrm>
          <a:prstGeom prst="rect">
            <a:avLst/>
          </a:prstGeom>
          <a:noFill/>
        </p:spPr>
        <p:txBody>
          <a:bodyPr wrap="square" rtlCol="0">
            <a:spAutoFit/>
          </a:bodyPr>
          <a:lstStyle/>
          <a:p>
            <a:r>
              <a:rPr lang="en-US" dirty="0"/>
              <a:t>"The PC of the future will be made by new OEMs, sold through new </a:t>
            </a:r>
          </a:p>
          <a:p>
            <a:pPr>
              <a:spcAft>
                <a:spcPts val="600"/>
              </a:spcAft>
            </a:pPr>
            <a:r>
              <a:rPr lang="en-US" dirty="0"/>
              <a:t>   distributors and use a new instruction-set architecture.</a:t>
            </a:r>
          </a:p>
          <a:p>
            <a:r>
              <a:rPr lang="en-US" dirty="0"/>
              <a:t>ARM will be the most important CPU architecture of the future, and it</a:t>
            </a:r>
          </a:p>
          <a:p>
            <a:r>
              <a:rPr lang="en-US" dirty="0"/>
              <a:t>  already is the fastest growing processor architecture.”</a:t>
            </a:r>
            <a:endParaRPr lang="en-US" sz="1600" dirty="0"/>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5804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11"/>
          <p:cNvSpPr txBox="1">
            <a:spLocks noChangeArrowheads="1"/>
          </p:cNvSpPr>
          <p:nvPr/>
        </p:nvSpPr>
        <p:spPr bwMode="auto">
          <a:xfrm>
            <a:off x="170738" y="1043735"/>
            <a:ext cx="8972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20</a:t>
            </a:r>
            <a:r>
              <a:rPr lang="en-US" dirty="0">
                <a:solidFill>
                  <a:srgbClr val="000000"/>
                </a:solidFill>
              </a:rPr>
              <a:t>]: </a:t>
            </a:r>
            <a:r>
              <a:rPr lang="hu-HU" dirty="0"/>
              <a:t>Mali Performance Efficient Graphics</a:t>
            </a:r>
            <a:r>
              <a:rPr lang="hu-HU" dirty="0">
                <a:solidFill>
                  <a:srgbClr val="000000"/>
                </a:solidFill>
              </a:rPr>
              <a:t>, ARM</a:t>
            </a:r>
          </a:p>
          <a:p>
            <a:r>
              <a:rPr lang="hu-HU" dirty="0">
                <a:solidFill>
                  <a:srgbClr val="000000"/>
                </a:solidFill>
              </a:rPr>
              <a:t>          http://www.arm.com/products/multimedia/mali-performance-efficient-graphics/index.php</a:t>
            </a:r>
          </a:p>
        </p:txBody>
      </p:sp>
      <p:sp>
        <p:nvSpPr>
          <p:cNvPr id="139271" name="Text Box 11"/>
          <p:cNvSpPr txBox="1">
            <a:spLocks noChangeArrowheads="1"/>
          </p:cNvSpPr>
          <p:nvPr/>
        </p:nvSpPr>
        <p:spPr bwMode="auto">
          <a:xfrm>
            <a:off x="170738" y="164094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21</a:t>
            </a:r>
            <a:r>
              <a:rPr lang="en-US" dirty="0">
                <a:solidFill>
                  <a:srgbClr val="000000"/>
                </a:solidFill>
              </a:rPr>
              <a:t>]: </a:t>
            </a:r>
            <a:r>
              <a:rPr lang="hu-HU" dirty="0"/>
              <a:t>Cortex-A8 Processor</a:t>
            </a:r>
            <a:r>
              <a:rPr lang="hu-HU" dirty="0">
                <a:solidFill>
                  <a:srgbClr val="000000"/>
                </a:solidFill>
              </a:rPr>
              <a:t>, ARM Cortex-A Series,</a:t>
            </a:r>
          </a:p>
          <a:p>
            <a:r>
              <a:rPr lang="hu-HU" dirty="0">
                <a:solidFill>
                  <a:srgbClr val="000000"/>
                </a:solidFill>
              </a:rPr>
              <a:t>          </a:t>
            </a:r>
            <a:r>
              <a:rPr lang="en-US" dirty="0">
                <a:solidFill>
                  <a:srgbClr val="000000"/>
                </a:solidFill>
              </a:rPr>
              <a:t>http://www.arm.com/products/processors/cortex-a/cortex-a8.php</a:t>
            </a:r>
          </a:p>
        </p:txBody>
      </p:sp>
      <p:sp>
        <p:nvSpPr>
          <p:cNvPr id="139273" name="Rectangle 11"/>
          <p:cNvSpPr>
            <a:spLocks noChangeArrowheads="1"/>
          </p:cNvSpPr>
          <p:nvPr/>
        </p:nvSpPr>
        <p:spPr bwMode="auto">
          <a:xfrm>
            <a:off x="167725" y="652500"/>
            <a:ext cx="8886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19</a:t>
            </a:r>
            <a:r>
              <a:rPr lang="en-US" sz="1400" dirty="0">
                <a:solidFill>
                  <a:srgbClr val="000000"/>
                </a:solidFill>
              </a:rPr>
              <a:t>]: </a:t>
            </a:r>
            <a:r>
              <a:rPr lang="hu-HU" sz="1400" dirty="0">
                <a:solidFill>
                  <a:srgbClr val="000000"/>
                </a:solidFill>
              </a:rPr>
              <a:t>Rao A., ARM: a mandatory primer, Element14, 2014</a:t>
            </a:r>
          </a:p>
        </p:txBody>
      </p:sp>
      <p:sp>
        <p:nvSpPr>
          <p:cNvPr id="13" name="Text Box 11"/>
          <p:cNvSpPr txBox="1">
            <a:spLocks noChangeArrowheads="1"/>
          </p:cNvSpPr>
          <p:nvPr/>
        </p:nvSpPr>
        <p:spPr bwMode="auto">
          <a:xfrm>
            <a:off x="171521" y="2233325"/>
            <a:ext cx="9265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22</a:t>
            </a:r>
            <a:r>
              <a:rPr lang="en-US" dirty="0">
                <a:solidFill>
                  <a:srgbClr val="000000"/>
                </a:solidFill>
              </a:rPr>
              <a:t>]: </a:t>
            </a:r>
            <a:r>
              <a:rPr lang="hu-HU" dirty="0">
                <a:solidFill>
                  <a:srgbClr val="000000"/>
                </a:solidFill>
              </a:rPr>
              <a:t>Architecture and Implementation of the ARM Cortex-A8 Microprocessor, White Paper,</a:t>
            </a:r>
          </a:p>
          <a:p>
            <a:r>
              <a:rPr lang="hu-HU" dirty="0">
                <a:solidFill>
                  <a:srgbClr val="000000"/>
                </a:solidFill>
              </a:rPr>
              <a:t>          Oct. 2005, </a:t>
            </a:r>
            <a:r>
              <a:rPr lang="hu-HU" sz="1380" dirty="0">
                <a:solidFill>
                  <a:srgbClr val="000000"/>
                </a:solidFill>
              </a:rPr>
              <a:t>https://www.pixhawk.ethz.ch/_media/software/optimization/neon_whitepaper.pdf</a:t>
            </a:r>
            <a:endParaRPr lang="en-US" sz="1380" dirty="0">
              <a:solidFill>
                <a:srgbClr val="000000"/>
              </a:solidFill>
            </a:endParaRPr>
          </a:p>
        </p:txBody>
      </p:sp>
      <p:sp>
        <p:nvSpPr>
          <p:cNvPr id="12" name="Text Box 11"/>
          <p:cNvSpPr txBox="1">
            <a:spLocks noChangeArrowheads="1"/>
          </p:cNvSpPr>
          <p:nvPr/>
        </p:nvSpPr>
        <p:spPr bwMode="auto">
          <a:xfrm>
            <a:off x="172465" y="2841725"/>
            <a:ext cx="692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23</a:t>
            </a:r>
            <a:r>
              <a:rPr lang="en-US" dirty="0">
                <a:solidFill>
                  <a:srgbClr val="000000"/>
                </a:solidFill>
              </a:rPr>
              <a:t>]: </a:t>
            </a:r>
            <a:r>
              <a:rPr lang="hu-HU" dirty="0">
                <a:solidFill>
                  <a:srgbClr val="000000"/>
                </a:solidFill>
              </a:rPr>
              <a:t>Shimpi A.L., </a:t>
            </a:r>
            <a:r>
              <a:rPr lang="en-US" dirty="0"/>
              <a:t>Understanding the iPhone </a:t>
            </a:r>
            <a:r>
              <a:rPr lang="en-US" dirty="0" err="1"/>
              <a:t>3GS</a:t>
            </a:r>
            <a:r>
              <a:rPr lang="hu-HU" dirty="0">
                <a:solidFill>
                  <a:srgbClr val="000000"/>
                </a:solidFill>
              </a:rPr>
              <a:t>, AnandTech, July 7 2009,</a:t>
            </a:r>
          </a:p>
          <a:p>
            <a:r>
              <a:rPr lang="hu-HU" dirty="0">
                <a:solidFill>
                  <a:srgbClr val="000000"/>
                </a:solidFill>
              </a:rPr>
              <a:t>          </a:t>
            </a:r>
            <a:r>
              <a:rPr lang="en-US" dirty="0">
                <a:solidFill>
                  <a:srgbClr val="000000"/>
                </a:solidFill>
              </a:rPr>
              <a:t>http://</a:t>
            </a:r>
            <a:r>
              <a:rPr lang="en-US" dirty="0" err="1">
                <a:solidFill>
                  <a:srgbClr val="000000"/>
                </a:solidFill>
              </a:rPr>
              <a:t>www.anandtech.com</a:t>
            </a:r>
            <a:r>
              <a:rPr lang="en-US" dirty="0">
                <a:solidFill>
                  <a:srgbClr val="000000"/>
                </a:solidFill>
              </a:rPr>
              <a:t>/print/2798/</a:t>
            </a:r>
          </a:p>
        </p:txBody>
      </p:sp>
      <p:sp>
        <p:nvSpPr>
          <p:cNvPr id="15" name="Text Box 11"/>
          <p:cNvSpPr txBox="1">
            <a:spLocks noChangeArrowheads="1"/>
          </p:cNvSpPr>
          <p:nvPr/>
        </p:nvSpPr>
        <p:spPr bwMode="auto">
          <a:xfrm>
            <a:off x="172465" y="3424659"/>
            <a:ext cx="6160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24</a:t>
            </a:r>
            <a:r>
              <a:rPr lang="en-US" dirty="0">
                <a:solidFill>
                  <a:srgbClr val="000000"/>
                </a:solidFill>
              </a:rPr>
              <a:t>]: </a:t>
            </a:r>
            <a:r>
              <a:rPr lang="hu-HU" dirty="0"/>
              <a:t>The ARM Cortex-A9 Processors</a:t>
            </a:r>
            <a:r>
              <a:rPr lang="hu-HU" dirty="0">
                <a:solidFill>
                  <a:srgbClr val="000000"/>
                </a:solidFill>
              </a:rPr>
              <a:t>, White Paper, Sept. 2009,</a:t>
            </a:r>
          </a:p>
          <a:p>
            <a:r>
              <a:rPr lang="hu-HU" dirty="0">
                <a:solidFill>
                  <a:srgbClr val="000000"/>
                </a:solidFill>
              </a:rPr>
              <a:t>          http://www.arm.com/files/pdf/armcortexa-9processors.pdf</a:t>
            </a:r>
            <a:endParaRPr lang="en-US" dirty="0">
              <a:solidFill>
                <a:srgbClr val="000000"/>
              </a:solidFill>
            </a:endParaRPr>
          </a:p>
        </p:txBody>
      </p:sp>
      <p:sp>
        <p:nvSpPr>
          <p:cNvPr id="26" name="Text Box 11"/>
          <p:cNvSpPr txBox="1">
            <a:spLocks noChangeArrowheads="1"/>
          </p:cNvSpPr>
          <p:nvPr/>
        </p:nvSpPr>
        <p:spPr bwMode="auto">
          <a:xfrm>
            <a:off x="171040" y="4028774"/>
            <a:ext cx="83458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25</a:t>
            </a:r>
            <a:r>
              <a:rPr lang="en-US" dirty="0">
                <a:solidFill>
                  <a:srgbClr val="000000"/>
                </a:solidFill>
              </a:rPr>
              <a:t>]: </a:t>
            </a:r>
            <a:r>
              <a:rPr lang="hu-HU" dirty="0">
                <a:solidFill>
                  <a:srgbClr val="000000"/>
                </a:solidFill>
              </a:rPr>
              <a:t>Cortex-A9 MPCore, Technical Reference Manual, 2008-2012,</a:t>
            </a:r>
          </a:p>
          <a:p>
            <a:r>
              <a:rPr lang="hu-HU" dirty="0">
                <a:solidFill>
                  <a:srgbClr val="000000"/>
                </a:solidFill>
              </a:rPr>
              <a:t>          http://infocenter.arm.com/help/topic/com.arm.doc.ddi0407i/DDI0407I_cortex_a9_</a:t>
            </a:r>
          </a:p>
          <a:p>
            <a:r>
              <a:rPr lang="hu-HU" dirty="0">
                <a:solidFill>
                  <a:srgbClr val="000000"/>
                </a:solidFill>
              </a:rPr>
              <a:t>          mpcore_r4p1_trm.pdf</a:t>
            </a:r>
            <a:endParaRPr lang="en-US" dirty="0">
              <a:solidFill>
                <a:srgbClr val="000000"/>
              </a:solidFill>
            </a:endParaRPr>
          </a:p>
        </p:txBody>
      </p:sp>
      <p:sp>
        <p:nvSpPr>
          <p:cNvPr id="19" name="Text Box 11"/>
          <p:cNvSpPr txBox="1">
            <a:spLocks noChangeArrowheads="1"/>
          </p:cNvSpPr>
          <p:nvPr/>
        </p:nvSpPr>
        <p:spPr bwMode="auto">
          <a:xfrm>
            <a:off x="172465" y="4843615"/>
            <a:ext cx="6610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26</a:t>
            </a:r>
            <a:r>
              <a:rPr lang="en-US" dirty="0">
                <a:solidFill>
                  <a:srgbClr val="000000"/>
                </a:solidFill>
              </a:rPr>
              <a:t>]: </a:t>
            </a:r>
            <a:r>
              <a:rPr lang="hu-HU" dirty="0">
                <a:solidFill>
                  <a:srgbClr val="000000"/>
                </a:solidFill>
              </a:rPr>
              <a:t>Goto H., </a:t>
            </a:r>
            <a:r>
              <a:rPr lang="en-US" dirty="0">
                <a:solidFill>
                  <a:srgbClr val="000000"/>
                </a:solidFill>
              </a:rPr>
              <a:t>ARM Cortex</a:t>
            </a:r>
            <a:r>
              <a:rPr lang="hu-HU" dirty="0">
                <a:solidFill>
                  <a:srgbClr val="000000"/>
                </a:solidFill>
              </a:rPr>
              <a:t>-A9r4 Core Block Diagram,</a:t>
            </a:r>
          </a:p>
          <a:p>
            <a:r>
              <a:rPr lang="hu-HU" dirty="0">
                <a:solidFill>
                  <a:srgbClr val="000000"/>
                </a:solidFill>
              </a:rPr>
              <a:t>          http://pc.watch.impress.co.jp/video/pcw/docs/614/543/08p.pdf</a:t>
            </a:r>
            <a:endParaRPr lang="en-US" dirty="0">
              <a:solidFill>
                <a:srgbClr val="000000"/>
              </a:solidFill>
            </a:endParaRPr>
          </a:p>
        </p:txBody>
      </p:sp>
      <p:sp>
        <p:nvSpPr>
          <p:cNvPr id="16" name="Text Box 11"/>
          <p:cNvSpPr txBox="1">
            <a:spLocks noChangeArrowheads="1"/>
          </p:cNvSpPr>
          <p:nvPr/>
        </p:nvSpPr>
        <p:spPr bwMode="auto">
          <a:xfrm>
            <a:off x="171040" y="5445110"/>
            <a:ext cx="83844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27</a:t>
            </a:r>
            <a:r>
              <a:rPr lang="en-US" dirty="0">
                <a:solidFill>
                  <a:srgbClr val="000000"/>
                </a:solidFill>
              </a:rPr>
              <a:t>]: </a:t>
            </a:r>
            <a:r>
              <a:rPr lang="en-US" dirty="0"/>
              <a:t>ARM Unveils Cortex-A9 Processors For Scalable Performance and Low-Power Designs</a:t>
            </a:r>
            <a:r>
              <a:rPr lang="hu-HU" dirty="0"/>
              <a:t>,</a:t>
            </a:r>
            <a:endParaRPr lang="hu-HU" dirty="0">
              <a:solidFill>
                <a:srgbClr val="000000"/>
              </a:solidFill>
            </a:endParaRPr>
          </a:p>
          <a:p>
            <a:r>
              <a:rPr lang="hu-HU" dirty="0">
                <a:solidFill>
                  <a:srgbClr val="000000"/>
                </a:solidFill>
              </a:rPr>
              <a:t>          Oct. 3 2007, http://www.arm.com/about/newsroom/18688.php</a:t>
            </a:r>
            <a:endParaRPr lang="en-US" dirty="0">
              <a:solidFill>
                <a:srgbClr val="000000"/>
              </a:solidFill>
            </a:endParaRPr>
          </a:p>
        </p:txBody>
      </p:sp>
      <p:sp>
        <p:nvSpPr>
          <p:cNvPr id="20" name="Text Box 11"/>
          <p:cNvSpPr txBox="1">
            <a:spLocks noChangeArrowheads="1"/>
          </p:cNvSpPr>
          <p:nvPr/>
        </p:nvSpPr>
        <p:spPr bwMode="auto">
          <a:xfrm>
            <a:off x="169610" y="6058750"/>
            <a:ext cx="8837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28</a:t>
            </a:r>
            <a:r>
              <a:rPr lang="en-US" dirty="0">
                <a:solidFill>
                  <a:srgbClr val="000000"/>
                </a:solidFill>
              </a:rPr>
              <a:t>]: </a:t>
            </a:r>
            <a:r>
              <a:rPr lang="hu-HU" dirty="0"/>
              <a:t>Goodacre J., The Effect and Technique of System Coherence in ARM Multicore Technology,</a:t>
            </a:r>
            <a:endParaRPr lang="hu-HU" dirty="0">
              <a:solidFill>
                <a:srgbClr val="000000"/>
              </a:solidFill>
            </a:endParaRPr>
          </a:p>
          <a:p>
            <a:r>
              <a:rPr lang="hu-HU" dirty="0">
                <a:solidFill>
                  <a:srgbClr val="000000"/>
                </a:solidFill>
              </a:rPr>
              <a:t>          http://www.mpsoc-forum.org/previous/2008/slides/8-6%20Goodacre.pdf</a:t>
            </a:r>
            <a:endParaRPr lang="en-US" dirty="0">
              <a:solidFill>
                <a:srgbClr val="000000"/>
              </a:solidFill>
            </a:endParaRPr>
          </a:p>
        </p:txBody>
      </p:sp>
      <p:sp>
        <p:nvSpPr>
          <p:cNvPr id="14" name="Rectangle 13"/>
          <p:cNvSpPr>
            <a:spLocks noChangeArrowheads="1"/>
          </p:cNvSpPr>
          <p:nvPr/>
        </p:nvSpPr>
        <p:spPr bwMode="auto">
          <a:xfrm>
            <a:off x="-934" y="-432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(3)</a:t>
            </a:r>
          </a:p>
        </p:txBody>
      </p:sp>
    </p:spTree>
    <p:extLst>
      <p:ext uri="{BB962C8B-B14F-4D97-AF65-F5344CB8AC3E}">
        <p14:creationId xmlns:p14="http://schemas.microsoft.com/office/powerpoint/2010/main" val="867374383"/>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30</a:t>
            </a:r>
            <a:r>
              <a:rPr lang="en-US" dirty="0">
                <a:solidFill>
                  <a:srgbClr val="000000"/>
                </a:solidFill>
              </a:rPr>
              <a:t>]: </a:t>
            </a:r>
            <a:r>
              <a:rPr lang="hu-HU" dirty="0">
                <a:solidFill>
                  <a:srgbClr val="000000"/>
                </a:solidFill>
              </a:rPr>
              <a:t>Goto H., ARM Cortex-A12 Block Diagram, 2013,</a:t>
            </a:r>
          </a:p>
          <a:p>
            <a:r>
              <a:rPr lang="hu-HU" dirty="0">
                <a:solidFill>
                  <a:srgbClr val="000000"/>
                </a:solidFill>
              </a:rPr>
              <a:t>          </a:t>
            </a:r>
            <a:r>
              <a:rPr lang="en-US" dirty="0">
                <a:solidFill>
                  <a:srgbClr val="000000"/>
                </a:solidFill>
              </a:rPr>
              <a:t>http://pc.watch.impress.co.jp/video/pcw/docs/621/747/gp1.pdf</a:t>
            </a: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29</a:t>
            </a:r>
            <a:r>
              <a:rPr lang="en-US" sz="1400" dirty="0">
                <a:solidFill>
                  <a:srgbClr val="000000"/>
                </a:solidFill>
              </a:rPr>
              <a:t>]: </a:t>
            </a:r>
            <a:r>
              <a:rPr lang="hu-HU" sz="1400" dirty="0">
                <a:solidFill>
                  <a:srgbClr val="000000"/>
                </a:solidFill>
              </a:rPr>
              <a:t>Goto H., ARM Cortex-A7/A9 vs Bobcat, Atom, 2010,</a:t>
            </a:r>
          </a:p>
          <a:p>
            <a:pPr fontAlgn="base">
              <a:spcBef>
                <a:spcPct val="0"/>
              </a:spcBef>
              <a:spcAft>
                <a:spcPct val="0"/>
              </a:spcAft>
            </a:pPr>
            <a:r>
              <a:rPr lang="hu-HU" sz="1400" dirty="0">
                <a:solidFill>
                  <a:srgbClr val="000000"/>
                </a:solidFill>
              </a:rPr>
              <a:t>          http://pc.watch.impress.co.jp/img/pcw/docs/487/030/html/9.jpg.html</a:t>
            </a:r>
          </a:p>
        </p:txBody>
      </p:sp>
      <p:sp>
        <p:nvSpPr>
          <p:cNvPr id="13" name="Text Box 11"/>
          <p:cNvSpPr txBox="1">
            <a:spLocks noChangeArrowheads="1"/>
          </p:cNvSpPr>
          <p:nvPr/>
        </p:nvSpPr>
        <p:spPr bwMode="auto">
          <a:xfrm>
            <a:off x="171040" y="1851615"/>
            <a:ext cx="89723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31</a:t>
            </a:r>
            <a:r>
              <a:rPr lang="en-US" dirty="0">
                <a:solidFill>
                  <a:srgbClr val="000000"/>
                </a:solidFill>
              </a:rPr>
              <a:t>]: </a:t>
            </a:r>
            <a:r>
              <a:rPr lang="hu-HU" dirty="0">
                <a:solidFill>
                  <a:srgbClr val="000000"/>
                </a:solidFill>
              </a:rPr>
              <a:t>Rosinger S., </a:t>
            </a:r>
            <a:r>
              <a:rPr lang="en-US" dirty="0"/>
              <a:t>The Top 5 Things to Know about Cortex-A12</a:t>
            </a:r>
            <a:r>
              <a:rPr lang="hu-HU" dirty="0">
                <a:solidFill>
                  <a:srgbClr val="000000"/>
                </a:solidFill>
              </a:rPr>
              <a:t>, ARM Connected Community,</a:t>
            </a:r>
          </a:p>
          <a:p>
            <a:r>
              <a:rPr lang="hu-HU" dirty="0">
                <a:solidFill>
                  <a:srgbClr val="000000"/>
                </a:solidFill>
              </a:rPr>
              <a:t>          Oct. 26 2013, http://community.arm.com/groups/processors/blog/2013/10/26/the-top-5-</a:t>
            </a:r>
          </a:p>
          <a:p>
            <a:r>
              <a:rPr lang="hu-HU" dirty="0">
                <a:solidFill>
                  <a:srgbClr val="000000"/>
                </a:solidFill>
              </a:rPr>
              <a:t>          things-to-know-about-cortex-a12</a:t>
            </a:r>
            <a:endParaRPr lang="en-US" dirty="0">
              <a:solidFill>
                <a:srgbClr val="000000"/>
              </a:solidFill>
            </a:endParaRPr>
          </a:p>
        </p:txBody>
      </p:sp>
      <p:sp>
        <p:nvSpPr>
          <p:cNvPr id="12" name="Text Box 11"/>
          <p:cNvSpPr txBox="1">
            <a:spLocks noChangeArrowheads="1"/>
          </p:cNvSpPr>
          <p:nvPr/>
        </p:nvSpPr>
        <p:spPr bwMode="auto">
          <a:xfrm>
            <a:off x="172465" y="2663915"/>
            <a:ext cx="85702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32</a:t>
            </a:r>
            <a:r>
              <a:rPr lang="en-US" dirty="0">
                <a:solidFill>
                  <a:srgbClr val="000000"/>
                </a:solidFill>
              </a:rPr>
              <a:t>]: </a:t>
            </a:r>
            <a:r>
              <a:rPr lang="hu-HU" dirty="0"/>
              <a:t>ARM Cortex-A17 MPCore Processor</a:t>
            </a:r>
            <a:r>
              <a:rPr lang="hu-HU" dirty="0">
                <a:solidFill>
                  <a:srgbClr val="000000"/>
                </a:solidFill>
              </a:rPr>
              <a:t>, Technical Reference Manual, 2014,</a:t>
            </a:r>
          </a:p>
          <a:p>
            <a:r>
              <a:rPr lang="hu-HU" dirty="0">
                <a:solidFill>
                  <a:srgbClr val="000000"/>
                </a:solidFill>
              </a:rPr>
              <a:t>          </a:t>
            </a:r>
            <a:r>
              <a:rPr lang="en-US" dirty="0">
                <a:solidFill>
                  <a:srgbClr val="000000"/>
                </a:solidFill>
              </a:rPr>
              <a:t>http://infocenter.arm.com/help/topic/com.arm.doc.ddi0535b/DDI0535B_cortex_a17_</a:t>
            </a:r>
            <a:endParaRPr lang="hu-HU" dirty="0">
              <a:solidFill>
                <a:srgbClr val="000000"/>
              </a:solidFill>
            </a:endParaRPr>
          </a:p>
          <a:p>
            <a:r>
              <a:rPr lang="hu-HU" dirty="0">
                <a:solidFill>
                  <a:srgbClr val="000000"/>
                </a:solidFill>
              </a:rPr>
              <a:t>          </a:t>
            </a:r>
            <a:r>
              <a:rPr lang="en-US" dirty="0">
                <a:solidFill>
                  <a:srgbClr val="000000"/>
                </a:solidFill>
              </a:rPr>
              <a:t>r1p0_trm.pdf</a:t>
            </a:r>
          </a:p>
        </p:txBody>
      </p:sp>
      <p:sp>
        <p:nvSpPr>
          <p:cNvPr id="15" name="Text Box 11"/>
          <p:cNvSpPr txBox="1">
            <a:spLocks noChangeArrowheads="1"/>
          </p:cNvSpPr>
          <p:nvPr/>
        </p:nvSpPr>
        <p:spPr bwMode="auto">
          <a:xfrm>
            <a:off x="172465" y="3464946"/>
            <a:ext cx="7784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33</a:t>
            </a:r>
            <a:r>
              <a:rPr lang="en-US" dirty="0">
                <a:solidFill>
                  <a:srgbClr val="000000"/>
                </a:solidFill>
              </a:rPr>
              <a:t>]: </a:t>
            </a:r>
            <a:r>
              <a:rPr lang="hu-HU" dirty="0"/>
              <a:t>Cortex-A17 Processor</a:t>
            </a:r>
            <a:r>
              <a:rPr lang="hu-HU" dirty="0">
                <a:solidFill>
                  <a:srgbClr val="000000"/>
                </a:solidFill>
              </a:rPr>
              <a:t>, ARM Cortex-A Series,</a:t>
            </a:r>
          </a:p>
          <a:p>
            <a:r>
              <a:rPr lang="hu-HU" dirty="0">
                <a:solidFill>
                  <a:srgbClr val="000000"/>
                </a:solidFill>
              </a:rPr>
              <a:t>          http://www.arm.com/products/processors/cortex-a/cortex-a17-processor.php</a:t>
            </a:r>
            <a:endParaRPr lang="en-US" dirty="0">
              <a:solidFill>
                <a:srgbClr val="000000"/>
              </a:solidFill>
            </a:endParaRPr>
          </a:p>
        </p:txBody>
      </p:sp>
      <p:sp>
        <p:nvSpPr>
          <p:cNvPr id="19" name="Text Box 11"/>
          <p:cNvSpPr txBox="1">
            <a:spLocks noChangeArrowheads="1"/>
          </p:cNvSpPr>
          <p:nvPr/>
        </p:nvSpPr>
        <p:spPr bwMode="auto">
          <a:xfrm>
            <a:off x="172465" y="4068595"/>
            <a:ext cx="87595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34</a:t>
            </a:r>
            <a:r>
              <a:rPr lang="en-US" dirty="0">
                <a:solidFill>
                  <a:srgbClr val="000000"/>
                </a:solidFill>
              </a:rPr>
              <a:t>]: </a:t>
            </a:r>
            <a:r>
              <a:rPr lang="hu-HU" dirty="0">
                <a:solidFill>
                  <a:srgbClr val="000000"/>
                </a:solidFill>
              </a:rPr>
              <a:t>Rosinger S., </a:t>
            </a:r>
            <a:r>
              <a:rPr lang="pt-BR" dirty="0"/>
              <a:t>ARM Cortex-A17/Cortex-A12 processor update</a:t>
            </a:r>
            <a:r>
              <a:rPr lang="hu-HU" dirty="0">
                <a:solidFill>
                  <a:srgbClr val="000000"/>
                </a:solidFill>
              </a:rPr>
              <a:t>, ARM Connected Community,</a:t>
            </a:r>
          </a:p>
          <a:p>
            <a:r>
              <a:rPr lang="hu-HU" dirty="0">
                <a:solidFill>
                  <a:srgbClr val="000000"/>
                </a:solidFill>
              </a:rPr>
              <a:t>          Oct. 1 2014, http://community.arm.com/groups/processors/blog/2014/09/30/arm-</a:t>
            </a:r>
          </a:p>
          <a:p>
            <a:r>
              <a:rPr lang="hu-HU" dirty="0">
                <a:solidFill>
                  <a:srgbClr val="000000"/>
                </a:solidFill>
              </a:rPr>
              <a:t>          cortex-a17-cortex-a12-processor-update</a:t>
            </a:r>
            <a:endParaRPr lang="en-US" dirty="0">
              <a:solidFill>
                <a:srgbClr val="000000"/>
              </a:solidFill>
            </a:endParaRPr>
          </a:p>
        </p:txBody>
      </p:sp>
      <p:sp>
        <p:nvSpPr>
          <p:cNvPr id="16" name="Text Box 11"/>
          <p:cNvSpPr txBox="1">
            <a:spLocks noChangeArrowheads="1"/>
          </p:cNvSpPr>
          <p:nvPr/>
        </p:nvSpPr>
        <p:spPr bwMode="auto">
          <a:xfrm>
            <a:off x="171040" y="4888210"/>
            <a:ext cx="69197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35</a:t>
            </a:r>
            <a:r>
              <a:rPr lang="en-US" dirty="0">
                <a:solidFill>
                  <a:srgbClr val="000000"/>
                </a:solidFill>
              </a:rPr>
              <a:t>]: </a:t>
            </a:r>
            <a:r>
              <a:rPr lang="hu-HU" dirty="0"/>
              <a:t>Cortex-A15 Processor</a:t>
            </a:r>
            <a:r>
              <a:rPr lang="hu-HU" dirty="0">
                <a:solidFill>
                  <a:srgbClr val="000000"/>
                </a:solidFill>
              </a:rPr>
              <a:t>, ARM Cortex-A Series,</a:t>
            </a:r>
          </a:p>
          <a:p>
            <a:r>
              <a:rPr lang="hu-HU" dirty="0">
                <a:solidFill>
                  <a:srgbClr val="000000"/>
                </a:solidFill>
              </a:rPr>
              <a:t>          http://www.arm.com/products/processors/cortex-a/cortex-a15.php</a:t>
            </a:r>
            <a:endParaRPr lang="en-US" dirty="0">
              <a:solidFill>
                <a:srgbClr val="000000"/>
              </a:solidFill>
            </a:endParaRPr>
          </a:p>
        </p:txBody>
      </p:sp>
      <p:sp>
        <p:nvSpPr>
          <p:cNvPr id="20" name="Text Box 11"/>
          <p:cNvSpPr txBox="1">
            <a:spLocks noChangeArrowheads="1"/>
          </p:cNvSpPr>
          <p:nvPr/>
        </p:nvSpPr>
        <p:spPr bwMode="auto">
          <a:xfrm>
            <a:off x="169610" y="5499230"/>
            <a:ext cx="8064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36</a:t>
            </a:r>
            <a:r>
              <a:rPr lang="en-US" dirty="0">
                <a:solidFill>
                  <a:srgbClr val="000000"/>
                </a:solidFill>
              </a:rPr>
              <a:t>]: </a:t>
            </a:r>
            <a:r>
              <a:rPr lang="hu-HU" dirty="0">
                <a:solidFill>
                  <a:srgbClr val="000000"/>
                </a:solidFill>
              </a:rPr>
              <a:t>Lanier T., Exploring the Design of the Cortex-A15 Processor,</a:t>
            </a:r>
          </a:p>
          <a:p>
            <a:r>
              <a:rPr lang="hu-HU" dirty="0">
                <a:solidFill>
                  <a:srgbClr val="000000"/>
                </a:solidFill>
              </a:rPr>
              <a:t>          http://www.arm.com/files/pdf/AT-Exploring_the_Design_of_the_Cortex-A15.pdf</a:t>
            </a:r>
            <a:endParaRPr lang="en-US" dirty="0">
              <a:solidFill>
                <a:srgbClr val="000000"/>
              </a:solidFill>
            </a:endParaRPr>
          </a:p>
        </p:txBody>
      </p:sp>
      <p:sp>
        <p:nvSpPr>
          <p:cNvPr id="14" name="Rectangle 13"/>
          <p:cNvSpPr>
            <a:spLocks noChangeArrowheads="1"/>
          </p:cNvSpPr>
          <p:nvPr/>
        </p:nvSpPr>
        <p:spPr bwMode="auto">
          <a:xfrm>
            <a:off x="2920" y="-805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4</a:t>
            </a:r>
            <a:r>
              <a:rPr lang="en-US" sz="1700" dirty="0">
                <a:solidFill>
                  <a:srgbClr val="FFFFFF"/>
                </a:solidFill>
                <a:latin typeface="Verdana" panose="020B0604030504040204" pitchFamily="34" charset="0"/>
                <a:ea typeface="Verdana" panose="020B0604030504040204" pitchFamily="34" charset="0"/>
                <a:cs typeface="+mj-cs"/>
              </a:rPr>
              <a:t>)</a:t>
            </a:r>
          </a:p>
        </p:txBody>
      </p:sp>
    </p:spTree>
    <p:extLst>
      <p:ext uri="{BB962C8B-B14F-4D97-AF65-F5344CB8AC3E}">
        <p14:creationId xmlns:p14="http://schemas.microsoft.com/office/powerpoint/2010/main" val="314300461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8246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38</a:t>
            </a:r>
            <a:r>
              <a:rPr lang="en-US" dirty="0">
                <a:solidFill>
                  <a:srgbClr val="000000"/>
                </a:solidFill>
              </a:rPr>
              <a:t>]: </a:t>
            </a:r>
            <a:r>
              <a:rPr lang="hu-HU" dirty="0">
                <a:solidFill>
                  <a:srgbClr val="000000"/>
                </a:solidFill>
              </a:rPr>
              <a:t>Stokes J., </a:t>
            </a:r>
            <a:r>
              <a:rPr lang="en-US" dirty="0"/>
              <a:t>ARM fills out CPU lineup with Cortex A5</a:t>
            </a:r>
            <a:r>
              <a:rPr lang="hu-HU" dirty="0">
                <a:solidFill>
                  <a:srgbClr val="000000"/>
                </a:solidFill>
              </a:rPr>
              <a:t>, Ars Technica, Oct. 22 2009,</a:t>
            </a:r>
          </a:p>
          <a:p>
            <a:r>
              <a:rPr lang="hu-HU" dirty="0">
                <a:solidFill>
                  <a:srgbClr val="000000"/>
                </a:solidFill>
              </a:rPr>
              <a:t>          </a:t>
            </a:r>
            <a:r>
              <a:rPr lang="en-US" dirty="0">
                <a:solidFill>
                  <a:srgbClr val="000000"/>
                </a:solidFill>
              </a:rPr>
              <a:t>http://arstechnica.com/gadgets/2009/10/arm-fills-out-cpu-lineup-with-cortex-a5/</a:t>
            </a: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a:solidFill>
                  <a:srgbClr val="000000"/>
                </a:solidFill>
              </a:rPr>
              <a:t>[</a:t>
            </a:r>
            <a:r>
              <a:rPr lang="hu-HU" sz="1400" dirty="0">
                <a:solidFill>
                  <a:srgbClr val="000000"/>
                </a:solidFill>
              </a:rPr>
              <a:t>37</a:t>
            </a:r>
            <a:r>
              <a:rPr lang="en-US" sz="1400" dirty="0">
                <a:solidFill>
                  <a:srgbClr val="000000"/>
                </a:solidFill>
              </a:rPr>
              <a:t>]: </a:t>
            </a:r>
            <a:r>
              <a:rPr lang="hu-HU" sz="1400" dirty="0">
                <a:solidFill>
                  <a:srgbClr val="000000"/>
                </a:solidFill>
              </a:rPr>
              <a:t>Greenhalgh P., </a:t>
            </a:r>
            <a:r>
              <a:rPr lang="en-US" sz="1400" dirty="0" err="1"/>
              <a:t>big.LITTLE</a:t>
            </a:r>
            <a:r>
              <a:rPr lang="hu-HU" sz="1400" dirty="0"/>
              <a:t> </a:t>
            </a:r>
            <a:r>
              <a:rPr lang="en-US" sz="1400" dirty="0"/>
              <a:t>Processing</a:t>
            </a:r>
            <a:r>
              <a:rPr lang="hu-HU" sz="1400" dirty="0"/>
              <a:t> </a:t>
            </a:r>
            <a:r>
              <a:rPr lang="en-US" sz="1400" dirty="0"/>
              <a:t>with</a:t>
            </a:r>
            <a:r>
              <a:rPr lang="hu-HU" sz="1400" dirty="0"/>
              <a:t> </a:t>
            </a:r>
            <a:r>
              <a:rPr lang="en-US" sz="1400" dirty="0"/>
              <a:t>ARM Cortex-</a:t>
            </a:r>
            <a:r>
              <a:rPr lang="en-US" sz="1400" dirty="0" err="1"/>
              <a:t>A15</a:t>
            </a:r>
            <a:r>
              <a:rPr lang="hu-HU" sz="1400" dirty="0"/>
              <a:t> </a:t>
            </a:r>
            <a:r>
              <a:rPr lang="en-US" sz="1400" dirty="0"/>
              <a:t>&amp; Cortex-</a:t>
            </a:r>
            <a:r>
              <a:rPr lang="en-US" sz="1400" dirty="0" err="1"/>
              <a:t>A7</a:t>
            </a:r>
            <a:r>
              <a:rPr lang="hu-HU" sz="1400" dirty="0"/>
              <a:t>, White Paper</a:t>
            </a:r>
            <a:r>
              <a:rPr lang="hu-HU" sz="1400" dirty="0">
                <a:solidFill>
                  <a:srgbClr val="000000"/>
                </a:solidFill>
              </a:rPr>
              <a:t>,</a:t>
            </a:r>
          </a:p>
          <a:p>
            <a:pPr fontAlgn="base">
              <a:spcBef>
                <a:spcPct val="0"/>
              </a:spcBef>
              <a:spcAft>
                <a:spcPct val="0"/>
              </a:spcAft>
            </a:pPr>
            <a:r>
              <a:rPr lang="hu-HU" sz="1400" dirty="0">
                <a:solidFill>
                  <a:srgbClr val="000000"/>
                </a:solidFill>
              </a:rPr>
              <a:t>          Sept. 2011, http://www.arm.com/files/downloads/big_LITTLE_Final_Final.pdf</a:t>
            </a:r>
          </a:p>
        </p:txBody>
      </p:sp>
      <p:sp>
        <p:nvSpPr>
          <p:cNvPr id="13" name="Text Box 11"/>
          <p:cNvSpPr txBox="1">
            <a:spLocks noChangeArrowheads="1"/>
          </p:cNvSpPr>
          <p:nvPr/>
        </p:nvSpPr>
        <p:spPr bwMode="auto">
          <a:xfrm>
            <a:off x="171040" y="1851615"/>
            <a:ext cx="87722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39</a:t>
            </a:r>
            <a:r>
              <a:rPr lang="en-US" dirty="0">
                <a:solidFill>
                  <a:srgbClr val="000000"/>
                </a:solidFill>
              </a:rPr>
              <a:t>]: </a:t>
            </a:r>
            <a:r>
              <a:rPr lang="hu-HU" dirty="0">
                <a:solidFill>
                  <a:srgbClr val="000000"/>
                </a:solidFill>
              </a:rPr>
              <a:t>Hruska J., </a:t>
            </a:r>
            <a:r>
              <a:rPr lang="en-US" dirty="0"/>
              <a:t>ARM Launches New Cortex-A5 As A </a:t>
            </a:r>
            <a:r>
              <a:rPr lang="en-US" dirty="0" err="1"/>
              <a:t>Bulkward</a:t>
            </a:r>
            <a:r>
              <a:rPr lang="en-US" dirty="0"/>
              <a:t> Against Future Atom processors</a:t>
            </a:r>
            <a:r>
              <a:rPr lang="hu-HU" dirty="0">
                <a:solidFill>
                  <a:srgbClr val="000000"/>
                </a:solidFill>
              </a:rPr>
              <a:t>,</a:t>
            </a:r>
          </a:p>
          <a:p>
            <a:r>
              <a:rPr lang="hu-HU" dirty="0">
                <a:solidFill>
                  <a:srgbClr val="000000"/>
                </a:solidFill>
              </a:rPr>
              <a:t>          Hot Hardware, Oct. 23 2009, http://hothardware.com/News/ARM-Launches-New-</a:t>
            </a:r>
          </a:p>
          <a:p>
            <a:r>
              <a:rPr lang="hu-HU" dirty="0">
                <a:solidFill>
                  <a:srgbClr val="000000"/>
                </a:solidFill>
              </a:rPr>
              <a:t>          CortexA5-As-A-Bulkward-Against-Future-Atom-processors</a:t>
            </a:r>
            <a:endParaRPr lang="en-US" dirty="0">
              <a:solidFill>
                <a:srgbClr val="000000"/>
              </a:solidFill>
            </a:endParaRPr>
          </a:p>
        </p:txBody>
      </p:sp>
      <p:sp>
        <p:nvSpPr>
          <p:cNvPr id="12" name="Text Box 11"/>
          <p:cNvSpPr txBox="1">
            <a:spLocks noChangeArrowheads="1"/>
          </p:cNvSpPr>
          <p:nvPr/>
        </p:nvSpPr>
        <p:spPr bwMode="auto">
          <a:xfrm>
            <a:off x="172465" y="266391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40</a:t>
            </a:r>
            <a:r>
              <a:rPr lang="en-US" dirty="0">
                <a:solidFill>
                  <a:srgbClr val="000000"/>
                </a:solidFill>
              </a:rPr>
              <a:t>]: </a:t>
            </a:r>
            <a:r>
              <a:rPr lang="hu-HU" dirty="0"/>
              <a:t>Cortex-A5 Processor</a:t>
            </a:r>
            <a:r>
              <a:rPr lang="hu-HU" dirty="0">
                <a:solidFill>
                  <a:srgbClr val="000000"/>
                </a:solidFill>
              </a:rPr>
              <a:t>, ARM Cortex-A Series,</a:t>
            </a:r>
          </a:p>
          <a:p>
            <a:r>
              <a:rPr lang="hu-HU" dirty="0">
                <a:solidFill>
                  <a:srgbClr val="000000"/>
                </a:solidFill>
              </a:rPr>
              <a:t>          http://www.arm.com/products/processors/cortex-a/cortex-a5.php</a:t>
            </a:r>
            <a:endParaRPr lang="en-US" dirty="0">
              <a:solidFill>
                <a:srgbClr val="000000"/>
              </a:solidFill>
            </a:endParaRPr>
          </a:p>
        </p:txBody>
      </p:sp>
      <p:sp>
        <p:nvSpPr>
          <p:cNvPr id="15" name="Text Box 11"/>
          <p:cNvSpPr txBox="1">
            <a:spLocks noChangeArrowheads="1"/>
          </p:cNvSpPr>
          <p:nvPr/>
        </p:nvSpPr>
        <p:spPr bwMode="auto">
          <a:xfrm>
            <a:off x="172465" y="3258505"/>
            <a:ext cx="8663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41</a:t>
            </a:r>
            <a:r>
              <a:rPr lang="en-US" dirty="0">
                <a:solidFill>
                  <a:srgbClr val="000000"/>
                </a:solidFill>
              </a:rPr>
              <a:t>]: </a:t>
            </a:r>
            <a:r>
              <a:rPr lang="hu-HU" dirty="0"/>
              <a:t>Bhattacharya A., </a:t>
            </a:r>
            <a:r>
              <a:rPr lang="en-US" dirty="0"/>
              <a:t>Small, Quiet, and Cool</a:t>
            </a:r>
            <a:r>
              <a:rPr lang="hu-HU" dirty="0"/>
              <a:t>, </a:t>
            </a:r>
            <a:r>
              <a:rPr lang="en-US" dirty="0"/>
              <a:t>Power Efficient Processing with the Cortex-A5 </a:t>
            </a:r>
            <a:endParaRPr lang="hu-HU" dirty="0"/>
          </a:p>
          <a:p>
            <a:r>
              <a:rPr lang="hu-HU" dirty="0"/>
              <a:t>          </a:t>
            </a:r>
            <a:r>
              <a:rPr lang="en-US" dirty="0"/>
              <a:t>Processor</a:t>
            </a:r>
            <a:r>
              <a:rPr lang="hu-HU" dirty="0">
                <a:solidFill>
                  <a:srgbClr val="000000"/>
                </a:solidFill>
              </a:rPr>
              <a:t>, http://www.arm.com/files/pdf/at2_-_power_efficient_processing_with_the_</a:t>
            </a:r>
          </a:p>
          <a:p>
            <a:r>
              <a:rPr lang="hu-HU" dirty="0">
                <a:solidFill>
                  <a:srgbClr val="000000"/>
                </a:solidFill>
              </a:rPr>
              <a:t>          cortex-a5_v1.pdf</a:t>
            </a:r>
          </a:p>
        </p:txBody>
      </p:sp>
      <p:sp>
        <p:nvSpPr>
          <p:cNvPr id="19" name="Text Box 11"/>
          <p:cNvSpPr txBox="1">
            <a:spLocks noChangeArrowheads="1"/>
          </p:cNvSpPr>
          <p:nvPr/>
        </p:nvSpPr>
        <p:spPr bwMode="auto">
          <a:xfrm>
            <a:off x="172465" y="4068595"/>
            <a:ext cx="84298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42</a:t>
            </a:r>
            <a:r>
              <a:rPr lang="en-US" dirty="0">
                <a:solidFill>
                  <a:srgbClr val="000000"/>
                </a:solidFill>
              </a:rPr>
              <a:t>]: </a:t>
            </a:r>
            <a:r>
              <a:rPr lang="en-US" dirty="0"/>
              <a:t>Cortex-</a:t>
            </a:r>
            <a:r>
              <a:rPr lang="en-US" dirty="0" err="1"/>
              <a:t>A5</a:t>
            </a:r>
            <a:r>
              <a:rPr lang="hu-HU" dirty="0"/>
              <a:t>, </a:t>
            </a:r>
            <a:r>
              <a:rPr lang="en-US" dirty="0"/>
              <a:t>The smallest, lowest power Armv7 application processor</a:t>
            </a:r>
            <a:r>
              <a:rPr lang="hu-HU" dirty="0">
                <a:solidFill>
                  <a:srgbClr val="000000"/>
                </a:solidFill>
              </a:rPr>
              <a:t>,</a:t>
            </a:r>
          </a:p>
          <a:p>
            <a:r>
              <a:rPr lang="hu-HU" dirty="0">
                <a:solidFill>
                  <a:srgbClr val="000000"/>
                </a:solidFill>
              </a:rPr>
              <a:t>          </a:t>
            </a:r>
            <a:r>
              <a:rPr lang="en-US" dirty="0">
                <a:solidFill>
                  <a:srgbClr val="000000"/>
                </a:solidFill>
              </a:rPr>
              <a:t>http://</a:t>
            </a:r>
            <a:r>
              <a:rPr lang="en-US" dirty="0" err="1">
                <a:solidFill>
                  <a:srgbClr val="000000"/>
                </a:solidFill>
              </a:rPr>
              <a:t>www.hitex.co.uk</a:t>
            </a:r>
            <a:r>
              <a:rPr lang="en-US" dirty="0">
                <a:solidFill>
                  <a:srgbClr val="000000"/>
                </a:solidFill>
              </a:rPr>
              <a:t>/</a:t>
            </a:r>
            <a:r>
              <a:rPr lang="en-US" dirty="0" err="1">
                <a:solidFill>
                  <a:srgbClr val="000000"/>
                </a:solidFill>
              </a:rPr>
              <a:t>fileadmin</a:t>
            </a:r>
            <a:r>
              <a:rPr lang="en-US" dirty="0">
                <a:solidFill>
                  <a:srgbClr val="000000"/>
                </a:solidFill>
              </a:rPr>
              <a:t>/</a:t>
            </a:r>
            <a:r>
              <a:rPr lang="en-US" dirty="0" err="1">
                <a:solidFill>
                  <a:srgbClr val="000000"/>
                </a:solidFill>
              </a:rPr>
              <a:t>uk</a:t>
            </a:r>
            <a:r>
              <a:rPr lang="en-US" dirty="0">
                <a:solidFill>
                  <a:srgbClr val="000000"/>
                </a:solidFill>
              </a:rPr>
              <a:t>-files/pdf/</a:t>
            </a:r>
            <a:r>
              <a:rPr lang="en-US" dirty="0" err="1">
                <a:solidFill>
                  <a:srgbClr val="000000"/>
                </a:solidFill>
              </a:rPr>
              <a:t>ARM%20Seminar%20Presentations</a:t>
            </a:r>
            <a:r>
              <a:rPr lang="en-US" dirty="0">
                <a:solidFill>
                  <a:srgbClr val="000000"/>
                </a:solidFill>
              </a:rPr>
              <a:t>%</a:t>
            </a:r>
            <a:endParaRPr lang="hu-HU" dirty="0">
              <a:solidFill>
                <a:srgbClr val="000000"/>
              </a:solidFill>
            </a:endParaRPr>
          </a:p>
          <a:p>
            <a:r>
              <a:rPr lang="hu-HU" dirty="0">
                <a:solidFill>
                  <a:srgbClr val="000000"/>
                </a:solidFill>
              </a:rPr>
              <a:t>          </a:t>
            </a:r>
            <a:r>
              <a:rPr lang="en-US" dirty="0">
                <a:solidFill>
                  <a:srgbClr val="000000"/>
                </a:solidFill>
              </a:rPr>
              <a:t>202013/</a:t>
            </a:r>
            <a:r>
              <a:rPr lang="en-US" dirty="0" err="1">
                <a:solidFill>
                  <a:srgbClr val="000000"/>
                </a:solidFill>
              </a:rPr>
              <a:t>Hitex%20Cortex-A5%20Overview.pdf</a:t>
            </a:r>
            <a:endParaRPr lang="en-US" dirty="0">
              <a:solidFill>
                <a:srgbClr val="000000"/>
              </a:solidFill>
            </a:endParaRPr>
          </a:p>
        </p:txBody>
      </p:sp>
      <p:sp>
        <p:nvSpPr>
          <p:cNvPr id="16" name="Text Box 11"/>
          <p:cNvSpPr txBox="1">
            <a:spLocks noChangeArrowheads="1"/>
          </p:cNvSpPr>
          <p:nvPr/>
        </p:nvSpPr>
        <p:spPr bwMode="auto">
          <a:xfrm>
            <a:off x="171040" y="4888210"/>
            <a:ext cx="8972969" cy="73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43</a:t>
            </a:r>
            <a:r>
              <a:rPr lang="en-US" dirty="0">
                <a:solidFill>
                  <a:srgbClr val="000000"/>
                </a:solidFill>
              </a:rPr>
              <a:t>]: </a:t>
            </a:r>
            <a:r>
              <a:rPr lang="hu-HU" dirty="0">
                <a:solidFill>
                  <a:srgbClr val="000000"/>
                </a:solidFill>
              </a:rPr>
              <a:t>Flautner K., </a:t>
            </a:r>
            <a:r>
              <a:rPr lang="hu-HU" dirty="0"/>
              <a:t>Heterogeneity to the rescue, Nov. 2011</a:t>
            </a:r>
            <a:r>
              <a:rPr lang="hu-HU" dirty="0">
                <a:solidFill>
                  <a:srgbClr val="000000"/>
                </a:solidFill>
              </a:rPr>
              <a:t>,</a:t>
            </a:r>
          </a:p>
          <a:p>
            <a:r>
              <a:rPr lang="hu-HU" dirty="0">
                <a:solidFill>
                  <a:srgbClr val="000000"/>
                </a:solidFill>
              </a:rPr>
              <a:t>          </a:t>
            </a:r>
            <a:r>
              <a:rPr lang="hu-HU" sz="1380" dirty="0">
                <a:solidFill>
                  <a:srgbClr val="000000"/>
                </a:solidFill>
              </a:rPr>
              <a:t>https://www.bscmsrc.eu/sites/default/files/media/arm-heterogenous-mp-november-2011. </a:t>
            </a:r>
          </a:p>
          <a:p>
            <a:r>
              <a:rPr lang="hu-HU" sz="1380" dirty="0">
                <a:solidFill>
                  <a:srgbClr val="000000"/>
                </a:solidFill>
              </a:rPr>
              <a:t>          pdf</a:t>
            </a:r>
            <a:endParaRPr lang="en-US" sz="1380" dirty="0">
              <a:solidFill>
                <a:srgbClr val="000000"/>
              </a:solidFill>
            </a:endParaRPr>
          </a:p>
        </p:txBody>
      </p:sp>
      <p:sp>
        <p:nvSpPr>
          <p:cNvPr id="20" name="Text Box 11"/>
          <p:cNvSpPr txBox="1">
            <a:spLocks noChangeArrowheads="1"/>
          </p:cNvSpPr>
          <p:nvPr/>
        </p:nvSpPr>
        <p:spPr bwMode="auto">
          <a:xfrm>
            <a:off x="169610" y="5651085"/>
            <a:ext cx="91040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44</a:t>
            </a:r>
            <a:r>
              <a:rPr lang="en-US" dirty="0">
                <a:solidFill>
                  <a:srgbClr val="000000"/>
                </a:solidFill>
              </a:rPr>
              <a:t>]: </a:t>
            </a:r>
            <a:r>
              <a:rPr lang="hu-HU" dirty="0">
                <a:solidFill>
                  <a:srgbClr val="000000"/>
                </a:solidFill>
              </a:rPr>
              <a:t>Shimpi A.L., </a:t>
            </a:r>
            <a:r>
              <a:rPr lang="en-US" dirty="0" err="1"/>
              <a:t>ARM's</a:t>
            </a:r>
            <a:r>
              <a:rPr lang="en-US" dirty="0"/>
              <a:t> Cortex </a:t>
            </a:r>
            <a:r>
              <a:rPr lang="en-US" dirty="0" err="1"/>
              <a:t>A7</a:t>
            </a:r>
            <a:r>
              <a:rPr lang="en-US" dirty="0"/>
              <a:t>: Bringing Cheaper Dual-Core &amp; More Power Efficient High-End </a:t>
            </a:r>
            <a:endParaRPr lang="hu-HU" dirty="0"/>
          </a:p>
          <a:p>
            <a:r>
              <a:rPr lang="hu-HU" dirty="0"/>
              <a:t>          </a:t>
            </a:r>
            <a:r>
              <a:rPr lang="en-US" dirty="0"/>
              <a:t>Devices</a:t>
            </a:r>
            <a:r>
              <a:rPr lang="hu-HU" dirty="0">
                <a:solidFill>
                  <a:srgbClr val="000000"/>
                </a:solidFill>
              </a:rPr>
              <a:t>, AnandTech, Oct. 19 2011, http://www.anandtech.com/show/4991/</a:t>
            </a:r>
          </a:p>
        </p:txBody>
      </p:sp>
      <p:sp>
        <p:nvSpPr>
          <p:cNvPr id="11"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(5)</a:t>
            </a:r>
          </a:p>
        </p:txBody>
      </p:sp>
    </p:spTree>
    <p:extLst>
      <p:ext uri="{BB962C8B-B14F-4D97-AF65-F5344CB8AC3E}">
        <p14:creationId xmlns:p14="http://schemas.microsoft.com/office/powerpoint/2010/main" val="211929618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88438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46</a:t>
            </a:r>
            <a:r>
              <a:rPr lang="en-US" dirty="0">
                <a:solidFill>
                  <a:srgbClr val="000000"/>
                </a:solidFill>
              </a:rPr>
              <a:t>]: </a:t>
            </a:r>
            <a:r>
              <a:rPr lang="hu-HU" dirty="0">
                <a:solidFill>
                  <a:srgbClr val="000000"/>
                </a:solidFill>
              </a:rPr>
              <a:t>Goto H., </a:t>
            </a:r>
            <a:r>
              <a:rPr lang="hu-HU" dirty="0"/>
              <a:t>N</a:t>
            </a:r>
            <a:r>
              <a:rPr lang="en-US" dirty="0" err="1"/>
              <a:t>ew</a:t>
            </a:r>
            <a:r>
              <a:rPr lang="en-US" dirty="0"/>
              <a:t> design of mid-range CPU that ARM has announced "Cortex-A12"</a:t>
            </a:r>
            <a:r>
              <a:rPr lang="hu-HU" dirty="0">
                <a:solidFill>
                  <a:srgbClr val="000000"/>
                </a:solidFill>
              </a:rPr>
              <a:t>, PC Watch,</a:t>
            </a:r>
          </a:p>
          <a:p>
            <a:r>
              <a:rPr lang="hu-HU" dirty="0">
                <a:solidFill>
                  <a:srgbClr val="000000"/>
                </a:solidFill>
              </a:rPr>
              <a:t>          June 4 2013, </a:t>
            </a:r>
            <a:r>
              <a:rPr lang="en-US" dirty="0"/>
              <a:t>http://pc.watch.impress.co.jp/docs/column/kaigai/20130604_602106.html</a:t>
            </a: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a:solidFill>
                  <a:srgbClr val="000000"/>
                </a:solidFill>
              </a:rPr>
              <a:t>[</a:t>
            </a:r>
            <a:r>
              <a:rPr lang="hu-HU" sz="1400" dirty="0">
                <a:solidFill>
                  <a:srgbClr val="000000"/>
                </a:solidFill>
              </a:rPr>
              <a:t>45</a:t>
            </a:r>
            <a:r>
              <a:rPr lang="en-US" sz="1400" dirty="0">
                <a:solidFill>
                  <a:srgbClr val="000000"/>
                </a:solidFill>
              </a:rPr>
              <a:t>]: </a:t>
            </a:r>
            <a:r>
              <a:rPr lang="hu-HU" sz="1400" dirty="0"/>
              <a:t>Cortex-A7 Processor</a:t>
            </a:r>
            <a:r>
              <a:rPr lang="hu-HU" sz="1400" dirty="0">
                <a:solidFill>
                  <a:srgbClr val="000000"/>
                </a:solidFill>
              </a:rPr>
              <a:t>, ARM Cortex-A Series,</a:t>
            </a:r>
          </a:p>
          <a:p>
            <a:pPr fontAlgn="base">
              <a:spcBef>
                <a:spcPct val="0"/>
              </a:spcBef>
              <a:spcAft>
                <a:spcPct val="0"/>
              </a:spcAft>
            </a:pPr>
            <a:r>
              <a:rPr lang="hu-HU" sz="1400" dirty="0">
                <a:solidFill>
                  <a:srgbClr val="000000"/>
                </a:solidFill>
              </a:rPr>
              <a:t>          http://www.arm.com/products/processors/cortex-a/cortex-a7.php</a:t>
            </a:r>
          </a:p>
        </p:txBody>
      </p:sp>
      <p:sp>
        <p:nvSpPr>
          <p:cNvPr id="13" name="Text Box 11"/>
          <p:cNvSpPr txBox="1">
            <a:spLocks noChangeArrowheads="1"/>
          </p:cNvSpPr>
          <p:nvPr/>
        </p:nvSpPr>
        <p:spPr bwMode="auto">
          <a:xfrm>
            <a:off x="171040" y="1851615"/>
            <a:ext cx="84694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47</a:t>
            </a:r>
            <a:r>
              <a:rPr lang="en-US" dirty="0">
                <a:solidFill>
                  <a:srgbClr val="000000"/>
                </a:solidFill>
              </a:rPr>
              <a:t>]: </a:t>
            </a:r>
            <a:r>
              <a:rPr lang="hu-HU" dirty="0">
                <a:solidFill>
                  <a:srgbClr val="000000"/>
                </a:solidFill>
              </a:rPr>
              <a:t>Shimpi A.L., </a:t>
            </a:r>
            <a:r>
              <a:rPr lang="en-US" dirty="0"/>
              <a:t>ARM's Cortex A57 and Cortex A53: The First 64-bit Armv8 CPU Cores</a:t>
            </a:r>
            <a:r>
              <a:rPr lang="hu-HU" dirty="0">
                <a:solidFill>
                  <a:srgbClr val="000000"/>
                </a:solidFill>
              </a:rPr>
              <a:t>,</a:t>
            </a:r>
          </a:p>
          <a:p>
            <a:r>
              <a:rPr lang="hu-HU" dirty="0">
                <a:solidFill>
                  <a:srgbClr val="000000"/>
                </a:solidFill>
              </a:rPr>
              <a:t>          AnandTech, Oct. 30 2012, http://www.anandtech.com/show/6420/arms-cortex-a57-</a:t>
            </a:r>
          </a:p>
          <a:p>
            <a:r>
              <a:rPr lang="hu-HU" dirty="0">
                <a:solidFill>
                  <a:srgbClr val="000000"/>
                </a:solidFill>
              </a:rPr>
              <a:t>          and-cortex-a53-the-first-64bit-armv8-cpu-cores</a:t>
            </a:r>
            <a:endParaRPr lang="en-US" dirty="0">
              <a:solidFill>
                <a:srgbClr val="000000"/>
              </a:solidFill>
            </a:endParaRPr>
          </a:p>
        </p:txBody>
      </p:sp>
      <p:sp>
        <p:nvSpPr>
          <p:cNvPr id="12" name="Text Box 11"/>
          <p:cNvSpPr txBox="1">
            <a:spLocks noChangeArrowheads="1"/>
          </p:cNvSpPr>
          <p:nvPr/>
        </p:nvSpPr>
        <p:spPr bwMode="auto">
          <a:xfrm>
            <a:off x="172465" y="2663915"/>
            <a:ext cx="87869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48</a:t>
            </a:r>
            <a:r>
              <a:rPr lang="en-US" dirty="0">
                <a:solidFill>
                  <a:srgbClr val="000000"/>
                </a:solidFill>
              </a:rPr>
              <a:t>]: </a:t>
            </a:r>
            <a:r>
              <a:rPr lang="hu-HU" dirty="0">
                <a:solidFill>
                  <a:srgbClr val="000000"/>
                </a:solidFill>
              </a:rPr>
              <a:t>Smith K., </a:t>
            </a:r>
            <a:r>
              <a:rPr lang="en-US" dirty="0"/>
              <a:t>Next-Generation</a:t>
            </a:r>
            <a:r>
              <a:rPr lang="hu-HU" dirty="0"/>
              <a:t> </a:t>
            </a:r>
            <a:r>
              <a:rPr lang="en-US" dirty="0"/>
              <a:t>Solutions:</a:t>
            </a:r>
            <a:r>
              <a:rPr lang="hu-HU" dirty="0"/>
              <a:t> </a:t>
            </a:r>
            <a:r>
              <a:rPr lang="en-US" dirty="0"/>
              <a:t>One Size Does</a:t>
            </a:r>
            <a:r>
              <a:rPr lang="hu-HU" dirty="0"/>
              <a:t> </a:t>
            </a:r>
            <a:r>
              <a:rPr lang="en-US" dirty="0"/>
              <a:t>Not Fit All</a:t>
            </a:r>
            <a:r>
              <a:rPr lang="hu-HU" dirty="0"/>
              <a:t>, Nov. 2012</a:t>
            </a:r>
            <a:r>
              <a:rPr lang="hu-HU" dirty="0">
                <a:solidFill>
                  <a:srgbClr val="000000"/>
                </a:solidFill>
              </a:rPr>
              <a:t>,</a:t>
            </a:r>
          </a:p>
          <a:p>
            <a:r>
              <a:rPr lang="hu-HU" dirty="0">
                <a:solidFill>
                  <a:srgbClr val="000000"/>
                </a:solidFill>
              </a:rPr>
              <a:t>          http://www.armtechforum.com.cn/2012/3_Next-generation_Solutions_One_Size_does_</a:t>
            </a:r>
          </a:p>
          <a:p>
            <a:r>
              <a:rPr lang="hu-HU" dirty="0">
                <a:solidFill>
                  <a:srgbClr val="000000"/>
                </a:solidFill>
              </a:rPr>
              <a:t>          not_Fit_All.pdf</a:t>
            </a:r>
            <a:endParaRPr lang="en-US" dirty="0">
              <a:solidFill>
                <a:srgbClr val="000000"/>
              </a:solidFill>
            </a:endParaRPr>
          </a:p>
        </p:txBody>
      </p:sp>
      <p:sp>
        <p:nvSpPr>
          <p:cNvPr id="15" name="Text Box 11"/>
          <p:cNvSpPr txBox="1">
            <a:spLocks noChangeArrowheads="1"/>
          </p:cNvSpPr>
          <p:nvPr/>
        </p:nvSpPr>
        <p:spPr bwMode="auto">
          <a:xfrm>
            <a:off x="172465" y="3464890"/>
            <a:ext cx="8855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49</a:t>
            </a:r>
            <a:r>
              <a:rPr lang="en-US" dirty="0">
                <a:solidFill>
                  <a:srgbClr val="000000"/>
                </a:solidFill>
              </a:rPr>
              <a:t>]: </a:t>
            </a:r>
            <a:r>
              <a:rPr lang="hu-HU" dirty="0">
                <a:solidFill>
                  <a:srgbClr val="000000"/>
                </a:solidFill>
              </a:rPr>
              <a:t>Smythe I., Building the future of 64-bit computing with Armv8-A, June 2014,</a:t>
            </a:r>
          </a:p>
          <a:p>
            <a:r>
              <a:rPr lang="hu-HU" dirty="0">
                <a:solidFill>
                  <a:srgbClr val="000000"/>
                </a:solidFill>
              </a:rPr>
              <a:t>          </a:t>
            </a:r>
            <a:r>
              <a:rPr lang="en-US" dirty="0">
                <a:solidFill>
                  <a:srgbClr val="000000"/>
                </a:solidFill>
              </a:rPr>
              <a:t>http://www.arm.com/files/event/2014_ARM_Multimedia_Seminar_ARM_Ian_Smythe.pdf</a:t>
            </a:r>
            <a:endParaRPr lang="hu-HU" dirty="0">
              <a:solidFill>
                <a:srgbClr val="000000"/>
              </a:solidFill>
            </a:endParaRPr>
          </a:p>
        </p:txBody>
      </p:sp>
      <p:sp>
        <p:nvSpPr>
          <p:cNvPr id="19" name="Text Box 11"/>
          <p:cNvSpPr txBox="1">
            <a:spLocks noChangeArrowheads="1"/>
          </p:cNvSpPr>
          <p:nvPr/>
        </p:nvSpPr>
        <p:spPr bwMode="auto">
          <a:xfrm>
            <a:off x="172465" y="4068595"/>
            <a:ext cx="88103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50</a:t>
            </a:r>
            <a:r>
              <a:rPr lang="en-US" dirty="0">
                <a:solidFill>
                  <a:srgbClr val="000000"/>
                </a:solidFill>
              </a:rPr>
              <a:t>]: </a:t>
            </a:r>
            <a:r>
              <a:rPr lang="hu-HU" dirty="0">
                <a:solidFill>
                  <a:srgbClr val="000000"/>
                </a:solidFill>
              </a:rPr>
              <a:t>Ferguson I., </a:t>
            </a:r>
            <a:r>
              <a:rPr lang="en-US" dirty="0"/>
              <a:t>ARM Servers</a:t>
            </a:r>
            <a:r>
              <a:rPr lang="hu-HU" dirty="0"/>
              <a:t>, </a:t>
            </a:r>
            <a:r>
              <a:rPr lang="en-US" dirty="0"/>
              <a:t>Why, Where, when</a:t>
            </a:r>
            <a:r>
              <a:rPr lang="hu-HU" dirty="0">
                <a:solidFill>
                  <a:srgbClr val="000000"/>
                </a:solidFill>
              </a:rPr>
              <a:t>, Nov. 27 2012,</a:t>
            </a:r>
          </a:p>
          <a:p>
            <a:r>
              <a:rPr lang="hu-HU" dirty="0">
                <a:solidFill>
                  <a:srgbClr val="000000"/>
                </a:solidFill>
              </a:rPr>
              <a:t>          </a:t>
            </a:r>
            <a:r>
              <a:rPr lang="en-US" dirty="0">
                <a:solidFill>
                  <a:srgbClr val="000000"/>
                </a:solidFill>
              </a:rPr>
              <a:t>http://openserversummit.com/English/Collaterals/Proceedings/2012/20121127_SA103_</a:t>
            </a:r>
            <a:endParaRPr lang="hu-HU" dirty="0">
              <a:solidFill>
                <a:srgbClr val="000000"/>
              </a:solidFill>
            </a:endParaRPr>
          </a:p>
          <a:p>
            <a:r>
              <a:rPr lang="hu-HU" dirty="0">
                <a:solidFill>
                  <a:srgbClr val="000000"/>
                </a:solidFill>
              </a:rPr>
              <a:t>          </a:t>
            </a:r>
            <a:r>
              <a:rPr lang="en-US" dirty="0">
                <a:solidFill>
                  <a:srgbClr val="000000"/>
                </a:solidFill>
              </a:rPr>
              <a:t>Ferguson.pdf</a:t>
            </a:r>
          </a:p>
        </p:txBody>
      </p:sp>
      <p:sp>
        <p:nvSpPr>
          <p:cNvPr id="16" name="Text Box 11"/>
          <p:cNvSpPr txBox="1">
            <a:spLocks noChangeArrowheads="1"/>
          </p:cNvSpPr>
          <p:nvPr/>
        </p:nvSpPr>
        <p:spPr bwMode="auto">
          <a:xfrm>
            <a:off x="171040" y="4888210"/>
            <a:ext cx="90099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51</a:t>
            </a:r>
            <a:r>
              <a:rPr lang="en-US" dirty="0">
                <a:solidFill>
                  <a:srgbClr val="000000"/>
                </a:solidFill>
              </a:rPr>
              <a:t>]: </a:t>
            </a:r>
            <a:r>
              <a:rPr lang="hu-HU" dirty="0">
                <a:solidFill>
                  <a:srgbClr val="000000"/>
                </a:solidFill>
              </a:rPr>
              <a:t>Crijns K., </a:t>
            </a:r>
            <a:r>
              <a:rPr lang="en-US" dirty="0"/>
              <a:t>ARM: 20 dollar and 64-bit Android smartphones to be expected</a:t>
            </a:r>
            <a:r>
              <a:rPr lang="hu-HU" dirty="0">
                <a:solidFill>
                  <a:srgbClr val="000000"/>
                </a:solidFill>
              </a:rPr>
              <a:t>, Hardware.info,</a:t>
            </a:r>
          </a:p>
          <a:p>
            <a:r>
              <a:rPr lang="hu-HU" dirty="0">
                <a:solidFill>
                  <a:srgbClr val="000000"/>
                </a:solidFill>
              </a:rPr>
              <a:t>          June 24 2014, http://us.hardware.info/reviews/5386/2/arm-20-dollar-and-64-bit-android-</a:t>
            </a:r>
          </a:p>
          <a:p>
            <a:r>
              <a:rPr lang="hu-HU" dirty="0">
                <a:solidFill>
                  <a:srgbClr val="000000"/>
                </a:solidFill>
              </a:rPr>
              <a:t>          smartphones-to-be-expected-android-64-bitn</a:t>
            </a:r>
            <a:endParaRPr lang="en-US" dirty="0">
              <a:solidFill>
                <a:srgbClr val="000000"/>
              </a:solidFill>
            </a:endParaRPr>
          </a:p>
        </p:txBody>
      </p:sp>
      <p:sp>
        <p:nvSpPr>
          <p:cNvPr id="20" name="Text Box 11"/>
          <p:cNvSpPr txBox="1">
            <a:spLocks noChangeArrowheads="1"/>
          </p:cNvSpPr>
          <p:nvPr/>
        </p:nvSpPr>
        <p:spPr bwMode="auto">
          <a:xfrm>
            <a:off x="169610" y="5712520"/>
            <a:ext cx="69446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52</a:t>
            </a:r>
            <a:r>
              <a:rPr lang="en-US" dirty="0">
                <a:solidFill>
                  <a:srgbClr val="000000"/>
                </a:solidFill>
              </a:rPr>
              <a:t>]: </a:t>
            </a:r>
            <a:r>
              <a:rPr lang="hu-HU" dirty="0"/>
              <a:t>Scaling Mobile Compute to the Data Centre, MPSoC’13,</a:t>
            </a:r>
            <a:endParaRPr lang="hu-HU" dirty="0">
              <a:solidFill>
                <a:srgbClr val="000000"/>
              </a:solidFill>
            </a:endParaRPr>
          </a:p>
          <a:p>
            <a:r>
              <a:rPr lang="hu-HU" dirty="0">
                <a:solidFill>
                  <a:srgbClr val="000000"/>
                </a:solidFill>
              </a:rPr>
              <a:t>          </a:t>
            </a:r>
            <a:r>
              <a:rPr lang="en-US" dirty="0">
                <a:solidFill>
                  <a:srgbClr val="000000"/>
                </a:solidFill>
              </a:rPr>
              <a:t>http://www.mpsoc-forum.org/previous/2013/slides/2-Goodacre.pdf</a:t>
            </a:r>
            <a:endParaRPr lang="hu-HU" dirty="0">
              <a:solidFill>
                <a:srgbClr val="000000"/>
              </a:solidFill>
            </a:endParaRPr>
          </a:p>
        </p:txBody>
      </p:sp>
      <p:sp>
        <p:nvSpPr>
          <p:cNvPr id="11" name="Rectangle 13"/>
          <p:cNvSpPr>
            <a:spLocks noChangeArrowheads="1"/>
          </p:cNvSpPr>
          <p:nvPr/>
        </p:nvSpPr>
        <p:spPr bwMode="auto">
          <a:xfrm>
            <a:off x="5645" y="348"/>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(6)</a:t>
            </a:r>
          </a:p>
        </p:txBody>
      </p:sp>
    </p:spTree>
    <p:extLst>
      <p:ext uri="{BB962C8B-B14F-4D97-AF65-F5344CB8AC3E}">
        <p14:creationId xmlns:p14="http://schemas.microsoft.com/office/powerpoint/2010/main" val="328533162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470563"/>
            <a:ext cx="83125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54</a:t>
            </a:r>
            <a:r>
              <a:rPr lang="en-US" dirty="0">
                <a:solidFill>
                  <a:srgbClr val="000000"/>
                </a:solidFill>
              </a:rPr>
              <a:t>]: </a:t>
            </a:r>
            <a:r>
              <a:rPr lang="hu-HU" dirty="0">
                <a:solidFill>
                  <a:srgbClr val="000000"/>
                </a:solidFill>
              </a:rPr>
              <a:t>Mandyam L., </a:t>
            </a:r>
            <a:r>
              <a:rPr lang="en-US" dirty="0"/>
              <a:t>Smartphone Powered Data Centers:</a:t>
            </a:r>
            <a:r>
              <a:rPr lang="hu-HU" dirty="0"/>
              <a:t> </a:t>
            </a:r>
            <a:r>
              <a:rPr lang="en-US" dirty="0"/>
              <a:t>Shifting Toward Energy Efficiency</a:t>
            </a:r>
            <a:r>
              <a:rPr lang="hu-HU" dirty="0">
                <a:solidFill>
                  <a:srgbClr val="000000"/>
                </a:solidFill>
              </a:rPr>
              <a:t>,</a:t>
            </a:r>
          </a:p>
          <a:p>
            <a:r>
              <a:rPr lang="hu-HU" dirty="0">
                <a:solidFill>
                  <a:srgbClr val="000000"/>
                </a:solidFill>
              </a:rPr>
              <a:t>          http://sites.ieee.org/scv-cs/files/2013/03/IEEE-event-April-slide-upload.pdf</a:t>
            </a:r>
            <a:endParaRPr lang="en-US" dirty="0">
              <a:solidFill>
                <a:srgbClr val="000000"/>
              </a:solidFill>
            </a:endParaRPr>
          </a:p>
        </p:txBody>
      </p:sp>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a:solidFill>
                  <a:srgbClr val="000000"/>
                </a:solidFill>
              </a:rPr>
              <a:t>[</a:t>
            </a:r>
            <a:r>
              <a:rPr lang="hu-HU" sz="1400" dirty="0">
                <a:solidFill>
                  <a:srgbClr val="000000"/>
                </a:solidFill>
              </a:rPr>
              <a:t>53</a:t>
            </a:r>
            <a:r>
              <a:rPr lang="en-US" sz="1400" dirty="0">
                <a:solidFill>
                  <a:srgbClr val="000000"/>
                </a:solidFill>
              </a:rPr>
              <a:t>]: </a:t>
            </a:r>
            <a:r>
              <a:rPr lang="en-US" sz="1400" dirty="0"/>
              <a:t>ARM Launches Cortex-</a:t>
            </a:r>
            <a:r>
              <a:rPr lang="en-US" sz="1400" dirty="0" err="1"/>
              <a:t>A50</a:t>
            </a:r>
            <a:r>
              <a:rPr lang="en-US" sz="1400" dirty="0"/>
              <a:t> Series, the World's Most Energy-Efficient 64-bit Processors</a:t>
            </a:r>
            <a:r>
              <a:rPr lang="hu-HU" sz="1400" dirty="0">
                <a:solidFill>
                  <a:srgbClr val="000000"/>
                </a:solidFill>
              </a:rPr>
              <a:t>,</a:t>
            </a:r>
          </a:p>
          <a:p>
            <a:pPr fontAlgn="base">
              <a:spcBef>
                <a:spcPct val="0"/>
              </a:spcBef>
              <a:spcAft>
                <a:spcPct val="0"/>
              </a:spcAft>
            </a:pPr>
            <a:r>
              <a:rPr lang="hu-HU" sz="1400" dirty="0">
                <a:solidFill>
                  <a:srgbClr val="000000"/>
                </a:solidFill>
              </a:rPr>
              <a:t>          TechPowerUp, Oct. 30 2012, http://www.techpowerup.com/174709/arm-launches-cortex-</a:t>
            </a:r>
          </a:p>
          <a:p>
            <a:pPr fontAlgn="base">
              <a:spcBef>
                <a:spcPct val="0"/>
              </a:spcBef>
              <a:spcAft>
                <a:spcPct val="0"/>
              </a:spcAft>
            </a:pPr>
            <a:r>
              <a:rPr lang="hu-HU" sz="1400" dirty="0">
                <a:solidFill>
                  <a:srgbClr val="000000"/>
                </a:solidFill>
              </a:rPr>
              <a:t>          a50-series-the-worlds-most-energy-efficient-64-bit-processors.html</a:t>
            </a:r>
          </a:p>
        </p:txBody>
      </p:sp>
      <p:sp>
        <p:nvSpPr>
          <p:cNvPr id="13" name="Text Box 11"/>
          <p:cNvSpPr txBox="1">
            <a:spLocks noChangeArrowheads="1"/>
          </p:cNvSpPr>
          <p:nvPr/>
        </p:nvSpPr>
        <p:spPr bwMode="auto">
          <a:xfrm>
            <a:off x="171040" y="2062943"/>
            <a:ext cx="8995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55</a:t>
            </a:r>
            <a:r>
              <a:rPr lang="en-US" dirty="0">
                <a:solidFill>
                  <a:srgbClr val="000000"/>
                </a:solidFill>
              </a:rPr>
              <a:t>]: </a:t>
            </a:r>
            <a:r>
              <a:rPr lang="hu-HU" dirty="0">
                <a:solidFill>
                  <a:srgbClr val="000000"/>
                </a:solidFill>
              </a:rPr>
              <a:t>Anthony S., </a:t>
            </a:r>
            <a:r>
              <a:rPr lang="en-US" dirty="0"/>
              <a:t>ARM says $20 smartphones coming this year, shows off 64-bit Cortex-A53 and </a:t>
            </a:r>
            <a:endParaRPr lang="hu-HU" dirty="0"/>
          </a:p>
          <a:p>
            <a:r>
              <a:rPr lang="hu-HU" dirty="0"/>
              <a:t>          </a:t>
            </a:r>
            <a:r>
              <a:rPr lang="en-US" dirty="0"/>
              <a:t>A57 performance</a:t>
            </a:r>
            <a:r>
              <a:rPr lang="hu-HU" dirty="0">
                <a:solidFill>
                  <a:srgbClr val="000000"/>
                </a:solidFill>
              </a:rPr>
              <a:t>, Extreme Tech, May 6 2014, http://www.extremetech.com/computing/</a:t>
            </a:r>
          </a:p>
          <a:p>
            <a:r>
              <a:rPr lang="hu-HU" dirty="0">
                <a:solidFill>
                  <a:srgbClr val="000000"/>
                </a:solidFill>
              </a:rPr>
              <a:t>          181935-arm-says-20-smartphones-coming-this-year-shows-off-64-bit-cortex-a53-and-</a:t>
            </a:r>
          </a:p>
          <a:p>
            <a:r>
              <a:rPr lang="hu-HU" dirty="0">
                <a:solidFill>
                  <a:srgbClr val="000000"/>
                </a:solidFill>
              </a:rPr>
              <a:t>          a57-performance</a:t>
            </a:r>
          </a:p>
        </p:txBody>
      </p:sp>
      <p:sp>
        <p:nvSpPr>
          <p:cNvPr id="6" name="Text Box 11"/>
          <p:cNvSpPr txBox="1">
            <a:spLocks noChangeArrowheads="1"/>
          </p:cNvSpPr>
          <p:nvPr/>
        </p:nvSpPr>
        <p:spPr bwMode="auto">
          <a:xfrm>
            <a:off x="172465" y="3088010"/>
            <a:ext cx="7479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56</a:t>
            </a:r>
            <a:r>
              <a:rPr lang="en-US" dirty="0">
                <a:solidFill>
                  <a:srgbClr val="000000"/>
                </a:solidFill>
              </a:rPr>
              <a:t>]: </a:t>
            </a:r>
            <a:r>
              <a:rPr lang="hu-HU" dirty="0">
                <a:solidFill>
                  <a:srgbClr val="000000"/>
                </a:solidFill>
              </a:rPr>
              <a:t>Merritt R., </a:t>
            </a:r>
            <a:r>
              <a:rPr lang="en-US" dirty="0"/>
              <a:t>ARM stretches out with A5 core, graphics, FPGAs</a:t>
            </a:r>
            <a:r>
              <a:rPr lang="hu-HU" dirty="0">
                <a:solidFill>
                  <a:srgbClr val="000000"/>
                </a:solidFill>
              </a:rPr>
              <a:t>, Oct. 21 2009,</a:t>
            </a:r>
          </a:p>
          <a:p>
            <a:r>
              <a:rPr lang="hu-HU" dirty="0">
                <a:solidFill>
                  <a:srgbClr val="000000"/>
                </a:solidFill>
              </a:rPr>
              <a:t>          </a:t>
            </a:r>
            <a:r>
              <a:rPr lang="en-US" dirty="0">
                <a:solidFill>
                  <a:srgbClr val="000000"/>
                </a:solidFill>
              </a:rPr>
              <a:t>http://www.embedded.com/print/4085371</a:t>
            </a:r>
          </a:p>
        </p:txBody>
      </p:sp>
      <p:sp>
        <p:nvSpPr>
          <p:cNvPr id="7" name="Text Box 11"/>
          <p:cNvSpPr txBox="1">
            <a:spLocks noChangeArrowheads="1"/>
          </p:cNvSpPr>
          <p:nvPr/>
        </p:nvSpPr>
        <p:spPr bwMode="auto">
          <a:xfrm>
            <a:off x="172465" y="3689505"/>
            <a:ext cx="89925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57</a:t>
            </a:r>
            <a:r>
              <a:rPr lang="en-US" dirty="0">
                <a:solidFill>
                  <a:srgbClr val="000000"/>
                </a:solidFill>
              </a:rPr>
              <a:t>]: </a:t>
            </a:r>
            <a:r>
              <a:rPr lang="hu-HU" dirty="0">
                <a:solidFill>
                  <a:srgbClr val="000000"/>
                </a:solidFill>
              </a:rPr>
              <a:t>Cormie D., </a:t>
            </a:r>
            <a:r>
              <a:rPr lang="hu-HU" dirty="0"/>
              <a:t>The ARM11 Microarchitecture, April 2002</a:t>
            </a:r>
            <a:endParaRPr lang="en-GB" dirty="0"/>
          </a:p>
          <a:p>
            <a:r>
              <a:rPr lang="en-GB" dirty="0"/>
              <a:t>          </a:t>
            </a:r>
            <a:r>
              <a:rPr lang="hu-HU" dirty="0"/>
              <a:t>https://www.hashimi.ws/cs214/ref_doc/ARM11%20Microarchitecture%20White%20Paper</a:t>
            </a:r>
            <a:r>
              <a:rPr lang="en-GB" dirty="0"/>
              <a:t>.</a:t>
            </a:r>
          </a:p>
          <a:p>
            <a:r>
              <a:rPr lang="en-GB" dirty="0"/>
              <a:t>          </a:t>
            </a:r>
            <a:r>
              <a:rPr lang="hu-HU" dirty="0"/>
              <a:t>pdf</a:t>
            </a:r>
          </a:p>
        </p:txBody>
      </p:sp>
      <p:sp>
        <p:nvSpPr>
          <p:cNvPr id="8" name="Text Box 11"/>
          <p:cNvSpPr txBox="1">
            <a:spLocks noChangeArrowheads="1"/>
          </p:cNvSpPr>
          <p:nvPr/>
        </p:nvSpPr>
        <p:spPr bwMode="auto">
          <a:xfrm>
            <a:off x="172465" y="4386193"/>
            <a:ext cx="85542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58</a:t>
            </a:r>
            <a:r>
              <a:rPr lang="en-US" dirty="0">
                <a:solidFill>
                  <a:srgbClr val="000000"/>
                </a:solidFill>
              </a:rPr>
              <a:t>]: </a:t>
            </a:r>
            <a:r>
              <a:rPr lang="hu-HU" dirty="0"/>
              <a:t>Exynos 5 Octa,</a:t>
            </a:r>
            <a:r>
              <a:rPr lang="hu-HU" dirty="0">
                <a:solidFill>
                  <a:srgbClr val="000000"/>
                </a:solidFill>
              </a:rPr>
              <a:t> Block Diagram,</a:t>
            </a:r>
          </a:p>
          <a:p>
            <a:r>
              <a:rPr lang="hu-HU" dirty="0">
                <a:solidFill>
                  <a:srgbClr val="000000"/>
                </a:solidFill>
              </a:rPr>
              <a:t>          </a:t>
            </a:r>
            <a:r>
              <a:rPr lang="en-US" dirty="0">
                <a:solidFill>
                  <a:srgbClr val="000000"/>
                </a:solidFill>
              </a:rPr>
              <a:t>http://www.samsung.com/global/business/semiconductor/product/application/detail?</a:t>
            </a:r>
            <a:endParaRPr lang="hu-HU" dirty="0">
              <a:solidFill>
                <a:srgbClr val="000000"/>
              </a:solidFill>
            </a:endParaRPr>
          </a:p>
          <a:p>
            <a:r>
              <a:rPr lang="hu-HU" dirty="0">
                <a:solidFill>
                  <a:srgbClr val="000000"/>
                </a:solidFill>
              </a:rPr>
              <a:t>          </a:t>
            </a:r>
            <a:r>
              <a:rPr lang="en-US" dirty="0" err="1">
                <a:solidFill>
                  <a:srgbClr val="000000"/>
                </a:solidFill>
              </a:rPr>
              <a:t>productId</a:t>
            </a:r>
            <a:r>
              <a:rPr lang="en-US" dirty="0">
                <a:solidFill>
                  <a:srgbClr val="000000"/>
                </a:solidFill>
              </a:rPr>
              <a:t>=7978&amp;iaId=2341</a:t>
            </a:r>
          </a:p>
        </p:txBody>
      </p:sp>
      <p:sp>
        <p:nvSpPr>
          <p:cNvPr id="9" name="Text Box 11"/>
          <p:cNvSpPr txBox="1">
            <a:spLocks noChangeArrowheads="1"/>
          </p:cNvSpPr>
          <p:nvPr/>
        </p:nvSpPr>
        <p:spPr bwMode="auto">
          <a:xfrm>
            <a:off x="171035" y="5200978"/>
            <a:ext cx="89616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dirty="0">
                <a:solidFill>
                  <a:srgbClr val="000000"/>
                </a:solidFill>
              </a:rPr>
              <a:t>[</a:t>
            </a:r>
            <a:r>
              <a:rPr lang="hu-HU" dirty="0">
                <a:solidFill>
                  <a:srgbClr val="000000"/>
                </a:solidFill>
              </a:rPr>
              <a:t>59</a:t>
            </a:r>
            <a:r>
              <a:rPr lang="en-US" dirty="0">
                <a:solidFill>
                  <a:srgbClr val="000000"/>
                </a:solidFill>
              </a:rPr>
              <a:t>]: </a:t>
            </a:r>
            <a:r>
              <a:rPr lang="hu-HU" dirty="0">
                <a:solidFill>
                  <a:srgbClr val="000000"/>
                </a:solidFill>
              </a:rPr>
              <a:t>Grabham D</a:t>
            </a:r>
            <a:r>
              <a:rPr lang="en-US" dirty="0">
                <a:solidFill>
                  <a:srgbClr val="000000"/>
                </a:solidFill>
              </a:rPr>
              <a:t>., From a small Acorn to 37 billion chips: ARM's ascent to tech superpower,</a:t>
            </a:r>
          </a:p>
          <a:p>
            <a:pPr fontAlgn="base">
              <a:spcBef>
                <a:spcPct val="0"/>
              </a:spcBef>
              <a:spcAft>
                <a:spcPct val="0"/>
              </a:spcAft>
            </a:pPr>
            <a:r>
              <a:rPr lang="en-US" dirty="0">
                <a:solidFill>
                  <a:srgbClr val="000000"/>
                </a:solidFill>
              </a:rPr>
              <a:t>          </a:t>
            </a:r>
            <a:r>
              <a:rPr lang="hu-HU" dirty="0">
                <a:solidFill>
                  <a:srgbClr val="000000"/>
                </a:solidFill>
              </a:rPr>
              <a:t>Techradar, July 19 2013, http://www.techradar.com/news/computing/from-a-small-acorn-</a:t>
            </a:r>
          </a:p>
          <a:p>
            <a:pPr fontAlgn="base">
              <a:spcBef>
                <a:spcPct val="0"/>
              </a:spcBef>
              <a:spcAft>
                <a:spcPct val="0"/>
              </a:spcAft>
            </a:pPr>
            <a:r>
              <a:rPr lang="hu-HU" dirty="0">
                <a:solidFill>
                  <a:srgbClr val="000000"/>
                </a:solidFill>
              </a:rPr>
              <a:t>          to-37-billion-chips-arm-s-ascent-to-tech-superpower-1167034</a:t>
            </a:r>
            <a:endParaRPr lang="en-US" dirty="0">
              <a:solidFill>
                <a:srgbClr val="000000"/>
              </a:solidFill>
            </a:endParaRPr>
          </a:p>
        </p:txBody>
      </p:sp>
      <p:sp>
        <p:nvSpPr>
          <p:cNvPr id="10" name="Text Box 11"/>
          <p:cNvSpPr txBox="1">
            <a:spLocks noChangeArrowheads="1"/>
          </p:cNvSpPr>
          <p:nvPr/>
        </p:nvSpPr>
        <p:spPr bwMode="auto">
          <a:xfrm>
            <a:off x="177940" y="6015898"/>
            <a:ext cx="8825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60</a:t>
            </a:r>
            <a:r>
              <a:rPr lang="en-US" dirty="0">
                <a:solidFill>
                  <a:srgbClr val="000000"/>
                </a:solidFill>
              </a:rPr>
              <a:t>]: </a:t>
            </a:r>
            <a:r>
              <a:rPr lang="hu-HU" dirty="0">
                <a:solidFill>
                  <a:srgbClr val="000000"/>
                </a:solidFill>
              </a:rPr>
              <a:t>The ARM Architecture, http://www.eng.auburn.edu/~strouce/DaTseminar/UniPres07s.pdf</a:t>
            </a:r>
          </a:p>
        </p:txBody>
      </p:sp>
      <p:sp>
        <p:nvSpPr>
          <p:cNvPr id="11" name="Text Box 11"/>
          <p:cNvSpPr txBox="1">
            <a:spLocks noChangeArrowheads="1"/>
          </p:cNvSpPr>
          <p:nvPr/>
        </p:nvSpPr>
        <p:spPr bwMode="auto">
          <a:xfrm>
            <a:off x="177940" y="6406588"/>
            <a:ext cx="760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a:solidFill>
                  <a:srgbClr val="000000"/>
                </a:solidFill>
              </a:rPr>
              <a:t>[</a:t>
            </a:r>
            <a:r>
              <a:rPr lang="hu-HU">
                <a:solidFill>
                  <a:srgbClr val="000000"/>
                </a:solidFill>
              </a:rPr>
              <a:t>61</a:t>
            </a:r>
            <a:r>
              <a:rPr lang="en-US">
                <a:solidFill>
                  <a:srgbClr val="000000"/>
                </a:solidFill>
              </a:rPr>
              <a:t>]: </a:t>
            </a:r>
            <a:r>
              <a:rPr lang="hu-HU" err="1">
                <a:solidFill>
                  <a:srgbClr val="000000"/>
                </a:solidFill>
              </a:rPr>
              <a:t>Wikipedia</a:t>
            </a:r>
            <a:r>
              <a:rPr lang="hu-HU">
                <a:solidFill>
                  <a:srgbClr val="000000"/>
                </a:solidFill>
              </a:rPr>
              <a:t>, ARM </a:t>
            </a:r>
            <a:r>
              <a:rPr lang="hu-HU" err="1">
                <a:solidFill>
                  <a:srgbClr val="000000"/>
                </a:solidFill>
              </a:rPr>
              <a:t>architecture</a:t>
            </a:r>
            <a:r>
              <a:rPr lang="hu-HU">
                <a:solidFill>
                  <a:srgbClr val="000000"/>
                </a:solidFill>
              </a:rPr>
              <a:t>, http://en.wikipedia.org/wiki/ARM_architecture</a:t>
            </a:r>
          </a:p>
        </p:txBody>
      </p:sp>
      <p:sp>
        <p:nvSpPr>
          <p:cNvPr id="12"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(7)</a:t>
            </a:r>
          </a:p>
        </p:txBody>
      </p:sp>
    </p:spTree>
    <p:extLst>
      <p:ext uri="{BB962C8B-B14F-4D97-AF65-F5344CB8AC3E}">
        <p14:creationId xmlns:p14="http://schemas.microsoft.com/office/powerpoint/2010/main" val="1721747319"/>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2330"/>
            <a:ext cx="90097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63</a:t>
            </a:r>
            <a:r>
              <a:rPr lang="en-US" dirty="0">
                <a:solidFill>
                  <a:srgbClr val="000000"/>
                </a:solidFill>
              </a:rPr>
              <a:t>]: </a:t>
            </a:r>
            <a:r>
              <a:rPr lang="hu-HU" dirty="0">
                <a:solidFill>
                  <a:srgbClr val="000000"/>
                </a:solidFill>
              </a:rPr>
              <a:t>Lemieux J., Introduction to ARM thumb, Embedded, Sept. 24 2003, http://www.embedded.</a:t>
            </a:r>
          </a:p>
          <a:p>
            <a:r>
              <a:rPr lang="hu-HU" dirty="0">
                <a:solidFill>
                  <a:srgbClr val="000000"/>
                </a:solidFill>
              </a:rPr>
              <a:t>          com/electronics-blogs/beginner-s-corner/4024632/Introduction-to-ARM-thumb</a:t>
            </a:r>
            <a:endParaRPr lang="en-US" dirty="0">
              <a:solidFill>
                <a:srgbClr val="000000"/>
              </a:solidFill>
            </a:endParaRP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62</a:t>
            </a:r>
            <a:r>
              <a:rPr lang="en-US" sz="1400" dirty="0">
                <a:solidFill>
                  <a:srgbClr val="000000"/>
                </a:solidFill>
              </a:rPr>
              <a:t>]: </a:t>
            </a:r>
            <a:r>
              <a:rPr lang="hu-HU" sz="1400" dirty="0">
                <a:solidFill>
                  <a:srgbClr val="000000"/>
                </a:solidFill>
              </a:rPr>
              <a:t>Levy M., The History of The ARM Architecture: From Inception to IPO,</a:t>
            </a:r>
            <a:endParaRPr lang="en-US" sz="1400" dirty="0">
              <a:solidFill>
                <a:srgbClr val="000000"/>
              </a:solidFill>
            </a:endParaRPr>
          </a:p>
          <a:p>
            <a:pPr fontAlgn="base">
              <a:spcBef>
                <a:spcPct val="0"/>
              </a:spcBef>
              <a:spcAft>
                <a:spcPct val="0"/>
              </a:spcAft>
            </a:pPr>
            <a:r>
              <a:rPr lang="en-US" sz="1400" dirty="0">
                <a:solidFill>
                  <a:srgbClr val="000000"/>
                </a:solidFill>
              </a:rPr>
              <a:t>          http://</a:t>
            </a:r>
            <a:r>
              <a:rPr lang="en-US" sz="1400" dirty="0" err="1">
                <a:solidFill>
                  <a:srgbClr val="000000"/>
                </a:solidFill>
              </a:rPr>
              <a:t>www.reds.ch</a:t>
            </a:r>
            <a:r>
              <a:rPr lang="en-US" sz="1400" dirty="0">
                <a:solidFill>
                  <a:srgbClr val="000000"/>
                </a:solidFill>
              </a:rPr>
              <a:t>/share/</a:t>
            </a:r>
            <a:r>
              <a:rPr lang="en-US" sz="1400" dirty="0" err="1">
                <a:solidFill>
                  <a:srgbClr val="000000"/>
                </a:solidFill>
              </a:rPr>
              <a:t>cours</a:t>
            </a:r>
            <a:r>
              <a:rPr lang="en-US" sz="1400" dirty="0">
                <a:solidFill>
                  <a:srgbClr val="000000"/>
                </a:solidFill>
              </a:rPr>
              <a:t>/</a:t>
            </a:r>
            <a:r>
              <a:rPr lang="en-US" sz="1400" dirty="0" err="1">
                <a:solidFill>
                  <a:srgbClr val="000000"/>
                </a:solidFill>
              </a:rPr>
              <a:t>ReCo</a:t>
            </a:r>
            <a:r>
              <a:rPr lang="en-US" sz="1400" dirty="0">
                <a:solidFill>
                  <a:srgbClr val="000000"/>
                </a:solidFill>
              </a:rPr>
              <a:t>/documents/</a:t>
            </a:r>
            <a:r>
              <a:rPr lang="en-US" sz="1400" dirty="0" err="1">
                <a:solidFill>
                  <a:srgbClr val="000000"/>
                </a:solidFill>
              </a:rPr>
              <a:t>TheHistoryOfTheArmArchitecture.pdf</a:t>
            </a:r>
            <a:endParaRPr lang="en-US" sz="1400" dirty="0">
              <a:solidFill>
                <a:srgbClr val="000000"/>
              </a:solidFill>
            </a:endParaRPr>
          </a:p>
        </p:txBody>
      </p:sp>
      <p:sp>
        <p:nvSpPr>
          <p:cNvPr id="13" name="Text Box 11"/>
          <p:cNvSpPr txBox="1">
            <a:spLocks noChangeArrowheads="1"/>
          </p:cNvSpPr>
          <p:nvPr/>
        </p:nvSpPr>
        <p:spPr bwMode="auto">
          <a:xfrm>
            <a:off x="171040" y="1844710"/>
            <a:ext cx="8245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64</a:t>
            </a:r>
            <a:r>
              <a:rPr lang="en-US" dirty="0">
                <a:solidFill>
                  <a:srgbClr val="000000"/>
                </a:solidFill>
              </a:rPr>
              <a:t>]: </a:t>
            </a:r>
            <a:r>
              <a:rPr lang="hu-HU" dirty="0">
                <a:solidFill>
                  <a:srgbClr val="000000"/>
                </a:solidFill>
              </a:rPr>
              <a:t>ARM Processor Architecture, </a:t>
            </a:r>
          </a:p>
          <a:p>
            <a:r>
              <a:rPr lang="hu-HU" dirty="0">
                <a:solidFill>
                  <a:srgbClr val="000000"/>
                </a:solidFill>
              </a:rPr>
              <a:t>          http://www.arm.com/products/processors/instruction-set-architectures/index.php</a:t>
            </a:r>
          </a:p>
        </p:txBody>
      </p:sp>
      <p:sp>
        <p:nvSpPr>
          <p:cNvPr id="6" name="Text Box 11"/>
          <p:cNvSpPr txBox="1">
            <a:spLocks noChangeArrowheads="1"/>
          </p:cNvSpPr>
          <p:nvPr/>
        </p:nvSpPr>
        <p:spPr bwMode="auto">
          <a:xfrm>
            <a:off x="172465" y="2448415"/>
            <a:ext cx="68007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65</a:t>
            </a:r>
            <a:r>
              <a:rPr lang="en-US" dirty="0">
                <a:solidFill>
                  <a:srgbClr val="000000"/>
                </a:solidFill>
              </a:rPr>
              <a:t>]: ARM Architecture Reference Manual</a:t>
            </a:r>
            <a:r>
              <a:rPr lang="hu-HU" dirty="0">
                <a:solidFill>
                  <a:srgbClr val="000000"/>
                </a:solidFill>
              </a:rPr>
              <a:t>,</a:t>
            </a:r>
            <a:r>
              <a:rPr lang="en-US" dirty="0">
                <a:solidFill>
                  <a:srgbClr val="000000"/>
                </a:solidFill>
              </a:rPr>
              <a:t> Armv5</a:t>
            </a:r>
            <a:r>
              <a:rPr lang="hu-HU" dirty="0">
                <a:solidFill>
                  <a:srgbClr val="000000"/>
                </a:solidFill>
              </a:rPr>
              <a:t>,</a:t>
            </a:r>
            <a:r>
              <a:rPr lang="en-US" dirty="0">
                <a:solidFill>
                  <a:srgbClr val="000000"/>
                </a:solidFill>
              </a:rPr>
              <a:t> DDI0100E</a:t>
            </a:r>
            <a:r>
              <a:rPr lang="hu-HU" dirty="0">
                <a:solidFill>
                  <a:srgbClr val="000000"/>
                </a:solidFill>
              </a:rPr>
              <a:t>,</a:t>
            </a:r>
            <a:r>
              <a:rPr lang="en-US" dirty="0">
                <a:solidFill>
                  <a:srgbClr val="000000"/>
                </a:solidFill>
              </a:rPr>
              <a:t> June 2000</a:t>
            </a:r>
          </a:p>
        </p:txBody>
      </p:sp>
      <p:sp>
        <p:nvSpPr>
          <p:cNvPr id="7" name="Text Box 11"/>
          <p:cNvSpPr txBox="1">
            <a:spLocks noChangeArrowheads="1"/>
          </p:cNvSpPr>
          <p:nvPr/>
        </p:nvSpPr>
        <p:spPr bwMode="auto">
          <a:xfrm>
            <a:off x="172465" y="2827505"/>
            <a:ext cx="89150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66</a:t>
            </a:r>
            <a:r>
              <a:rPr lang="en-US" dirty="0">
                <a:solidFill>
                  <a:srgbClr val="000000"/>
                </a:solidFill>
              </a:rPr>
              <a:t>]: </a:t>
            </a:r>
            <a:r>
              <a:rPr lang="hu-HU" dirty="0">
                <a:solidFill>
                  <a:srgbClr val="000000"/>
                </a:solidFill>
              </a:rPr>
              <a:t>ARM Architecture Reference Manual, Armv8, 2013, http://www.myir-tech.com/down/arm/</a:t>
            </a:r>
          </a:p>
          <a:p>
            <a:r>
              <a:rPr lang="hu-HU" dirty="0">
                <a:solidFill>
                  <a:srgbClr val="000000"/>
                </a:solidFill>
              </a:rPr>
              <a:t>          arch/Armv8-A_Architecture_Reference_Manual_%28Issue_A.a%29.pdf</a:t>
            </a:r>
          </a:p>
        </p:txBody>
      </p:sp>
      <p:sp>
        <p:nvSpPr>
          <p:cNvPr id="8" name="Text Box 11"/>
          <p:cNvSpPr txBox="1">
            <a:spLocks noChangeArrowheads="1"/>
          </p:cNvSpPr>
          <p:nvPr/>
        </p:nvSpPr>
        <p:spPr bwMode="auto">
          <a:xfrm>
            <a:off x="172465" y="3429000"/>
            <a:ext cx="91351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67</a:t>
            </a:r>
            <a:r>
              <a:rPr lang="en-US" dirty="0">
                <a:solidFill>
                  <a:srgbClr val="000000"/>
                </a:solidFill>
              </a:rPr>
              <a:t>]: </a:t>
            </a:r>
            <a:r>
              <a:rPr lang="hu-HU" dirty="0" err="1">
                <a:solidFill>
                  <a:srgbClr val="000000"/>
                </a:solidFill>
              </a:rPr>
              <a:t>Porthouse</a:t>
            </a:r>
            <a:r>
              <a:rPr lang="hu-HU" dirty="0">
                <a:solidFill>
                  <a:srgbClr val="000000"/>
                </a:solidFill>
              </a:rPr>
              <a:t> C., </a:t>
            </a:r>
            <a:r>
              <a:rPr lang="en-US" dirty="0">
                <a:solidFill>
                  <a:srgbClr val="000000"/>
                </a:solidFill>
              </a:rPr>
              <a:t>Use ARM DBX hardware extensions to accelerate Java in space-constrained </a:t>
            </a:r>
            <a:endParaRPr lang="hu-HU" dirty="0">
              <a:solidFill>
                <a:srgbClr val="000000"/>
              </a:solidFill>
            </a:endParaRPr>
          </a:p>
          <a:p>
            <a:r>
              <a:rPr lang="hu-HU" dirty="0">
                <a:solidFill>
                  <a:srgbClr val="000000"/>
                </a:solidFill>
              </a:rPr>
              <a:t>          </a:t>
            </a:r>
            <a:r>
              <a:rPr lang="en-US" dirty="0">
                <a:solidFill>
                  <a:srgbClr val="000000"/>
                </a:solidFill>
              </a:rPr>
              <a:t>embedded apps</a:t>
            </a:r>
            <a:r>
              <a:rPr lang="hu-HU" dirty="0">
                <a:solidFill>
                  <a:srgbClr val="000000"/>
                </a:solidFill>
              </a:rPr>
              <a:t>, </a:t>
            </a:r>
            <a:r>
              <a:rPr lang="hu-HU" dirty="0" err="1">
                <a:solidFill>
                  <a:srgbClr val="000000"/>
                </a:solidFill>
              </a:rPr>
              <a:t>Embedded</a:t>
            </a:r>
            <a:r>
              <a:rPr lang="hu-HU" dirty="0">
                <a:solidFill>
                  <a:srgbClr val="000000"/>
                </a:solidFill>
              </a:rPr>
              <a:t>, </a:t>
            </a:r>
            <a:r>
              <a:rPr lang="hu-HU" dirty="0" err="1">
                <a:solidFill>
                  <a:srgbClr val="000000"/>
                </a:solidFill>
              </a:rPr>
              <a:t>Oct</a:t>
            </a:r>
            <a:r>
              <a:rPr lang="hu-HU" dirty="0">
                <a:solidFill>
                  <a:srgbClr val="000000"/>
                </a:solidFill>
              </a:rPr>
              <a:t>. 18 2007, http://www.embedded.com/design/prototyping-</a:t>
            </a:r>
          </a:p>
          <a:p>
            <a:r>
              <a:rPr lang="hu-HU" dirty="0">
                <a:solidFill>
                  <a:srgbClr val="000000"/>
                </a:solidFill>
              </a:rPr>
              <a:t>          </a:t>
            </a:r>
            <a:r>
              <a:rPr lang="hu-HU" dirty="0" err="1">
                <a:solidFill>
                  <a:srgbClr val="000000"/>
                </a:solidFill>
              </a:rPr>
              <a:t>and-development</a:t>
            </a:r>
            <a:r>
              <a:rPr lang="hu-HU" dirty="0">
                <a:solidFill>
                  <a:srgbClr val="000000"/>
                </a:solidFill>
              </a:rPr>
              <a:t>/4007206/3/</a:t>
            </a:r>
            <a:r>
              <a:rPr lang="hu-HU" dirty="0" err="1">
                <a:solidFill>
                  <a:srgbClr val="000000"/>
                </a:solidFill>
              </a:rPr>
              <a:t>PRODUCT-HOW-TO-Use-ARM-DBX-hardware-extensions-to-</a:t>
            </a:r>
            <a:endParaRPr lang="hu-HU" dirty="0">
              <a:solidFill>
                <a:srgbClr val="000000"/>
              </a:solidFill>
            </a:endParaRPr>
          </a:p>
          <a:p>
            <a:r>
              <a:rPr lang="hu-HU" dirty="0">
                <a:solidFill>
                  <a:srgbClr val="000000"/>
                </a:solidFill>
              </a:rPr>
              <a:t>          </a:t>
            </a:r>
            <a:r>
              <a:rPr lang="hu-HU" dirty="0" err="1">
                <a:solidFill>
                  <a:srgbClr val="000000"/>
                </a:solidFill>
              </a:rPr>
              <a:t>accelerate-Java-in-space-constrained-embedded-apps</a:t>
            </a:r>
            <a:endParaRPr lang="hu-HU" dirty="0">
              <a:solidFill>
                <a:srgbClr val="000000"/>
              </a:solidFill>
            </a:endParaRPr>
          </a:p>
        </p:txBody>
      </p:sp>
      <p:sp>
        <p:nvSpPr>
          <p:cNvPr id="9" name="Text Box 11"/>
          <p:cNvSpPr txBox="1">
            <a:spLocks noChangeArrowheads="1"/>
          </p:cNvSpPr>
          <p:nvPr/>
        </p:nvSpPr>
        <p:spPr bwMode="auto">
          <a:xfrm>
            <a:off x="171035" y="4461961"/>
            <a:ext cx="87244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dirty="0">
                <a:solidFill>
                  <a:srgbClr val="000000"/>
                </a:solidFill>
              </a:rPr>
              <a:t>[</a:t>
            </a:r>
            <a:r>
              <a:rPr lang="hu-HU" dirty="0">
                <a:solidFill>
                  <a:srgbClr val="000000"/>
                </a:solidFill>
              </a:rPr>
              <a:t>68</a:t>
            </a:r>
            <a:r>
              <a:rPr lang="en-US" dirty="0">
                <a:solidFill>
                  <a:srgbClr val="000000"/>
                </a:solidFill>
              </a:rPr>
              <a:t>]: ARM Security Technology</a:t>
            </a:r>
            <a:r>
              <a:rPr lang="hu-HU" dirty="0">
                <a:solidFill>
                  <a:srgbClr val="000000"/>
                </a:solidFill>
              </a:rPr>
              <a:t>, </a:t>
            </a:r>
            <a:r>
              <a:rPr lang="en-US" dirty="0">
                <a:solidFill>
                  <a:srgbClr val="000000"/>
                </a:solidFill>
              </a:rPr>
              <a:t>Building a Secure System using</a:t>
            </a:r>
            <a:r>
              <a:rPr lang="hu-HU" dirty="0">
                <a:solidFill>
                  <a:srgbClr val="000000"/>
                </a:solidFill>
              </a:rPr>
              <a:t> </a:t>
            </a:r>
            <a:r>
              <a:rPr lang="en-US" dirty="0" err="1">
                <a:solidFill>
                  <a:srgbClr val="000000"/>
                </a:solidFill>
              </a:rPr>
              <a:t>TrustZone</a:t>
            </a:r>
            <a:r>
              <a:rPr lang="hu-HU" dirty="0">
                <a:solidFill>
                  <a:srgbClr val="000000"/>
                </a:solidFill>
              </a:rPr>
              <a:t> </a:t>
            </a:r>
            <a:r>
              <a:rPr lang="en-US" dirty="0">
                <a:solidFill>
                  <a:srgbClr val="000000"/>
                </a:solidFill>
              </a:rPr>
              <a:t>Technology</a:t>
            </a:r>
            <a:r>
              <a:rPr lang="hu-HU" dirty="0">
                <a:solidFill>
                  <a:srgbClr val="000000"/>
                </a:solidFill>
              </a:rPr>
              <a:t>, 2009,</a:t>
            </a:r>
          </a:p>
          <a:p>
            <a:pPr fontAlgn="base">
              <a:spcBef>
                <a:spcPct val="0"/>
              </a:spcBef>
              <a:spcAft>
                <a:spcPct val="0"/>
              </a:spcAft>
            </a:pPr>
            <a:r>
              <a:rPr lang="hu-HU" dirty="0">
                <a:solidFill>
                  <a:srgbClr val="000000"/>
                </a:solidFill>
              </a:rPr>
              <a:t>          </a:t>
            </a:r>
            <a:r>
              <a:rPr lang="en-US" dirty="0">
                <a:solidFill>
                  <a:srgbClr val="000000"/>
                </a:solidFill>
              </a:rPr>
              <a:t>http://infocenter.arm.com/help/topic/com.arm.doc.prd29-genc-009492c/PRD29-GENC-</a:t>
            </a:r>
            <a:endParaRPr lang="hu-HU" dirty="0">
              <a:solidFill>
                <a:srgbClr val="000000"/>
              </a:solidFill>
            </a:endParaRPr>
          </a:p>
          <a:p>
            <a:pPr fontAlgn="base">
              <a:spcBef>
                <a:spcPct val="0"/>
              </a:spcBef>
              <a:spcAft>
                <a:spcPct val="0"/>
              </a:spcAft>
            </a:pPr>
            <a:r>
              <a:rPr lang="hu-HU" dirty="0">
                <a:solidFill>
                  <a:srgbClr val="000000"/>
                </a:solidFill>
              </a:rPr>
              <a:t>          </a:t>
            </a:r>
            <a:r>
              <a:rPr lang="en-US" dirty="0">
                <a:solidFill>
                  <a:srgbClr val="000000"/>
                </a:solidFill>
              </a:rPr>
              <a:t>009492C_trustzone_security_whitepaper.pdf</a:t>
            </a:r>
          </a:p>
        </p:txBody>
      </p:sp>
      <p:sp>
        <p:nvSpPr>
          <p:cNvPr id="10" name="Text Box 11"/>
          <p:cNvSpPr txBox="1">
            <a:spLocks noChangeArrowheads="1"/>
          </p:cNvSpPr>
          <p:nvPr/>
        </p:nvSpPr>
        <p:spPr bwMode="auto">
          <a:xfrm>
            <a:off x="172465" y="5274205"/>
            <a:ext cx="9042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69</a:t>
            </a:r>
            <a:r>
              <a:rPr lang="en-US" dirty="0">
                <a:solidFill>
                  <a:srgbClr val="000000"/>
                </a:solidFill>
              </a:rPr>
              <a:t>]: </a:t>
            </a:r>
            <a:r>
              <a:rPr lang="hu-HU" dirty="0"/>
              <a:t>ARM Cortex-A53 MPCore Processor Technical Reference Manual, Cryptography Extension,</a:t>
            </a:r>
          </a:p>
          <a:p>
            <a:r>
              <a:rPr lang="hu-HU" dirty="0">
                <a:solidFill>
                  <a:srgbClr val="000000"/>
                </a:solidFill>
              </a:rPr>
              <a:t>          2013-2014, </a:t>
            </a:r>
            <a:endParaRPr lang="en-GB" dirty="0">
              <a:solidFill>
                <a:srgbClr val="000000"/>
              </a:solidFill>
            </a:endParaRPr>
          </a:p>
          <a:p>
            <a:r>
              <a:rPr lang="en-GB" dirty="0">
                <a:solidFill>
                  <a:srgbClr val="000000"/>
                </a:solidFill>
              </a:rPr>
              <a:t>         </a:t>
            </a:r>
            <a:r>
              <a:rPr lang="hu-HU" dirty="0">
                <a:solidFill>
                  <a:srgbClr val="000000"/>
                </a:solidFill>
              </a:rPr>
              <a:t>http://infocenter.arm.com/help/index.jsp?topic=/com.arm.doc.ddi0500e/CJHDEBAF.html</a:t>
            </a:r>
          </a:p>
        </p:txBody>
      </p:sp>
      <p:sp>
        <p:nvSpPr>
          <p:cNvPr id="11" name="Rectangle 13"/>
          <p:cNvSpPr>
            <a:spLocks noChangeArrowheads="1"/>
          </p:cNvSpPr>
          <p:nvPr/>
        </p:nvSpPr>
        <p:spPr bwMode="auto">
          <a:xfrm>
            <a:off x="0" y="2488"/>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(8)</a:t>
            </a:r>
          </a:p>
        </p:txBody>
      </p:sp>
    </p:spTree>
    <p:extLst>
      <p:ext uri="{BB962C8B-B14F-4D97-AF65-F5344CB8AC3E}">
        <p14:creationId xmlns:p14="http://schemas.microsoft.com/office/powerpoint/2010/main" val="1906351785"/>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a:solidFill>
                  <a:srgbClr val="000000"/>
                </a:solidFill>
              </a:rPr>
              <a:t>[</a:t>
            </a:r>
            <a:r>
              <a:rPr lang="hu-HU" sz="1400" dirty="0">
                <a:solidFill>
                  <a:srgbClr val="000000"/>
                </a:solidFill>
              </a:rPr>
              <a:t>70</a:t>
            </a:r>
            <a:r>
              <a:rPr lang="en-US" sz="1400" dirty="0">
                <a:solidFill>
                  <a:srgbClr val="000000"/>
                </a:solidFill>
              </a:rPr>
              <a:t>]: </a:t>
            </a:r>
            <a:r>
              <a:rPr lang="hu-HU" sz="1400" dirty="0">
                <a:solidFill>
                  <a:srgbClr val="000000"/>
                </a:solidFill>
              </a:rPr>
              <a:t>Shilov A., </a:t>
            </a:r>
            <a:r>
              <a:rPr lang="en-US" sz="1400" dirty="0"/>
              <a:t>ARM’s high-end ‘Ares’ core for 10nm </a:t>
            </a:r>
            <a:r>
              <a:rPr lang="en-US" sz="1400" dirty="0" err="1"/>
              <a:t>SoCs</a:t>
            </a:r>
            <a:r>
              <a:rPr lang="en-US" sz="1400" dirty="0"/>
              <a:t> may be unveiled next year</a:t>
            </a:r>
            <a:r>
              <a:rPr lang="hu-HU" sz="1400" dirty="0"/>
              <a:t>, KitGuru,</a:t>
            </a:r>
          </a:p>
          <a:p>
            <a:r>
              <a:rPr lang="hu-HU" sz="1400" dirty="0"/>
              <a:t>          May 16 2015, http://www.kitguru.net/components/cpu/anton-shilov/arms-high-</a:t>
            </a:r>
          </a:p>
          <a:p>
            <a:r>
              <a:rPr lang="hu-HU" sz="1400" dirty="0"/>
              <a:t>          performance-ares-core-may-be-unleashed-next-year/</a:t>
            </a:r>
            <a:endParaRPr lang="en-US" sz="1400" dirty="0"/>
          </a:p>
        </p:txBody>
      </p:sp>
      <p:sp>
        <p:nvSpPr>
          <p:cNvPr id="13" name="Text Box 11"/>
          <p:cNvSpPr txBox="1">
            <a:spLocks noChangeArrowheads="1"/>
          </p:cNvSpPr>
          <p:nvPr/>
        </p:nvSpPr>
        <p:spPr bwMode="auto">
          <a:xfrm>
            <a:off x="171040" y="1477355"/>
            <a:ext cx="6320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71</a:t>
            </a:r>
            <a:r>
              <a:rPr lang="en-US" dirty="0">
                <a:solidFill>
                  <a:srgbClr val="000000"/>
                </a:solidFill>
              </a:rPr>
              <a:t>]: </a:t>
            </a:r>
            <a:r>
              <a:rPr lang="hu-HU" dirty="0">
                <a:solidFill>
                  <a:srgbClr val="000000"/>
                </a:solidFill>
              </a:rPr>
              <a:t>Goto H., ARM Cortex-A57 Block Diagram, </a:t>
            </a:r>
          </a:p>
          <a:p>
            <a:r>
              <a:rPr lang="hu-HU" dirty="0">
                <a:solidFill>
                  <a:srgbClr val="000000"/>
                </a:solidFill>
              </a:rPr>
              <a:t>          http://images.anandtech.com/doci/8718/Hiroshige.Goto.png</a:t>
            </a:r>
          </a:p>
        </p:txBody>
      </p:sp>
      <p:sp>
        <p:nvSpPr>
          <p:cNvPr id="7" name="Text Box 11"/>
          <p:cNvSpPr txBox="1">
            <a:spLocks noChangeArrowheads="1"/>
          </p:cNvSpPr>
          <p:nvPr/>
        </p:nvSpPr>
        <p:spPr bwMode="auto">
          <a:xfrm>
            <a:off x="172465" y="2078850"/>
            <a:ext cx="8092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72</a:t>
            </a:r>
            <a:r>
              <a:rPr lang="en-US" dirty="0">
                <a:solidFill>
                  <a:srgbClr val="000000"/>
                </a:solidFill>
              </a:rPr>
              <a:t>]: </a:t>
            </a:r>
            <a:r>
              <a:rPr lang="hu-HU" dirty="0">
                <a:solidFill>
                  <a:srgbClr val="000000"/>
                </a:solidFill>
              </a:rPr>
              <a:t>Wasson S., </a:t>
            </a:r>
            <a:r>
              <a:rPr lang="hu-HU" dirty="0"/>
              <a:t>Inside ARM's Cortex-A72 microarchitecture, TechReport, May 1 2015, </a:t>
            </a:r>
          </a:p>
          <a:p>
            <a:r>
              <a:rPr lang="hu-HU" dirty="0">
                <a:solidFill>
                  <a:srgbClr val="000000"/>
                </a:solidFill>
              </a:rPr>
              <a:t>          http://techreport.com/review/28189/inside-arm-cortex-a72-microarchitecture</a:t>
            </a:r>
          </a:p>
        </p:txBody>
      </p:sp>
      <p:sp>
        <p:nvSpPr>
          <p:cNvPr id="2" name="TextBox 1"/>
          <p:cNvSpPr txBox="1"/>
          <p:nvPr/>
        </p:nvSpPr>
        <p:spPr>
          <a:xfrm>
            <a:off x="188404" y="2725350"/>
            <a:ext cx="7341369" cy="307777"/>
          </a:xfrm>
          <a:prstGeom prst="rect">
            <a:avLst/>
          </a:prstGeom>
          <a:noFill/>
        </p:spPr>
        <p:txBody>
          <a:bodyPr wrap="none" rtlCol="0">
            <a:spAutoFit/>
          </a:bodyPr>
          <a:lstStyle/>
          <a:p>
            <a:r>
              <a:rPr lang="hu-HU" sz="1400" dirty="0"/>
              <a:t>[73]: </a:t>
            </a:r>
            <a:r>
              <a:rPr lang="en-US" sz="1400" dirty="0" err="1"/>
              <a:t>Citizendium</a:t>
            </a:r>
            <a:r>
              <a:rPr lang="hu-HU" sz="1400" dirty="0"/>
              <a:t>, </a:t>
            </a:r>
            <a:r>
              <a:rPr lang="en-US" sz="1400" dirty="0"/>
              <a:t>Java platform</a:t>
            </a:r>
            <a:r>
              <a:rPr lang="hu-HU" sz="1400" dirty="0"/>
              <a:t>, http://en.citizendium.org/wiki/Java_platform</a:t>
            </a:r>
            <a:endParaRPr lang="en-US" sz="1400" dirty="0"/>
          </a:p>
        </p:txBody>
      </p:sp>
      <p:sp>
        <p:nvSpPr>
          <p:cNvPr id="3" name="TextBox 2"/>
          <p:cNvSpPr txBox="1"/>
          <p:nvPr/>
        </p:nvSpPr>
        <p:spPr>
          <a:xfrm>
            <a:off x="171040" y="3111811"/>
            <a:ext cx="8482963" cy="738664"/>
          </a:xfrm>
          <a:prstGeom prst="rect">
            <a:avLst/>
          </a:prstGeom>
          <a:noFill/>
        </p:spPr>
        <p:txBody>
          <a:bodyPr wrap="none" rtlCol="0">
            <a:spAutoFit/>
          </a:bodyPr>
          <a:lstStyle/>
          <a:p>
            <a:r>
              <a:rPr lang="hu-HU" sz="1400" dirty="0"/>
              <a:t>[74]: Wasson S., </a:t>
            </a:r>
            <a:r>
              <a:rPr lang="en-US" sz="1400" dirty="0"/>
              <a:t>Samsung's Galaxy Note 4 with the </a:t>
            </a:r>
            <a:r>
              <a:rPr lang="en-US" sz="1400" dirty="0" err="1"/>
              <a:t>Exynos</a:t>
            </a:r>
            <a:r>
              <a:rPr lang="en-US" sz="1400" dirty="0"/>
              <a:t> 5433 processor</a:t>
            </a:r>
            <a:r>
              <a:rPr lang="hu-HU" sz="1400" dirty="0"/>
              <a:t>, </a:t>
            </a:r>
            <a:r>
              <a:rPr lang="hu-HU" sz="1400" dirty="0" err="1"/>
              <a:t>TechReport</a:t>
            </a:r>
            <a:r>
              <a:rPr lang="hu-HU" sz="1400" dirty="0"/>
              <a:t>,</a:t>
            </a:r>
          </a:p>
          <a:p>
            <a:r>
              <a:rPr lang="hu-HU" sz="1400" dirty="0"/>
              <a:t>          01/31/2015, http://techreport.com/review/27539/samsung-galaxy-note-4-with-the-</a:t>
            </a:r>
          </a:p>
          <a:p>
            <a:r>
              <a:rPr lang="hu-HU" sz="1400" dirty="0"/>
              <a:t>          exynos-5433-processor/2</a:t>
            </a:r>
          </a:p>
        </p:txBody>
      </p:sp>
      <p:sp>
        <p:nvSpPr>
          <p:cNvPr id="4" name="TextBox 3"/>
          <p:cNvSpPr txBox="1"/>
          <p:nvPr/>
        </p:nvSpPr>
        <p:spPr>
          <a:xfrm>
            <a:off x="171613" y="3928895"/>
            <a:ext cx="8460649" cy="738664"/>
          </a:xfrm>
          <a:prstGeom prst="rect">
            <a:avLst/>
          </a:prstGeom>
          <a:noFill/>
        </p:spPr>
        <p:txBody>
          <a:bodyPr wrap="none" rtlCol="0">
            <a:spAutoFit/>
          </a:bodyPr>
          <a:lstStyle/>
          <a:p>
            <a:r>
              <a:rPr lang="hu-HU" sz="1400" dirty="0"/>
              <a:t>[75]: </a:t>
            </a:r>
            <a:r>
              <a:rPr lang="en-US" sz="1400" dirty="0" err="1"/>
              <a:t>Frumusanu</a:t>
            </a:r>
            <a:r>
              <a:rPr lang="en-US" sz="1400" dirty="0"/>
              <a:t> </a:t>
            </a:r>
            <a:r>
              <a:rPr lang="hu-HU" sz="1400" dirty="0"/>
              <a:t>A. &amp; </a:t>
            </a:r>
            <a:r>
              <a:rPr lang="en-US" sz="1400" dirty="0"/>
              <a:t>Smith </a:t>
            </a:r>
            <a:r>
              <a:rPr lang="hu-HU" sz="1400" dirty="0"/>
              <a:t>R., </a:t>
            </a:r>
            <a:r>
              <a:rPr lang="en-US" sz="1400" dirty="0"/>
              <a:t>ARM </a:t>
            </a:r>
            <a:r>
              <a:rPr lang="en-US" sz="1400" dirty="0" err="1"/>
              <a:t>A53</a:t>
            </a:r>
            <a:r>
              <a:rPr lang="en-US" sz="1400" dirty="0"/>
              <a:t>/</a:t>
            </a:r>
            <a:r>
              <a:rPr lang="en-US" sz="1400" dirty="0" err="1"/>
              <a:t>A57</a:t>
            </a:r>
            <a:r>
              <a:rPr lang="en-US" sz="1400" dirty="0"/>
              <a:t>/</a:t>
            </a:r>
            <a:r>
              <a:rPr lang="en-US" sz="1400" dirty="0" err="1"/>
              <a:t>T760</a:t>
            </a:r>
            <a:r>
              <a:rPr lang="en-US" sz="1400" dirty="0"/>
              <a:t> investigated - Samsung Galaxy Note 4</a:t>
            </a:r>
            <a:endParaRPr lang="hu-HU" sz="1400" dirty="0"/>
          </a:p>
          <a:p>
            <a:r>
              <a:rPr lang="hu-HU" sz="1400" dirty="0"/>
              <a:t>         </a:t>
            </a:r>
            <a:r>
              <a:rPr lang="en-US" sz="1400" dirty="0"/>
              <a:t> </a:t>
            </a:r>
            <a:r>
              <a:rPr lang="en-US" sz="1400" dirty="0" err="1"/>
              <a:t>Exynos</a:t>
            </a:r>
            <a:r>
              <a:rPr lang="en-US" sz="1400" dirty="0"/>
              <a:t> Review</a:t>
            </a:r>
            <a:r>
              <a:rPr lang="hu-HU" sz="1400" dirty="0"/>
              <a:t>, AnandTech, </a:t>
            </a:r>
            <a:r>
              <a:rPr lang="en-US" sz="1400" dirty="0"/>
              <a:t>February 10, 2015</a:t>
            </a:r>
            <a:r>
              <a:rPr lang="hu-HU" sz="1400" dirty="0"/>
              <a:t>,</a:t>
            </a:r>
            <a:r>
              <a:rPr lang="en-US" sz="1400" dirty="0"/>
              <a:t> </a:t>
            </a:r>
            <a:endParaRPr lang="hu-HU" sz="1400" dirty="0"/>
          </a:p>
          <a:p>
            <a:r>
              <a:rPr lang="hu-HU" sz="1400" dirty="0"/>
              <a:t>          </a:t>
            </a:r>
            <a:r>
              <a:rPr lang="en-US" sz="1400" dirty="0"/>
              <a:t>http://</a:t>
            </a:r>
            <a:r>
              <a:rPr lang="en-US" sz="1400" dirty="0" err="1"/>
              <a:t>www.anandtech.com</a:t>
            </a:r>
            <a:r>
              <a:rPr lang="en-US" sz="1400" dirty="0"/>
              <a:t>/show/8718/the-</a:t>
            </a:r>
            <a:r>
              <a:rPr lang="en-US" sz="1400" dirty="0" err="1"/>
              <a:t>samsung</a:t>
            </a:r>
            <a:r>
              <a:rPr lang="en-US" sz="1400" dirty="0"/>
              <a:t>-galaxy-note-4-</a:t>
            </a:r>
            <a:r>
              <a:rPr lang="en-US" sz="1400" dirty="0" err="1"/>
              <a:t>exynos</a:t>
            </a:r>
            <a:r>
              <a:rPr lang="en-US" sz="1400" dirty="0"/>
              <a:t>-review</a:t>
            </a:r>
            <a:r>
              <a:rPr lang="hu-HU" sz="1400" dirty="0"/>
              <a:t> </a:t>
            </a:r>
            <a:endParaRPr lang="en-US" sz="1400" dirty="0"/>
          </a:p>
        </p:txBody>
      </p:sp>
      <p:sp>
        <p:nvSpPr>
          <p:cNvPr id="5" name="TextBox 4"/>
          <p:cNvSpPr txBox="1"/>
          <p:nvPr/>
        </p:nvSpPr>
        <p:spPr>
          <a:xfrm>
            <a:off x="168940" y="4736765"/>
            <a:ext cx="8049191" cy="738664"/>
          </a:xfrm>
          <a:prstGeom prst="rect">
            <a:avLst/>
          </a:prstGeom>
          <a:noFill/>
        </p:spPr>
        <p:txBody>
          <a:bodyPr wrap="none" rtlCol="0">
            <a:spAutoFit/>
          </a:bodyPr>
          <a:lstStyle/>
          <a:p>
            <a:r>
              <a:rPr lang="hu-HU" sz="1400" dirty="0"/>
              <a:t>[76]: Riemenschneider F., </a:t>
            </a:r>
            <a:r>
              <a:rPr lang="de-DE" sz="1400" dirty="0"/>
              <a:t>Intel sei dank: Programmierbare Logik mit 1 GHz takten</a:t>
            </a:r>
            <a:r>
              <a:rPr lang="hu-HU" sz="1400" dirty="0"/>
              <a:t>,</a:t>
            </a:r>
            <a:r>
              <a:rPr lang="de-DE" sz="1400" dirty="0"/>
              <a:t> </a:t>
            </a:r>
          </a:p>
          <a:p>
            <a:r>
              <a:rPr lang="hu-HU" sz="1400" dirty="0"/>
              <a:t>          Elektroniknet, </a:t>
            </a:r>
            <a:r>
              <a:rPr lang="de-DE" sz="1400" dirty="0"/>
              <a:t>29.10.2013 von Frank Riemenschneider</a:t>
            </a:r>
            <a:r>
              <a:rPr lang="hu-HU" sz="1400" dirty="0"/>
              <a:t>,</a:t>
            </a:r>
          </a:p>
          <a:p>
            <a:r>
              <a:rPr lang="hu-HU" sz="1400" dirty="0"/>
              <a:t>          </a:t>
            </a:r>
            <a:r>
              <a:rPr lang="en-US" sz="1400" dirty="0"/>
              <a:t>http://www.elektroniknet.de/halbleiter/programmierbare-logik/artikel/102160/</a:t>
            </a:r>
          </a:p>
        </p:txBody>
      </p:sp>
      <p:sp>
        <p:nvSpPr>
          <p:cNvPr id="6" name="TextBox 5"/>
          <p:cNvSpPr txBox="1"/>
          <p:nvPr/>
        </p:nvSpPr>
        <p:spPr>
          <a:xfrm>
            <a:off x="168415" y="5544235"/>
            <a:ext cx="9008107" cy="738664"/>
          </a:xfrm>
          <a:prstGeom prst="rect">
            <a:avLst/>
          </a:prstGeom>
          <a:noFill/>
        </p:spPr>
        <p:txBody>
          <a:bodyPr wrap="none" rtlCol="0">
            <a:spAutoFit/>
          </a:bodyPr>
          <a:lstStyle/>
          <a:p>
            <a:r>
              <a:rPr lang="hu-HU" sz="1400" dirty="0"/>
              <a:t>[77]: Frumusamu A., </a:t>
            </a:r>
            <a:r>
              <a:rPr lang="en-US" sz="1400" dirty="0"/>
              <a:t>ARM Announces New Cortex-A35 CPU - Ultra-High Efficiency For Wearables </a:t>
            </a:r>
            <a:endParaRPr lang="hu-HU" sz="1400" dirty="0"/>
          </a:p>
          <a:p>
            <a:r>
              <a:rPr lang="hu-HU" sz="1400" dirty="0"/>
              <a:t>          </a:t>
            </a:r>
            <a:r>
              <a:rPr lang="en-US" sz="1400" dirty="0"/>
              <a:t>&amp; </a:t>
            </a:r>
            <a:r>
              <a:rPr lang="en-US" sz="1400" dirty="0" err="1"/>
              <a:t>Mor</a:t>
            </a:r>
            <a:r>
              <a:rPr lang="hu-HU" sz="1400" dirty="0"/>
              <a:t>e, AnandTech, </a:t>
            </a:r>
            <a:r>
              <a:rPr lang="en-US" sz="1400" i="1" dirty="0"/>
              <a:t>November 10, 2015</a:t>
            </a:r>
            <a:r>
              <a:rPr lang="hu-HU" sz="1400" i="1" dirty="0"/>
              <a:t>,</a:t>
            </a:r>
          </a:p>
          <a:p>
            <a:r>
              <a:rPr lang="hu-HU" sz="1400" dirty="0"/>
              <a:t>          </a:t>
            </a:r>
            <a:r>
              <a:rPr lang="en-US" sz="1400" dirty="0"/>
              <a:t>http://anandtech.com/show/9769/arm-announces-cortex-a35</a:t>
            </a:r>
          </a:p>
        </p:txBody>
      </p:sp>
      <p:sp>
        <p:nvSpPr>
          <p:cNvPr id="11" name="Rectangle 13"/>
          <p:cNvSpPr>
            <a:spLocks noChangeArrowheads="1"/>
          </p:cNvSpPr>
          <p:nvPr/>
        </p:nvSpPr>
        <p:spPr bwMode="auto">
          <a:xfrm>
            <a:off x="0" y="1856"/>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(9)</a:t>
            </a:r>
          </a:p>
        </p:txBody>
      </p:sp>
    </p:spTree>
    <p:extLst>
      <p:ext uri="{BB962C8B-B14F-4D97-AF65-F5344CB8AC3E}">
        <p14:creationId xmlns:p14="http://schemas.microsoft.com/office/powerpoint/2010/main" val="3968507006"/>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2" y="645385"/>
            <a:ext cx="8648137" cy="738664"/>
          </a:xfrm>
          <a:prstGeom prst="rect">
            <a:avLst/>
          </a:prstGeom>
          <a:noFill/>
        </p:spPr>
        <p:txBody>
          <a:bodyPr wrap="none" rtlCol="0">
            <a:spAutoFit/>
          </a:bodyPr>
          <a:lstStyle/>
          <a:p>
            <a:r>
              <a:rPr lang="hu-HU" sz="1400" dirty="0"/>
              <a:t>[78]: Quested T., </a:t>
            </a:r>
            <a:r>
              <a:rPr lang="en-US" sz="1400" dirty="0"/>
              <a:t>ARM scales up again in Cambridge</a:t>
            </a:r>
            <a:r>
              <a:rPr lang="hu-HU" sz="1400" dirty="0"/>
              <a:t>, Businessweekly, </a:t>
            </a:r>
            <a:r>
              <a:rPr lang="en-US" sz="1400" dirty="0"/>
              <a:t>20 October, 2014</a:t>
            </a:r>
            <a:r>
              <a:rPr lang="hu-HU" sz="1400" dirty="0"/>
              <a:t>,</a:t>
            </a:r>
          </a:p>
          <a:p>
            <a:r>
              <a:rPr lang="en-US" sz="1400" dirty="0"/>
              <a:t> </a:t>
            </a:r>
            <a:r>
              <a:rPr lang="hu-HU" sz="1400" dirty="0"/>
              <a:t>         </a:t>
            </a:r>
            <a:r>
              <a:rPr lang="en-US" sz="1400" dirty="0"/>
              <a:t>http://www.businessweekly.co.uk/news/property-and-construction/17695-arm-scales-</a:t>
            </a:r>
            <a:endParaRPr lang="hu-HU" sz="1400" dirty="0"/>
          </a:p>
          <a:p>
            <a:r>
              <a:rPr lang="hu-HU" sz="1400" dirty="0"/>
              <a:t>          </a:t>
            </a:r>
            <a:r>
              <a:rPr lang="en-US" sz="1400" dirty="0"/>
              <a:t>again-cambridge#sthash.Pzg7jnpK.dpuf</a:t>
            </a:r>
          </a:p>
        </p:txBody>
      </p:sp>
      <p:sp>
        <p:nvSpPr>
          <p:cNvPr id="5" name="Text Box 11"/>
          <p:cNvSpPr txBox="1">
            <a:spLocks noChangeArrowheads="1"/>
          </p:cNvSpPr>
          <p:nvPr/>
        </p:nvSpPr>
        <p:spPr bwMode="auto">
          <a:xfrm>
            <a:off x="171040" y="1429730"/>
            <a:ext cx="9203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79</a:t>
            </a:r>
            <a:r>
              <a:rPr lang="en-US" dirty="0">
                <a:solidFill>
                  <a:srgbClr val="000000"/>
                </a:solidFill>
              </a:rPr>
              <a:t>]: </a:t>
            </a:r>
            <a:r>
              <a:rPr lang="hu-HU" dirty="0">
                <a:solidFill>
                  <a:srgbClr val="000000"/>
                </a:solidFill>
              </a:rPr>
              <a:t>ARM </a:t>
            </a:r>
            <a:r>
              <a:rPr lang="hu-HU" dirty="0" err="1">
                <a:solidFill>
                  <a:srgbClr val="000000"/>
                </a:solidFill>
              </a:rPr>
              <a:t>Architecture</a:t>
            </a:r>
            <a:r>
              <a:rPr lang="hu-HU" dirty="0">
                <a:solidFill>
                  <a:srgbClr val="000000"/>
                </a:solidFill>
              </a:rPr>
              <a:t> </a:t>
            </a:r>
            <a:r>
              <a:rPr lang="hu-HU" dirty="0" err="1">
                <a:solidFill>
                  <a:srgbClr val="000000"/>
                </a:solidFill>
              </a:rPr>
              <a:t>Reference</a:t>
            </a:r>
            <a:r>
              <a:rPr lang="hu-HU" dirty="0">
                <a:solidFill>
                  <a:srgbClr val="000000"/>
                </a:solidFill>
              </a:rPr>
              <a:t> </a:t>
            </a:r>
            <a:r>
              <a:rPr lang="hu-HU" dirty="0" err="1">
                <a:solidFill>
                  <a:srgbClr val="000000"/>
                </a:solidFill>
              </a:rPr>
              <a:t>Manual</a:t>
            </a:r>
            <a:r>
              <a:rPr lang="hu-HU" dirty="0">
                <a:solidFill>
                  <a:srgbClr val="000000"/>
                </a:solidFill>
              </a:rPr>
              <a:t>, Thumb-2 </a:t>
            </a:r>
            <a:r>
              <a:rPr lang="hu-HU" dirty="0" err="1">
                <a:solidFill>
                  <a:srgbClr val="000000"/>
                </a:solidFill>
              </a:rPr>
              <a:t>Supplement</a:t>
            </a:r>
            <a:r>
              <a:rPr lang="hu-HU" dirty="0">
                <a:solidFill>
                  <a:srgbClr val="000000"/>
                </a:solidFill>
              </a:rPr>
              <a:t>, 2004-2005, </a:t>
            </a:r>
          </a:p>
          <a:p>
            <a:r>
              <a:rPr lang="hu-HU" dirty="0">
                <a:solidFill>
                  <a:srgbClr val="000000"/>
                </a:solidFill>
              </a:rPr>
              <a:t>          </a:t>
            </a:r>
            <a:r>
              <a:rPr lang="hu-HU" sz="1380" dirty="0">
                <a:solidFill>
                  <a:srgbClr val="000000"/>
                </a:solidFill>
              </a:rPr>
              <a:t>http://read.pudn.com/downloads159/doc/709030/Thumb-2SupplementReferenceManual.pdf</a:t>
            </a:r>
          </a:p>
        </p:txBody>
      </p:sp>
      <p:sp>
        <p:nvSpPr>
          <p:cNvPr id="6" name="Text Box 11"/>
          <p:cNvSpPr txBox="1">
            <a:spLocks noChangeArrowheads="1"/>
          </p:cNvSpPr>
          <p:nvPr/>
        </p:nvSpPr>
        <p:spPr bwMode="auto">
          <a:xfrm>
            <a:off x="172465" y="2031225"/>
            <a:ext cx="87867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80</a:t>
            </a:r>
            <a:r>
              <a:rPr lang="en-US" dirty="0">
                <a:solidFill>
                  <a:srgbClr val="000000"/>
                </a:solidFill>
              </a:rPr>
              <a:t>]: Wanted: Java bytecode disassembler that shows addresses, opcodes, operands, in hex</a:t>
            </a:r>
            <a:r>
              <a:rPr lang="hu-HU" dirty="0"/>
              <a:t>, </a:t>
            </a:r>
          </a:p>
          <a:p>
            <a:r>
              <a:rPr lang="hu-HU" dirty="0">
                <a:solidFill>
                  <a:srgbClr val="000000"/>
                </a:solidFill>
              </a:rPr>
              <a:t>          </a:t>
            </a:r>
            <a:r>
              <a:rPr lang="hu-HU" dirty="0" err="1">
                <a:solidFill>
                  <a:srgbClr val="000000"/>
                </a:solidFill>
              </a:rPr>
              <a:t>Reverse</a:t>
            </a:r>
            <a:r>
              <a:rPr lang="hu-HU" dirty="0">
                <a:solidFill>
                  <a:srgbClr val="000000"/>
                </a:solidFill>
              </a:rPr>
              <a:t> </a:t>
            </a:r>
            <a:r>
              <a:rPr lang="hu-HU" dirty="0" err="1">
                <a:solidFill>
                  <a:srgbClr val="000000"/>
                </a:solidFill>
              </a:rPr>
              <a:t>Engineering</a:t>
            </a:r>
            <a:r>
              <a:rPr lang="hu-HU" dirty="0">
                <a:solidFill>
                  <a:srgbClr val="000000"/>
                </a:solidFill>
              </a:rPr>
              <a:t>, 2013, http://reverseengineering.stackexchange.com/questions/</a:t>
            </a:r>
          </a:p>
          <a:p>
            <a:r>
              <a:rPr lang="hu-HU" dirty="0">
                <a:solidFill>
                  <a:srgbClr val="000000"/>
                </a:solidFill>
              </a:rPr>
              <a:t>          2036/wanted-java-bytecode-disassembler-that-shows-addresses-opcodes-operands-in-h</a:t>
            </a:r>
          </a:p>
        </p:txBody>
      </p:sp>
      <p:sp>
        <p:nvSpPr>
          <p:cNvPr id="8" name="TextBox 2"/>
          <p:cNvSpPr txBox="1"/>
          <p:nvPr/>
        </p:nvSpPr>
        <p:spPr>
          <a:xfrm>
            <a:off x="171040" y="2856080"/>
            <a:ext cx="8852552" cy="523220"/>
          </a:xfrm>
          <a:prstGeom prst="rect">
            <a:avLst/>
          </a:prstGeom>
          <a:noFill/>
        </p:spPr>
        <p:txBody>
          <a:bodyPr wrap="none" rtlCol="0">
            <a:spAutoFit/>
          </a:bodyPr>
          <a:lstStyle/>
          <a:p>
            <a:r>
              <a:rPr lang="hu-HU" sz="1400" dirty="0"/>
              <a:t>[81]: </a:t>
            </a:r>
            <a:r>
              <a:rPr lang="hu-HU" sz="1400" dirty="0" err="1"/>
              <a:t>Barr</a:t>
            </a:r>
            <a:r>
              <a:rPr lang="hu-HU" sz="1400" dirty="0"/>
              <a:t> M., </a:t>
            </a:r>
            <a:r>
              <a:rPr lang="en-US" sz="1400" dirty="0"/>
              <a:t>KVM: A Small Java Virtual Machine for J2ME</a:t>
            </a:r>
            <a:r>
              <a:rPr lang="hu-HU" sz="1400" dirty="0"/>
              <a:t>, </a:t>
            </a:r>
            <a:r>
              <a:rPr lang="hu-HU" sz="1400" dirty="0" err="1"/>
              <a:t>Barr</a:t>
            </a:r>
            <a:r>
              <a:rPr lang="hu-HU" sz="1400" dirty="0"/>
              <a:t> Group, May 4 2016,</a:t>
            </a:r>
          </a:p>
          <a:p>
            <a:r>
              <a:rPr lang="hu-HU" sz="1400" dirty="0"/>
              <a:t>          http://www.barrgroup.com/Embedded-Systems/How-To/KVM-J2ME-Java-Virtual-Machine</a:t>
            </a:r>
          </a:p>
        </p:txBody>
      </p:sp>
      <p:sp>
        <p:nvSpPr>
          <p:cNvPr id="9" name="TextBox 3"/>
          <p:cNvSpPr txBox="1"/>
          <p:nvPr/>
        </p:nvSpPr>
        <p:spPr>
          <a:xfrm>
            <a:off x="171613" y="3454955"/>
            <a:ext cx="8421344" cy="523220"/>
          </a:xfrm>
          <a:prstGeom prst="rect">
            <a:avLst/>
          </a:prstGeom>
          <a:noFill/>
        </p:spPr>
        <p:txBody>
          <a:bodyPr wrap="none" rtlCol="0">
            <a:spAutoFit/>
          </a:bodyPr>
          <a:lstStyle/>
          <a:p>
            <a:r>
              <a:rPr lang="hu-HU" sz="1400" dirty="0"/>
              <a:t>[82]: </a:t>
            </a:r>
            <a:r>
              <a:rPr lang="en-US" sz="1400" dirty="0"/>
              <a:t>What is Bytecode ?</a:t>
            </a:r>
            <a:r>
              <a:rPr lang="hu-HU" sz="1400" dirty="0"/>
              <a:t>, </a:t>
            </a:r>
            <a:r>
              <a:rPr lang="hu-HU" sz="1400" dirty="0" err="1"/>
              <a:t>March</a:t>
            </a:r>
            <a:r>
              <a:rPr lang="hu-HU" sz="1400" dirty="0"/>
              <a:t> 21 2015, </a:t>
            </a:r>
          </a:p>
          <a:p>
            <a:r>
              <a:rPr lang="hu-HU" sz="1400" dirty="0"/>
              <a:t>          </a:t>
            </a:r>
            <a:r>
              <a:rPr lang="en-US" sz="1400" dirty="0"/>
              <a:t>http://interview-question-and-answers.blogspot.hu/2015/03/what-is-bytecode.html</a:t>
            </a:r>
          </a:p>
        </p:txBody>
      </p:sp>
      <p:sp>
        <p:nvSpPr>
          <p:cNvPr id="10" name="TextBox 4"/>
          <p:cNvSpPr txBox="1"/>
          <p:nvPr/>
        </p:nvSpPr>
        <p:spPr>
          <a:xfrm>
            <a:off x="168940" y="4049545"/>
            <a:ext cx="6584175" cy="523220"/>
          </a:xfrm>
          <a:prstGeom prst="rect">
            <a:avLst/>
          </a:prstGeom>
          <a:noFill/>
        </p:spPr>
        <p:txBody>
          <a:bodyPr wrap="none" rtlCol="0">
            <a:spAutoFit/>
          </a:bodyPr>
          <a:lstStyle/>
          <a:p>
            <a:r>
              <a:rPr lang="hu-HU" sz="1400" dirty="0"/>
              <a:t>[83]: </a:t>
            </a:r>
            <a:r>
              <a:rPr lang="en-US" sz="1400" dirty="0"/>
              <a:t>The JVM – Java Virtual Machine</a:t>
            </a:r>
            <a:r>
              <a:rPr lang="hu-HU" sz="1400" dirty="0"/>
              <a:t>, </a:t>
            </a:r>
            <a:r>
              <a:rPr lang="hu-HU" sz="1400" dirty="0" err="1"/>
              <a:t>Android</a:t>
            </a:r>
            <a:r>
              <a:rPr lang="hu-HU" sz="1400" dirty="0"/>
              <a:t> </a:t>
            </a:r>
            <a:r>
              <a:rPr lang="hu-HU" sz="1400" dirty="0" err="1"/>
              <a:t>Developer</a:t>
            </a:r>
            <a:r>
              <a:rPr lang="hu-HU" sz="1400" dirty="0"/>
              <a:t>, May 8 2015,</a:t>
            </a:r>
          </a:p>
          <a:p>
            <a:r>
              <a:rPr lang="hu-HU" sz="1400" dirty="0"/>
              <a:t>          </a:t>
            </a:r>
            <a:r>
              <a:rPr lang="en-US" sz="1400" dirty="0"/>
              <a:t>http://androiddeveloper.co.il/the-jvm-java-virtual-machine/</a:t>
            </a:r>
          </a:p>
        </p:txBody>
      </p:sp>
      <p:sp>
        <p:nvSpPr>
          <p:cNvPr id="11" name="TextBox 4"/>
          <p:cNvSpPr txBox="1"/>
          <p:nvPr/>
        </p:nvSpPr>
        <p:spPr>
          <a:xfrm>
            <a:off x="168940" y="4660565"/>
            <a:ext cx="8148128" cy="738664"/>
          </a:xfrm>
          <a:prstGeom prst="rect">
            <a:avLst/>
          </a:prstGeom>
          <a:noFill/>
        </p:spPr>
        <p:txBody>
          <a:bodyPr wrap="none" rtlCol="0">
            <a:spAutoFit/>
          </a:bodyPr>
          <a:lstStyle/>
          <a:p>
            <a:r>
              <a:rPr lang="hu-HU" sz="1400" dirty="0"/>
              <a:t>[84]: </a:t>
            </a:r>
            <a:r>
              <a:rPr lang="en-US" sz="1400" dirty="0"/>
              <a:t>Java Virtual Machine, Free Download Java Virtual Machine, How to Download JVM</a:t>
            </a:r>
            <a:r>
              <a:rPr lang="hu-HU" sz="1400" dirty="0"/>
              <a:t>,</a:t>
            </a:r>
          </a:p>
          <a:p>
            <a:r>
              <a:rPr lang="hu-HU" sz="1400" dirty="0"/>
              <a:t>          </a:t>
            </a:r>
            <a:r>
              <a:rPr lang="hu-HU" sz="1400" dirty="0" err="1"/>
              <a:t>Dev</a:t>
            </a:r>
            <a:r>
              <a:rPr lang="hu-HU" sz="1400" dirty="0"/>
              <a:t> </a:t>
            </a:r>
            <a:r>
              <a:rPr lang="hu-HU" sz="1400" dirty="0" err="1"/>
              <a:t>Manuals</a:t>
            </a:r>
            <a:r>
              <a:rPr lang="hu-HU" sz="1400" dirty="0"/>
              <a:t>, </a:t>
            </a:r>
            <a:r>
              <a:rPr lang="hu-HU" sz="1400" dirty="0" err="1"/>
              <a:t>Sept</a:t>
            </a:r>
            <a:r>
              <a:rPr lang="hu-HU" sz="1400" dirty="0"/>
              <a:t>. 28 2010, </a:t>
            </a:r>
          </a:p>
          <a:p>
            <a:r>
              <a:rPr lang="hu-HU" sz="1400" dirty="0"/>
              <a:t>          http://www.devmanuals.com/tutorials/java/corejava/javavirtualmachine.html</a:t>
            </a:r>
            <a:endParaRPr lang="en-US" sz="1400" dirty="0"/>
          </a:p>
        </p:txBody>
      </p:sp>
      <p:sp>
        <p:nvSpPr>
          <p:cNvPr id="12" name="TextBox 5"/>
          <p:cNvSpPr txBox="1"/>
          <p:nvPr/>
        </p:nvSpPr>
        <p:spPr>
          <a:xfrm>
            <a:off x="168415" y="5468035"/>
            <a:ext cx="8906669" cy="523220"/>
          </a:xfrm>
          <a:prstGeom prst="rect">
            <a:avLst/>
          </a:prstGeom>
          <a:noFill/>
        </p:spPr>
        <p:txBody>
          <a:bodyPr wrap="none" rtlCol="0">
            <a:spAutoFit/>
          </a:bodyPr>
          <a:lstStyle/>
          <a:p>
            <a:r>
              <a:rPr lang="hu-HU" sz="1400" dirty="0"/>
              <a:t>[85]: </a:t>
            </a:r>
            <a:r>
              <a:rPr lang="hu-HU" sz="1400" dirty="0" err="1"/>
              <a:t>Srinivasan</a:t>
            </a:r>
            <a:r>
              <a:rPr lang="hu-HU" sz="1400" dirty="0"/>
              <a:t> K., </a:t>
            </a:r>
            <a:r>
              <a:rPr lang="en-US" sz="1400" dirty="0"/>
              <a:t>What is the difference between JRE,JVM and JDK?</a:t>
            </a:r>
            <a:r>
              <a:rPr lang="hu-HU" sz="1400" dirty="0"/>
              <a:t>, </a:t>
            </a:r>
            <a:r>
              <a:rPr lang="hu-HU" sz="1400" dirty="0" err="1"/>
              <a:t>Javabeat</a:t>
            </a:r>
            <a:r>
              <a:rPr lang="hu-HU" sz="1400" dirty="0"/>
              <a:t>, Febr. 21 2013,</a:t>
            </a:r>
          </a:p>
          <a:p>
            <a:r>
              <a:rPr lang="hu-HU" sz="1400" dirty="0"/>
              <a:t>          </a:t>
            </a:r>
            <a:r>
              <a:rPr lang="en-US" sz="1400" dirty="0"/>
              <a:t>http://www.javabeat.net/what-is-the-difference-between-jrejvm-and-jdk/</a:t>
            </a:r>
          </a:p>
        </p:txBody>
      </p:sp>
      <p:sp>
        <p:nvSpPr>
          <p:cNvPr id="13" name="Rectangle 13"/>
          <p:cNvSpPr>
            <a:spLocks noChangeArrowheads="1"/>
          </p:cNvSpPr>
          <p:nvPr/>
        </p:nvSpPr>
        <p:spPr bwMode="auto">
          <a:xfrm>
            <a:off x="60" y="5833"/>
            <a:ext cx="9153525" cy="405298"/>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0)</a:t>
            </a:r>
          </a:p>
        </p:txBody>
      </p:sp>
    </p:spTree>
    <p:extLst>
      <p:ext uri="{BB962C8B-B14F-4D97-AF65-F5344CB8AC3E}">
        <p14:creationId xmlns:p14="http://schemas.microsoft.com/office/powerpoint/2010/main" val="221903879"/>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2" y="645385"/>
            <a:ext cx="8035469" cy="523220"/>
          </a:xfrm>
          <a:prstGeom prst="rect">
            <a:avLst/>
          </a:prstGeom>
          <a:noFill/>
        </p:spPr>
        <p:txBody>
          <a:bodyPr wrap="none" rtlCol="0">
            <a:spAutoFit/>
          </a:bodyPr>
          <a:lstStyle/>
          <a:p>
            <a:r>
              <a:rPr lang="hu-HU" sz="1400" dirty="0">
                <a:solidFill>
                  <a:srgbClr val="000000"/>
                </a:solidFill>
              </a:rPr>
              <a:t>[86]: </a:t>
            </a:r>
            <a:r>
              <a:rPr lang="en-US" sz="1400" dirty="0">
                <a:solidFill>
                  <a:srgbClr val="000000"/>
                </a:solidFill>
              </a:rPr>
              <a:t>ARM Architecture Reference Manual</a:t>
            </a:r>
            <a:r>
              <a:rPr lang="hu-HU" sz="1400" dirty="0">
                <a:solidFill>
                  <a:srgbClr val="000000"/>
                </a:solidFill>
              </a:rPr>
              <a:t>, </a:t>
            </a:r>
            <a:r>
              <a:rPr lang="en-US" sz="1400" dirty="0">
                <a:solidFill>
                  <a:srgbClr val="000000"/>
                </a:solidFill>
              </a:rPr>
              <a:t>Armv7-A and Armv7-R edition</a:t>
            </a:r>
            <a:r>
              <a:rPr lang="hu-HU" sz="1400" dirty="0">
                <a:solidFill>
                  <a:srgbClr val="000000"/>
                </a:solidFill>
              </a:rPr>
              <a:t>, 2004-2012,</a:t>
            </a:r>
          </a:p>
          <a:p>
            <a:r>
              <a:rPr lang="hu-HU" sz="1400" dirty="0">
                <a:solidFill>
                  <a:srgbClr val="000000"/>
                </a:solidFill>
              </a:rPr>
              <a:t>          </a:t>
            </a:r>
            <a:r>
              <a:rPr lang="en-US" sz="1400" dirty="0">
                <a:solidFill>
                  <a:srgbClr val="000000"/>
                </a:solidFill>
              </a:rPr>
              <a:t>http://liris.cnrs.fr/~mmrissa/lib/exe/fetch.php?media=armv7-a-r-manual.pdf</a:t>
            </a:r>
          </a:p>
        </p:txBody>
      </p:sp>
      <p:sp>
        <p:nvSpPr>
          <p:cNvPr id="5" name="Text Box 11"/>
          <p:cNvSpPr txBox="1">
            <a:spLocks noChangeArrowheads="1"/>
          </p:cNvSpPr>
          <p:nvPr/>
        </p:nvSpPr>
        <p:spPr bwMode="auto">
          <a:xfrm>
            <a:off x="171040" y="1223755"/>
            <a:ext cx="84708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87</a:t>
            </a:r>
            <a:r>
              <a:rPr lang="en-US" dirty="0">
                <a:solidFill>
                  <a:srgbClr val="000000"/>
                </a:solidFill>
              </a:rPr>
              <a:t>]: </a:t>
            </a:r>
            <a:r>
              <a:rPr lang="hu-HU" dirty="0">
                <a:solidFill>
                  <a:srgbClr val="000000"/>
                </a:solidFill>
              </a:rPr>
              <a:t>Cortex-A7 </a:t>
            </a:r>
            <a:r>
              <a:rPr lang="hu-HU" dirty="0" err="1">
                <a:solidFill>
                  <a:srgbClr val="000000"/>
                </a:solidFill>
              </a:rPr>
              <a:t>MPCore</a:t>
            </a:r>
            <a:r>
              <a:rPr lang="hu-HU" dirty="0">
                <a:solidFill>
                  <a:srgbClr val="000000"/>
                </a:solidFill>
              </a:rPr>
              <a:t>, </a:t>
            </a:r>
            <a:r>
              <a:rPr lang="hu-HU" dirty="0" err="1">
                <a:solidFill>
                  <a:srgbClr val="000000"/>
                </a:solidFill>
              </a:rPr>
              <a:t>Technical</a:t>
            </a:r>
            <a:r>
              <a:rPr lang="hu-HU" dirty="0">
                <a:solidFill>
                  <a:srgbClr val="000000"/>
                </a:solidFill>
              </a:rPr>
              <a:t> </a:t>
            </a:r>
            <a:r>
              <a:rPr lang="hu-HU" dirty="0" err="1">
                <a:solidFill>
                  <a:srgbClr val="000000"/>
                </a:solidFill>
              </a:rPr>
              <a:t>Reference</a:t>
            </a:r>
            <a:r>
              <a:rPr lang="hu-HU" dirty="0">
                <a:solidFill>
                  <a:srgbClr val="000000"/>
                </a:solidFill>
              </a:rPr>
              <a:t> </a:t>
            </a:r>
            <a:r>
              <a:rPr lang="hu-HU" dirty="0" err="1">
                <a:solidFill>
                  <a:srgbClr val="000000"/>
                </a:solidFill>
              </a:rPr>
              <a:t>Manual</a:t>
            </a:r>
            <a:r>
              <a:rPr lang="hu-HU" dirty="0">
                <a:solidFill>
                  <a:srgbClr val="000000"/>
                </a:solidFill>
              </a:rPr>
              <a:t>, </a:t>
            </a:r>
            <a:r>
              <a:rPr lang="hu-HU" dirty="0" err="1">
                <a:solidFill>
                  <a:srgbClr val="000000"/>
                </a:solidFill>
              </a:rPr>
              <a:t>Rev</a:t>
            </a:r>
            <a:r>
              <a:rPr lang="hu-HU" dirty="0">
                <a:solidFill>
                  <a:srgbClr val="000000"/>
                </a:solidFill>
              </a:rPr>
              <a:t>. r0p3, 2011-2012,</a:t>
            </a:r>
          </a:p>
          <a:p>
            <a:r>
              <a:rPr lang="hu-HU" dirty="0">
                <a:solidFill>
                  <a:srgbClr val="000000"/>
                </a:solidFill>
              </a:rPr>
              <a:t>          http://infocenter.arm.com/help/topic/com.arm.doc.ddi0464d/DDI0464D_cortex_a7_</a:t>
            </a:r>
          </a:p>
          <a:p>
            <a:r>
              <a:rPr lang="hu-HU" dirty="0">
                <a:solidFill>
                  <a:srgbClr val="000000"/>
                </a:solidFill>
              </a:rPr>
              <a:t>          </a:t>
            </a:r>
            <a:r>
              <a:rPr lang="hu-HU" dirty="0" err="1">
                <a:solidFill>
                  <a:srgbClr val="000000"/>
                </a:solidFill>
              </a:rPr>
              <a:t>mpcore</a:t>
            </a:r>
            <a:r>
              <a:rPr lang="hu-HU" dirty="0">
                <a:solidFill>
                  <a:srgbClr val="000000"/>
                </a:solidFill>
              </a:rPr>
              <a:t>_r0p3_</a:t>
            </a:r>
            <a:r>
              <a:rPr lang="hu-HU" dirty="0" err="1">
                <a:solidFill>
                  <a:srgbClr val="000000"/>
                </a:solidFill>
              </a:rPr>
              <a:t>trm.pdf</a:t>
            </a:r>
            <a:r>
              <a:rPr lang="hu-HU" dirty="0">
                <a:solidFill>
                  <a:srgbClr val="000000"/>
                </a:solidFill>
              </a:rPr>
              <a:t> </a:t>
            </a:r>
            <a:endParaRPr lang="hu-HU" sz="1380" dirty="0">
              <a:solidFill>
                <a:srgbClr val="000000"/>
              </a:solidFill>
            </a:endParaRPr>
          </a:p>
        </p:txBody>
      </p:sp>
      <p:sp>
        <p:nvSpPr>
          <p:cNvPr id="6" name="Text Box 11"/>
          <p:cNvSpPr txBox="1">
            <a:spLocks noChangeArrowheads="1"/>
          </p:cNvSpPr>
          <p:nvPr/>
        </p:nvSpPr>
        <p:spPr bwMode="auto">
          <a:xfrm>
            <a:off x="172465" y="2031225"/>
            <a:ext cx="83861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88</a:t>
            </a:r>
            <a:r>
              <a:rPr lang="en-US" dirty="0">
                <a:solidFill>
                  <a:srgbClr val="000000"/>
                </a:solidFill>
              </a:rPr>
              <a:t>]: </a:t>
            </a:r>
            <a:r>
              <a:rPr lang="hu-HU" dirty="0" err="1">
                <a:solidFill>
                  <a:srgbClr val="000000"/>
                </a:solidFill>
              </a:rPr>
              <a:t>Pardoe</a:t>
            </a:r>
            <a:r>
              <a:rPr lang="hu-HU" dirty="0">
                <a:solidFill>
                  <a:srgbClr val="000000"/>
                </a:solidFill>
              </a:rPr>
              <a:t> A., </a:t>
            </a:r>
            <a:r>
              <a:rPr lang="en-US" dirty="0"/>
              <a:t>New Innovations in .NET Runtime</a:t>
            </a:r>
            <a:r>
              <a:rPr lang="hu-HU" dirty="0"/>
              <a:t>, dotnetConf, 2014, Jun. 2014, </a:t>
            </a:r>
          </a:p>
          <a:p>
            <a:r>
              <a:rPr lang="hu-HU" dirty="0">
                <a:solidFill>
                  <a:srgbClr val="000000"/>
                </a:solidFill>
              </a:rPr>
              <a:t>           https://view.officeapps.live.com/op/view.aspx?src=http%3a%2f%2ffiles.channel9.</a:t>
            </a:r>
          </a:p>
          <a:p>
            <a:r>
              <a:rPr lang="hu-HU" dirty="0">
                <a:solidFill>
                  <a:srgbClr val="000000"/>
                </a:solidFill>
              </a:rPr>
              <a:t>           msdn.com%2fthumbnail%2f47cb5ae5-eb38-404d-80e8-7bae0a4efbaf.pptx</a:t>
            </a:r>
          </a:p>
        </p:txBody>
      </p:sp>
      <p:sp>
        <p:nvSpPr>
          <p:cNvPr id="4" name="TextBox 3"/>
          <p:cNvSpPr txBox="1"/>
          <p:nvPr/>
        </p:nvSpPr>
        <p:spPr>
          <a:xfrm>
            <a:off x="167878" y="2798930"/>
            <a:ext cx="7939546" cy="523220"/>
          </a:xfrm>
          <a:prstGeom prst="rect">
            <a:avLst/>
          </a:prstGeom>
          <a:noFill/>
        </p:spPr>
        <p:txBody>
          <a:bodyPr wrap="none" rtlCol="0">
            <a:spAutoFit/>
          </a:bodyPr>
          <a:lstStyle/>
          <a:p>
            <a:r>
              <a:rPr lang="hu-HU" sz="1400" dirty="0"/>
              <a:t>[89]: Cortex-A73 Processor, ARM,</a:t>
            </a:r>
          </a:p>
          <a:p>
            <a:r>
              <a:rPr lang="hu-HU" sz="1400" dirty="0"/>
              <a:t>           https://www.arm.com/products/processors/cortex-a/cortex-a73-processor.php</a:t>
            </a:r>
            <a:endParaRPr lang="en-US" sz="1400" dirty="0"/>
          </a:p>
        </p:txBody>
      </p:sp>
      <p:sp>
        <p:nvSpPr>
          <p:cNvPr id="9" name="TextBox 8"/>
          <p:cNvSpPr txBox="1"/>
          <p:nvPr/>
        </p:nvSpPr>
        <p:spPr>
          <a:xfrm>
            <a:off x="172460" y="3383995"/>
            <a:ext cx="8884676" cy="738664"/>
          </a:xfrm>
          <a:prstGeom prst="rect">
            <a:avLst/>
          </a:prstGeom>
          <a:noFill/>
        </p:spPr>
        <p:txBody>
          <a:bodyPr wrap="none" rtlCol="0">
            <a:spAutoFit/>
          </a:bodyPr>
          <a:lstStyle/>
          <a:p>
            <a:r>
              <a:rPr lang="hu-HU" sz="1400" dirty="0"/>
              <a:t>[90]: Frumusanu A., </a:t>
            </a:r>
            <a:r>
              <a:rPr lang="en-US" sz="1400" dirty="0"/>
              <a:t>ARM Announces New Cortex-A35 CPU - Ultra-High Efficiency For Wearables</a:t>
            </a:r>
            <a:endParaRPr lang="hu-HU" sz="1400" dirty="0"/>
          </a:p>
          <a:p>
            <a:r>
              <a:rPr lang="hu-HU" sz="1400" dirty="0"/>
              <a:t>           </a:t>
            </a:r>
            <a:r>
              <a:rPr lang="en-US" sz="1400" dirty="0"/>
              <a:t>&amp; More</a:t>
            </a:r>
            <a:r>
              <a:rPr lang="hu-HU" sz="1400" dirty="0"/>
              <a:t>, AnandTech,</a:t>
            </a:r>
            <a:r>
              <a:rPr lang="en-US" sz="1400" i="1" dirty="0"/>
              <a:t> Nov</a:t>
            </a:r>
            <a:r>
              <a:rPr lang="hu-HU" sz="1400" i="1" dirty="0"/>
              <a:t>.</a:t>
            </a:r>
            <a:r>
              <a:rPr lang="en-US" sz="1400" i="1" dirty="0"/>
              <a:t> 10, 2015</a:t>
            </a:r>
            <a:r>
              <a:rPr lang="hu-HU" sz="1400" i="1" dirty="0"/>
              <a:t>,</a:t>
            </a:r>
            <a:r>
              <a:rPr lang="en-US" sz="1400" dirty="0"/>
              <a:t> </a:t>
            </a:r>
            <a:endParaRPr lang="hu-HU" sz="1400" dirty="0"/>
          </a:p>
          <a:p>
            <a:r>
              <a:rPr lang="hu-HU" sz="1400" dirty="0"/>
              <a:t>           </a:t>
            </a:r>
            <a:r>
              <a:rPr lang="en-US" sz="1400" dirty="0"/>
              <a:t>http://www.anandtech.com/show/9769/arm-announces-cortex-a35</a:t>
            </a:r>
          </a:p>
        </p:txBody>
      </p:sp>
      <p:sp>
        <p:nvSpPr>
          <p:cNvPr id="7" name="TextBox 6"/>
          <p:cNvSpPr txBox="1"/>
          <p:nvPr/>
        </p:nvSpPr>
        <p:spPr>
          <a:xfrm>
            <a:off x="169807" y="4239090"/>
            <a:ext cx="8616205" cy="523220"/>
          </a:xfrm>
          <a:prstGeom prst="rect">
            <a:avLst/>
          </a:prstGeom>
          <a:noFill/>
        </p:spPr>
        <p:txBody>
          <a:bodyPr wrap="none" rtlCol="0">
            <a:spAutoFit/>
          </a:bodyPr>
          <a:lstStyle/>
          <a:p>
            <a:r>
              <a:rPr lang="hu-HU" sz="1400" dirty="0"/>
              <a:t>[91]: Frumusanu A., ARM Reveals Cotex-A72 Architecture Details, AnandTech, Apr. 23, 2015,</a:t>
            </a:r>
          </a:p>
          <a:p>
            <a:r>
              <a:rPr lang="hu-HU" sz="1400" dirty="0"/>
              <a:t>          http://www.anandtech.com/show/9184/arm-reveals-cortex-a72-architecture-details </a:t>
            </a:r>
            <a:endParaRPr lang="en-US" sz="1400" dirty="0"/>
          </a:p>
        </p:txBody>
      </p:sp>
      <p:sp>
        <p:nvSpPr>
          <p:cNvPr id="8" name="TextBox 7"/>
          <p:cNvSpPr txBox="1"/>
          <p:nvPr/>
        </p:nvSpPr>
        <p:spPr>
          <a:xfrm>
            <a:off x="168083" y="4869160"/>
            <a:ext cx="8236357" cy="523220"/>
          </a:xfrm>
          <a:prstGeom prst="rect">
            <a:avLst/>
          </a:prstGeom>
          <a:noFill/>
        </p:spPr>
        <p:txBody>
          <a:bodyPr wrap="none" rtlCol="0">
            <a:spAutoFit/>
          </a:bodyPr>
          <a:lstStyle/>
          <a:p>
            <a:r>
              <a:rPr lang="hu-HU" sz="1400" dirty="0"/>
              <a:t>[92]: Frumusanu A., </a:t>
            </a:r>
            <a:r>
              <a:rPr lang="en-US" sz="1400" dirty="0"/>
              <a:t>The ARM Cortex A73 - Artemis Unveiled</a:t>
            </a:r>
            <a:r>
              <a:rPr lang="hu-HU" sz="1400" dirty="0"/>
              <a:t>, AnandTech, </a:t>
            </a:r>
            <a:r>
              <a:rPr lang="en-US" sz="1400" dirty="0"/>
              <a:t>May 29, 2016</a:t>
            </a:r>
            <a:r>
              <a:rPr lang="hu-HU" sz="1400" dirty="0"/>
              <a:t>,</a:t>
            </a:r>
          </a:p>
          <a:p>
            <a:r>
              <a:rPr lang="hu-HU" sz="1400" dirty="0"/>
              <a:t>          </a:t>
            </a:r>
            <a:r>
              <a:rPr lang="en-US" sz="1400" dirty="0"/>
              <a:t>http://www.anandtech.com/show/10347/arm-cortex-a73-artemis-unveiled </a:t>
            </a:r>
          </a:p>
        </p:txBody>
      </p:sp>
      <p:sp>
        <p:nvSpPr>
          <p:cNvPr id="10" name="TextBox 9"/>
          <p:cNvSpPr txBox="1"/>
          <p:nvPr/>
        </p:nvSpPr>
        <p:spPr>
          <a:xfrm>
            <a:off x="169807" y="5499230"/>
            <a:ext cx="7033592" cy="523220"/>
          </a:xfrm>
          <a:prstGeom prst="rect">
            <a:avLst/>
          </a:prstGeom>
          <a:noFill/>
        </p:spPr>
        <p:txBody>
          <a:bodyPr wrap="none" rtlCol="0">
            <a:spAutoFit/>
          </a:bodyPr>
          <a:lstStyle/>
          <a:p>
            <a:r>
              <a:rPr lang="hu-HU" sz="1400" dirty="0"/>
              <a:t>[93]: Cortex-A73 Overview, ARM Developer, 2016,</a:t>
            </a:r>
          </a:p>
          <a:p>
            <a:r>
              <a:rPr lang="hu-HU" sz="1400" dirty="0"/>
              <a:t>          </a:t>
            </a:r>
            <a:r>
              <a:rPr lang="en-US" sz="1400" dirty="0"/>
              <a:t>https://developer.arm.com/products/processors/cortex-a/cortex-a73</a:t>
            </a:r>
          </a:p>
        </p:txBody>
      </p:sp>
      <p:sp>
        <p:nvSpPr>
          <p:cNvPr id="11" name="TextBox 10"/>
          <p:cNvSpPr txBox="1"/>
          <p:nvPr/>
        </p:nvSpPr>
        <p:spPr>
          <a:xfrm>
            <a:off x="174735" y="6084295"/>
            <a:ext cx="7721537" cy="523220"/>
          </a:xfrm>
          <a:prstGeom prst="rect">
            <a:avLst/>
          </a:prstGeom>
          <a:noFill/>
        </p:spPr>
        <p:txBody>
          <a:bodyPr wrap="none" rtlCol="0">
            <a:spAutoFit/>
          </a:bodyPr>
          <a:lstStyle/>
          <a:p>
            <a:r>
              <a:rPr lang="hu-HU" sz="1400" dirty="0"/>
              <a:t>[94]: Cortex-A35, ARM, 2015, </a:t>
            </a:r>
          </a:p>
          <a:p>
            <a:r>
              <a:rPr lang="hu-HU" sz="1400" dirty="0"/>
              <a:t>         http://www.arm.com/products/processors/cortex-a/cortex-a35-processor.php</a:t>
            </a:r>
            <a:endParaRPr lang="en-US" sz="1400" dirty="0"/>
          </a:p>
        </p:txBody>
      </p:sp>
      <p:sp>
        <p:nvSpPr>
          <p:cNvPr id="12" name="Rectangle 13"/>
          <p:cNvSpPr>
            <a:spLocks noChangeArrowheads="1"/>
          </p:cNvSpPr>
          <p:nvPr/>
        </p:nvSpPr>
        <p:spPr bwMode="auto">
          <a:xfrm>
            <a:off x="0" y="-2129"/>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1)</a:t>
            </a:r>
          </a:p>
        </p:txBody>
      </p:sp>
    </p:spTree>
    <p:extLst>
      <p:ext uri="{BB962C8B-B14F-4D97-AF65-F5344CB8AC3E}">
        <p14:creationId xmlns:p14="http://schemas.microsoft.com/office/powerpoint/2010/main" val="1921000090"/>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68" y="638690"/>
            <a:ext cx="8917313" cy="738664"/>
          </a:xfrm>
          <a:prstGeom prst="rect">
            <a:avLst/>
          </a:prstGeom>
          <a:noFill/>
        </p:spPr>
        <p:txBody>
          <a:bodyPr wrap="none" rtlCol="0">
            <a:spAutoFit/>
          </a:bodyPr>
          <a:lstStyle/>
          <a:p>
            <a:r>
              <a:rPr lang="hu-HU" sz="1400" dirty="0"/>
              <a:t>[95]: Wasson S., </a:t>
            </a:r>
            <a:r>
              <a:rPr lang="en-US" sz="1400" dirty="0"/>
              <a:t>Inside ARM's Cortex-A72 microarchitecture</a:t>
            </a:r>
            <a:r>
              <a:rPr lang="hu-HU" sz="1400" dirty="0"/>
              <a:t> - </a:t>
            </a:r>
            <a:r>
              <a:rPr lang="en-US" sz="1400" dirty="0"/>
              <a:t>The next-gen CPU core for mobile</a:t>
            </a:r>
            <a:endParaRPr lang="hu-HU" sz="1400" dirty="0"/>
          </a:p>
          <a:p>
            <a:r>
              <a:rPr lang="hu-HU" sz="1400" dirty="0"/>
              <a:t>        </a:t>
            </a:r>
            <a:r>
              <a:rPr lang="en-US" sz="1400" dirty="0"/>
              <a:t>   devices and servers</a:t>
            </a:r>
            <a:r>
              <a:rPr lang="hu-HU" sz="1400" dirty="0"/>
              <a:t>, Tech Report, </a:t>
            </a:r>
            <a:r>
              <a:rPr lang="en-US" sz="1400" dirty="0"/>
              <a:t>May 1, 2015</a:t>
            </a:r>
            <a:r>
              <a:rPr lang="hu-HU" sz="1400" dirty="0"/>
              <a:t>,</a:t>
            </a:r>
          </a:p>
          <a:p>
            <a:r>
              <a:rPr lang="hu-HU" sz="1400" dirty="0"/>
              <a:t>         </a:t>
            </a:r>
            <a:r>
              <a:rPr lang="en-US" sz="1400" dirty="0"/>
              <a:t>  http://techreport.com/review/28189/inside-arm-cortex-a72-microarchitecture</a:t>
            </a:r>
          </a:p>
        </p:txBody>
      </p:sp>
      <p:sp>
        <p:nvSpPr>
          <p:cNvPr id="4" name="TextBox 3"/>
          <p:cNvSpPr txBox="1"/>
          <p:nvPr/>
        </p:nvSpPr>
        <p:spPr>
          <a:xfrm>
            <a:off x="168578" y="1493499"/>
            <a:ext cx="8584145" cy="738664"/>
          </a:xfrm>
          <a:prstGeom prst="rect">
            <a:avLst/>
          </a:prstGeom>
          <a:noFill/>
        </p:spPr>
        <p:txBody>
          <a:bodyPr wrap="none" rtlCol="0">
            <a:spAutoFit/>
          </a:bodyPr>
          <a:lstStyle/>
          <a:p>
            <a:r>
              <a:rPr lang="hu-HU" sz="1400" dirty="0"/>
              <a:t>[96]: </a:t>
            </a:r>
            <a:r>
              <a:rPr lang="en-US" sz="1400" dirty="0"/>
              <a:t>Stephens </a:t>
            </a:r>
            <a:r>
              <a:rPr lang="hu-HU" sz="1400" dirty="0"/>
              <a:t>N., </a:t>
            </a:r>
            <a:r>
              <a:rPr lang="en-US" sz="1400" dirty="0"/>
              <a:t>Armv8-A Next-Generation Vector Architecture for HPC</a:t>
            </a:r>
            <a:r>
              <a:rPr lang="hu-HU" sz="1400" dirty="0"/>
              <a:t>, Hot Chips 2016,</a:t>
            </a:r>
          </a:p>
          <a:p>
            <a:r>
              <a:rPr lang="hu-HU" sz="1400" dirty="0"/>
              <a:t>          https://community.arm.com/groups/processors/blog/2016/08/22/technology-update-</a:t>
            </a:r>
          </a:p>
          <a:p>
            <a:r>
              <a:rPr lang="hu-HU" sz="1400" dirty="0"/>
              <a:t>          the-scalable-vector-extension-sve-for-the-armv8-a-architecture</a:t>
            </a:r>
            <a:endParaRPr lang="en-US" sz="1400" dirty="0"/>
          </a:p>
        </p:txBody>
      </p:sp>
      <p:sp>
        <p:nvSpPr>
          <p:cNvPr id="5" name="TextBox 4"/>
          <p:cNvSpPr txBox="1"/>
          <p:nvPr/>
        </p:nvSpPr>
        <p:spPr>
          <a:xfrm>
            <a:off x="169484" y="2311133"/>
            <a:ext cx="8801833" cy="738664"/>
          </a:xfrm>
          <a:prstGeom prst="rect">
            <a:avLst/>
          </a:prstGeom>
          <a:noFill/>
        </p:spPr>
        <p:txBody>
          <a:bodyPr wrap="none" rtlCol="0">
            <a:spAutoFit/>
          </a:bodyPr>
          <a:lstStyle/>
          <a:p>
            <a:r>
              <a:rPr lang="en-US" sz="1400" dirty="0"/>
              <a:t>[97]: Brash D., The Armv8-A architecture and its ongoing development, ARM, 2014</a:t>
            </a:r>
          </a:p>
          <a:p>
            <a:r>
              <a:rPr lang="en-US" sz="1400" dirty="0"/>
              <a:t>           https://</a:t>
            </a:r>
            <a:r>
              <a:rPr lang="en-US" sz="1400" dirty="0" err="1"/>
              <a:t>community.arm.com</a:t>
            </a:r>
            <a:r>
              <a:rPr lang="en-US" sz="1400" dirty="0"/>
              <a:t>/processors/b/blog/posts/the-</a:t>
            </a:r>
            <a:r>
              <a:rPr lang="en-US" sz="1400" dirty="0" err="1"/>
              <a:t>armv8</a:t>
            </a:r>
            <a:r>
              <a:rPr lang="en-US" sz="1400" dirty="0"/>
              <a:t>-a-architecture-and-its-</a:t>
            </a:r>
          </a:p>
          <a:p>
            <a:r>
              <a:rPr lang="en-US" sz="1400" dirty="0"/>
              <a:t>           ongoing-development</a:t>
            </a:r>
          </a:p>
        </p:txBody>
      </p:sp>
      <p:sp>
        <p:nvSpPr>
          <p:cNvPr id="6" name="TextBox 5"/>
          <p:cNvSpPr txBox="1"/>
          <p:nvPr/>
        </p:nvSpPr>
        <p:spPr>
          <a:xfrm>
            <a:off x="168922" y="3087616"/>
            <a:ext cx="8810489" cy="738664"/>
          </a:xfrm>
          <a:prstGeom prst="rect">
            <a:avLst/>
          </a:prstGeom>
          <a:noFill/>
        </p:spPr>
        <p:txBody>
          <a:bodyPr wrap="none" rtlCol="0">
            <a:spAutoFit/>
          </a:bodyPr>
          <a:lstStyle/>
          <a:p>
            <a:r>
              <a:rPr lang="en-US" sz="1400" dirty="0"/>
              <a:t>[98]: </a:t>
            </a:r>
            <a:r>
              <a:rPr lang="en-US" sz="1400" dirty="0" err="1"/>
              <a:t>Humrick</a:t>
            </a:r>
            <a:r>
              <a:rPr lang="en-US" sz="1400" dirty="0"/>
              <a:t> M., Exploring </a:t>
            </a:r>
            <a:r>
              <a:rPr lang="en-US" sz="1400" dirty="0" err="1"/>
              <a:t>DynamIQ</a:t>
            </a:r>
            <a:r>
              <a:rPr lang="en-US" sz="1400" dirty="0"/>
              <a:t> and </a:t>
            </a:r>
            <a:r>
              <a:rPr lang="en-US" sz="1400" dirty="0" err="1"/>
              <a:t>ARM’s</a:t>
            </a:r>
            <a:r>
              <a:rPr lang="en-US" sz="1400" dirty="0"/>
              <a:t> New CPUs: Cortex-</a:t>
            </a:r>
            <a:r>
              <a:rPr lang="en-US" sz="1400" dirty="0" err="1"/>
              <a:t>A75</a:t>
            </a:r>
            <a:r>
              <a:rPr lang="en-US" sz="1400" dirty="0"/>
              <a:t>, Cortex-</a:t>
            </a:r>
            <a:r>
              <a:rPr lang="en-US" sz="1400" dirty="0" err="1"/>
              <a:t>A55</a:t>
            </a:r>
            <a:r>
              <a:rPr lang="en-US" sz="1400" dirty="0"/>
              <a:t>, </a:t>
            </a:r>
          </a:p>
          <a:p>
            <a:r>
              <a:rPr lang="en-US" sz="1400" dirty="0"/>
              <a:t>          </a:t>
            </a:r>
            <a:r>
              <a:rPr lang="en-US" sz="1400" dirty="0" err="1"/>
              <a:t>AnandTech</a:t>
            </a:r>
            <a:r>
              <a:rPr lang="en-US" sz="1400" dirty="0"/>
              <a:t>, May 29, 2017, </a:t>
            </a:r>
          </a:p>
          <a:p>
            <a:r>
              <a:rPr lang="en-US" sz="1400" dirty="0"/>
              <a:t>          https://</a:t>
            </a:r>
            <a:r>
              <a:rPr lang="en-US" sz="1400" dirty="0" err="1"/>
              <a:t>www.anandtech.com</a:t>
            </a:r>
            <a:r>
              <a:rPr lang="en-US" sz="1400" dirty="0"/>
              <a:t>/show/11441/</a:t>
            </a:r>
            <a:r>
              <a:rPr lang="en-US" sz="1400" dirty="0" err="1"/>
              <a:t>dynamiq</a:t>
            </a:r>
            <a:r>
              <a:rPr lang="en-US" sz="1400" dirty="0"/>
              <a:t>-and-arms-new-</a:t>
            </a:r>
            <a:r>
              <a:rPr lang="en-US" sz="1400" dirty="0" err="1"/>
              <a:t>cpus</a:t>
            </a:r>
            <a:r>
              <a:rPr lang="en-US" sz="1400" dirty="0"/>
              <a:t>-cortex-</a:t>
            </a:r>
            <a:r>
              <a:rPr lang="en-US" sz="1400" dirty="0" err="1"/>
              <a:t>a75</a:t>
            </a:r>
            <a:r>
              <a:rPr lang="en-US" sz="1400" dirty="0"/>
              <a:t>-</a:t>
            </a:r>
            <a:r>
              <a:rPr lang="en-US" sz="1400" dirty="0" err="1"/>
              <a:t>a55</a:t>
            </a:r>
            <a:endParaRPr lang="en-US" sz="1400" dirty="0"/>
          </a:p>
        </p:txBody>
      </p:sp>
      <p:sp>
        <p:nvSpPr>
          <p:cNvPr id="7" name="TextBox 6"/>
          <p:cNvSpPr txBox="1"/>
          <p:nvPr/>
        </p:nvSpPr>
        <p:spPr>
          <a:xfrm>
            <a:off x="171075" y="3924055"/>
            <a:ext cx="8236357" cy="523220"/>
          </a:xfrm>
          <a:prstGeom prst="rect">
            <a:avLst/>
          </a:prstGeom>
          <a:noFill/>
        </p:spPr>
        <p:txBody>
          <a:bodyPr wrap="none" rtlCol="0">
            <a:spAutoFit/>
          </a:bodyPr>
          <a:lstStyle/>
          <a:p>
            <a:r>
              <a:rPr lang="en-US" sz="1400" dirty="0"/>
              <a:t>[99]: </a:t>
            </a:r>
            <a:r>
              <a:rPr lang="en-US" sz="1400" dirty="0" err="1"/>
              <a:t>Frumusanu</a:t>
            </a:r>
            <a:r>
              <a:rPr lang="en-US" sz="1400" dirty="0"/>
              <a:t> A., The ARM Cortex </a:t>
            </a:r>
            <a:r>
              <a:rPr lang="en-US" sz="1400" dirty="0" err="1"/>
              <a:t>A73</a:t>
            </a:r>
            <a:r>
              <a:rPr lang="en-US" sz="1400" dirty="0"/>
              <a:t> - Artemis Unveiled, </a:t>
            </a:r>
            <a:r>
              <a:rPr lang="en-US" sz="1400" dirty="0" err="1"/>
              <a:t>AnandTech</a:t>
            </a:r>
            <a:r>
              <a:rPr lang="en-US" sz="1400" dirty="0"/>
              <a:t>, May 29, 2016,</a:t>
            </a:r>
          </a:p>
          <a:p>
            <a:r>
              <a:rPr lang="en-US" sz="1400" dirty="0"/>
              <a:t>          http://</a:t>
            </a:r>
            <a:r>
              <a:rPr lang="en-US" sz="1400" dirty="0" err="1"/>
              <a:t>www.anandtech.com</a:t>
            </a:r>
            <a:r>
              <a:rPr lang="en-US" sz="1400" dirty="0"/>
              <a:t>/show/10347/arm-cortex-</a:t>
            </a:r>
            <a:r>
              <a:rPr lang="en-US" sz="1400" dirty="0" err="1"/>
              <a:t>a73</a:t>
            </a:r>
            <a:r>
              <a:rPr lang="en-US" sz="1400" dirty="0"/>
              <a:t>-</a:t>
            </a:r>
            <a:r>
              <a:rPr lang="en-US" sz="1400" dirty="0" err="1"/>
              <a:t>artemis</a:t>
            </a:r>
            <a:r>
              <a:rPr lang="en-US" sz="1400" dirty="0"/>
              <a:t>-unveiled</a:t>
            </a:r>
          </a:p>
        </p:txBody>
      </p:sp>
      <p:sp>
        <p:nvSpPr>
          <p:cNvPr id="8" name="TextBox 7"/>
          <p:cNvSpPr txBox="1"/>
          <p:nvPr/>
        </p:nvSpPr>
        <p:spPr>
          <a:xfrm>
            <a:off x="171663" y="4631233"/>
            <a:ext cx="8906990" cy="738664"/>
          </a:xfrm>
          <a:prstGeom prst="rect">
            <a:avLst/>
          </a:prstGeom>
          <a:noFill/>
        </p:spPr>
        <p:txBody>
          <a:bodyPr wrap="none" rtlCol="0">
            <a:spAutoFit/>
          </a:bodyPr>
          <a:lstStyle/>
          <a:p>
            <a:r>
              <a:rPr lang="en-US" sz="1400" dirty="0"/>
              <a:t>[100]: Turner C., ARM instruction sets and CPUs for wide ranging applications, ARM Tech Forum,</a:t>
            </a:r>
          </a:p>
          <a:p>
            <a:r>
              <a:rPr lang="en-US" sz="1400" dirty="0"/>
              <a:t>           Taipei, July 4, 2017,</a:t>
            </a:r>
          </a:p>
          <a:p>
            <a:r>
              <a:rPr lang="en-US" sz="1400" dirty="0"/>
              <a:t>           https://</a:t>
            </a:r>
            <a:r>
              <a:rPr lang="en-US" sz="1400" dirty="0" err="1"/>
              <a:t>www.arm.com</a:t>
            </a:r>
            <a:r>
              <a:rPr lang="en-US" sz="1400" dirty="0"/>
              <a:t>/files/event/</a:t>
            </a:r>
            <a:r>
              <a:rPr lang="en-US" sz="1400" dirty="0" err="1"/>
              <a:t>20170704_ATF_TW_A3.pdf</a:t>
            </a:r>
            <a:r>
              <a:rPr lang="en-US" sz="1400" dirty="0"/>
              <a:t> </a:t>
            </a:r>
          </a:p>
        </p:txBody>
      </p:sp>
      <p:sp>
        <p:nvSpPr>
          <p:cNvPr id="9" name="TextBox 8"/>
          <p:cNvSpPr txBox="1"/>
          <p:nvPr/>
        </p:nvSpPr>
        <p:spPr>
          <a:xfrm>
            <a:off x="169389" y="5409220"/>
            <a:ext cx="7096110" cy="523220"/>
          </a:xfrm>
          <a:prstGeom prst="rect">
            <a:avLst/>
          </a:prstGeom>
          <a:noFill/>
        </p:spPr>
        <p:txBody>
          <a:bodyPr wrap="none" rtlCol="0">
            <a:spAutoFit/>
          </a:bodyPr>
          <a:lstStyle/>
          <a:p>
            <a:r>
              <a:rPr lang="en-US" sz="1400" dirty="0"/>
              <a:t>[101]:Cortex-</a:t>
            </a:r>
            <a:r>
              <a:rPr lang="en-US" sz="1400" dirty="0" err="1"/>
              <a:t>A75</a:t>
            </a:r>
            <a:r>
              <a:rPr lang="en-US" sz="1400" dirty="0"/>
              <a:t>, ARM Developer,</a:t>
            </a:r>
          </a:p>
          <a:p>
            <a:r>
              <a:rPr lang="en-US" sz="1400" dirty="0"/>
              <a:t>           https://</a:t>
            </a:r>
            <a:r>
              <a:rPr lang="en-US" sz="1400" dirty="0" err="1"/>
              <a:t>developer.arm.com</a:t>
            </a:r>
            <a:r>
              <a:rPr lang="en-US" sz="1400" dirty="0"/>
              <a:t>/products/processors/cortex-a/cortex-</a:t>
            </a:r>
            <a:r>
              <a:rPr lang="en-US" sz="1400" dirty="0" err="1"/>
              <a:t>a75</a:t>
            </a:r>
            <a:r>
              <a:rPr lang="en-US" sz="1400" dirty="0"/>
              <a:t> </a:t>
            </a:r>
          </a:p>
        </p:txBody>
      </p:sp>
      <p:sp>
        <p:nvSpPr>
          <p:cNvPr id="11" name="TextBox 10"/>
          <p:cNvSpPr txBox="1"/>
          <p:nvPr/>
        </p:nvSpPr>
        <p:spPr>
          <a:xfrm>
            <a:off x="174870" y="5966120"/>
            <a:ext cx="7272440" cy="523220"/>
          </a:xfrm>
          <a:prstGeom prst="rect">
            <a:avLst/>
          </a:prstGeom>
          <a:noFill/>
        </p:spPr>
        <p:txBody>
          <a:bodyPr wrap="none" rtlCol="0">
            <a:spAutoFit/>
          </a:bodyPr>
          <a:lstStyle/>
          <a:p>
            <a:r>
              <a:rPr lang="en-US" sz="1400" dirty="0"/>
              <a:t>[102]: Cortex-</a:t>
            </a:r>
            <a:r>
              <a:rPr lang="en-US" sz="1400" dirty="0" err="1"/>
              <a:t>A73</a:t>
            </a:r>
            <a:r>
              <a:rPr lang="en-US" sz="1400" dirty="0"/>
              <a:t>, ARM Developer,</a:t>
            </a:r>
          </a:p>
          <a:p>
            <a:r>
              <a:rPr lang="en-US" sz="1400" dirty="0"/>
              <a:t>            https://</a:t>
            </a:r>
            <a:r>
              <a:rPr lang="en-US" sz="1400" dirty="0" err="1"/>
              <a:t>developer.arm.com</a:t>
            </a:r>
            <a:r>
              <a:rPr lang="en-US" sz="1400" dirty="0"/>
              <a:t>/products/processors/cortex-a/cortex-</a:t>
            </a:r>
            <a:r>
              <a:rPr lang="en-US" sz="1400" dirty="0" err="1"/>
              <a:t>a73</a:t>
            </a:r>
            <a:endParaRPr lang="en-US" sz="1400" dirty="0"/>
          </a:p>
        </p:txBody>
      </p:sp>
      <p:sp>
        <p:nvSpPr>
          <p:cNvPr id="12"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2)</a:t>
            </a:r>
          </a:p>
        </p:txBody>
      </p:sp>
    </p:spTree>
    <p:extLst>
      <p:ext uri="{BB962C8B-B14F-4D97-AF65-F5344CB8AC3E}">
        <p14:creationId xmlns:p14="http://schemas.microsoft.com/office/powerpoint/2010/main" val="911035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513565"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32771" name="AutoShape 3"/>
          <p:cNvSpPr>
            <a:spLocks noChangeArrowheads="1"/>
          </p:cNvSpPr>
          <p:nvPr/>
        </p:nvSpPr>
        <p:spPr bwMode="auto">
          <a:xfrm>
            <a:off x="386535" y="1715882"/>
            <a:ext cx="8432846"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2. Evolution of </a:t>
            </a:r>
            <a:r>
              <a:rPr lang="hu-HU" sz="1900" dirty="0">
                <a:solidFill>
                  <a:srgbClr val="FFFFFF"/>
                </a:solidFill>
              </a:rPr>
              <a:t>the </a:t>
            </a:r>
            <a:r>
              <a:rPr lang="en-US" sz="1900" dirty="0">
                <a:solidFill>
                  <a:srgbClr val="FFFFFF"/>
                </a:solidFill>
              </a:rPr>
              <a:t>ARM ISA</a:t>
            </a:r>
          </a:p>
        </p:txBody>
      </p:sp>
      <p:sp>
        <p:nvSpPr>
          <p:cNvPr id="4" name="Rectangle 2"/>
          <p:cNvSpPr>
            <a:spLocks noChangeArrowheads="1"/>
          </p:cNvSpPr>
          <p:nvPr/>
        </p:nvSpPr>
        <p:spPr bwMode="auto">
          <a:xfrm>
            <a:off x="-513565" y="2125390"/>
            <a:ext cx="9239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lIns="45720" rIns="45720"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hu-HU" altLang="en-US" sz="1900">
              <a:solidFill>
                <a:srgbClr val="3333CC"/>
              </a:solidFill>
              <a:latin typeface="Verdana" pitchFamily="34" charset="0"/>
              <a:cs typeface="Times New Roman" pitchFamily="18" charset="0"/>
            </a:endParaRPr>
          </a:p>
        </p:txBody>
      </p:sp>
      <p:grpSp>
        <p:nvGrpSpPr>
          <p:cNvPr id="5" name="Group 4"/>
          <p:cNvGrpSpPr>
            <a:grpSpLocks/>
          </p:cNvGrpSpPr>
          <p:nvPr/>
        </p:nvGrpSpPr>
        <p:grpSpPr bwMode="auto">
          <a:xfrm>
            <a:off x="389710" y="2687021"/>
            <a:ext cx="8430428" cy="432182"/>
            <a:chOff x="699" y="1638"/>
            <a:chExt cx="4448" cy="309"/>
          </a:xfrm>
        </p:grpSpPr>
        <p:sp>
          <p:nvSpPr>
            <p:cNvPr id="6" name="AutoShape 5"/>
            <p:cNvSpPr>
              <a:spLocks noChangeArrowheads="1"/>
            </p:cNvSpPr>
            <p:nvPr/>
          </p:nvSpPr>
          <p:spPr bwMode="auto">
            <a:xfrm>
              <a:off x="951"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2.1 </a:t>
              </a:r>
              <a:r>
                <a:rPr lang="hu-HU" altLang="en-US" sz="1900" dirty="0" err="1">
                  <a:solidFill>
                    <a:srgbClr val="FFFFFF"/>
                  </a:solidFill>
                  <a:latin typeface="Verdana" pitchFamily="34" charset="0"/>
                  <a:cs typeface="Times New Roman" pitchFamily="18" charset="0"/>
                </a:rPr>
                <a:t>Overview</a:t>
              </a:r>
              <a:endParaRPr lang="en-US" altLang="en-US" sz="1900" dirty="0">
                <a:solidFill>
                  <a:srgbClr val="FFFFFF"/>
                </a:solidFill>
                <a:latin typeface="Verdana" pitchFamily="34" charset="0"/>
                <a:cs typeface="Times New Roman" pitchFamily="18" charset="0"/>
              </a:endParaRPr>
            </a:p>
          </p:txBody>
        </p:sp>
        <p:sp>
          <p:nvSpPr>
            <p:cNvPr id="7" name="Text Box 6"/>
            <p:cNvSpPr txBox="1">
              <a:spLocks noChangeArrowheads="1"/>
            </p:cNvSpPr>
            <p:nvPr/>
          </p:nvSpPr>
          <p:spPr bwMode="auto">
            <a:xfrm>
              <a:off x="699" y="165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8" name="Group 7"/>
          <p:cNvGrpSpPr>
            <a:grpSpLocks/>
          </p:cNvGrpSpPr>
          <p:nvPr/>
        </p:nvGrpSpPr>
        <p:grpSpPr bwMode="auto">
          <a:xfrm>
            <a:off x="413244" y="3177020"/>
            <a:ext cx="8406137" cy="432000"/>
            <a:chOff x="714" y="1638"/>
            <a:chExt cx="4721" cy="408"/>
          </a:xfrm>
        </p:grpSpPr>
        <p:sp>
          <p:nvSpPr>
            <p:cNvPr id="9" name="AutoShape 8"/>
            <p:cNvSpPr>
              <a:spLocks noChangeArrowheads="1"/>
            </p:cNvSpPr>
            <p:nvPr/>
          </p:nvSpPr>
          <p:spPr bwMode="auto">
            <a:xfrm>
              <a:off x="951" y="1638"/>
              <a:ext cx="4484" cy="408"/>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hu-HU" sz="1900" dirty="0">
                  <a:solidFill>
                    <a:srgbClr val="FFFFFF"/>
                  </a:solidFill>
                  <a:latin typeface="Verdana" panose="020B0604030504040204" pitchFamily="34" charset="0"/>
                  <a:ea typeface="Verdana" panose="020B0604030504040204" pitchFamily="34" charset="0"/>
                  <a:cs typeface="Verdana" panose="020B0604030504040204" pitchFamily="34" charset="0"/>
                </a:rPr>
                <a:t>2.2 </a:t>
              </a:r>
              <a:r>
                <a:rPr lang="en-US" sz="1900" dirty="0">
                  <a:solidFill>
                    <a:srgbClr val="FFFFFF"/>
                  </a:solidFill>
                  <a:latin typeface="Verdana" panose="020B0604030504040204" pitchFamily="34" charset="0"/>
                  <a:ea typeface="Verdana" panose="020B0604030504040204" pitchFamily="34" charset="0"/>
                  <a:cs typeface="Verdana" panose="020B0604030504040204" pitchFamily="34" charset="0"/>
                </a:rPr>
                <a:t>ISA extensions </a:t>
              </a:r>
              <a:r>
                <a:rPr lang="hu-HU" sz="1900" dirty="0" err="1">
                  <a:solidFill>
                    <a:srgbClr val="FFFFFF"/>
                  </a:solidFill>
                  <a:latin typeface="Verdana" panose="020B0604030504040204" pitchFamily="34" charset="0"/>
                  <a:ea typeface="Verdana" panose="020B0604030504040204" pitchFamily="34" charset="0"/>
                  <a:cs typeface="Verdana" panose="020B0604030504040204" pitchFamily="34" charset="0"/>
                </a:rPr>
                <a:t>introduced</a:t>
              </a:r>
              <a:r>
                <a:rPr lang="hu-HU" sz="19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1900" dirty="0">
                  <a:solidFill>
                    <a:srgbClr val="FFFFFF"/>
                  </a:solidFill>
                  <a:latin typeface="Verdana" panose="020B0604030504040204" pitchFamily="34" charset="0"/>
                  <a:ea typeface="Verdana" panose="020B0604030504040204" pitchFamily="34" charset="0"/>
                  <a:cs typeface="Verdana" panose="020B0604030504040204" pitchFamily="34" charset="0"/>
                </a:rPr>
                <a:t>to enhance compute</a:t>
              </a:r>
              <a:r>
                <a:rPr lang="hu-HU" sz="19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1900" dirty="0">
                  <a:solidFill>
                    <a:srgbClr val="FFFFFF"/>
                  </a:solidFill>
                  <a:latin typeface="Verdana" panose="020B0604030504040204" pitchFamily="34" charset="0"/>
                  <a:ea typeface="Verdana" panose="020B0604030504040204" pitchFamily="34" charset="0"/>
                  <a:cs typeface="Verdana" panose="020B0604030504040204" pitchFamily="34" charset="0"/>
                </a:rPr>
                <a:t>capabilities</a:t>
              </a:r>
            </a:p>
          </p:txBody>
        </p:sp>
        <p:sp>
          <p:nvSpPr>
            <p:cNvPr id="10" name="Text Box 9"/>
            <p:cNvSpPr txBox="1">
              <a:spLocks noChangeArrowheads="1"/>
            </p:cNvSpPr>
            <p:nvPr/>
          </p:nvSpPr>
          <p:spPr bwMode="auto">
            <a:xfrm>
              <a:off x="714"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409318686"/>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180" y="639387"/>
            <a:ext cx="8596520" cy="738664"/>
          </a:xfrm>
          <a:prstGeom prst="rect">
            <a:avLst/>
          </a:prstGeom>
          <a:noFill/>
        </p:spPr>
        <p:txBody>
          <a:bodyPr wrap="none" rtlCol="0">
            <a:spAutoFit/>
          </a:bodyPr>
          <a:lstStyle/>
          <a:p>
            <a:r>
              <a:rPr lang="en-US" sz="1400" dirty="0"/>
              <a:t>[103]: ARM Unveils Cortex-</a:t>
            </a:r>
            <a:r>
              <a:rPr lang="en-US" sz="1400" dirty="0" err="1"/>
              <a:t>A75</a:t>
            </a:r>
            <a:r>
              <a:rPr lang="en-US" sz="1400" dirty="0"/>
              <a:t>, </a:t>
            </a:r>
            <a:r>
              <a:rPr lang="en-US" sz="1400" dirty="0" err="1"/>
              <a:t>A55</a:t>
            </a:r>
            <a:r>
              <a:rPr lang="en-US" sz="1400" dirty="0"/>
              <a:t> Processors And Mali-</a:t>
            </a:r>
            <a:r>
              <a:rPr lang="en-US" sz="1400" dirty="0" err="1"/>
              <a:t>G72</a:t>
            </a:r>
            <a:r>
              <a:rPr lang="en-US" sz="1400" dirty="0"/>
              <a:t> GPU, ARM Developer,</a:t>
            </a:r>
          </a:p>
          <a:p>
            <a:r>
              <a:rPr lang="en-US" sz="1400" dirty="0"/>
              <a:t>            https://</a:t>
            </a:r>
            <a:r>
              <a:rPr lang="en-US" sz="1400" dirty="0" err="1"/>
              <a:t>www.xda-developers.com</a:t>
            </a:r>
            <a:r>
              <a:rPr lang="en-US" sz="1400" dirty="0"/>
              <a:t>/arm-unveils-cortex-</a:t>
            </a:r>
            <a:r>
              <a:rPr lang="en-US" sz="1400" dirty="0" err="1"/>
              <a:t>a75</a:t>
            </a:r>
            <a:r>
              <a:rPr lang="en-US" sz="1400" dirty="0"/>
              <a:t>-</a:t>
            </a:r>
            <a:r>
              <a:rPr lang="en-US" sz="1400" dirty="0" err="1"/>
              <a:t>a55</a:t>
            </a:r>
            <a:r>
              <a:rPr lang="en-US" sz="1400" dirty="0"/>
              <a:t>-processors-and-</a:t>
            </a:r>
            <a:r>
              <a:rPr lang="en-US" sz="1400" dirty="0" err="1"/>
              <a:t>mali</a:t>
            </a:r>
            <a:r>
              <a:rPr lang="en-US" sz="1400" dirty="0"/>
              <a:t>-</a:t>
            </a:r>
          </a:p>
          <a:p>
            <a:r>
              <a:rPr lang="en-US" sz="1400" dirty="0"/>
              <a:t>            </a:t>
            </a:r>
            <a:r>
              <a:rPr lang="en-US" sz="1400" dirty="0" err="1"/>
              <a:t>g72-gpu</a:t>
            </a:r>
            <a:r>
              <a:rPr lang="en-US" sz="1400" dirty="0"/>
              <a:t>/</a:t>
            </a:r>
          </a:p>
        </p:txBody>
      </p:sp>
      <p:sp>
        <p:nvSpPr>
          <p:cNvPr id="4" name="TextBox 3"/>
          <p:cNvSpPr txBox="1"/>
          <p:nvPr/>
        </p:nvSpPr>
        <p:spPr>
          <a:xfrm>
            <a:off x="171395" y="1448780"/>
            <a:ext cx="8328755" cy="307777"/>
          </a:xfrm>
          <a:prstGeom prst="rect">
            <a:avLst/>
          </a:prstGeom>
          <a:noFill/>
        </p:spPr>
        <p:txBody>
          <a:bodyPr wrap="none" rtlCol="0">
            <a:spAutoFit/>
          </a:bodyPr>
          <a:lstStyle/>
          <a:p>
            <a:r>
              <a:rPr lang="en-US" sz="1400" dirty="0"/>
              <a:t>[104]: </a:t>
            </a:r>
            <a:r>
              <a:rPr lang="en-US" sz="1400" dirty="0" err="1"/>
              <a:t>DynamIQ</a:t>
            </a:r>
            <a:r>
              <a:rPr lang="en-US" sz="1400" dirty="0"/>
              <a:t> power management support, </a:t>
            </a:r>
            <a:r>
              <a:rPr lang="en-US" sz="1400" dirty="0" err="1"/>
              <a:t>Vers</a:t>
            </a:r>
            <a:r>
              <a:rPr lang="en-US" sz="1400" dirty="0"/>
              <a:t>. 1.1, ARM ECM 0640541 Oct. 30 2017</a:t>
            </a:r>
          </a:p>
        </p:txBody>
      </p:sp>
      <p:sp>
        <p:nvSpPr>
          <p:cNvPr id="7" name="TextBox 6"/>
          <p:cNvSpPr txBox="1"/>
          <p:nvPr/>
        </p:nvSpPr>
        <p:spPr>
          <a:xfrm>
            <a:off x="170683" y="1853924"/>
            <a:ext cx="8480398" cy="954107"/>
          </a:xfrm>
          <a:prstGeom prst="rect">
            <a:avLst/>
          </a:prstGeom>
          <a:noFill/>
        </p:spPr>
        <p:txBody>
          <a:bodyPr wrap="none" rtlCol="0">
            <a:spAutoFit/>
          </a:bodyPr>
          <a:lstStyle/>
          <a:p>
            <a:r>
              <a:rPr lang="en-US" sz="1400" dirty="0"/>
              <a:t>[105]: Parris N., Boost </a:t>
            </a:r>
            <a:r>
              <a:rPr lang="en-US" sz="1400" dirty="0" err="1"/>
              <a:t>SoC</a:t>
            </a:r>
            <a:r>
              <a:rPr lang="en-US" sz="1400" dirty="0"/>
              <a:t> performance from edge to cloud ARM </a:t>
            </a:r>
            <a:r>
              <a:rPr lang="en-US" sz="1400" dirty="0" err="1"/>
              <a:t>CoreLink</a:t>
            </a:r>
            <a:r>
              <a:rPr lang="en-US" sz="1400" dirty="0"/>
              <a:t> System IP, ARM,</a:t>
            </a:r>
          </a:p>
          <a:p>
            <a:r>
              <a:rPr lang="en-US" sz="1400" dirty="0"/>
              <a:t>            Nov. 2016,</a:t>
            </a:r>
          </a:p>
          <a:p>
            <a:r>
              <a:rPr lang="en-US" sz="1400" dirty="0"/>
              <a:t>            http://</a:t>
            </a:r>
            <a:r>
              <a:rPr lang="en-US" sz="1400" dirty="0" err="1"/>
              <a:t>www.armtechforum.com.cn</a:t>
            </a:r>
            <a:r>
              <a:rPr lang="en-US" sz="1400" dirty="0"/>
              <a:t>/attached/article/</a:t>
            </a:r>
            <a:r>
              <a:rPr lang="en-US" sz="1400" dirty="0" err="1"/>
              <a:t>2016ATS_C1_Neil_Parris</a:t>
            </a:r>
            <a:endParaRPr lang="en-US" sz="1400" dirty="0"/>
          </a:p>
          <a:p>
            <a:r>
              <a:rPr lang="en-US" sz="1400" dirty="0"/>
              <a:t>            </a:t>
            </a:r>
            <a:r>
              <a:rPr lang="en-US" sz="1400" dirty="0" err="1"/>
              <a:t>20161206151154.pdf</a:t>
            </a:r>
            <a:endParaRPr lang="en-US" sz="1400" dirty="0"/>
          </a:p>
        </p:txBody>
      </p:sp>
      <p:sp>
        <p:nvSpPr>
          <p:cNvPr id="9" name="TextBox 8"/>
          <p:cNvSpPr txBox="1"/>
          <p:nvPr/>
        </p:nvSpPr>
        <p:spPr>
          <a:xfrm>
            <a:off x="172110" y="2957816"/>
            <a:ext cx="8980087" cy="954107"/>
          </a:xfrm>
          <a:prstGeom prst="rect">
            <a:avLst/>
          </a:prstGeom>
          <a:noFill/>
        </p:spPr>
        <p:txBody>
          <a:bodyPr wrap="none" rtlCol="0">
            <a:spAutoFit/>
          </a:bodyPr>
          <a:lstStyle/>
          <a:p>
            <a:r>
              <a:rPr lang="en-US" sz="1400" dirty="0"/>
              <a:t>[106]: </a:t>
            </a:r>
            <a:r>
              <a:rPr lang="en-US" sz="1400" dirty="0" err="1"/>
              <a:t>Greenhalgh</a:t>
            </a:r>
            <a:r>
              <a:rPr lang="en-US" sz="1400" dirty="0"/>
              <a:t> P., ARM </a:t>
            </a:r>
            <a:r>
              <a:rPr lang="en-US" sz="1400" dirty="0" err="1"/>
              <a:t>DynamIQ</a:t>
            </a:r>
            <a:r>
              <a:rPr lang="en-US" sz="1400" dirty="0"/>
              <a:t>. Intelligent Solutions Using Cluster Based Multiprocessing, </a:t>
            </a:r>
          </a:p>
          <a:p>
            <a:r>
              <a:rPr lang="en-US" sz="1400" dirty="0"/>
              <a:t>            Hot Chips 29, 2017 Aug. 12,  </a:t>
            </a:r>
          </a:p>
          <a:p>
            <a:r>
              <a:rPr lang="en-US" sz="1400" dirty="0"/>
              <a:t>            https://</a:t>
            </a:r>
            <a:r>
              <a:rPr lang="en-US" sz="1400" dirty="0" err="1"/>
              <a:t>www.slideshare.net</a:t>
            </a:r>
            <a:r>
              <a:rPr lang="en-US" sz="1400" dirty="0"/>
              <a:t>/</a:t>
            </a:r>
            <a:r>
              <a:rPr lang="en-US" sz="1400" dirty="0" err="1"/>
              <a:t>ARMHoldings</a:t>
            </a:r>
            <a:r>
              <a:rPr lang="en-US" sz="1400" dirty="0"/>
              <a:t>/arm-</a:t>
            </a:r>
            <a:r>
              <a:rPr lang="en-US" sz="1400" dirty="0" err="1"/>
              <a:t>dynamiq</a:t>
            </a:r>
            <a:r>
              <a:rPr lang="en-US" sz="1400" dirty="0"/>
              <a:t>-intelligent-solutions-using-</a:t>
            </a:r>
          </a:p>
          <a:p>
            <a:r>
              <a:rPr lang="en-US" sz="1400" dirty="0"/>
              <a:t>            cluster-based-multiprocessing </a:t>
            </a:r>
          </a:p>
        </p:txBody>
      </p:sp>
      <p:sp>
        <p:nvSpPr>
          <p:cNvPr id="11" name="TextBox 10"/>
          <p:cNvSpPr txBox="1"/>
          <p:nvPr/>
        </p:nvSpPr>
        <p:spPr>
          <a:xfrm>
            <a:off x="167098" y="3979810"/>
            <a:ext cx="8724761" cy="738664"/>
          </a:xfrm>
          <a:prstGeom prst="rect">
            <a:avLst/>
          </a:prstGeom>
          <a:noFill/>
        </p:spPr>
        <p:txBody>
          <a:bodyPr wrap="none" rtlCol="0">
            <a:spAutoFit/>
          </a:bodyPr>
          <a:lstStyle/>
          <a:p>
            <a:r>
              <a:rPr lang="en-US" sz="1400" dirty="0"/>
              <a:t>[107]: </a:t>
            </a:r>
            <a:r>
              <a:rPr lang="en-US" sz="1400" dirty="0" err="1"/>
              <a:t>Wathan</a:t>
            </a:r>
            <a:r>
              <a:rPr lang="en-US" sz="1400" dirty="0"/>
              <a:t> G. : Arm </a:t>
            </a:r>
            <a:r>
              <a:rPr lang="en-US" sz="1400" dirty="0" err="1"/>
              <a:t>DynamIQ</a:t>
            </a:r>
            <a:r>
              <a:rPr lang="en-US" sz="1400" dirty="0"/>
              <a:t>: Technology for the next era of compute, ARM Community, </a:t>
            </a:r>
          </a:p>
          <a:p>
            <a:r>
              <a:rPr lang="en-US" sz="1400" dirty="0"/>
              <a:t>             https://</a:t>
            </a:r>
            <a:r>
              <a:rPr lang="en-US" sz="1400" dirty="0" err="1"/>
              <a:t>community.arm.com</a:t>
            </a:r>
            <a:r>
              <a:rPr lang="en-US" sz="1400" dirty="0"/>
              <a:t>/processors/b/blog/posts/arm-</a:t>
            </a:r>
            <a:r>
              <a:rPr lang="en-US" sz="1400" dirty="0" err="1"/>
              <a:t>dynamiq</a:t>
            </a:r>
            <a:r>
              <a:rPr lang="en-US" sz="1400" dirty="0"/>
              <a:t>-technology-for-</a:t>
            </a:r>
          </a:p>
          <a:p>
            <a:r>
              <a:rPr lang="en-US" sz="1400" dirty="0"/>
              <a:t>             the-next-era-of-compute</a:t>
            </a:r>
          </a:p>
        </p:txBody>
      </p:sp>
      <p:sp>
        <p:nvSpPr>
          <p:cNvPr id="12" name="TextBox 11"/>
          <p:cNvSpPr txBox="1"/>
          <p:nvPr/>
        </p:nvSpPr>
        <p:spPr>
          <a:xfrm>
            <a:off x="172107" y="4776453"/>
            <a:ext cx="8024633" cy="954107"/>
          </a:xfrm>
          <a:prstGeom prst="rect">
            <a:avLst/>
          </a:prstGeom>
          <a:noFill/>
        </p:spPr>
        <p:txBody>
          <a:bodyPr wrap="none" rtlCol="0">
            <a:spAutoFit/>
          </a:bodyPr>
          <a:lstStyle/>
          <a:p>
            <a:r>
              <a:rPr lang="en-US" sz="1400" dirty="0"/>
              <a:t>[108]: </a:t>
            </a:r>
            <a:r>
              <a:rPr lang="en-US" sz="1400" dirty="0" err="1"/>
              <a:t>Walrath</a:t>
            </a:r>
            <a:r>
              <a:rPr lang="en-US" sz="1400" dirty="0"/>
              <a:t> J., ARM Tech Day 2017: </a:t>
            </a:r>
            <a:r>
              <a:rPr lang="en-US" sz="1400" dirty="0" err="1"/>
              <a:t>DynamIQ</a:t>
            </a:r>
            <a:r>
              <a:rPr lang="en-US" sz="1400" dirty="0"/>
              <a:t>, Cortex-</a:t>
            </a:r>
            <a:r>
              <a:rPr lang="en-US" sz="1400" dirty="0" err="1"/>
              <a:t>A55</a:t>
            </a:r>
            <a:r>
              <a:rPr lang="en-US" sz="1400" dirty="0"/>
              <a:t>, </a:t>
            </a:r>
            <a:r>
              <a:rPr lang="en-US" sz="1400" dirty="0" err="1"/>
              <a:t>A75</a:t>
            </a:r>
            <a:r>
              <a:rPr lang="en-US" sz="1400" dirty="0"/>
              <a:t>, and Mali-</a:t>
            </a:r>
            <a:r>
              <a:rPr lang="en-US" sz="1400" dirty="0" err="1"/>
              <a:t>G72</a:t>
            </a:r>
            <a:r>
              <a:rPr lang="en-US" sz="1400" dirty="0"/>
              <a:t>, </a:t>
            </a:r>
          </a:p>
          <a:p>
            <a:r>
              <a:rPr lang="en-US" sz="1400" dirty="0"/>
              <a:t>            PC Perspective, May 29, 2017, </a:t>
            </a:r>
          </a:p>
          <a:p>
            <a:r>
              <a:rPr lang="en-US" sz="1400" dirty="0"/>
              <a:t>            https://</a:t>
            </a:r>
            <a:r>
              <a:rPr lang="en-US" sz="1400" dirty="0" err="1"/>
              <a:t>www.pcper.com</a:t>
            </a:r>
            <a:r>
              <a:rPr lang="en-US" sz="1400" dirty="0"/>
              <a:t>/reviews/General-Tech/ARM-Tech-Day-2017-</a:t>
            </a:r>
            <a:r>
              <a:rPr lang="en-US" sz="1400" dirty="0" err="1"/>
              <a:t>DynamIQ</a:t>
            </a:r>
            <a:r>
              <a:rPr lang="en-US" sz="1400" dirty="0"/>
              <a:t>-</a:t>
            </a:r>
          </a:p>
          <a:p>
            <a:r>
              <a:rPr lang="en-US" sz="1400" dirty="0"/>
              <a:t>            Cortex-</a:t>
            </a:r>
            <a:r>
              <a:rPr lang="en-US" sz="1400" dirty="0" err="1"/>
              <a:t>A55</a:t>
            </a:r>
            <a:r>
              <a:rPr lang="en-US" sz="1400" dirty="0"/>
              <a:t>-</a:t>
            </a:r>
            <a:r>
              <a:rPr lang="en-US" sz="1400" dirty="0" err="1"/>
              <a:t>A75</a:t>
            </a:r>
            <a:r>
              <a:rPr lang="en-US" sz="1400" dirty="0"/>
              <a:t>-and-Mali-</a:t>
            </a:r>
            <a:r>
              <a:rPr lang="en-US" sz="1400" dirty="0" err="1"/>
              <a:t>G72</a:t>
            </a:r>
            <a:r>
              <a:rPr lang="en-US" sz="1400" dirty="0"/>
              <a:t>/Cortex-</a:t>
            </a:r>
            <a:r>
              <a:rPr lang="en-US" sz="1400" dirty="0" err="1"/>
              <a:t>A75</a:t>
            </a:r>
            <a:r>
              <a:rPr lang="en-US" sz="1400" dirty="0"/>
              <a:t>-and-Mali-</a:t>
            </a:r>
            <a:r>
              <a:rPr lang="en-US" sz="1400" dirty="0" err="1"/>
              <a:t>G72</a:t>
            </a:r>
            <a:endParaRPr lang="en-US" sz="1400" dirty="0"/>
          </a:p>
        </p:txBody>
      </p:sp>
      <p:sp>
        <p:nvSpPr>
          <p:cNvPr id="13" name="TextBox 12"/>
          <p:cNvSpPr txBox="1"/>
          <p:nvPr/>
        </p:nvSpPr>
        <p:spPr>
          <a:xfrm>
            <a:off x="171752" y="5784129"/>
            <a:ext cx="8850756" cy="738664"/>
          </a:xfrm>
          <a:prstGeom prst="rect">
            <a:avLst/>
          </a:prstGeom>
          <a:noFill/>
        </p:spPr>
        <p:txBody>
          <a:bodyPr wrap="none" rtlCol="0">
            <a:spAutoFit/>
          </a:bodyPr>
          <a:lstStyle/>
          <a:p>
            <a:r>
              <a:rPr lang="en-US" sz="1400" dirty="0"/>
              <a:t>[109]: Rickards I. and </a:t>
            </a:r>
            <a:r>
              <a:rPr lang="en-US" sz="1400" dirty="0" err="1"/>
              <a:t>Kucheria</a:t>
            </a:r>
            <a:r>
              <a:rPr lang="en-US" sz="1400" dirty="0"/>
              <a:t> A., Energy Aware Scheduling (</a:t>
            </a:r>
            <a:r>
              <a:rPr lang="en-US" sz="1400" dirty="0" err="1"/>
              <a:t>EAS</a:t>
            </a:r>
            <a:r>
              <a:rPr lang="en-US" sz="1400" dirty="0"/>
              <a:t>) progress update, </a:t>
            </a:r>
            <a:r>
              <a:rPr lang="en-US" sz="1400" dirty="0" err="1"/>
              <a:t>Linaro</a:t>
            </a:r>
            <a:endParaRPr lang="en-US" sz="1400" dirty="0"/>
          </a:p>
          <a:p>
            <a:r>
              <a:rPr lang="en-US" sz="1400" dirty="0"/>
              <a:t>            Company, Sept. 18, 2015,</a:t>
            </a:r>
          </a:p>
          <a:p>
            <a:r>
              <a:rPr lang="en-US" sz="1400" dirty="0"/>
              <a:t>            http://</a:t>
            </a:r>
            <a:r>
              <a:rPr lang="en-US" sz="1400" dirty="0" err="1"/>
              <a:t>www.linaro.org</a:t>
            </a:r>
            <a:r>
              <a:rPr lang="en-US" sz="1400" dirty="0"/>
              <a:t>/blog/core-dump/energy-aware-scheduling-</a:t>
            </a:r>
            <a:r>
              <a:rPr lang="en-US" sz="1400" dirty="0" err="1"/>
              <a:t>eas</a:t>
            </a:r>
            <a:r>
              <a:rPr lang="en-US" sz="1400" dirty="0"/>
              <a:t>-progress-update/</a:t>
            </a:r>
          </a:p>
        </p:txBody>
      </p:sp>
      <p:sp>
        <p:nvSpPr>
          <p:cNvPr id="14"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3)</a:t>
            </a:r>
          </a:p>
        </p:txBody>
      </p:sp>
    </p:spTree>
    <p:extLst>
      <p:ext uri="{BB962C8B-B14F-4D97-AF65-F5344CB8AC3E}">
        <p14:creationId xmlns:p14="http://schemas.microsoft.com/office/powerpoint/2010/main" val="256437194"/>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102" y="642931"/>
            <a:ext cx="9008748" cy="738664"/>
          </a:xfrm>
          <a:prstGeom prst="rect">
            <a:avLst/>
          </a:prstGeom>
          <a:noFill/>
        </p:spPr>
        <p:txBody>
          <a:bodyPr wrap="none" rtlCol="0">
            <a:spAutoFit/>
          </a:bodyPr>
          <a:lstStyle/>
          <a:p>
            <a:r>
              <a:rPr lang="en-US" sz="1400" dirty="0"/>
              <a:t>[110]: </a:t>
            </a:r>
            <a:r>
              <a:rPr lang="en-US" sz="1400" dirty="0" err="1"/>
              <a:t>Triggs</a:t>
            </a:r>
            <a:r>
              <a:rPr lang="en-US" sz="1400" dirty="0"/>
              <a:t> R., A closer look at </a:t>
            </a:r>
            <a:r>
              <a:rPr lang="en-US" sz="1400" dirty="0" err="1"/>
              <a:t>ARM’s</a:t>
            </a:r>
            <a:r>
              <a:rPr lang="en-US" sz="1400" dirty="0"/>
              <a:t> new Cortex-</a:t>
            </a:r>
            <a:r>
              <a:rPr lang="en-US" sz="1400" dirty="0" err="1"/>
              <a:t>A75</a:t>
            </a:r>
            <a:r>
              <a:rPr lang="en-US" sz="1400" dirty="0"/>
              <a:t> and Cortex-</a:t>
            </a:r>
            <a:r>
              <a:rPr lang="en-US" sz="1400" dirty="0" err="1"/>
              <a:t>A55</a:t>
            </a:r>
            <a:r>
              <a:rPr lang="en-US" sz="1400" dirty="0"/>
              <a:t> CPUs, Android Authority,</a:t>
            </a:r>
          </a:p>
          <a:p>
            <a:r>
              <a:rPr lang="en-US" sz="1400" dirty="0"/>
              <a:t>            May 31, 2017</a:t>
            </a:r>
          </a:p>
          <a:p>
            <a:r>
              <a:rPr lang="en-US" sz="1400" dirty="0"/>
              <a:t>            https://</a:t>
            </a:r>
            <a:r>
              <a:rPr lang="en-US" sz="1400" dirty="0" err="1"/>
              <a:t>www.androidauthority.com</a:t>
            </a:r>
            <a:r>
              <a:rPr lang="en-US" sz="1400" dirty="0"/>
              <a:t>/arm-cortex-</a:t>
            </a:r>
            <a:r>
              <a:rPr lang="en-US" sz="1400" dirty="0" err="1"/>
              <a:t>a75</a:t>
            </a:r>
            <a:r>
              <a:rPr lang="en-US" sz="1400" dirty="0"/>
              <a:t>-cortex-</a:t>
            </a:r>
            <a:r>
              <a:rPr lang="en-US" sz="1400" dirty="0" err="1"/>
              <a:t>a55</a:t>
            </a:r>
            <a:r>
              <a:rPr lang="en-US" sz="1400" dirty="0"/>
              <a:t>-breakdown-770380/</a:t>
            </a:r>
          </a:p>
        </p:txBody>
      </p:sp>
      <p:sp>
        <p:nvSpPr>
          <p:cNvPr id="5" name="TextBox 4"/>
          <p:cNvSpPr txBox="1"/>
          <p:nvPr/>
        </p:nvSpPr>
        <p:spPr>
          <a:xfrm>
            <a:off x="172464" y="1460990"/>
            <a:ext cx="8068299" cy="954107"/>
          </a:xfrm>
          <a:prstGeom prst="rect">
            <a:avLst/>
          </a:prstGeom>
          <a:noFill/>
        </p:spPr>
        <p:txBody>
          <a:bodyPr wrap="none" rtlCol="0">
            <a:spAutoFit/>
          </a:bodyPr>
          <a:lstStyle/>
          <a:p>
            <a:r>
              <a:rPr lang="en-US" sz="1400" dirty="0"/>
              <a:t>[111]: Arm Cortex-</a:t>
            </a:r>
            <a:r>
              <a:rPr lang="en-US" sz="1400" dirty="0" err="1"/>
              <a:t>A55</a:t>
            </a:r>
            <a:r>
              <a:rPr lang="en-US" sz="1400" dirty="0"/>
              <a:t>: Efficient performance from edge to cloud, ARM Community,</a:t>
            </a:r>
          </a:p>
          <a:p>
            <a:r>
              <a:rPr lang="en-US" sz="1400" dirty="0"/>
              <a:t>            https://</a:t>
            </a:r>
            <a:r>
              <a:rPr lang="en-US" sz="1400" dirty="0" err="1"/>
              <a:t>community.arm.com</a:t>
            </a:r>
            <a:r>
              <a:rPr lang="en-US" sz="1400" dirty="0"/>
              <a:t>/processors/b/blog/posts/arm-cortex-</a:t>
            </a:r>
            <a:r>
              <a:rPr lang="en-US" sz="1400" dirty="0" err="1"/>
              <a:t>a55</a:t>
            </a:r>
            <a:r>
              <a:rPr lang="en-US" sz="1400" dirty="0"/>
              <a:t>-efficient-</a:t>
            </a:r>
          </a:p>
          <a:p>
            <a:r>
              <a:rPr lang="en-US" sz="1400" dirty="0"/>
              <a:t>            performance-from-edge-to-cloud</a:t>
            </a:r>
          </a:p>
          <a:p>
            <a:r>
              <a:rPr lang="en-US" sz="1400" dirty="0"/>
              <a:t> </a:t>
            </a:r>
          </a:p>
        </p:txBody>
      </p:sp>
      <p:sp>
        <p:nvSpPr>
          <p:cNvPr id="7" name="TextBox 6"/>
          <p:cNvSpPr txBox="1"/>
          <p:nvPr/>
        </p:nvSpPr>
        <p:spPr>
          <a:xfrm>
            <a:off x="170683" y="2271080"/>
            <a:ext cx="8943730" cy="738664"/>
          </a:xfrm>
          <a:prstGeom prst="rect">
            <a:avLst/>
          </a:prstGeom>
          <a:noFill/>
        </p:spPr>
        <p:txBody>
          <a:bodyPr wrap="none" rtlCol="0">
            <a:spAutoFit/>
          </a:bodyPr>
          <a:lstStyle/>
          <a:p>
            <a:r>
              <a:rPr lang="en-US" sz="1400" dirty="0"/>
              <a:t>[112]: System Guidance for Infrastructure, ARM Developer, </a:t>
            </a:r>
          </a:p>
          <a:p>
            <a:r>
              <a:rPr lang="en-US" sz="1400" dirty="0"/>
              <a:t>            https://</a:t>
            </a:r>
            <a:r>
              <a:rPr lang="en-US" sz="1400" dirty="0" err="1"/>
              <a:t>developer.arm.com</a:t>
            </a:r>
            <a:r>
              <a:rPr lang="en-US" sz="1400" dirty="0"/>
              <a:t>/products/system-design/system-guidance/system-guidance-</a:t>
            </a:r>
          </a:p>
          <a:p>
            <a:r>
              <a:rPr lang="en-US" sz="1400" dirty="0"/>
              <a:t>            for-infrastructure </a:t>
            </a:r>
          </a:p>
        </p:txBody>
      </p:sp>
      <p:sp>
        <p:nvSpPr>
          <p:cNvPr id="8" name="TextBox 7"/>
          <p:cNvSpPr txBox="1"/>
          <p:nvPr/>
        </p:nvSpPr>
        <p:spPr>
          <a:xfrm>
            <a:off x="169465" y="3009744"/>
            <a:ext cx="8920134" cy="954107"/>
          </a:xfrm>
          <a:prstGeom prst="rect">
            <a:avLst/>
          </a:prstGeom>
          <a:noFill/>
        </p:spPr>
        <p:txBody>
          <a:bodyPr wrap="none" rtlCol="0">
            <a:spAutoFit/>
          </a:bodyPr>
          <a:lstStyle/>
          <a:p>
            <a:r>
              <a:rPr lang="en-US" sz="1400" dirty="0"/>
              <a:t>[113]: ARM® Architecture Reference Manual Armv8, for Armv8-A architecture profile, </a:t>
            </a:r>
          </a:p>
          <a:p>
            <a:r>
              <a:rPr lang="en-US" sz="1400" dirty="0"/>
              <a:t>            ARM </a:t>
            </a:r>
            <a:r>
              <a:rPr lang="en-US" sz="1400" dirty="0" err="1"/>
              <a:t>DDI</a:t>
            </a:r>
            <a:r>
              <a:rPr lang="en-US" sz="1400" dirty="0"/>
              <a:t> </a:t>
            </a:r>
            <a:r>
              <a:rPr lang="en-US" sz="1400" dirty="0" err="1"/>
              <a:t>0487A.k_iss10775</a:t>
            </a:r>
            <a:r>
              <a:rPr lang="en-US" sz="1400" dirty="0"/>
              <a:t> (</a:t>
            </a:r>
            <a:r>
              <a:rPr lang="en-US" sz="1400" dirty="0" err="1"/>
              <a:t>ID092916</a:t>
            </a:r>
            <a:r>
              <a:rPr lang="en-US" sz="1400" dirty="0"/>
              <a:t>),2013-2016</a:t>
            </a:r>
          </a:p>
          <a:p>
            <a:r>
              <a:rPr lang="en-US" sz="1400" dirty="0"/>
              <a:t>            https://</a:t>
            </a:r>
            <a:r>
              <a:rPr lang="en-US" sz="1400" dirty="0" err="1"/>
              <a:t>silver.arm.com</a:t>
            </a:r>
            <a:r>
              <a:rPr lang="en-US" sz="1400" dirty="0"/>
              <a:t>/download/</a:t>
            </a:r>
            <a:r>
              <a:rPr lang="en-US" sz="1400" dirty="0" err="1"/>
              <a:t>ARM_and_AMBA_Architecture</a:t>
            </a:r>
            <a:r>
              <a:rPr lang="en-US" sz="1400" dirty="0"/>
              <a:t>/</a:t>
            </a:r>
            <a:r>
              <a:rPr lang="en-US" sz="1400" dirty="0" err="1"/>
              <a:t>AR150</a:t>
            </a:r>
            <a:r>
              <a:rPr lang="en-US" sz="1400" dirty="0"/>
              <a:t>-DA-70000-</a:t>
            </a:r>
            <a:r>
              <a:rPr lang="en-US" sz="1400" dirty="0" err="1"/>
              <a:t>r0p0</a:t>
            </a:r>
            <a:r>
              <a:rPr lang="en-US" sz="1400" dirty="0"/>
              <a:t>-</a:t>
            </a:r>
          </a:p>
          <a:p>
            <a:r>
              <a:rPr lang="en-US" sz="1400" dirty="0"/>
              <a:t>            </a:t>
            </a:r>
            <a:r>
              <a:rPr lang="en-US" sz="1400" dirty="0" err="1"/>
              <a:t>01eac1</a:t>
            </a:r>
            <a:r>
              <a:rPr lang="en-US" sz="1400" dirty="0"/>
              <a:t>/</a:t>
            </a:r>
            <a:r>
              <a:rPr lang="en-US" sz="1400" dirty="0" err="1"/>
              <a:t>DDI0487A_k_armv8_arm_iss10775.pdf</a:t>
            </a:r>
            <a:r>
              <a:rPr lang="en-US" sz="1400" dirty="0"/>
              <a:t> </a:t>
            </a:r>
          </a:p>
        </p:txBody>
      </p:sp>
      <p:sp>
        <p:nvSpPr>
          <p:cNvPr id="10" name="TextBox 9"/>
          <p:cNvSpPr txBox="1"/>
          <p:nvPr/>
        </p:nvSpPr>
        <p:spPr>
          <a:xfrm>
            <a:off x="167152" y="4116285"/>
            <a:ext cx="8903015" cy="738664"/>
          </a:xfrm>
          <a:prstGeom prst="rect">
            <a:avLst/>
          </a:prstGeom>
          <a:noFill/>
        </p:spPr>
        <p:txBody>
          <a:bodyPr wrap="none" rtlCol="0">
            <a:spAutoFit/>
          </a:bodyPr>
          <a:lstStyle/>
          <a:p>
            <a:r>
              <a:rPr lang="en-US" sz="1400" dirty="0"/>
              <a:t>[114]: Arm </a:t>
            </a:r>
            <a:r>
              <a:rPr lang="en-US" sz="1400" dirty="0" err="1"/>
              <a:t>DynamIQ</a:t>
            </a:r>
            <a:r>
              <a:rPr lang="en-US" sz="1400" dirty="0"/>
              <a:t>: Technology for the next era of compute, ARM Community,</a:t>
            </a:r>
          </a:p>
          <a:p>
            <a:r>
              <a:rPr lang="en-US" sz="1400" dirty="0"/>
              <a:t>            https://</a:t>
            </a:r>
            <a:r>
              <a:rPr lang="en-US" sz="1400" dirty="0" err="1"/>
              <a:t>community.arm.com</a:t>
            </a:r>
            <a:r>
              <a:rPr lang="en-US" sz="1400" dirty="0"/>
              <a:t>/processors/b/blog/posts/arm-</a:t>
            </a:r>
            <a:r>
              <a:rPr lang="en-US" sz="1400" dirty="0" err="1"/>
              <a:t>dynamiq</a:t>
            </a:r>
            <a:r>
              <a:rPr lang="en-US" sz="1400" dirty="0"/>
              <a:t>-technology-for-the-</a:t>
            </a:r>
          </a:p>
          <a:p>
            <a:r>
              <a:rPr lang="en-US" sz="1400" dirty="0"/>
              <a:t>            next-era-of-compute</a:t>
            </a:r>
          </a:p>
        </p:txBody>
      </p:sp>
      <p:sp>
        <p:nvSpPr>
          <p:cNvPr id="11" name="TextBox 10"/>
          <p:cNvSpPr txBox="1"/>
          <p:nvPr/>
        </p:nvSpPr>
        <p:spPr>
          <a:xfrm>
            <a:off x="167152" y="4886579"/>
            <a:ext cx="8909683" cy="738664"/>
          </a:xfrm>
          <a:prstGeom prst="rect">
            <a:avLst/>
          </a:prstGeom>
          <a:noFill/>
        </p:spPr>
        <p:txBody>
          <a:bodyPr wrap="none" rtlCol="0">
            <a:spAutoFit/>
          </a:bodyPr>
          <a:lstStyle/>
          <a:p>
            <a:r>
              <a:rPr lang="en-US" sz="1400" dirty="0"/>
              <a:t>[115]: ARM unveils multi-processor core with Linux </a:t>
            </a:r>
            <a:r>
              <a:rPr lang="en-US" sz="1400" dirty="0" err="1"/>
              <a:t>SMP</a:t>
            </a:r>
            <a:r>
              <a:rPr lang="en-US" sz="1400" dirty="0"/>
              <a:t> support, </a:t>
            </a:r>
            <a:r>
              <a:rPr lang="en-US" sz="1400" dirty="0" err="1"/>
              <a:t>LinuxDevices</a:t>
            </a:r>
            <a:r>
              <a:rPr lang="en-US" sz="1400" dirty="0"/>
              <a:t>, May 17, 2004, </a:t>
            </a:r>
          </a:p>
          <a:p>
            <a:r>
              <a:rPr lang="en-US" sz="1400" dirty="0"/>
              <a:t>            http://</a:t>
            </a:r>
            <a:r>
              <a:rPr lang="en-US" sz="1400" dirty="0" err="1"/>
              <a:t>linuxdevices.linuxgizmos.com</a:t>
            </a:r>
            <a:r>
              <a:rPr lang="en-US" sz="1400" dirty="0"/>
              <a:t>/arm-unveils-multi-processor-core-with-</a:t>
            </a:r>
            <a:r>
              <a:rPr lang="en-US" sz="1400" dirty="0" err="1"/>
              <a:t>linux</a:t>
            </a:r>
            <a:r>
              <a:rPr lang="en-US" sz="1400" dirty="0"/>
              <a:t>-</a:t>
            </a:r>
            <a:r>
              <a:rPr lang="en-US" sz="1400" dirty="0" err="1"/>
              <a:t>smp</a:t>
            </a:r>
            <a:r>
              <a:rPr lang="en-US" sz="1400" dirty="0"/>
              <a:t>-</a:t>
            </a:r>
          </a:p>
          <a:p>
            <a:r>
              <a:rPr lang="en-US" sz="1400" dirty="0"/>
              <a:t>            support/</a:t>
            </a:r>
          </a:p>
        </p:txBody>
      </p:sp>
      <p:sp>
        <p:nvSpPr>
          <p:cNvPr id="3" name="TextBox 2"/>
          <p:cNvSpPr txBox="1"/>
          <p:nvPr/>
        </p:nvSpPr>
        <p:spPr>
          <a:xfrm>
            <a:off x="167633" y="5625243"/>
            <a:ext cx="8867812" cy="954107"/>
          </a:xfrm>
          <a:prstGeom prst="rect">
            <a:avLst/>
          </a:prstGeom>
          <a:noFill/>
        </p:spPr>
        <p:txBody>
          <a:bodyPr wrap="none" rtlCol="0">
            <a:spAutoFit/>
          </a:bodyPr>
          <a:lstStyle/>
          <a:p>
            <a:r>
              <a:rPr lang="en-US" sz="1400" dirty="0"/>
              <a:t>[116]: ARM Architecture Reference manual Supplement - The Scalable Vector Extension (</a:t>
            </a:r>
            <a:r>
              <a:rPr lang="en-US" sz="1400" dirty="0" err="1"/>
              <a:t>SVE</a:t>
            </a:r>
            <a:r>
              <a:rPr lang="en-US" sz="1400" dirty="0"/>
              <a:t>), </a:t>
            </a:r>
          </a:p>
          <a:p>
            <a:r>
              <a:rPr lang="en-US" sz="1400" dirty="0"/>
              <a:t>             for Armv8-A, ARM DDI 0584Ab (ID081717), 21 Aug. 2017,</a:t>
            </a:r>
          </a:p>
          <a:p>
            <a:r>
              <a:rPr lang="en-US" sz="1400" dirty="0"/>
              <a:t>             https://</a:t>
            </a:r>
            <a:r>
              <a:rPr lang="en-US" sz="1400" dirty="0" err="1"/>
              <a:t>developer.arm.com</a:t>
            </a:r>
            <a:r>
              <a:rPr lang="en-US" sz="1400" dirty="0"/>
              <a:t>/docs/</a:t>
            </a:r>
            <a:r>
              <a:rPr lang="en-US" sz="1400" dirty="0" err="1"/>
              <a:t>ddi0584</a:t>
            </a:r>
            <a:r>
              <a:rPr lang="en-US" sz="1400" dirty="0"/>
              <a:t>/latest/arm-architecture-reference-manual-</a:t>
            </a:r>
          </a:p>
          <a:p>
            <a:r>
              <a:rPr lang="en-US" sz="1400" dirty="0"/>
              <a:t>             supplement-the-scalable-vector-extension-</a:t>
            </a:r>
            <a:r>
              <a:rPr lang="en-US" sz="1400" dirty="0" err="1"/>
              <a:t>sve</a:t>
            </a:r>
            <a:r>
              <a:rPr lang="en-US" sz="1400" dirty="0"/>
              <a:t>-for-</a:t>
            </a:r>
            <a:r>
              <a:rPr lang="en-US" sz="1400" dirty="0" err="1"/>
              <a:t>armv8</a:t>
            </a:r>
            <a:r>
              <a:rPr lang="en-US" sz="1400" dirty="0"/>
              <a:t>-a</a:t>
            </a:r>
          </a:p>
        </p:txBody>
      </p:sp>
      <p:sp>
        <p:nvSpPr>
          <p:cNvPr id="12"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4)</a:t>
            </a:r>
          </a:p>
        </p:txBody>
      </p:sp>
    </p:spTree>
    <p:extLst>
      <p:ext uri="{BB962C8B-B14F-4D97-AF65-F5344CB8AC3E}">
        <p14:creationId xmlns:p14="http://schemas.microsoft.com/office/powerpoint/2010/main" val="3411064961"/>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190" y="651796"/>
            <a:ext cx="8283486" cy="523220"/>
          </a:xfrm>
          <a:prstGeom prst="rect">
            <a:avLst/>
          </a:prstGeom>
          <a:noFill/>
        </p:spPr>
        <p:txBody>
          <a:bodyPr wrap="square" rtlCol="0">
            <a:spAutoFit/>
          </a:bodyPr>
          <a:lstStyle/>
          <a:p>
            <a:r>
              <a:rPr lang="en-US" sz="1400" dirty="0"/>
              <a:t>[117]: ARM </a:t>
            </a:r>
            <a:r>
              <a:rPr lang="en-US" sz="1400" dirty="0" err="1"/>
              <a:t>Q4</a:t>
            </a:r>
            <a:r>
              <a:rPr lang="en-US" sz="1400" dirty="0"/>
              <a:t> 2016 Roadshow Slides, ARM Holdings, 2017</a:t>
            </a:r>
          </a:p>
          <a:p>
            <a:r>
              <a:rPr lang="en-US" sz="1400" dirty="0"/>
              <a:t>            file:///C:/Users/sima/Downloads/</a:t>
            </a:r>
            <a:r>
              <a:rPr lang="en-US" sz="1400" dirty="0" err="1"/>
              <a:t>ARM_SB_Q4_2016_Roadshow_Slides_FINAL.pdf</a:t>
            </a:r>
            <a:endParaRPr lang="en-US" sz="1400" dirty="0"/>
          </a:p>
        </p:txBody>
      </p:sp>
      <p:sp>
        <p:nvSpPr>
          <p:cNvPr id="5" name="Rectangle 13"/>
          <p:cNvSpPr>
            <a:spLocks noChangeArrowheads="1"/>
          </p:cNvSpPr>
          <p:nvPr/>
        </p:nvSpPr>
        <p:spPr bwMode="auto">
          <a:xfrm>
            <a:off x="0" y="57"/>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5)</a:t>
            </a:r>
          </a:p>
        </p:txBody>
      </p:sp>
      <p:sp>
        <p:nvSpPr>
          <p:cNvPr id="6" name="TextBox 5"/>
          <p:cNvSpPr txBox="1"/>
          <p:nvPr/>
        </p:nvSpPr>
        <p:spPr>
          <a:xfrm>
            <a:off x="168190" y="1163728"/>
            <a:ext cx="8283486" cy="738664"/>
          </a:xfrm>
          <a:prstGeom prst="rect">
            <a:avLst/>
          </a:prstGeom>
          <a:noFill/>
        </p:spPr>
        <p:txBody>
          <a:bodyPr wrap="square" rtlCol="0">
            <a:spAutoFit/>
          </a:bodyPr>
          <a:lstStyle/>
          <a:p>
            <a:r>
              <a:rPr lang="en-US" sz="1400" dirty="0"/>
              <a:t>[118]: </a:t>
            </a:r>
            <a:r>
              <a:rPr lang="en-US" sz="1400" dirty="0" err="1"/>
              <a:t>Triggs</a:t>
            </a:r>
            <a:r>
              <a:rPr lang="en-US" sz="1400" dirty="0"/>
              <a:t> R., </a:t>
            </a:r>
            <a:r>
              <a:rPr lang="en-GB" sz="1400" dirty="0"/>
              <a:t>Everything you need to know about ARM’s </a:t>
            </a:r>
            <a:r>
              <a:rPr lang="en-GB" sz="1400" dirty="0" err="1"/>
              <a:t>DynamIQ</a:t>
            </a:r>
            <a:r>
              <a:rPr lang="en-GB" sz="1400" dirty="0"/>
              <a:t>, Android Authority, </a:t>
            </a:r>
          </a:p>
          <a:p>
            <a:r>
              <a:rPr lang="en-GB" sz="1400" dirty="0"/>
              <a:t>            May 29, 2017,</a:t>
            </a:r>
          </a:p>
          <a:p>
            <a:r>
              <a:rPr lang="en-US" sz="1400" dirty="0"/>
              <a:t>            https://www.androidauthority.com/arm-dynamiq-need-to-know-770349/</a:t>
            </a:r>
          </a:p>
        </p:txBody>
      </p:sp>
      <p:sp>
        <p:nvSpPr>
          <p:cNvPr id="2" name="Szövegdoboz 1"/>
          <p:cNvSpPr txBox="1"/>
          <p:nvPr/>
        </p:nvSpPr>
        <p:spPr>
          <a:xfrm>
            <a:off x="171538" y="1950736"/>
            <a:ext cx="9048118" cy="738664"/>
          </a:xfrm>
          <a:prstGeom prst="rect">
            <a:avLst/>
          </a:prstGeom>
          <a:noFill/>
        </p:spPr>
        <p:txBody>
          <a:bodyPr wrap="none" rtlCol="0">
            <a:spAutoFit/>
          </a:bodyPr>
          <a:lstStyle/>
          <a:p>
            <a:r>
              <a:rPr lang="en-US" sz="1400" dirty="0"/>
              <a:t>[119]: </a:t>
            </a:r>
            <a:r>
              <a:rPr lang="en-US" sz="1400" dirty="0" err="1"/>
              <a:t>Frumusanu</a:t>
            </a:r>
            <a:r>
              <a:rPr lang="en-US" sz="1400" dirty="0"/>
              <a:t> A., Arm's Cortex-A76 CPU Unveiled: Taking Aim at the Top for 7nm, </a:t>
            </a:r>
          </a:p>
          <a:p>
            <a:r>
              <a:rPr lang="en-US" sz="1400" dirty="0"/>
              <a:t>            </a:t>
            </a:r>
            <a:r>
              <a:rPr lang="en-US" sz="1400" dirty="0" err="1"/>
              <a:t>AnandTech</a:t>
            </a:r>
            <a:r>
              <a:rPr lang="en-US" sz="1400" dirty="0"/>
              <a:t>, May 31, 2018,</a:t>
            </a:r>
          </a:p>
          <a:p>
            <a:r>
              <a:rPr lang="en-US" sz="1400" dirty="0"/>
              <a:t>           https://www.anandtech.com/show/12785/arm-cortex-a76-cpu-unveiled-7nm-powerhouse</a:t>
            </a:r>
          </a:p>
        </p:txBody>
      </p:sp>
      <p:sp>
        <p:nvSpPr>
          <p:cNvPr id="4" name="Szövegdoboz 3"/>
          <p:cNvSpPr txBox="1"/>
          <p:nvPr/>
        </p:nvSpPr>
        <p:spPr>
          <a:xfrm>
            <a:off x="161510" y="2757703"/>
            <a:ext cx="8748229" cy="738664"/>
          </a:xfrm>
          <a:prstGeom prst="rect">
            <a:avLst/>
          </a:prstGeom>
          <a:noFill/>
        </p:spPr>
        <p:txBody>
          <a:bodyPr wrap="none" rtlCol="0">
            <a:spAutoFit/>
          </a:bodyPr>
          <a:lstStyle/>
          <a:p>
            <a:r>
              <a:rPr lang="en-US" sz="1400" dirty="0"/>
              <a:t>[120]: </a:t>
            </a:r>
            <a:r>
              <a:rPr lang="en-US" sz="1400" dirty="0" err="1"/>
              <a:t>Hruska</a:t>
            </a:r>
            <a:r>
              <a:rPr lang="en-US" sz="1400" dirty="0"/>
              <a:t> J., ARM’s New Cortex-A76 </a:t>
            </a:r>
            <a:r>
              <a:rPr lang="en-US" sz="1400" dirty="0" err="1"/>
              <a:t>SoC</a:t>
            </a:r>
            <a:r>
              <a:rPr lang="en-US" sz="1400" dirty="0"/>
              <a:t> Targets Windows Laptop Market, </a:t>
            </a:r>
            <a:r>
              <a:rPr lang="en-US" sz="1400" dirty="0" err="1"/>
              <a:t>ExtremeTech</a:t>
            </a:r>
            <a:r>
              <a:rPr lang="en-US" sz="1400" dirty="0"/>
              <a:t>, </a:t>
            </a:r>
          </a:p>
          <a:p>
            <a:r>
              <a:rPr lang="en-US" sz="1400" dirty="0"/>
              <a:t>            May 31, 2018,</a:t>
            </a:r>
          </a:p>
          <a:p>
            <a:r>
              <a:rPr lang="en-US" sz="1400" dirty="0"/>
              <a:t>            https://www.extremetech.com/mobile/270362-arm-cortex-a76-targets-laptop-market</a:t>
            </a:r>
          </a:p>
        </p:txBody>
      </p:sp>
      <p:sp>
        <p:nvSpPr>
          <p:cNvPr id="7" name="Szövegdoboz 6"/>
          <p:cNvSpPr txBox="1"/>
          <p:nvPr/>
        </p:nvSpPr>
        <p:spPr>
          <a:xfrm>
            <a:off x="171537" y="3577158"/>
            <a:ext cx="8602227" cy="954107"/>
          </a:xfrm>
          <a:prstGeom prst="rect">
            <a:avLst/>
          </a:prstGeom>
          <a:noFill/>
        </p:spPr>
        <p:txBody>
          <a:bodyPr wrap="none" rtlCol="0">
            <a:spAutoFit/>
          </a:bodyPr>
          <a:lstStyle/>
          <a:p>
            <a:r>
              <a:rPr lang="en-US" sz="1400" dirty="0"/>
              <a:t>[121]: </a:t>
            </a:r>
            <a:r>
              <a:rPr lang="en-US" sz="1400" dirty="0" err="1"/>
              <a:t>Humrick</a:t>
            </a:r>
            <a:r>
              <a:rPr lang="en-US" sz="1400" dirty="0"/>
              <a:t> M., Exploring </a:t>
            </a:r>
            <a:r>
              <a:rPr lang="en-US" sz="1400" dirty="0" err="1"/>
              <a:t>DynamIQ</a:t>
            </a:r>
            <a:r>
              <a:rPr lang="en-US" sz="1400" dirty="0"/>
              <a:t> and ARM’s New CPUs: Cortex-A75, Cortex-A55,</a:t>
            </a:r>
          </a:p>
          <a:p>
            <a:r>
              <a:rPr lang="en-US" sz="1400" dirty="0"/>
              <a:t>            </a:t>
            </a:r>
            <a:r>
              <a:rPr lang="en-US" sz="1400" dirty="0" err="1"/>
              <a:t>AnandTech</a:t>
            </a:r>
            <a:r>
              <a:rPr lang="en-US" sz="1400" dirty="0"/>
              <a:t>, May 29, 2017,</a:t>
            </a:r>
          </a:p>
          <a:p>
            <a:r>
              <a:rPr lang="en-US" sz="1400" dirty="0"/>
              <a:t>            https://www.anandtech.com/show/11441/dynamiq-and-arms-new-cpus-cortex-a75-</a:t>
            </a:r>
          </a:p>
          <a:p>
            <a:r>
              <a:rPr lang="en-US" sz="1400" dirty="0"/>
              <a:t>            a55/3</a:t>
            </a:r>
            <a:endParaRPr lang="en-US" dirty="0"/>
          </a:p>
        </p:txBody>
      </p:sp>
      <p:sp>
        <p:nvSpPr>
          <p:cNvPr id="8" name="Szövegdoboz 7"/>
          <p:cNvSpPr txBox="1"/>
          <p:nvPr/>
        </p:nvSpPr>
        <p:spPr>
          <a:xfrm>
            <a:off x="170775" y="4577158"/>
            <a:ext cx="8677504" cy="738664"/>
          </a:xfrm>
          <a:prstGeom prst="rect">
            <a:avLst/>
          </a:prstGeom>
          <a:noFill/>
        </p:spPr>
        <p:txBody>
          <a:bodyPr wrap="none" rtlCol="0">
            <a:spAutoFit/>
          </a:bodyPr>
          <a:lstStyle/>
          <a:p>
            <a:r>
              <a:rPr lang="en-US" sz="1400" dirty="0"/>
              <a:t>[122]: Cortex-A57 Software Optimization Guide, ARM, UAN 0015B, 2016,</a:t>
            </a:r>
          </a:p>
          <a:p>
            <a:r>
              <a:rPr lang="en-US" sz="1400" dirty="0"/>
              <a:t>            http://infocenter.arm.com/help/topic/com.arm.doc.uan0015b/Cortex_A57_Software_</a:t>
            </a:r>
          </a:p>
          <a:p>
            <a:r>
              <a:rPr lang="en-US" sz="1400" dirty="0"/>
              <a:t>            Optimization_Guide_external.pdf</a:t>
            </a:r>
          </a:p>
        </p:txBody>
      </p:sp>
      <p:sp>
        <p:nvSpPr>
          <p:cNvPr id="9" name="Szövegdoboz 8"/>
          <p:cNvSpPr txBox="1"/>
          <p:nvPr/>
        </p:nvSpPr>
        <p:spPr>
          <a:xfrm>
            <a:off x="170207" y="5416123"/>
            <a:ext cx="8931869" cy="738664"/>
          </a:xfrm>
          <a:prstGeom prst="rect">
            <a:avLst/>
          </a:prstGeom>
          <a:noFill/>
        </p:spPr>
        <p:txBody>
          <a:bodyPr wrap="none" rtlCol="0">
            <a:spAutoFit/>
          </a:bodyPr>
          <a:lstStyle/>
          <a:p>
            <a:r>
              <a:rPr lang="en-US" sz="1400" dirty="0"/>
              <a:t>[123]: ASIMD multiply-accumulate instruction, ARM Community, 2016,</a:t>
            </a:r>
          </a:p>
          <a:p>
            <a:r>
              <a:rPr lang="en-US" sz="1400" dirty="0"/>
              <a:t>            https://community.arm.com/processors/f/discussions/7028/asimd-multiply-accumulate-</a:t>
            </a:r>
          </a:p>
          <a:p>
            <a:r>
              <a:rPr lang="en-US" sz="1400" dirty="0"/>
              <a:t>            instruction</a:t>
            </a:r>
          </a:p>
        </p:txBody>
      </p:sp>
    </p:spTree>
    <p:extLst>
      <p:ext uri="{BB962C8B-B14F-4D97-AF65-F5344CB8AC3E}">
        <p14:creationId xmlns:p14="http://schemas.microsoft.com/office/powerpoint/2010/main" val="2715491029"/>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409931" cy="523220"/>
          </a:xfrm>
          <a:prstGeom prst="rect">
            <a:avLst/>
          </a:prstGeom>
          <a:noFill/>
        </p:spPr>
        <p:txBody>
          <a:bodyPr wrap="none" rtlCol="0">
            <a:spAutoFit/>
          </a:bodyPr>
          <a:lstStyle/>
          <a:p>
            <a:r>
              <a:rPr lang="en-US" sz="1400" dirty="0"/>
              <a:t>[124]: </a:t>
            </a:r>
            <a:r>
              <a:rPr lang="en-US" sz="1400" dirty="0" err="1"/>
              <a:t>Gianos</a:t>
            </a:r>
            <a:r>
              <a:rPr lang="en-US" sz="1400" dirty="0"/>
              <a:t> C., Intel Xeon Processor E5-2600 v3 Product Family Architectural Overview ,</a:t>
            </a:r>
          </a:p>
          <a:p>
            <a:r>
              <a:rPr lang="en-US" sz="1400" dirty="0"/>
              <a:t>            HPCC'14, Nov. 16 2014</a:t>
            </a:r>
          </a:p>
        </p:txBody>
      </p:sp>
      <p:sp>
        <p:nvSpPr>
          <p:cNvPr id="3" name="TextBox 2"/>
          <p:cNvSpPr txBox="1"/>
          <p:nvPr/>
        </p:nvSpPr>
        <p:spPr>
          <a:xfrm>
            <a:off x="172388" y="1242567"/>
            <a:ext cx="9002593" cy="738664"/>
          </a:xfrm>
          <a:prstGeom prst="rect">
            <a:avLst/>
          </a:prstGeom>
          <a:noFill/>
        </p:spPr>
        <p:txBody>
          <a:bodyPr wrap="none" rtlCol="0">
            <a:spAutoFit/>
          </a:bodyPr>
          <a:lstStyle/>
          <a:p>
            <a:r>
              <a:rPr lang="en-US" sz="1400" dirty="0"/>
              <a:t>[125]: </a:t>
            </a:r>
            <a:r>
              <a:rPr lang="en-US" sz="1400" dirty="0" err="1"/>
              <a:t>Frumusanu</a:t>
            </a:r>
            <a:r>
              <a:rPr lang="en-US" sz="1400" dirty="0"/>
              <a:t> A., ARM Unveils Client CPU Performance Roadmap Through 2020 – Taking</a:t>
            </a:r>
          </a:p>
          <a:p>
            <a:r>
              <a:rPr lang="en-US" sz="1400" dirty="0"/>
              <a:t>            Intel Head On, </a:t>
            </a:r>
            <a:r>
              <a:rPr lang="en-US" sz="1400" dirty="0" err="1"/>
              <a:t>AnandTech</a:t>
            </a:r>
            <a:r>
              <a:rPr lang="en-US" sz="1400" dirty="0"/>
              <a:t>, Aug. 16, 2018,</a:t>
            </a:r>
          </a:p>
          <a:p>
            <a:r>
              <a:rPr lang="en-US" sz="1400" dirty="0"/>
              <a:t>            https://www.anandtech.com/show/13226/arm-unveils-client-cpu-performance-roadmap </a:t>
            </a:r>
          </a:p>
        </p:txBody>
      </p:sp>
      <p:sp>
        <p:nvSpPr>
          <p:cNvPr id="5" name="TextBox 4"/>
          <p:cNvSpPr txBox="1"/>
          <p:nvPr/>
        </p:nvSpPr>
        <p:spPr>
          <a:xfrm>
            <a:off x="168190" y="2028918"/>
            <a:ext cx="8580619" cy="738664"/>
          </a:xfrm>
          <a:prstGeom prst="rect">
            <a:avLst/>
          </a:prstGeom>
          <a:noFill/>
        </p:spPr>
        <p:txBody>
          <a:bodyPr wrap="none" rtlCol="0">
            <a:spAutoFit/>
          </a:bodyPr>
          <a:lstStyle/>
          <a:p>
            <a:r>
              <a:rPr lang="en-US" sz="1400" dirty="0"/>
              <a:t>[126]: </a:t>
            </a:r>
            <a:r>
              <a:rPr lang="en-US" sz="1400" dirty="0" err="1"/>
              <a:t>Frumusanu</a:t>
            </a:r>
            <a:r>
              <a:rPr lang="en-US" sz="1400" dirty="0"/>
              <a:t> A., ARM's New Cortex-A77 CPU Micro-architecture: Evolving Performance,</a:t>
            </a:r>
          </a:p>
          <a:p>
            <a:r>
              <a:rPr lang="en-US" sz="1400" dirty="0"/>
              <a:t>            </a:t>
            </a:r>
            <a:r>
              <a:rPr lang="en-US" sz="1400" dirty="0" err="1"/>
              <a:t>AnandTech</a:t>
            </a:r>
            <a:r>
              <a:rPr lang="en-US" sz="1400" dirty="0"/>
              <a:t>, May 27, 2019, </a:t>
            </a:r>
          </a:p>
          <a:p>
            <a:r>
              <a:rPr lang="en-US" sz="1400" dirty="0"/>
              <a:t>            https://www.anandtech.com/show/14384/arm-announces-cortexa77-cpu-ip</a:t>
            </a:r>
          </a:p>
        </p:txBody>
      </p:sp>
      <p:sp>
        <p:nvSpPr>
          <p:cNvPr id="6" name="Szövegdoboz 5"/>
          <p:cNvSpPr txBox="1"/>
          <p:nvPr/>
        </p:nvSpPr>
        <p:spPr>
          <a:xfrm>
            <a:off x="165517" y="2853382"/>
            <a:ext cx="9091528" cy="738664"/>
          </a:xfrm>
          <a:prstGeom prst="rect">
            <a:avLst/>
          </a:prstGeom>
          <a:noFill/>
        </p:spPr>
        <p:txBody>
          <a:bodyPr wrap="none" rtlCol="0">
            <a:spAutoFit/>
          </a:bodyPr>
          <a:lstStyle/>
          <a:p>
            <a:r>
              <a:rPr lang="en-US" sz="1400" dirty="0"/>
              <a:t>[12</a:t>
            </a:r>
            <a:r>
              <a:rPr lang="hu-HU" sz="1400" dirty="0"/>
              <a:t>7</a:t>
            </a:r>
            <a:r>
              <a:rPr lang="en-US" sz="1400" dirty="0"/>
              <a:t>]: </a:t>
            </a:r>
            <a:r>
              <a:rPr lang="hu-HU" sz="1400" dirty="0" err="1"/>
              <a:t>Frumusanu</a:t>
            </a:r>
            <a:r>
              <a:rPr lang="hu-HU" sz="1400" dirty="0"/>
              <a:t> A., </a:t>
            </a:r>
            <a:r>
              <a:rPr lang="en-US" sz="1400" dirty="0"/>
              <a:t>Arm's New Cortex-A78 and Cortex-X1 Microarchitectures: An Efficiency and </a:t>
            </a:r>
            <a:endParaRPr lang="hu-HU" sz="1400" dirty="0"/>
          </a:p>
          <a:p>
            <a:r>
              <a:rPr lang="hu-HU" sz="1400" dirty="0"/>
              <a:t>            </a:t>
            </a:r>
            <a:r>
              <a:rPr lang="en-US" sz="1400" dirty="0"/>
              <a:t>Performance Divergence</a:t>
            </a:r>
            <a:r>
              <a:rPr lang="hu-HU" sz="1400" dirty="0"/>
              <a:t>, </a:t>
            </a:r>
            <a:r>
              <a:rPr lang="hu-HU" sz="1400" dirty="0" err="1"/>
              <a:t>AnandTech</a:t>
            </a:r>
            <a:r>
              <a:rPr lang="hu-HU" sz="1400" dirty="0"/>
              <a:t>, May 26 2020,</a:t>
            </a:r>
          </a:p>
          <a:p>
            <a:r>
              <a:rPr lang="hu-HU" sz="1400" dirty="0"/>
              <a:t>            </a:t>
            </a:r>
            <a:r>
              <a:rPr lang="en-US" sz="1400" dirty="0"/>
              <a:t>https://www.anandtech.com/show/15813/arm-cortex-a78-cortex-x1-cpu-ip-diverging</a:t>
            </a:r>
          </a:p>
        </p:txBody>
      </p:sp>
      <p:sp>
        <p:nvSpPr>
          <p:cNvPr id="7" name="Szövegdoboz 6"/>
          <p:cNvSpPr txBox="1"/>
          <p:nvPr/>
        </p:nvSpPr>
        <p:spPr>
          <a:xfrm>
            <a:off x="171537" y="3672837"/>
            <a:ext cx="8538941" cy="738664"/>
          </a:xfrm>
          <a:prstGeom prst="rect">
            <a:avLst/>
          </a:prstGeom>
          <a:noFill/>
        </p:spPr>
        <p:txBody>
          <a:bodyPr wrap="none" rtlCol="0">
            <a:spAutoFit/>
          </a:bodyPr>
          <a:lstStyle/>
          <a:p>
            <a:r>
              <a:rPr lang="en-US" sz="1400" dirty="0"/>
              <a:t>[12</a:t>
            </a:r>
            <a:r>
              <a:rPr lang="hu-HU" sz="1400" dirty="0"/>
              <a:t>8</a:t>
            </a:r>
            <a:r>
              <a:rPr lang="en-US" sz="1400" dirty="0"/>
              <a:t>]: </a:t>
            </a:r>
            <a:r>
              <a:rPr lang="hu-HU" sz="1400" dirty="0"/>
              <a:t>Williamson P., </a:t>
            </a:r>
            <a:r>
              <a:rPr lang="en-US" sz="1400" dirty="0"/>
              <a:t>Bringing the Digital</a:t>
            </a:r>
            <a:r>
              <a:rPr lang="hu-HU" sz="1400" dirty="0"/>
              <a:t> </a:t>
            </a:r>
            <a:r>
              <a:rPr lang="en-US" sz="1400" dirty="0"/>
              <a:t>World into Our</a:t>
            </a:r>
            <a:r>
              <a:rPr lang="hu-HU" sz="1400" dirty="0"/>
              <a:t> </a:t>
            </a:r>
            <a:r>
              <a:rPr lang="en-US" sz="1400" dirty="0"/>
              <a:t>New Reality</a:t>
            </a:r>
            <a:r>
              <a:rPr lang="hu-HU" sz="1400" dirty="0"/>
              <a:t>, May 2020,</a:t>
            </a:r>
          </a:p>
          <a:p>
            <a:r>
              <a:rPr lang="hu-HU" sz="1400" dirty="0"/>
              <a:t>            </a:t>
            </a:r>
            <a:r>
              <a:rPr lang="en-US" sz="1400" dirty="0"/>
              <a:t>https://armkeil.blob.core.windows.net/developer/Files/pdf/news/arm-client-mobile-</a:t>
            </a:r>
            <a:endParaRPr lang="hu-HU" sz="1400" dirty="0"/>
          </a:p>
          <a:p>
            <a:r>
              <a:rPr lang="hu-HU" sz="1400" dirty="0"/>
              <a:t>            </a:t>
            </a:r>
            <a:r>
              <a:rPr lang="en-US" sz="1400" dirty="0"/>
              <a:t>launch-2020-deck.pdf</a:t>
            </a:r>
          </a:p>
        </p:txBody>
      </p:sp>
      <p:sp>
        <p:nvSpPr>
          <p:cNvPr id="8" name="Szövegdoboz 7"/>
          <p:cNvSpPr txBox="1"/>
          <p:nvPr/>
        </p:nvSpPr>
        <p:spPr>
          <a:xfrm>
            <a:off x="170775" y="4485400"/>
            <a:ext cx="8947449" cy="738664"/>
          </a:xfrm>
          <a:prstGeom prst="rect">
            <a:avLst/>
          </a:prstGeom>
          <a:noFill/>
        </p:spPr>
        <p:txBody>
          <a:bodyPr wrap="none" rtlCol="0">
            <a:spAutoFit/>
          </a:bodyPr>
          <a:lstStyle/>
          <a:p>
            <a:r>
              <a:rPr lang="en-US" sz="1400" dirty="0"/>
              <a:t>[12</a:t>
            </a:r>
            <a:r>
              <a:rPr lang="hu-HU" sz="1400" dirty="0"/>
              <a:t>9</a:t>
            </a:r>
            <a:r>
              <a:rPr lang="en-US" sz="1400" dirty="0"/>
              <a:t>]: </a:t>
            </a:r>
            <a:r>
              <a:rPr lang="hu-HU" sz="1400" dirty="0"/>
              <a:t>Hill B., </a:t>
            </a:r>
            <a:r>
              <a:rPr lang="en-US" sz="1400" dirty="0"/>
              <a:t>Arm Unveils Cortex-A78, Cortex-X1 Architectures: Efficiency And Big Performance </a:t>
            </a:r>
            <a:endParaRPr lang="hu-HU" sz="1400" dirty="0"/>
          </a:p>
          <a:p>
            <a:r>
              <a:rPr lang="hu-HU" sz="1400" dirty="0"/>
              <a:t>            </a:t>
            </a:r>
            <a:r>
              <a:rPr lang="en-US" sz="1400" dirty="0"/>
              <a:t>Gains For Next-Gen Mobile Devices</a:t>
            </a:r>
            <a:r>
              <a:rPr lang="hu-HU" sz="1400" dirty="0"/>
              <a:t>, Hot Hardware, May 26 2020,</a:t>
            </a:r>
          </a:p>
          <a:p>
            <a:r>
              <a:rPr lang="hu-HU" sz="1400" dirty="0"/>
              <a:t>            </a:t>
            </a:r>
            <a:r>
              <a:rPr lang="en-US" sz="1400" dirty="0"/>
              <a:t>https://hothardware.com/news/arm-cortex-a78-cortex-x1-mali-g78-snapdragon-875</a:t>
            </a:r>
          </a:p>
        </p:txBody>
      </p:sp>
      <p:sp>
        <p:nvSpPr>
          <p:cNvPr id="9" name="Szövegdoboz 8"/>
          <p:cNvSpPr txBox="1"/>
          <p:nvPr/>
        </p:nvSpPr>
        <p:spPr>
          <a:xfrm>
            <a:off x="170207" y="5324365"/>
            <a:ext cx="8770414" cy="738664"/>
          </a:xfrm>
          <a:prstGeom prst="rect">
            <a:avLst/>
          </a:prstGeom>
          <a:noFill/>
        </p:spPr>
        <p:txBody>
          <a:bodyPr wrap="none" rtlCol="0">
            <a:spAutoFit/>
          </a:bodyPr>
          <a:lstStyle/>
          <a:p>
            <a:r>
              <a:rPr lang="en-US" sz="1400" dirty="0"/>
              <a:t>[1</a:t>
            </a:r>
            <a:r>
              <a:rPr lang="hu-HU" sz="1400" dirty="0"/>
              <a:t>30</a:t>
            </a:r>
            <a:r>
              <a:rPr lang="en-US" sz="1400" dirty="0"/>
              <a:t>]: </a:t>
            </a:r>
            <a:r>
              <a:rPr lang="hu-HU" sz="1400" dirty="0" err="1"/>
              <a:t>Schor</a:t>
            </a:r>
            <a:r>
              <a:rPr lang="hu-HU" sz="1400" dirty="0"/>
              <a:t> D., </a:t>
            </a:r>
            <a:r>
              <a:rPr lang="en-US" sz="1400" dirty="0"/>
              <a:t>Arm Cortex-X1: The First From The Cortex-X Custom Program</a:t>
            </a:r>
            <a:r>
              <a:rPr lang="hu-HU" sz="1400" dirty="0"/>
              <a:t>, </a:t>
            </a:r>
            <a:r>
              <a:rPr lang="hu-HU" sz="1400" dirty="0" err="1"/>
              <a:t>Wikichip</a:t>
            </a:r>
            <a:r>
              <a:rPr lang="hu-HU" sz="1400" dirty="0"/>
              <a:t> </a:t>
            </a:r>
            <a:r>
              <a:rPr lang="hu-HU" sz="1400" dirty="0" err="1"/>
              <a:t>Fuse</a:t>
            </a:r>
            <a:r>
              <a:rPr lang="hu-HU" sz="1400" dirty="0"/>
              <a:t>,</a:t>
            </a:r>
          </a:p>
          <a:p>
            <a:r>
              <a:rPr lang="hu-HU" sz="1400" dirty="0"/>
              <a:t>            May 26 2020, https://fuse.wikichip.org/news/3543/arm-cortex-x1-the-first-from-the-</a:t>
            </a:r>
          </a:p>
          <a:p>
            <a:r>
              <a:rPr lang="hu-HU" sz="1400" dirty="0"/>
              <a:t>            </a:t>
            </a:r>
            <a:r>
              <a:rPr lang="hu-HU" sz="1400" dirty="0" err="1"/>
              <a:t>cortex</a:t>
            </a:r>
            <a:r>
              <a:rPr lang="hu-HU" sz="1400" dirty="0"/>
              <a:t>-x-</a:t>
            </a:r>
            <a:r>
              <a:rPr lang="hu-HU" sz="1400" dirty="0" err="1"/>
              <a:t>custom</a:t>
            </a:r>
            <a:r>
              <a:rPr lang="hu-HU" sz="1400" dirty="0"/>
              <a:t>-program/</a:t>
            </a:r>
            <a:endParaRPr lang="en-US" sz="1400" dirty="0"/>
          </a:p>
        </p:txBody>
      </p:sp>
      <p:sp>
        <p:nvSpPr>
          <p:cNvPr id="11" name="Rectangle 13"/>
          <p:cNvSpPr>
            <a:spLocks noChangeArrowheads="1"/>
          </p:cNvSpPr>
          <p:nvPr/>
        </p:nvSpPr>
        <p:spPr bwMode="auto">
          <a:xfrm>
            <a:off x="-7144" y="5760"/>
            <a:ext cx="9158287"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16</a:t>
            </a:r>
            <a:r>
              <a:rPr lang="en-US" sz="1700" dirty="0">
                <a:solidFill>
                  <a:srgbClr val="FFFFFF"/>
                </a:solidFill>
                <a:latin typeface="Verdana" panose="020B0604030504040204" pitchFamily="34" charset="0"/>
                <a:ea typeface="Verdana" panose="020B0604030504040204" pitchFamily="34" charset="0"/>
                <a:cs typeface="+mj-cs"/>
              </a:rPr>
              <a:t>)</a:t>
            </a:r>
          </a:p>
        </p:txBody>
      </p:sp>
    </p:spTree>
    <p:extLst>
      <p:ext uri="{BB962C8B-B14F-4D97-AF65-F5344CB8AC3E}">
        <p14:creationId xmlns:p14="http://schemas.microsoft.com/office/powerpoint/2010/main" val="876401137"/>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573757" cy="523220"/>
          </a:xfrm>
          <a:prstGeom prst="rect">
            <a:avLst/>
          </a:prstGeom>
          <a:noFill/>
        </p:spPr>
        <p:txBody>
          <a:bodyPr wrap="none" rtlCol="0">
            <a:spAutoFit/>
          </a:bodyPr>
          <a:lstStyle/>
          <a:p>
            <a:pPr lvl="0"/>
            <a:r>
              <a:rPr kumimoji="0" lang="en-US" sz="1400" b="0" i="0" u="none" strike="noStrike" kern="1200" cap="none" spc="0" normalizeH="0" baseline="0" noProof="0" dirty="0">
                <a:ln>
                  <a:noFill/>
                </a:ln>
                <a:solidFill>
                  <a:srgbClr val="000000"/>
                </a:solidFill>
                <a:effectLst/>
                <a:uLnTx/>
                <a:uFillTx/>
                <a:latin typeface="Verdana"/>
                <a:ea typeface="+mn-ea"/>
                <a:cs typeface="+mn-cs"/>
              </a:rPr>
              <a:t>[1</a:t>
            </a:r>
            <a:r>
              <a:rPr kumimoji="0" lang="hu-HU" sz="1400" b="0" i="0" u="none" strike="noStrike" kern="1200" cap="none" spc="0" normalizeH="0" baseline="0" noProof="0" dirty="0">
                <a:ln>
                  <a:noFill/>
                </a:ln>
                <a:solidFill>
                  <a:srgbClr val="000000"/>
                </a:solidFill>
                <a:effectLst/>
                <a:uLnTx/>
                <a:uFillTx/>
                <a:latin typeface="Verdana"/>
                <a:ea typeface="+mn-ea"/>
                <a:cs typeface="+mn-cs"/>
              </a:rPr>
              <a:t>31</a:t>
            </a: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hu-HU" sz="1400" b="0" i="0" u="none" strike="noStrike" kern="1200" cap="none" spc="0" normalizeH="0" baseline="0" noProof="0" dirty="0" err="1">
                <a:ln>
                  <a:noFill/>
                </a:ln>
                <a:solidFill>
                  <a:srgbClr val="000000"/>
                </a:solidFill>
                <a:effectLst/>
                <a:uLnTx/>
                <a:uFillTx/>
                <a:latin typeface="Verdana"/>
                <a:ea typeface="+mn-ea"/>
                <a:cs typeface="+mn-cs"/>
              </a:rPr>
              <a:t>Frumusanu</a:t>
            </a:r>
            <a:r>
              <a:rPr kumimoji="0" lang="hu-HU" sz="1400" b="0" i="0" u="none" strike="noStrike" kern="1200" cap="none" spc="0" normalizeH="0" baseline="0" noProof="0" dirty="0">
                <a:ln>
                  <a:noFill/>
                </a:ln>
                <a:solidFill>
                  <a:srgbClr val="000000"/>
                </a:solidFill>
                <a:effectLst/>
                <a:uLnTx/>
                <a:uFillTx/>
                <a:latin typeface="Verdana"/>
                <a:ea typeface="+mn-ea"/>
                <a:cs typeface="+mn-cs"/>
              </a:rPr>
              <a:t> A., </a:t>
            </a:r>
            <a:r>
              <a:rPr lang="en-US" sz="1400" dirty="0">
                <a:solidFill>
                  <a:srgbClr val="000000"/>
                </a:solidFill>
              </a:rPr>
              <a:t>ARM Details Built on ARM Cortex Technology License</a:t>
            </a:r>
            <a:r>
              <a:rPr lang="hu-HU" sz="1400" dirty="0">
                <a:solidFill>
                  <a:srgbClr val="000000"/>
                </a:solidFill>
              </a:rPr>
              <a:t>, </a:t>
            </a:r>
            <a:r>
              <a:rPr lang="hu-HU" sz="1400" dirty="0" err="1">
                <a:solidFill>
                  <a:srgbClr val="000000"/>
                </a:solidFill>
              </a:rPr>
              <a:t>AnandTech</a:t>
            </a:r>
            <a:r>
              <a:rPr lang="hu-HU" sz="1400" dirty="0">
                <a:solidFill>
                  <a:srgbClr val="000000"/>
                </a:solidFill>
              </a:rPr>
              <a:t>, </a:t>
            </a:r>
          </a:p>
          <a:p>
            <a:pPr lvl="0"/>
            <a:r>
              <a:rPr lang="hu-HU" sz="1400" dirty="0">
                <a:solidFill>
                  <a:srgbClr val="000000"/>
                </a:solidFill>
              </a:rPr>
              <a:t>            May 29 2016, https://www.anandtech.com/show/10366/arm-built-on-cortex-license</a:t>
            </a:r>
            <a:endParaRPr lang="en-US" sz="1400" dirty="0">
              <a:solidFill>
                <a:srgbClr val="000000"/>
              </a:solidFill>
            </a:endParaRPr>
          </a:p>
        </p:txBody>
      </p:sp>
      <p:sp>
        <p:nvSpPr>
          <p:cNvPr id="3" name="TextBox 2"/>
          <p:cNvSpPr txBox="1"/>
          <p:nvPr/>
        </p:nvSpPr>
        <p:spPr>
          <a:xfrm>
            <a:off x="172388" y="1245021"/>
            <a:ext cx="8656729"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kumimoji="0" lang="hu-HU" sz="1400" b="0" i="0" u="none" strike="noStrike" kern="1200" cap="none" spc="0" normalizeH="0" baseline="0" noProof="0" dirty="0">
                <a:ln>
                  <a:noFill/>
                </a:ln>
                <a:effectLst/>
                <a:uLnTx/>
                <a:uFillTx/>
                <a:latin typeface="Verdana"/>
                <a:ea typeface="+mn-ea"/>
                <a:cs typeface="+mn-cs"/>
              </a:rPr>
              <a:t>32</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Caulfield</a:t>
            </a:r>
            <a:r>
              <a:rPr kumimoji="0" lang="hu-HU" sz="1400" b="0" i="0" u="none" strike="noStrike" kern="1200" cap="none" spc="0" normalizeH="0" baseline="0" noProof="0" dirty="0">
                <a:ln>
                  <a:noFill/>
                </a:ln>
                <a:effectLst/>
                <a:uLnTx/>
                <a:uFillTx/>
                <a:latin typeface="Verdana"/>
                <a:ea typeface="+mn-ea"/>
                <a:cs typeface="+mn-cs"/>
              </a:rPr>
              <a:t> I.M., </a:t>
            </a:r>
            <a:r>
              <a:rPr kumimoji="0" lang="hu-HU" sz="1400" b="0" i="0" u="none" strike="noStrike" kern="1200" cap="none" spc="0" normalizeH="0" baseline="0" noProof="0" dirty="0" err="1">
                <a:ln>
                  <a:noFill/>
                </a:ln>
                <a:effectLst/>
                <a:uLnTx/>
                <a:uFillTx/>
                <a:latin typeface="Verdana"/>
                <a:ea typeface="+mn-ea"/>
                <a:cs typeface="+mn-cs"/>
              </a:rPr>
              <a:t>Pathirane</a:t>
            </a:r>
            <a:r>
              <a:rPr kumimoji="0" lang="hu-HU" sz="1400" b="0" i="0" u="none" strike="noStrike" kern="1200" cap="none" spc="0" normalizeH="0" baseline="0" noProof="0" dirty="0">
                <a:ln>
                  <a:noFill/>
                </a:ln>
                <a:effectLst/>
                <a:uLnTx/>
                <a:uFillTx/>
                <a:latin typeface="Verdana"/>
                <a:ea typeface="+mn-ea"/>
                <a:cs typeface="+mn-cs"/>
              </a:rPr>
              <a:t> C.A.S.,</a:t>
            </a:r>
            <a:r>
              <a:rPr lang="hu-HU" sz="1400" dirty="0"/>
              <a:t> </a:t>
            </a:r>
            <a:r>
              <a:rPr lang="hu-HU" sz="1400" dirty="0" err="1"/>
              <a:t>Instruction</a:t>
            </a:r>
            <a:r>
              <a:rPr lang="hu-HU" sz="1400" dirty="0"/>
              <a:t> </a:t>
            </a:r>
            <a:r>
              <a:rPr lang="hu-HU" sz="1400" dirty="0" err="1"/>
              <a:t>fusion</a:t>
            </a:r>
            <a:r>
              <a:rPr lang="hu-HU" sz="1400" dirty="0"/>
              <a:t>, US 2017/0123808 A1, May 4 2017,</a:t>
            </a:r>
          </a:p>
          <a:p>
            <a:pPr lvl="0"/>
            <a:r>
              <a:rPr lang="hu-HU" sz="1400" dirty="0"/>
              <a:t>            </a:t>
            </a:r>
            <a:r>
              <a:rPr lang="en-US" sz="1400" dirty="0"/>
              <a:t>https://patents.google.com/patent/US20170123808</a:t>
            </a:r>
            <a:endParaRPr kumimoji="0" lang="en-US" sz="1400" b="0" i="0" u="none" strike="noStrike" kern="1200" cap="none" spc="0" normalizeH="0" baseline="0" noProof="0" dirty="0">
              <a:ln>
                <a:noFill/>
              </a:ln>
              <a:effectLst/>
              <a:uLnTx/>
              <a:uFillTx/>
              <a:latin typeface="Verdana"/>
            </a:endParaRPr>
          </a:p>
        </p:txBody>
      </p:sp>
      <p:sp>
        <p:nvSpPr>
          <p:cNvPr id="11" name="Rectangle 13"/>
          <p:cNvSpPr>
            <a:spLocks noChangeArrowheads="1"/>
          </p:cNvSpPr>
          <p:nvPr/>
        </p:nvSpPr>
        <p:spPr bwMode="auto">
          <a:xfrm>
            <a:off x="-2871" y="0"/>
            <a:ext cx="9146872"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17</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5" name="TextBox 4"/>
          <p:cNvSpPr txBox="1"/>
          <p:nvPr/>
        </p:nvSpPr>
        <p:spPr>
          <a:xfrm>
            <a:off x="168190" y="1853825"/>
            <a:ext cx="8800166" cy="738664"/>
          </a:xfrm>
          <a:prstGeom prst="rect">
            <a:avLst/>
          </a:prstGeom>
          <a:noFill/>
        </p:spPr>
        <p:txBody>
          <a:bodyPr wrap="none" rtlCol="0">
            <a:spAutoFit/>
          </a:bodyPr>
          <a:lstStyle/>
          <a:p>
            <a:r>
              <a:rPr lang="en-US" sz="1400" dirty="0"/>
              <a:t>[133]: </a:t>
            </a:r>
            <a:r>
              <a:rPr lang="en-US" sz="1400" dirty="0" err="1"/>
              <a:t>Hachman</a:t>
            </a:r>
            <a:r>
              <a:rPr lang="en-US" sz="1400" dirty="0"/>
              <a:t> M., ARM challenges Intel in PCs with Deimos and Hercules chips, PC World,</a:t>
            </a:r>
          </a:p>
          <a:p>
            <a:r>
              <a:rPr lang="en-US" sz="1400" dirty="0"/>
              <a:t>            Aug. 16 2018, https://www.pcworld.com/article/3297941/arm-challenges-intel-in-pcs-</a:t>
            </a:r>
          </a:p>
          <a:p>
            <a:r>
              <a:rPr lang="en-US" sz="1400" dirty="0"/>
              <a:t>            with-deimos-and-hercules-chips.html</a:t>
            </a:r>
          </a:p>
        </p:txBody>
      </p:sp>
      <p:sp>
        <p:nvSpPr>
          <p:cNvPr id="6" name="Szövegdoboz 5"/>
          <p:cNvSpPr txBox="1"/>
          <p:nvPr/>
        </p:nvSpPr>
        <p:spPr>
          <a:xfrm>
            <a:off x="165517" y="2644865"/>
            <a:ext cx="8928919" cy="738664"/>
          </a:xfrm>
          <a:prstGeom prst="rect">
            <a:avLst/>
          </a:prstGeom>
          <a:noFill/>
        </p:spPr>
        <p:txBody>
          <a:bodyPr wrap="none" rtlCol="0">
            <a:spAutoFit/>
          </a:bodyPr>
          <a:lstStyle/>
          <a:p>
            <a:r>
              <a:rPr lang="en-US" sz="1400" dirty="0"/>
              <a:t>[1</a:t>
            </a:r>
            <a:r>
              <a:rPr lang="hu-HU" sz="1400" dirty="0"/>
              <a:t>34</a:t>
            </a:r>
            <a:r>
              <a:rPr lang="en-US" sz="1400" dirty="0"/>
              <a:t>]: </a:t>
            </a:r>
            <a:r>
              <a:rPr lang="hu-HU" sz="1400" dirty="0"/>
              <a:t>The Samsung </a:t>
            </a:r>
            <a:r>
              <a:rPr lang="hu-HU" sz="1400" dirty="0" err="1"/>
              <a:t>Exynos</a:t>
            </a:r>
            <a:r>
              <a:rPr lang="hu-HU" sz="1400" dirty="0"/>
              <a:t> 7420 Deep </a:t>
            </a:r>
            <a:r>
              <a:rPr lang="hu-HU" sz="1400" dirty="0" err="1"/>
              <a:t>Dive</a:t>
            </a:r>
            <a:r>
              <a:rPr lang="hu-HU" sz="1400" dirty="0"/>
              <a:t> – </a:t>
            </a:r>
            <a:r>
              <a:rPr lang="hu-HU" sz="1400" dirty="0" err="1"/>
              <a:t>Inside</a:t>
            </a:r>
            <a:r>
              <a:rPr lang="hu-HU" sz="1400" dirty="0"/>
              <a:t> A Modern 14nm </a:t>
            </a:r>
            <a:r>
              <a:rPr lang="hu-HU" sz="1400" dirty="0" err="1"/>
              <a:t>SoC</a:t>
            </a:r>
            <a:r>
              <a:rPr lang="hu-HU" sz="1400" dirty="0"/>
              <a:t>, </a:t>
            </a:r>
            <a:r>
              <a:rPr lang="hu-HU" sz="1400" dirty="0" err="1"/>
              <a:t>June</a:t>
            </a:r>
            <a:r>
              <a:rPr lang="hu-HU" sz="1400" dirty="0"/>
              <a:t> 29 2015,</a:t>
            </a:r>
          </a:p>
          <a:p>
            <a:r>
              <a:rPr lang="hu-HU" sz="1400" dirty="0"/>
              <a:t>            http://monimega.com/blog/2015/06/29/the-samsung-exynos-7420-deep-dive-inside-a-</a:t>
            </a:r>
          </a:p>
          <a:p>
            <a:r>
              <a:rPr lang="hu-HU" sz="1400" dirty="0"/>
              <a:t>            modern-14nm-soc/</a:t>
            </a:r>
          </a:p>
        </p:txBody>
      </p:sp>
      <p:sp>
        <p:nvSpPr>
          <p:cNvPr id="7" name="Szövegdoboz 6"/>
          <p:cNvSpPr txBox="1"/>
          <p:nvPr/>
        </p:nvSpPr>
        <p:spPr>
          <a:xfrm>
            <a:off x="171537" y="3464320"/>
            <a:ext cx="8486426" cy="523220"/>
          </a:xfrm>
          <a:prstGeom prst="rect">
            <a:avLst/>
          </a:prstGeom>
          <a:noFill/>
        </p:spPr>
        <p:txBody>
          <a:bodyPr wrap="none" rtlCol="0">
            <a:spAutoFit/>
          </a:bodyPr>
          <a:lstStyle/>
          <a:p>
            <a:r>
              <a:rPr lang="en-US" sz="1400" dirty="0"/>
              <a:t>[1</a:t>
            </a:r>
            <a:r>
              <a:rPr lang="hu-HU" sz="1400" dirty="0"/>
              <a:t>35</a:t>
            </a:r>
            <a:r>
              <a:rPr lang="en-US" sz="1400" dirty="0"/>
              <a:t>]: Hsu D., ARM Cortex-A75 and Cortex-A55, ARM Tech Forum, </a:t>
            </a:r>
            <a:r>
              <a:rPr lang="en-US" sz="1400" dirty="0" err="1"/>
              <a:t>Shenzen</a:t>
            </a:r>
            <a:r>
              <a:rPr lang="en-US" sz="1400" dirty="0"/>
              <a:t>, Jun. 14, 2017,</a:t>
            </a:r>
            <a:endParaRPr lang="hu-HU" sz="1400" dirty="0"/>
          </a:p>
          <a:p>
            <a:r>
              <a:rPr lang="hu-HU" sz="1400" dirty="0"/>
              <a:t>            </a:t>
            </a:r>
            <a:r>
              <a:rPr lang="en-US" sz="1400" dirty="0"/>
              <a:t>https://docplayer.net/85228086-Arm-cortex-a75-and-cortex-a55.html</a:t>
            </a:r>
          </a:p>
        </p:txBody>
      </p:sp>
      <p:sp>
        <p:nvSpPr>
          <p:cNvPr id="8" name="Szövegdoboz 7"/>
          <p:cNvSpPr txBox="1"/>
          <p:nvPr/>
        </p:nvSpPr>
        <p:spPr>
          <a:xfrm>
            <a:off x="170775" y="4059070"/>
            <a:ext cx="7377341" cy="307777"/>
          </a:xfrm>
          <a:prstGeom prst="rect">
            <a:avLst/>
          </a:prstGeom>
          <a:noFill/>
        </p:spPr>
        <p:txBody>
          <a:bodyPr wrap="none" rtlCol="0">
            <a:spAutoFit/>
          </a:bodyPr>
          <a:lstStyle/>
          <a:p>
            <a:r>
              <a:rPr lang="en-US" sz="1400" dirty="0"/>
              <a:t>[1</a:t>
            </a:r>
            <a:r>
              <a:rPr lang="hu-HU" sz="1400" dirty="0"/>
              <a:t>36</a:t>
            </a:r>
            <a:r>
              <a:rPr lang="en-US" sz="1400" dirty="0"/>
              <a:t>]: </a:t>
            </a:r>
            <a:r>
              <a:rPr lang="hu-HU" sz="1400" dirty="0" err="1"/>
              <a:t>Introduction</a:t>
            </a:r>
            <a:r>
              <a:rPr lang="hu-HU" sz="1400" dirty="0"/>
              <a:t> </a:t>
            </a:r>
            <a:r>
              <a:rPr lang="hu-HU" sz="1400" dirty="0" err="1"/>
              <a:t>to</a:t>
            </a:r>
            <a:r>
              <a:rPr lang="hu-HU" sz="1400" dirty="0"/>
              <a:t> SVE, 2021, 102476_0001_00_en_introduction-to-sve.pdf</a:t>
            </a:r>
          </a:p>
        </p:txBody>
      </p:sp>
      <p:sp>
        <p:nvSpPr>
          <p:cNvPr id="9" name="Szövegdoboz 8"/>
          <p:cNvSpPr txBox="1"/>
          <p:nvPr/>
        </p:nvSpPr>
        <p:spPr>
          <a:xfrm>
            <a:off x="170207" y="4426015"/>
            <a:ext cx="9414244" cy="523220"/>
          </a:xfrm>
          <a:prstGeom prst="rect">
            <a:avLst/>
          </a:prstGeom>
          <a:noFill/>
        </p:spPr>
        <p:txBody>
          <a:bodyPr wrap="none" rtlCol="0">
            <a:spAutoFit/>
          </a:bodyPr>
          <a:lstStyle/>
          <a:p>
            <a:r>
              <a:rPr lang="en-US" sz="1400" dirty="0"/>
              <a:t>[1</a:t>
            </a:r>
            <a:r>
              <a:rPr lang="hu-HU" sz="1400" dirty="0"/>
              <a:t>37</a:t>
            </a:r>
            <a:r>
              <a:rPr lang="en-US" sz="1400" dirty="0"/>
              <a:t>]: Introduction to Trusted Execution Environment and ARM's </a:t>
            </a:r>
            <a:r>
              <a:rPr lang="en-US" sz="1400" dirty="0" err="1"/>
              <a:t>TrustZone</a:t>
            </a:r>
            <a:r>
              <a:rPr lang="hu-HU" sz="1400" dirty="0"/>
              <a:t>, #</a:t>
            </a:r>
            <a:r>
              <a:rPr lang="hu-HU" sz="1400" dirty="0" err="1"/>
              <a:t>embeddedbits</a:t>
            </a:r>
            <a:r>
              <a:rPr lang="hu-HU" sz="1400" dirty="0"/>
              <a:t>, </a:t>
            </a:r>
          </a:p>
          <a:p>
            <a:r>
              <a:rPr lang="hu-HU" sz="1400" dirty="0"/>
              <a:t>            </a:t>
            </a:r>
            <a:r>
              <a:rPr lang="hu-HU" sz="1350" dirty="0"/>
              <a:t>https://embeddedbits.org/introduction-to-trusted-execution-environment-tee-arm-trustzone/</a:t>
            </a:r>
          </a:p>
        </p:txBody>
      </p:sp>
      <p:sp>
        <p:nvSpPr>
          <p:cNvPr id="10" name="Szövegdoboz 9"/>
          <p:cNvSpPr txBox="1"/>
          <p:nvPr/>
        </p:nvSpPr>
        <p:spPr>
          <a:xfrm>
            <a:off x="170775" y="5027676"/>
            <a:ext cx="9039782" cy="738664"/>
          </a:xfrm>
          <a:prstGeom prst="rect">
            <a:avLst/>
          </a:prstGeom>
          <a:noFill/>
        </p:spPr>
        <p:txBody>
          <a:bodyPr wrap="none" rtlCol="0">
            <a:spAutoFit/>
          </a:bodyPr>
          <a:lstStyle/>
          <a:p>
            <a:r>
              <a:rPr lang="en-US" sz="1400" dirty="0"/>
              <a:t>[1</a:t>
            </a:r>
            <a:r>
              <a:rPr lang="hu-HU" sz="1400" dirty="0"/>
              <a:t>38</a:t>
            </a:r>
            <a:r>
              <a:rPr lang="en-US" sz="1400" dirty="0"/>
              <a:t>]: </a:t>
            </a:r>
            <a:r>
              <a:rPr lang="hu-HU" sz="1400" spc="-20" dirty="0" err="1"/>
              <a:t>Ngabonziza</a:t>
            </a:r>
            <a:r>
              <a:rPr lang="hu-HU" sz="1400" spc="-20" dirty="0"/>
              <a:t> B., Martin D., </a:t>
            </a:r>
            <a:r>
              <a:rPr lang="hu-HU" sz="1400" spc="-20" dirty="0" err="1"/>
              <a:t>Bailey</a:t>
            </a:r>
            <a:r>
              <a:rPr lang="hu-HU" sz="1400" spc="-20" dirty="0"/>
              <a:t> A., </a:t>
            </a:r>
            <a:r>
              <a:rPr lang="hu-HU" sz="1400" spc="-20" dirty="0" err="1"/>
              <a:t>Cho</a:t>
            </a:r>
            <a:r>
              <a:rPr lang="hu-HU" sz="1400" spc="-20" dirty="0"/>
              <a:t> H. and Martin S., </a:t>
            </a:r>
            <a:r>
              <a:rPr lang="en-US" sz="1400" spc="-20" dirty="0" err="1"/>
              <a:t>TrustZone</a:t>
            </a:r>
            <a:r>
              <a:rPr lang="en-US" sz="1400" spc="-20" dirty="0"/>
              <a:t> Explained: Architectural </a:t>
            </a:r>
            <a:endParaRPr lang="hu-HU" sz="1400" spc="-20" dirty="0"/>
          </a:p>
          <a:p>
            <a:r>
              <a:rPr lang="hu-HU" sz="1400" spc="-20" dirty="0"/>
              <a:t>            </a:t>
            </a:r>
            <a:r>
              <a:rPr lang="en-US" sz="1400" spc="-20" dirty="0"/>
              <a:t>Features and Use</a:t>
            </a:r>
            <a:r>
              <a:rPr lang="hu-HU" sz="1400" spc="-20" dirty="0"/>
              <a:t> </a:t>
            </a:r>
            <a:r>
              <a:rPr lang="en-US" sz="1400" spc="-20" dirty="0"/>
              <a:t>Cases</a:t>
            </a:r>
            <a:r>
              <a:rPr lang="hu-HU" sz="1400" spc="-20" dirty="0"/>
              <a:t>, IEEE 2nd International </a:t>
            </a:r>
            <a:r>
              <a:rPr lang="hu-HU" sz="1400" spc="-20" dirty="0" err="1"/>
              <a:t>Conference</a:t>
            </a:r>
            <a:r>
              <a:rPr lang="hu-HU" sz="1400" spc="-20" dirty="0"/>
              <a:t> </a:t>
            </a:r>
            <a:r>
              <a:rPr lang="hu-HU" sz="1400" spc="-20" dirty="0" err="1"/>
              <a:t>on</a:t>
            </a:r>
            <a:r>
              <a:rPr lang="hu-HU" sz="1400" spc="-20" dirty="0"/>
              <a:t> </a:t>
            </a:r>
            <a:r>
              <a:rPr lang="hu-HU" sz="1400" spc="-20" dirty="0" err="1"/>
              <a:t>Collaboration</a:t>
            </a:r>
            <a:r>
              <a:rPr lang="hu-HU" sz="1400" spc="-20" dirty="0"/>
              <a:t> and Internet </a:t>
            </a:r>
          </a:p>
          <a:p>
            <a:r>
              <a:rPr lang="hu-HU" sz="1400" dirty="0"/>
              <a:t>            </a:t>
            </a:r>
            <a:r>
              <a:rPr lang="hu-HU" sz="1400" dirty="0" err="1"/>
              <a:t>Computing</a:t>
            </a:r>
            <a:r>
              <a:rPr lang="hu-HU" sz="1400" dirty="0"/>
              <a:t>, 2016, https://sefcom.asu.edu/publications/trustzone-explained-cic2016.pdf</a:t>
            </a:r>
            <a:endParaRPr lang="en-US" sz="1400" dirty="0"/>
          </a:p>
        </p:txBody>
      </p:sp>
      <p:sp>
        <p:nvSpPr>
          <p:cNvPr id="12" name="Szövegdoboz 11"/>
          <p:cNvSpPr txBox="1"/>
          <p:nvPr/>
        </p:nvSpPr>
        <p:spPr>
          <a:xfrm>
            <a:off x="170207" y="5847591"/>
            <a:ext cx="8399800" cy="523220"/>
          </a:xfrm>
          <a:prstGeom prst="rect">
            <a:avLst/>
          </a:prstGeom>
          <a:noFill/>
        </p:spPr>
        <p:txBody>
          <a:bodyPr wrap="none" rtlCol="0">
            <a:spAutoFit/>
          </a:bodyPr>
          <a:lstStyle/>
          <a:p>
            <a:r>
              <a:rPr lang="en-US" sz="1400" dirty="0"/>
              <a:t>[1</a:t>
            </a:r>
            <a:r>
              <a:rPr lang="hu-HU" sz="1400" dirty="0"/>
              <a:t>39</a:t>
            </a:r>
            <a:r>
              <a:rPr lang="en-US" sz="1400" dirty="0"/>
              <a:t>]: </a:t>
            </a:r>
            <a:r>
              <a:rPr lang="hu-HU" sz="1400" dirty="0" err="1"/>
              <a:t>Menarini</a:t>
            </a:r>
            <a:r>
              <a:rPr lang="hu-HU" sz="1400" dirty="0"/>
              <a:t> F., </a:t>
            </a:r>
            <a:r>
              <a:rPr lang="en-US" sz="1400" dirty="0"/>
              <a:t>Breaking TEE Security Part 1: TEEs, </a:t>
            </a:r>
            <a:r>
              <a:rPr lang="en-US" sz="1400" dirty="0" err="1"/>
              <a:t>TrustZone</a:t>
            </a:r>
            <a:r>
              <a:rPr lang="en-US" sz="1400" dirty="0"/>
              <a:t> and TEEGRIS</a:t>
            </a:r>
            <a:r>
              <a:rPr lang="hu-HU" sz="1400" dirty="0"/>
              <a:t>, </a:t>
            </a:r>
            <a:r>
              <a:rPr lang="hu-HU" sz="1400" dirty="0" err="1"/>
              <a:t>Riscure</a:t>
            </a:r>
            <a:r>
              <a:rPr lang="hu-HU" sz="1400" dirty="0"/>
              <a:t>,</a:t>
            </a:r>
          </a:p>
          <a:p>
            <a:r>
              <a:rPr lang="hu-HU" sz="1400" dirty="0"/>
              <a:t>            Febr. 23 2021, https://www.riscure.com/blog/tee-security-samsung-teegris-part1 </a:t>
            </a:r>
            <a:endParaRPr lang="en-US" sz="1400" dirty="0"/>
          </a:p>
        </p:txBody>
      </p:sp>
    </p:spTree>
    <p:extLst>
      <p:ext uri="{BB962C8B-B14F-4D97-AF65-F5344CB8AC3E}">
        <p14:creationId xmlns:p14="http://schemas.microsoft.com/office/powerpoint/2010/main" val="264316411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745471"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40</a:t>
            </a:r>
            <a:r>
              <a:rPr kumimoji="0" lang="en-US" sz="1400" b="0" i="0" u="none" strike="noStrike" kern="1200" cap="none" spc="0" normalizeH="0" baseline="0" noProof="0" dirty="0">
                <a:ln>
                  <a:noFill/>
                </a:ln>
                <a:effectLst/>
                <a:uLnTx/>
                <a:uFillTx/>
                <a:latin typeface="Verdana"/>
                <a:ea typeface="+mn-ea"/>
                <a:cs typeface="+mn-cs"/>
              </a:rPr>
              <a:t>]: </a:t>
            </a:r>
            <a:r>
              <a:rPr lang="fi-FI" sz="1400" dirty="0"/>
              <a:t>Carlini</a:t>
            </a:r>
            <a:r>
              <a:rPr lang="hu-HU" sz="1400" dirty="0"/>
              <a:t> M., </a:t>
            </a:r>
            <a:r>
              <a:rPr lang="fi-FI" sz="1400" dirty="0"/>
              <a:t>Kuriakose</a:t>
            </a:r>
            <a:r>
              <a:rPr lang="hu-HU" sz="1400" dirty="0"/>
              <a:t> S.V., </a:t>
            </a:r>
            <a:r>
              <a:rPr lang="en-US" sz="1400" dirty="0"/>
              <a:t>Trusted Firmware: Building Secure Firmware Collaboratively</a:t>
            </a:r>
            <a:r>
              <a:rPr lang="hu-HU" sz="1400" dirty="0"/>
              <a:t>, </a:t>
            </a:r>
          </a:p>
          <a:p>
            <a:pPr lvl="0"/>
            <a:r>
              <a:rPr lang="hu-HU" sz="1400" dirty="0"/>
              <a:t>            https://static.sched.com/hosted_files/osseu2020/71/TrustedFirmware_ELC_2020.pdf </a:t>
            </a:r>
            <a:endParaRPr kumimoji="0" lang="en-US" sz="1400" b="0" i="0" u="none" strike="noStrike" kern="1200" cap="none" spc="0" normalizeH="0" baseline="0" noProof="0" dirty="0">
              <a:ln>
                <a:noFill/>
              </a:ln>
              <a:effectLst/>
              <a:uLnTx/>
              <a:uFillTx/>
              <a:latin typeface="Verdana"/>
            </a:endParaRPr>
          </a:p>
        </p:txBody>
      </p:sp>
      <p:sp>
        <p:nvSpPr>
          <p:cNvPr id="3" name="TextBox 2"/>
          <p:cNvSpPr txBox="1"/>
          <p:nvPr/>
        </p:nvSpPr>
        <p:spPr>
          <a:xfrm>
            <a:off x="172388" y="1245021"/>
            <a:ext cx="8914107"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41</a:t>
            </a:r>
            <a:r>
              <a:rPr kumimoji="0" lang="en-US" sz="1400" b="0" i="0" u="none" strike="noStrike" kern="1200" cap="none" spc="0" normalizeH="0" baseline="0" noProof="0" dirty="0">
                <a:ln>
                  <a:noFill/>
                </a:ln>
                <a:effectLst/>
                <a:uLnTx/>
                <a:uFillTx/>
                <a:latin typeface="Verdana"/>
                <a:ea typeface="+mn-ea"/>
                <a:cs typeface="+mn-cs"/>
              </a:rPr>
              <a:t>]: </a:t>
            </a:r>
            <a:r>
              <a:rPr lang="hu-HU" sz="1400" dirty="0" err="1"/>
              <a:t>Slava</a:t>
            </a:r>
            <a:r>
              <a:rPr lang="hu-HU" sz="1400" dirty="0"/>
              <a:t> </a:t>
            </a:r>
            <a:r>
              <a:rPr lang="hu-HU" sz="1400" dirty="0" err="1"/>
              <a:t>Makkaveev</a:t>
            </a:r>
            <a:r>
              <a:rPr lang="hu-HU" sz="1400" dirty="0"/>
              <a:t>, </a:t>
            </a:r>
            <a:r>
              <a:rPr lang="en-US" sz="1400" dirty="0"/>
              <a:t>The Road to Qualcomm </a:t>
            </a:r>
            <a:r>
              <a:rPr lang="en-US" sz="1400" dirty="0" err="1"/>
              <a:t>TrustZone</a:t>
            </a:r>
            <a:r>
              <a:rPr lang="en-US" sz="1400" dirty="0"/>
              <a:t> Apps Fuzzing</a:t>
            </a:r>
            <a:r>
              <a:rPr lang="hu-HU" sz="1400" dirty="0"/>
              <a:t>, </a:t>
            </a:r>
            <a:r>
              <a:rPr lang="hu-HU" sz="1400" dirty="0" err="1"/>
              <a:t>Checkpoint</a:t>
            </a:r>
            <a:r>
              <a:rPr lang="hu-HU" sz="1400" dirty="0"/>
              <a:t>,</a:t>
            </a:r>
          </a:p>
          <a:p>
            <a:pPr lvl="0"/>
            <a:r>
              <a:rPr kumimoji="0" lang="hu-HU" sz="1400" b="0" i="0" u="none" strike="noStrike" kern="1200" cap="none" spc="0" normalizeH="0" baseline="0" noProof="0" dirty="0">
                <a:ln>
                  <a:noFill/>
                </a:ln>
                <a:effectLst/>
                <a:uLnTx/>
                <a:uFillTx/>
                <a:latin typeface="Verdana"/>
                <a:ea typeface="+mn-ea"/>
                <a:cs typeface="+mn-cs"/>
              </a:rPr>
              <a:t>            Nov. </a:t>
            </a:r>
            <a:r>
              <a:rPr lang="hu-HU" sz="1400" dirty="0"/>
              <a:t>14 2019, https://research.checkpoint.com/2019/the-road-to-qualcomm-trustzone-</a:t>
            </a:r>
          </a:p>
          <a:p>
            <a:pPr lvl="0"/>
            <a:r>
              <a:rPr lang="hu-HU" sz="1400" dirty="0"/>
              <a:t>            </a:t>
            </a:r>
            <a:r>
              <a:rPr lang="hu-HU" sz="1400" dirty="0" err="1"/>
              <a:t>apps-fuzzing</a:t>
            </a:r>
            <a:r>
              <a:rPr lang="hu-HU" sz="1400" dirty="0"/>
              <a:t>/</a:t>
            </a:r>
            <a:endParaRPr kumimoji="0" lang="en-US" sz="1400" b="0" i="0" u="none" strike="noStrike" kern="1200" cap="none" spc="0" normalizeH="0" baseline="0" noProof="0" dirty="0">
              <a:ln>
                <a:noFill/>
              </a:ln>
              <a:effectLst/>
              <a:uLnTx/>
              <a:uFillTx/>
              <a:latin typeface="Verdana"/>
            </a:endParaRPr>
          </a:p>
        </p:txBody>
      </p:sp>
      <p:sp>
        <p:nvSpPr>
          <p:cNvPr id="11" name="Rectangle 13"/>
          <p:cNvSpPr>
            <a:spLocks noChangeArrowheads="1"/>
          </p:cNvSpPr>
          <p:nvPr/>
        </p:nvSpPr>
        <p:spPr bwMode="auto">
          <a:xfrm>
            <a:off x="0" y="2497"/>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18</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5" name="TextBox 4"/>
          <p:cNvSpPr txBox="1"/>
          <p:nvPr/>
        </p:nvSpPr>
        <p:spPr>
          <a:xfrm>
            <a:off x="168190" y="2043780"/>
            <a:ext cx="8878136"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kumimoji="0" lang="hu-HU" sz="1400" b="0" i="0" u="none" strike="noStrike" kern="1200" cap="none" spc="0" normalizeH="0" baseline="0" noProof="0" dirty="0">
                <a:ln>
                  <a:noFill/>
                </a:ln>
                <a:effectLst/>
                <a:uLnTx/>
                <a:uFillTx/>
                <a:latin typeface="Verdana"/>
                <a:ea typeface="+mn-ea"/>
                <a:cs typeface="+mn-cs"/>
              </a:rPr>
              <a:t>42</a:t>
            </a:r>
            <a:r>
              <a:rPr lang="en-US" sz="1400" dirty="0"/>
              <a:t>]: </a:t>
            </a:r>
            <a:r>
              <a:rPr lang="en-US" sz="1400" dirty="0" err="1"/>
              <a:t>Eyrolles</a:t>
            </a:r>
            <a:r>
              <a:rPr lang="hu-HU" sz="1400" dirty="0"/>
              <a:t> N., </a:t>
            </a:r>
            <a:r>
              <a:rPr lang="en-US" sz="1400" dirty="0"/>
              <a:t>TEE and trust: assessing the security of Arm’s </a:t>
            </a:r>
            <a:r>
              <a:rPr lang="en-US" sz="1400" dirty="0" err="1"/>
              <a:t>TrustZone</a:t>
            </a:r>
            <a:r>
              <a:rPr lang="hu-HU" sz="1400" dirty="0"/>
              <a:t>, </a:t>
            </a:r>
            <a:r>
              <a:rPr lang="hu-HU" sz="1400" dirty="0" err="1"/>
              <a:t>Viaccess</a:t>
            </a:r>
            <a:r>
              <a:rPr lang="hu-HU" sz="1400" dirty="0"/>
              <a:t>-orca,</a:t>
            </a:r>
          </a:p>
          <a:p>
            <a:pPr lvl="0"/>
            <a:r>
              <a:rPr kumimoji="0" lang="hu-HU" sz="1400" b="0" i="0" u="none" strike="noStrike" kern="1200" cap="none" spc="-20" normalizeH="0" noProof="0" dirty="0">
                <a:ln>
                  <a:noFill/>
                </a:ln>
                <a:effectLst/>
                <a:uLnTx/>
                <a:uFillTx/>
                <a:latin typeface="Verdana"/>
              </a:rPr>
              <a:t>            </a:t>
            </a:r>
            <a:r>
              <a:rPr kumimoji="0" lang="hu-HU" sz="1350" b="0" i="0" u="none" strike="noStrike" kern="1200" cap="none" spc="-20" normalizeH="0" noProof="0" dirty="0">
                <a:ln>
                  <a:noFill/>
                </a:ln>
                <a:effectLst/>
                <a:uLnTx/>
                <a:uFillTx/>
                <a:latin typeface="Verdana"/>
              </a:rPr>
              <a:t>Febr. </a:t>
            </a:r>
            <a:r>
              <a:rPr lang="hu-HU" sz="1350" spc="-20" dirty="0"/>
              <a:t>17 2021, https://www.viaccess-orca.com/blog/assessing-the-security-of-arms-trustzone</a:t>
            </a:r>
            <a:endParaRPr kumimoji="0" lang="en-US" sz="1350" b="0" i="0" u="none" strike="noStrike" kern="1200" cap="none" spc="-20" normalizeH="0" noProof="0" dirty="0">
              <a:ln>
                <a:noFill/>
              </a:ln>
              <a:effectLst/>
              <a:uLnTx/>
              <a:uFillTx/>
              <a:latin typeface="Verdana"/>
            </a:endParaRPr>
          </a:p>
        </p:txBody>
      </p:sp>
      <p:sp>
        <p:nvSpPr>
          <p:cNvPr id="6" name="Szövegdoboz 5"/>
          <p:cNvSpPr txBox="1"/>
          <p:nvPr/>
        </p:nvSpPr>
        <p:spPr>
          <a:xfrm>
            <a:off x="165517" y="2644865"/>
            <a:ext cx="8697317"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43</a:t>
            </a:r>
            <a:r>
              <a:rPr kumimoji="0" lang="en-US" sz="1400" b="0" i="0" u="none" strike="noStrike" kern="1200" cap="none" spc="0" normalizeH="0" baseline="0" noProof="0" dirty="0">
                <a:ln>
                  <a:noFill/>
                </a:ln>
                <a:effectLst/>
                <a:uLnTx/>
                <a:uFillTx/>
                <a:latin typeface="Verdana"/>
                <a:ea typeface="+mn-ea"/>
                <a:cs typeface="+mn-cs"/>
              </a:rPr>
              <a:t>]: </a:t>
            </a:r>
            <a:r>
              <a:rPr lang="en-US" sz="1400" dirty="0"/>
              <a:t>Security Analysis of TEEs on </a:t>
            </a:r>
            <a:r>
              <a:rPr lang="en-US" sz="1400" dirty="0" err="1"/>
              <a:t>TrustZone</a:t>
            </a:r>
            <a:r>
              <a:rPr lang="hu-HU" sz="1400" dirty="0"/>
              <a:t>, </a:t>
            </a:r>
            <a:r>
              <a:rPr lang="hu-HU" sz="1400" dirty="0" err="1"/>
              <a:t>Viaccess</a:t>
            </a:r>
            <a:r>
              <a:rPr lang="hu-HU" sz="1400" dirty="0"/>
              <a:t>-orca,</a:t>
            </a:r>
          </a:p>
          <a:p>
            <a:pPr lvl="0"/>
            <a:r>
              <a:rPr lang="hu-HU" sz="1400" dirty="0"/>
              <a:t>            https://www.viaccess-orca.com/hubfs/TEE%20White%20Paper%20final%202021.pdf</a:t>
            </a:r>
            <a:endParaRPr kumimoji="0" lang="hu-HU" sz="1400" b="0" i="0" u="none" strike="noStrike" kern="1200" cap="none" spc="0" normalizeH="0" baseline="0" noProof="0" dirty="0">
              <a:ln>
                <a:noFill/>
              </a:ln>
              <a:effectLst/>
              <a:uLnTx/>
              <a:uFillTx/>
              <a:latin typeface="Verdana"/>
            </a:endParaRPr>
          </a:p>
        </p:txBody>
      </p:sp>
      <p:sp>
        <p:nvSpPr>
          <p:cNvPr id="7" name="Szövegdoboz 6"/>
          <p:cNvSpPr txBox="1"/>
          <p:nvPr/>
        </p:nvSpPr>
        <p:spPr>
          <a:xfrm>
            <a:off x="171537" y="3232550"/>
            <a:ext cx="9005735"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44</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Frumusanu</a:t>
            </a:r>
            <a:r>
              <a:rPr kumimoji="0" lang="hu-HU" sz="1400" b="0" i="0" u="none" strike="noStrike" kern="1200" cap="none" spc="0" normalizeH="0" baseline="0" noProof="0" dirty="0">
                <a:ln>
                  <a:noFill/>
                </a:ln>
                <a:effectLst/>
                <a:uLnTx/>
                <a:uFillTx/>
                <a:latin typeface="Verdana"/>
                <a:ea typeface="+mn-ea"/>
                <a:cs typeface="+mn-cs"/>
              </a:rPr>
              <a:t> A.,</a:t>
            </a:r>
            <a:r>
              <a:rPr kumimoji="0" lang="hu-HU" sz="1400" b="0" i="0" u="none" strike="noStrike" kern="1200" cap="none" spc="0" normalizeH="0" noProof="0" dirty="0">
                <a:ln>
                  <a:noFill/>
                </a:ln>
                <a:effectLst/>
                <a:uLnTx/>
                <a:uFillTx/>
                <a:latin typeface="Verdana"/>
                <a:ea typeface="+mn-ea"/>
                <a:cs typeface="+mn-cs"/>
              </a:rPr>
              <a:t> </a:t>
            </a:r>
            <a:r>
              <a:rPr lang="en-US" sz="1400" dirty="0"/>
              <a:t>Arm Announces Armv9 Architecture: SVE2, Security, and the Next Decade</a:t>
            </a:r>
            <a:r>
              <a:rPr lang="hu-HU" sz="1400" dirty="0"/>
              <a:t>,</a:t>
            </a:r>
          </a:p>
          <a:p>
            <a:pPr lvl="0"/>
            <a:r>
              <a:rPr lang="hu-HU" sz="1400" dirty="0"/>
              <a:t>            </a:t>
            </a:r>
            <a:r>
              <a:rPr lang="hu-HU" sz="1400" dirty="0" err="1"/>
              <a:t>AnandTech</a:t>
            </a:r>
            <a:r>
              <a:rPr lang="hu-HU" sz="1400" dirty="0"/>
              <a:t>, </a:t>
            </a:r>
            <a:r>
              <a:rPr lang="hu-HU" sz="1400" dirty="0" err="1"/>
              <a:t>March</a:t>
            </a:r>
            <a:r>
              <a:rPr lang="hu-HU" sz="1400" dirty="0"/>
              <a:t> 30 2021, https://www.anandtech.com/print/16584/arm-announces-</a:t>
            </a:r>
          </a:p>
          <a:p>
            <a:pPr lvl="0"/>
            <a:r>
              <a:rPr lang="hu-HU" sz="1400" dirty="0"/>
              <a:t>            armv9-architecture</a:t>
            </a:r>
            <a:endParaRPr lang="en-US" sz="1400" dirty="0"/>
          </a:p>
        </p:txBody>
      </p:sp>
      <p:sp>
        <p:nvSpPr>
          <p:cNvPr id="8" name="Szövegdoboz 7"/>
          <p:cNvSpPr txBox="1"/>
          <p:nvPr/>
        </p:nvSpPr>
        <p:spPr>
          <a:xfrm>
            <a:off x="170775" y="4040020"/>
            <a:ext cx="8935010"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45</a:t>
            </a:r>
            <a:r>
              <a:rPr kumimoji="0" lang="en-US" sz="1400" b="0" i="0" u="none" strike="noStrike" kern="1200" cap="none" spc="-20" normalizeH="0" baseline="0" noProof="0" dirty="0">
                <a:ln>
                  <a:noFill/>
                </a:ln>
                <a:effectLst/>
                <a:uLnTx/>
                <a:uFillTx/>
                <a:latin typeface="Verdana"/>
              </a:rPr>
              <a:t>]: </a:t>
            </a:r>
            <a:r>
              <a:rPr kumimoji="0" lang="hu-HU" sz="1400" b="0" i="0" u="none" strike="noStrike" kern="1200" cap="none" spc="-20" normalizeH="0" baseline="0" noProof="0" dirty="0" err="1">
                <a:ln>
                  <a:noFill/>
                </a:ln>
                <a:effectLst/>
                <a:uLnTx/>
                <a:uFillTx/>
                <a:latin typeface="Verdana"/>
              </a:rPr>
              <a:t>Shilov</a:t>
            </a:r>
            <a:r>
              <a:rPr kumimoji="0" lang="hu-HU" sz="1400" b="0" i="0" u="none" strike="noStrike" kern="1200" cap="none" spc="-20" normalizeH="0" baseline="0" noProof="0" dirty="0">
                <a:ln>
                  <a:noFill/>
                </a:ln>
                <a:effectLst/>
                <a:uLnTx/>
                <a:uFillTx/>
                <a:latin typeface="Verdana"/>
              </a:rPr>
              <a:t> A., </a:t>
            </a:r>
            <a:r>
              <a:rPr lang="en-US" sz="1400" spc="-20" dirty="0"/>
              <a:t>Arm Unveils Armv9 Instruction Set Architecture</a:t>
            </a:r>
            <a:r>
              <a:rPr lang="hu-HU" sz="1400" spc="-20" dirty="0"/>
              <a:t>, </a:t>
            </a:r>
            <a:r>
              <a:rPr lang="hu-HU" sz="1400" spc="-20" dirty="0" err="1"/>
              <a:t>Tom’s</a:t>
            </a:r>
            <a:r>
              <a:rPr lang="hu-HU" sz="1400" spc="-20" dirty="0"/>
              <a:t> Hardware, </a:t>
            </a:r>
            <a:r>
              <a:rPr lang="hu-HU" sz="1400" spc="-20" dirty="0" err="1"/>
              <a:t>March</a:t>
            </a:r>
            <a:r>
              <a:rPr lang="hu-HU" sz="1400" spc="-20" dirty="0"/>
              <a:t> 31 2021,</a:t>
            </a:r>
          </a:p>
          <a:p>
            <a:pPr lvl="0"/>
            <a:r>
              <a:rPr lang="hu-HU" sz="1400" dirty="0"/>
              <a:t>            https://www.tomshardware.com/news/arm-announces-armv9-isa</a:t>
            </a:r>
            <a:endParaRPr kumimoji="0" lang="hu-HU" sz="1400" b="0" i="0" u="none" strike="noStrike" kern="1200" cap="none" spc="0" normalizeH="0" baseline="0" noProof="0" dirty="0">
              <a:ln>
                <a:noFill/>
              </a:ln>
              <a:effectLst/>
              <a:uLnTx/>
              <a:uFillTx/>
              <a:latin typeface="Verdana"/>
            </a:endParaRPr>
          </a:p>
        </p:txBody>
      </p:sp>
      <p:sp>
        <p:nvSpPr>
          <p:cNvPr id="9" name="Szövegdoboz 8"/>
          <p:cNvSpPr txBox="1"/>
          <p:nvPr/>
        </p:nvSpPr>
        <p:spPr>
          <a:xfrm>
            <a:off x="170207" y="4617169"/>
            <a:ext cx="8956491"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46</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Bannister</a:t>
            </a:r>
            <a:r>
              <a:rPr kumimoji="0" lang="hu-HU" sz="1400" b="0" i="0" u="none" strike="noStrike" kern="1200" cap="none" spc="0" normalizeH="0" baseline="0" noProof="0" dirty="0">
                <a:ln>
                  <a:noFill/>
                </a:ln>
                <a:effectLst/>
                <a:uLnTx/>
                <a:uFillTx/>
                <a:latin typeface="Verdana"/>
                <a:ea typeface="+mn-ea"/>
                <a:cs typeface="+mn-cs"/>
              </a:rPr>
              <a:t> S., </a:t>
            </a:r>
            <a:r>
              <a:rPr lang="en-US" sz="1400" dirty="0"/>
              <a:t>Memory Tagging Extension: Enhancing memory safety through architecture</a:t>
            </a:r>
            <a:r>
              <a:rPr lang="hu-HU" sz="1400" dirty="0"/>
              <a:t>,</a:t>
            </a:r>
          </a:p>
          <a:p>
            <a:pPr lvl="0"/>
            <a:r>
              <a:rPr kumimoji="0" lang="hu-HU" sz="1400" b="0" i="0" u="none" strike="noStrike" kern="1200" cap="none" spc="0" normalizeH="0" baseline="0" noProof="0" dirty="0">
                <a:ln>
                  <a:noFill/>
                </a:ln>
                <a:effectLst/>
                <a:uLnTx/>
                <a:uFillTx/>
                <a:latin typeface="Verdana"/>
                <a:ea typeface="+mn-ea"/>
                <a:cs typeface="+mn-cs"/>
              </a:rPr>
              <a:t>            ARM </a:t>
            </a:r>
            <a:r>
              <a:rPr kumimoji="0" lang="hu-HU" sz="1400" b="0" i="0" u="none" strike="noStrike" kern="1200" cap="none" spc="0" normalizeH="0" baseline="0" noProof="0" dirty="0" err="1">
                <a:ln>
                  <a:noFill/>
                </a:ln>
                <a:effectLst/>
                <a:uLnTx/>
                <a:uFillTx/>
                <a:latin typeface="Verdana"/>
                <a:ea typeface="+mn-ea"/>
                <a:cs typeface="+mn-cs"/>
              </a:rPr>
              <a:t>Community</a:t>
            </a:r>
            <a:r>
              <a:rPr kumimoji="0" lang="hu-HU" sz="1400" b="0" i="0" u="none" strike="noStrike" kern="1200" cap="none" spc="0" normalizeH="0" baseline="0" noProof="0" dirty="0">
                <a:ln>
                  <a:noFill/>
                </a:ln>
                <a:effectLst/>
                <a:uLnTx/>
                <a:uFillTx/>
                <a:latin typeface="Verdana"/>
                <a:ea typeface="+mn-ea"/>
                <a:cs typeface="+mn-cs"/>
              </a:rPr>
              <a:t>, Aug. </a:t>
            </a:r>
            <a:r>
              <a:rPr lang="hu-HU" sz="1400" dirty="0"/>
              <a:t>5 2019, https://community.arm.com/developer/ip-products/</a:t>
            </a:r>
          </a:p>
          <a:p>
            <a:pPr lvl="0"/>
            <a:r>
              <a:rPr lang="hu-HU" sz="1400" dirty="0"/>
              <a:t>            </a:t>
            </a:r>
            <a:r>
              <a:rPr lang="hu-HU" sz="1400" dirty="0" err="1"/>
              <a:t>processors</a:t>
            </a:r>
            <a:r>
              <a:rPr lang="hu-HU" sz="1400" dirty="0"/>
              <a:t>/b/</a:t>
            </a:r>
            <a:r>
              <a:rPr lang="hu-HU" sz="1400" dirty="0" err="1"/>
              <a:t>processors</a:t>
            </a:r>
            <a:r>
              <a:rPr lang="hu-HU" sz="1400" dirty="0"/>
              <a:t>-</a:t>
            </a:r>
            <a:r>
              <a:rPr lang="hu-HU" sz="1400" dirty="0" err="1"/>
              <a:t>ip</a:t>
            </a:r>
            <a:r>
              <a:rPr lang="hu-HU" sz="1400" dirty="0"/>
              <a:t>-blog/</a:t>
            </a:r>
            <a:r>
              <a:rPr lang="hu-HU" sz="1400" dirty="0" err="1"/>
              <a:t>posts</a:t>
            </a:r>
            <a:r>
              <a:rPr lang="hu-HU" sz="1400" dirty="0"/>
              <a:t>/</a:t>
            </a:r>
            <a:r>
              <a:rPr lang="hu-HU" sz="1400" dirty="0" err="1"/>
              <a:t>enhancing-memory-safety</a:t>
            </a:r>
            <a:endParaRPr kumimoji="0" lang="hu-HU" sz="1350" b="0" i="0" u="none" strike="noStrike" kern="1200" cap="none" spc="0" normalizeH="0" baseline="0" noProof="0" dirty="0">
              <a:ln>
                <a:noFill/>
              </a:ln>
              <a:effectLst/>
              <a:uLnTx/>
              <a:uFillTx/>
              <a:latin typeface="Verdana"/>
            </a:endParaRPr>
          </a:p>
        </p:txBody>
      </p:sp>
      <p:sp>
        <p:nvSpPr>
          <p:cNvPr id="10" name="Szövegdoboz 9"/>
          <p:cNvSpPr txBox="1"/>
          <p:nvPr/>
        </p:nvSpPr>
        <p:spPr>
          <a:xfrm>
            <a:off x="170775" y="5418855"/>
            <a:ext cx="5512022" cy="307777"/>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47</a:t>
            </a:r>
            <a:r>
              <a:rPr lang="en-US" sz="1400" dirty="0"/>
              <a:t>]: Armv8.5-A Memory Tagging Extension</a:t>
            </a:r>
            <a:r>
              <a:rPr lang="hu-HU" sz="1400" dirty="0"/>
              <a:t>,</a:t>
            </a:r>
            <a:r>
              <a:rPr lang="en-US" sz="1400" dirty="0"/>
              <a:t> White Paper</a:t>
            </a:r>
          </a:p>
        </p:txBody>
      </p:sp>
      <p:sp>
        <p:nvSpPr>
          <p:cNvPr id="12" name="Szövegdoboz 11"/>
          <p:cNvSpPr txBox="1"/>
          <p:nvPr/>
        </p:nvSpPr>
        <p:spPr>
          <a:xfrm>
            <a:off x="170207" y="5814265"/>
            <a:ext cx="8985409"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48</a:t>
            </a:r>
            <a:r>
              <a:rPr kumimoji="0" lang="en-US" sz="1400" b="0" i="0" u="none" strike="noStrike" kern="1200" cap="none" spc="0" normalizeH="0" baseline="0" noProof="0" dirty="0">
                <a:ln>
                  <a:noFill/>
                </a:ln>
                <a:effectLst/>
                <a:uLnTx/>
                <a:uFillTx/>
                <a:latin typeface="Verdana"/>
                <a:ea typeface="+mn-ea"/>
                <a:cs typeface="+mn-cs"/>
              </a:rPr>
              <a:t>]: </a:t>
            </a:r>
            <a:r>
              <a:rPr lang="hu-HU" sz="1400" spc="-20" dirty="0" err="1"/>
              <a:t>Serebryany</a:t>
            </a:r>
            <a:r>
              <a:rPr lang="hu-HU" sz="1400" spc="-20" dirty="0"/>
              <a:t> K., </a:t>
            </a:r>
            <a:r>
              <a:rPr lang="hu-HU" sz="1400" spc="-20" dirty="0" err="1"/>
              <a:t>Stepanov</a:t>
            </a:r>
            <a:r>
              <a:rPr lang="hu-HU" sz="1400" spc="-20" dirty="0"/>
              <a:t> E., </a:t>
            </a:r>
            <a:r>
              <a:rPr lang="hu-HU" sz="1400" spc="-20" dirty="0" err="1"/>
              <a:t>Shlyapnikov</a:t>
            </a:r>
            <a:r>
              <a:rPr lang="hu-HU" sz="1400" spc="-20" dirty="0"/>
              <a:t> A., </a:t>
            </a:r>
            <a:r>
              <a:rPr lang="hu-HU" sz="1400" spc="-20" dirty="0" err="1"/>
              <a:t>Tsyrklevich</a:t>
            </a:r>
            <a:r>
              <a:rPr lang="hu-HU" sz="1400" spc="-20" dirty="0"/>
              <a:t> V., and </a:t>
            </a:r>
            <a:r>
              <a:rPr lang="hu-HU" sz="1400" spc="-20" dirty="0" err="1"/>
              <a:t>Vyukov</a:t>
            </a:r>
            <a:r>
              <a:rPr lang="hu-HU" sz="1400" spc="-20" dirty="0"/>
              <a:t> D., </a:t>
            </a:r>
            <a:r>
              <a:rPr lang="en-US" sz="1400" spc="-20" dirty="0"/>
              <a:t>Memory Tagging </a:t>
            </a:r>
            <a:endParaRPr lang="hu-HU" sz="1400" spc="-20" dirty="0"/>
          </a:p>
          <a:p>
            <a:pPr lvl="0"/>
            <a:r>
              <a:rPr lang="hu-HU" sz="1400" dirty="0"/>
              <a:t>            </a:t>
            </a:r>
            <a:r>
              <a:rPr lang="en-US" sz="1400" dirty="0"/>
              <a:t>and how it improves</a:t>
            </a:r>
            <a:r>
              <a:rPr lang="hu-HU" sz="1400" dirty="0"/>
              <a:t> </a:t>
            </a:r>
            <a:r>
              <a:rPr lang="en-US" sz="1400" dirty="0"/>
              <a:t>C/C++ memory safety</a:t>
            </a:r>
            <a:r>
              <a:rPr lang="hu-HU" sz="1400" dirty="0"/>
              <a:t>, Febr. 2018,</a:t>
            </a:r>
          </a:p>
          <a:p>
            <a:pPr lvl="0"/>
            <a:r>
              <a:rPr lang="hu-HU" sz="1400" dirty="0"/>
              <a:t>            </a:t>
            </a:r>
            <a:r>
              <a:rPr lang="en-US" sz="1400" dirty="0"/>
              <a:t>https://arxiv.org/ftp/arxiv/papers/1802/1802.09517.pdf</a:t>
            </a:r>
            <a:endParaRPr kumimoji="0" lang="en-US" sz="1400" b="0" i="0" u="none" strike="noStrike" kern="1200" cap="none" spc="0" normalizeH="0" baseline="0" noProof="0" dirty="0">
              <a:ln>
                <a:noFill/>
              </a:ln>
              <a:effectLst/>
              <a:uLnTx/>
              <a:uFillTx/>
              <a:latin typeface="Verdana"/>
            </a:endParaRPr>
          </a:p>
        </p:txBody>
      </p:sp>
    </p:spTree>
    <p:extLst>
      <p:ext uri="{BB962C8B-B14F-4D97-AF65-F5344CB8AC3E}">
        <p14:creationId xmlns:p14="http://schemas.microsoft.com/office/powerpoint/2010/main" val="2404162134"/>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7568610"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kumimoji="0" lang="hu-HU" sz="1400" b="0" i="0" u="none" strike="noStrike" kern="1200" cap="none" spc="0" normalizeH="0" baseline="0" noProof="0" dirty="0">
                <a:ln>
                  <a:noFill/>
                </a:ln>
                <a:effectLst/>
                <a:uLnTx/>
                <a:uFillTx/>
                <a:latin typeface="Verdana"/>
                <a:ea typeface="+mn-ea"/>
                <a:cs typeface="+mn-cs"/>
              </a:rPr>
              <a:t>49</a:t>
            </a:r>
            <a:r>
              <a:rPr kumimoji="0" lang="en-US" sz="1400" b="0" i="0" u="none" strike="noStrike" kern="1200" cap="none" spc="0" normalizeH="0" baseline="0" noProof="0" dirty="0">
                <a:ln>
                  <a:noFill/>
                </a:ln>
                <a:effectLst/>
                <a:uLnTx/>
                <a:uFillTx/>
                <a:latin typeface="Verdana"/>
                <a:ea typeface="+mn-ea"/>
                <a:cs typeface="+mn-cs"/>
              </a:rPr>
              <a:t>]: </a:t>
            </a:r>
            <a:r>
              <a:rPr lang="fi-FI" sz="1400" dirty="0"/>
              <a:t>Marvell PXA986</a:t>
            </a:r>
            <a:r>
              <a:rPr lang="hu-HU" sz="1400" dirty="0"/>
              <a:t>, Notebook </a:t>
            </a:r>
            <a:r>
              <a:rPr lang="hu-HU" sz="1400" dirty="0" err="1"/>
              <a:t>Check</a:t>
            </a:r>
            <a:r>
              <a:rPr lang="hu-HU" sz="1400" dirty="0"/>
              <a:t>, </a:t>
            </a:r>
          </a:p>
          <a:p>
            <a:pPr lvl="0"/>
            <a:r>
              <a:rPr lang="hu-HU" sz="1400" dirty="0"/>
              <a:t>            https://www.notebookcheck.net/Marvell-PXA986-Processor.97659.0.html</a:t>
            </a:r>
            <a:endParaRPr kumimoji="0" lang="en-US" sz="1400" b="0" i="0" u="none" strike="noStrike" kern="1200" cap="none" spc="0" normalizeH="0" baseline="0" noProof="0" dirty="0">
              <a:ln>
                <a:noFill/>
              </a:ln>
              <a:effectLst/>
              <a:uLnTx/>
              <a:uFillTx/>
              <a:latin typeface="Verdana"/>
            </a:endParaRPr>
          </a:p>
        </p:txBody>
      </p:sp>
      <p:sp>
        <p:nvSpPr>
          <p:cNvPr id="3" name="TextBox 2"/>
          <p:cNvSpPr txBox="1"/>
          <p:nvPr/>
        </p:nvSpPr>
        <p:spPr>
          <a:xfrm>
            <a:off x="172388" y="1245021"/>
            <a:ext cx="8404352" cy="307777"/>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50</a:t>
            </a:r>
            <a:r>
              <a:rPr kumimoji="0" lang="en-US" sz="1400" b="0" i="0" u="none" strike="noStrike" kern="1200" cap="none" spc="0" normalizeH="0" baseline="0" noProof="0" dirty="0">
                <a:ln>
                  <a:noFill/>
                </a:ln>
                <a:effectLst/>
                <a:uLnTx/>
                <a:uFillTx/>
                <a:latin typeface="Verdana"/>
                <a:ea typeface="+mn-ea"/>
                <a:cs typeface="+mn-cs"/>
              </a:rPr>
              <a:t>]: </a:t>
            </a:r>
            <a:r>
              <a:rPr lang="hu-HU" sz="1400" dirty="0"/>
              <a:t>Cortex-A9, </a:t>
            </a:r>
            <a:r>
              <a:rPr lang="hu-HU" sz="1400" dirty="0" err="1"/>
              <a:t>Phytec</a:t>
            </a:r>
            <a:r>
              <a:rPr lang="hu-HU" sz="1400" dirty="0"/>
              <a:t>, https://www.phytec.in/products/processor-platforms/cortex-a9/</a:t>
            </a:r>
            <a:endParaRPr kumimoji="0" lang="en-US" sz="1400" b="0" i="0" u="none" strike="noStrike" kern="1200" cap="none" spc="0" normalizeH="0" baseline="0" noProof="0" dirty="0">
              <a:ln>
                <a:noFill/>
              </a:ln>
              <a:effectLst/>
              <a:uLnTx/>
              <a:uFillTx/>
              <a:latin typeface="Verdana"/>
            </a:endParaRPr>
          </a:p>
        </p:txBody>
      </p:sp>
      <p:sp>
        <p:nvSpPr>
          <p:cNvPr id="11" name="Rectangle 13"/>
          <p:cNvSpPr>
            <a:spLocks noChangeArrowheads="1"/>
          </p:cNvSpPr>
          <p:nvPr/>
        </p:nvSpPr>
        <p:spPr bwMode="auto">
          <a:xfrm>
            <a:off x="-655" y="2989"/>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19</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5" name="TextBox 4"/>
          <p:cNvSpPr txBox="1"/>
          <p:nvPr/>
        </p:nvSpPr>
        <p:spPr>
          <a:xfrm>
            <a:off x="168190" y="1628800"/>
            <a:ext cx="8970404" cy="523220"/>
          </a:xfrm>
          <a:prstGeom prst="rect">
            <a:avLst/>
          </a:prstGeom>
          <a:noFill/>
        </p:spPr>
        <p:txBody>
          <a:bodyPr wrap="none" rtlCol="0">
            <a:spAutoFit/>
          </a:bodyPr>
          <a:lstStyle/>
          <a:p>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51</a:t>
            </a:r>
            <a:r>
              <a:rPr kumimoji="0" lang="en-US" sz="1400" b="0" i="0" u="none" strike="noStrike" kern="1200" cap="none" spc="0" normalizeH="0" baseline="0" noProof="0" dirty="0">
                <a:ln>
                  <a:noFill/>
                </a:ln>
                <a:effectLst/>
                <a:uLnTx/>
                <a:uFillTx/>
                <a:latin typeface="Verdana"/>
                <a:ea typeface="+mn-ea"/>
                <a:cs typeface="+mn-cs"/>
              </a:rPr>
              <a:t>]: </a:t>
            </a:r>
            <a:r>
              <a:rPr lang="en-US" sz="1400" dirty="0" err="1"/>
              <a:t>Teich</a:t>
            </a:r>
            <a:r>
              <a:rPr lang="en-US" sz="1400" dirty="0"/>
              <a:t> P., Tearing apart Google’s TPU 3.0 AI coprocessor, </a:t>
            </a:r>
            <a:r>
              <a:rPr lang="en-US" sz="1400" dirty="0" err="1"/>
              <a:t>TheNextPlatform</a:t>
            </a:r>
            <a:r>
              <a:rPr lang="en-US" sz="1400" dirty="0"/>
              <a:t>, Mai 10, 2018,</a:t>
            </a:r>
          </a:p>
          <a:p>
            <a:r>
              <a:rPr lang="en-US" sz="1400" dirty="0"/>
              <a:t>          </a:t>
            </a:r>
            <a:r>
              <a:rPr lang="hu-HU" sz="1400" dirty="0"/>
              <a:t>  </a:t>
            </a:r>
            <a:r>
              <a:rPr lang="en-US" sz="1400" spc="-20" dirty="0"/>
              <a:t>https://www.nextplatform.com/2018/05/10/tearing-apart-googles-tpu-3-0-ai-coprocessor/</a:t>
            </a:r>
          </a:p>
        </p:txBody>
      </p:sp>
      <p:sp>
        <p:nvSpPr>
          <p:cNvPr id="6" name="Szövegdoboz 5"/>
          <p:cNvSpPr txBox="1"/>
          <p:nvPr/>
        </p:nvSpPr>
        <p:spPr>
          <a:xfrm>
            <a:off x="165517" y="2229885"/>
            <a:ext cx="7822013"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52</a:t>
            </a:r>
            <a:r>
              <a:rPr lang="en-US" sz="1400" dirty="0"/>
              <a:t>]: Arm Architecture Reference Manual Armv8, for Armv8-A architecture profile</a:t>
            </a:r>
            <a:r>
              <a:rPr lang="hu-HU" sz="1400" dirty="0"/>
              <a:t>, </a:t>
            </a:r>
          </a:p>
          <a:p>
            <a:pPr lvl="0"/>
            <a:r>
              <a:rPr kumimoji="0" lang="hu-HU" sz="1400" b="0" i="0" u="none" strike="noStrike" kern="1200" cap="none" spc="0" normalizeH="0" baseline="0" noProof="0" dirty="0">
                <a:ln>
                  <a:noFill/>
                </a:ln>
                <a:effectLst/>
                <a:uLnTx/>
                <a:uFillTx/>
                <a:latin typeface="Verdana"/>
                <a:ea typeface="+mn-ea"/>
                <a:cs typeface="+mn-cs"/>
              </a:rPr>
              <a:t>            ARM </a:t>
            </a:r>
            <a:r>
              <a:rPr kumimoji="0" lang="hu-HU" sz="1400" b="0" i="0" u="none" strike="noStrike" kern="1200" cap="none" spc="0" normalizeH="0" baseline="0" noProof="0" dirty="0" err="1">
                <a:ln>
                  <a:noFill/>
                </a:ln>
                <a:effectLst/>
                <a:uLnTx/>
                <a:uFillTx/>
                <a:latin typeface="Verdana"/>
                <a:ea typeface="+mn-ea"/>
                <a:cs typeface="+mn-cs"/>
              </a:rPr>
              <a:t>Developer</a:t>
            </a:r>
            <a:r>
              <a:rPr kumimoji="0" lang="hu-HU" sz="1400" b="0" i="0" u="none" strike="noStrike" kern="1200" cap="none" spc="0" normalizeH="0" baseline="0" noProof="0" dirty="0">
                <a:ln>
                  <a:noFill/>
                </a:ln>
                <a:effectLst/>
                <a:uLnTx/>
                <a:uFillTx/>
                <a:latin typeface="Verdana"/>
                <a:ea typeface="+mn-ea"/>
                <a:cs typeface="+mn-cs"/>
              </a:rPr>
              <a:t>,</a:t>
            </a:r>
            <a:r>
              <a:rPr kumimoji="0" lang="hu-HU" sz="1400" b="0" i="0" u="none" strike="noStrike" kern="1200" cap="none" spc="0" normalizeH="0" noProof="0" dirty="0">
                <a:ln>
                  <a:noFill/>
                </a:ln>
                <a:effectLst/>
                <a:uLnTx/>
                <a:uFillTx/>
                <a:latin typeface="Verdana"/>
                <a:ea typeface="+mn-ea"/>
                <a:cs typeface="+mn-cs"/>
              </a:rPr>
              <a:t> 2020-2021</a:t>
            </a:r>
            <a:endParaRPr kumimoji="0" lang="hu-HU" sz="1400" b="0" i="0" u="none" strike="noStrike" kern="1200" cap="none" spc="0" normalizeH="0" baseline="0" noProof="0" dirty="0">
              <a:ln>
                <a:noFill/>
              </a:ln>
              <a:effectLst/>
              <a:uLnTx/>
              <a:uFillTx/>
              <a:latin typeface="Verdana"/>
              <a:ea typeface="+mn-ea"/>
              <a:cs typeface="+mn-cs"/>
            </a:endParaRPr>
          </a:p>
        </p:txBody>
      </p:sp>
      <p:sp>
        <p:nvSpPr>
          <p:cNvPr id="7" name="Szövegdoboz 6"/>
          <p:cNvSpPr txBox="1"/>
          <p:nvPr/>
        </p:nvSpPr>
        <p:spPr>
          <a:xfrm>
            <a:off x="171537" y="2817570"/>
            <a:ext cx="8983421"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53</a:t>
            </a:r>
            <a:r>
              <a:rPr lang="en-US" sz="1400" dirty="0"/>
              <a:t>]: I will take you to the past and present of the mobile phone ARM processor in minutes, no </a:t>
            </a:r>
            <a:endParaRPr lang="hu-HU" sz="1400" dirty="0"/>
          </a:p>
          <a:p>
            <a:pPr lvl="0"/>
            <a:r>
              <a:rPr lang="hu-HU" sz="1400" dirty="0"/>
              <a:t>            </a:t>
            </a:r>
            <a:r>
              <a:rPr lang="en-US" sz="1400" dirty="0"/>
              <a:t>longer have to worry about my wife and wife let me choose a mobile phone...</a:t>
            </a:r>
            <a:r>
              <a:rPr lang="hu-HU" sz="1400" dirty="0"/>
              <a:t>,</a:t>
            </a:r>
          </a:p>
          <a:p>
            <a:pPr lvl="0"/>
            <a:r>
              <a:rPr kumimoji="0" lang="hu-HU"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Programmer</a:t>
            </a:r>
            <a:r>
              <a:rPr kumimoji="0" lang="hu-HU" sz="1400" b="0" i="0" u="none" strike="noStrike" kern="1200" cap="none" spc="0" normalizeH="0" noProof="0" dirty="0">
                <a:ln>
                  <a:noFill/>
                </a:ln>
                <a:effectLst/>
                <a:uLnTx/>
                <a:uFillTx/>
                <a:latin typeface="Verdana"/>
                <a:ea typeface="+mn-ea"/>
                <a:cs typeface="+mn-cs"/>
              </a:rPr>
              <a:t> </a:t>
            </a:r>
            <a:r>
              <a:rPr kumimoji="0" lang="hu-HU" sz="1400" b="0" i="0" u="none" strike="noStrike" kern="1200" cap="none" spc="0" normalizeH="0" noProof="0" dirty="0" err="1">
                <a:ln>
                  <a:noFill/>
                </a:ln>
                <a:effectLst/>
                <a:uLnTx/>
                <a:uFillTx/>
                <a:latin typeface="Verdana"/>
                <a:ea typeface="+mn-ea"/>
                <a:cs typeface="+mn-cs"/>
              </a:rPr>
              <a:t>Sought</a:t>
            </a:r>
            <a:r>
              <a:rPr lang="hu-HU" sz="1400" dirty="0"/>
              <a:t>, https://www.programmersought.com/article/77841675152/</a:t>
            </a:r>
            <a:endParaRPr kumimoji="0" lang="en-US" sz="1400" b="0" i="0" u="none" strike="noStrike" kern="1200" cap="none" spc="0" normalizeH="0" baseline="0" noProof="0" dirty="0">
              <a:ln>
                <a:noFill/>
              </a:ln>
              <a:effectLst/>
              <a:uLnTx/>
              <a:uFillTx/>
              <a:latin typeface="Verdana"/>
            </a:endParaRPr>
          </a:p>
        </p:txBody>
      </p:sp>
      <p:sp>
        <p:nvSpPr>
          <p:cNvPr id="8" name="Szövegdoboz 7"/>
          <p:cNvSpPr txBox="1"/>
          <p:nvPr/>
        </p:nvSpPr>
        <p:spPr>
          <a:xfrm>
            <a:off x="170775" y="3625040"/>
            <a:ext cx="9130256"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54</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a:ln>
                  <a:noFill/>
                </a:ln>
                <a:effectLst/>
                <a:uLnTx/>
                <a:uFillTx/>
                <a:latin typeface="Verdana"/>
                <a:ea typeface="+mn-ea"/>
                <a:cs typeface="+mn-cs"/>
              </a:rPr>
              <a:t>Morgan T.P., </a:t>
            </a:r>
            <a:r>
              <a:rPr lang="en-US" sz="1400" dirty="0"/>
              <a:t>ARM’S V9 A</a:t>
            </a:r>
            <a:r>
              <a:rPr lang="hu-HU" sz="1400" dirty="0" err="1"/>
              <a:t>rhitecture</a:t>
            </a:r>
            <a:r>
              <a:rPr lang="hu-HU" sz="1400" dirty="0"/>
              <a:t> </a:t>
            </a:r>
            <a:r>
              <a:rPr lang="hu-HU" sz="1400" dirty="0" err="1"/>
              <a:t>Explains</a:t>
            </a:r>
            <a:r>
              <a:rPr lang="hu-HU" sz="1400" dirty="0"/>
              <a:t> </a:t>
            </a:r>
            <a:r>
              <a:rPr lang="hu-HU" sz="1400" dirty="0" err="1"/>
              <a:t>Why</a:t>
            </a:r>
            <a:r>
              <a:rPr lang="hu-HU" sz="1400" dirty="0"/>
              <a:t> </a:t>
            </a:r>
            <a:r>
              <a:rPr lang="hu-HU" sz="1400" dirty="0" err="1"/>
              <a:t>Nvidia</a:t>
            </a:r>
            <a:r>
              <a:rPr lang="hu-HU" sz="1400" dirty="0"/>
              <a:t> </a:t>
            </a:r>
            <a:r>
              <a:rPr lang="hu-HU" sz="1400" dirty="0" err="1"/>
              <a:t>Needs</a:t>
            </a:r>
            <a:r>
              <a:rPr lang="hu-HU" sz="1400" dirty="0"/>
              <a:t> </a:t>
            </a:r>
            <a:r>
              <a:rPr lang="hu-HU" sz="1400" dirty="0" err="1"/>
              <a:t>To</a:t>
            </a:r>
            <a:r>
              <a:rPr lang="hu-HU" sz="1400" dirty="0"/>
              <a:t> </a:t>
            </a:r>
            <a:r>
              <a:rPr lang="hu-HU" sz="1400" dirty="0" err="1"/>
              <a:t>Buy</a:t>
            </a:r>
            <a:r>
              <a:rPr lang="hu-HU" sz="1400" dirty="0"/>
              <a:t> It, The </a:t>
            </a:r>
            <a:r>
              <a:rPr lang="hu-HU" sz="1400" dirty="0" err="1"/>
              <a:t>Next</a:t>
            </a:r>
            <a:r>
              <a:rPr lang="hu-HU" sz="1400" dirty="0"/>
              <a:t> Platform,</a:t>
            </a:r>
          </a:p>
          <a:p>
            <a:pPr lvl="0"/>
            <a:r>
              <a:rPr kumimoji="0" lang="hu-HU" sz="1400" b="0" i="0" u="none" strike="noStrike" kern="1200" cap="none" spc="0" normalizeH="0" noProof="0" dirty="0">
                <a:ln>
                  <a:noFill/>
                </a:ln>
                <a:effectLst/>
                <a:uLnTx/>
                <a:uFillTx/>
                <a:latin typeface="Verdana"/>
                <a:ea typeface="+mn-ea"/>
                <a:cs typeface="+mn-cs"/>
              </a:rPr>
              <a:t>            </a:t>
            </a:r>
            <a:r>
              <a:rPr kumimoji="0" lang="hu-HU" sz="1400" b="0" i="0" u="none" strike="noStrike" kern="1200" cap="none" spc="0" normalizeH="0" noProof="0" dirty="0" err="1">
                <a:ln>
                  <a:noFill/>
                </a:ln>
                <a:effectLst/>
                <a:uLnTx/>
                <a:uFillTx/>
                <a:latin typeface="Verdana"/>
                <a:ea typeface="+mn-ea"/>
                <a:cs typeface="+mn-cs"/>
              </a:rPr>
              <a:t>March</a:t>
            </a:r>
            <a:r>
              <a:rPr lang="hu-HU" sz="1400" dirty="0"/>
              <a:t> 30 2021, https://www.nextplatform.com/2021/03/30/arms-v9-architecture-</a:t>
            </a:r>
          </a:p>
          <a:p>
            <a:pPr lvl="0"/>
            <a:r>
              <a:rPr lang="hu-HU" sz="1400" dirty="0"/>
              <a:t>            </a:t>
            </a:r>
            <a:r>
              <a:rPr lang="hu-HU" sz="1400" dirty="0" err="1"/>
              <a:t>explains</a:t>
            </a:r>
            <a:r>
              <a:rPr lang="hu-HU" sz="1400" dirty="0"/>
              <a:t>-</a:t>
            </a:r>
            <a:r>
              <a:rPr lang="hu-HU" sz="1400" dirty="0" err="1"/>
              <a:t>why</a:t>
            </a:r>
            <a:r>
              <a:rPr lang="hu-HU" sz="1400" dirty="0"/>
              <a:t>-</a:t>
            </a:r>
            <a:r>
              <a:rPr lang="hu-HU" sz="1400" dirty="0" err="1"/>
              <a:t>nvidia</a:t>
            </a:r>
            <a:r>
              <a:rPr lang="hu-HU" sz="1400" dirty="0"/>
              <a:t>-</a:t>
            </a:r>
            <a:r>
              <a:rPr lang="hu-HU" sz="1400" dirty="0" err="1"/>
              <a:t>needs</a:t>
            </a:r>
            <a:r>
              <a:rPr lang="hu-HU" sz="1400" dirty="0"/>
              <a:t>-</a:t>
            </a:r>
            <a:r>
              <a:rPr lang="hu-HU" sz="1400" dirty="0" err="1"/>
              <a:t>to</a:t>
            </a:r>
            <a:r>
              <a:rPr lang="hu-HU" sz="1400" dirty="0"/>
              <a:t>-</a:t>
            </a:r>
            <a:r>
              <a:rPr lang="hu-HU" sz="1400" dirty="0" err="1"/>
              <a:t>buy</a:t>
            </a:r>
            <a:r>
              <a:rPr lang="hu-HU" sz="1400" dirty="0"/>
              <a:t>-it/</a:t>
            </a:r>
            <a:endParaRPr kumimoji="0" lang="hu-HU" sz="1400" b="0" i="0" u="none" strike="noStrike" kern="1200" cap="none" spc="0" normalizeH="0" baseline="0" noProof="0" dirty="0">
              <a:ln>
                <a:noFill/>
              </a:ln>
              <a:effectLst/>
              <a:uLnTx/>
              <a:uFillTx/>
              <a:latin typeface="Verdana"/>
            </a:endParaRPr>
          </a:p>
        </p:txBody>
      </p:sp>
      <p:sp>
        <p:nvSpPr>
          <p:cNvPr id="9" name="Szövegdoboz 8"/>
          <p:cNvSpPr txBox="1"/>
          <p:nvPr/>
        </p:nvSpPr>
        <p:spPr>
          <a:xfrm>
            <a:off x="170207" y="4419110"/>
            <a:ext cx="9169433"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55</a:t>
            </a:r>
            <a:r>
              <a:rPr kumimoji="0" lang="en-US" sz="1400" b="0" i="0" u="none" strike="noStrike" kern="1200" cap="none" spc="0" normalizeH="0" baseline="0" noProof="0" dirty="0">
                <a:ln>
                  <a:noFill/>
                </a:ln>
                <a:effectLst/>
                <a:uLnTx/>
                <a:uFillTx/>
                <a:latin typeface="Verdana"/>
                <a:ea typeface="+mn-ea"/>
                <a:cs typeface="+mn-cs"/>
              </a:rPr>
              <a:t>]: </a:t>
            </a:r>
            <a:r>
              <a:rPr lang="hu-HU" sz="1400" spc="-20" dirty="0" err="1"/>
              <a:t>Gao</a:t>
            </a:r>
            <a:r>
              <a:rPr lang="hu-HU" sz="1400" spc="-20" dirty="0"/>
              <a:t> Y., </a:t>
            </a:r>
            <a:r>
              <a:rPr lang="en-US" sz="1400" spc="-20" dirty="0"/>
              <a:t>HPC Workload Performance Tuning on POWER8 with IBM XL Compilers and Libraries</a:t>
            </a:r>
            <a:r>
              <a:rPr lang="hu-HU" sz="1400" spc="-20" dirty="0"/>
              <a:t>,</a:t>
            </a:r>
          </a:p>
          <a:p>
            <a:pPr lvl="0" fontAlgn="base">
              <a:spcBef>
                <a:spcPct val="0"/>
              </a:spcBef>
              <a:spcAft>
                <a:spcPct val="0"/>
              </a:spcAft>
              <a:defRPr/>
            </a:pPr>
            <a:r>
              <a:rPr lang="hu-HU" sz="1400" dirty="0"/>
              <a:t>            SPXXL/</a:t>
            </a:r>
            <a:r>
              <a:rPr lang="hu-HU" sz="1400" dirty="0" err="1"/>
              <a:t>Scicomp</a:t>
            </a:r>
            <a:r>
              <a:rPr lang="hu-HU" sz="1400" dirty="0"/>
              <a:t> </a:t>
            </a:r>
            <a:r>
              <a:rPr lang="hu-HU" sz="1400" dirty="0" err="1"/>
              <a:t>Summer</a:t>
            </a:r>
            <a:r>
              <a:rPr lang="hu-HU" sz="1400" dirty="0"/>
              <a:t> </a:t>
            </a:r>
            <a:r>
              <a:rPr lang="hu-HU" sz="1400" dirty="0" err="1"/>
              <a:t>Workshop</a:t>
            </a:r>
            <a:r>
              <a:rPr lang="hu-HU" sz="1400" dirty="0"/>
              <a:t> 2014, http://spscicomp.org/wordpress/wp-content/</a:t>
            </a:r>
          </a:p>
          <a:p>
            <a:pPr lvl="0" fontAlgn="base">
              <a:spcBef>
                <a:spcPct val="0"/>
              </a:spcBef>
              <a:spcAft>
                <a:spcPct val="0"/>
              </a:spcAft>
              <a:defRPr/>
            </a:pPr>
            <a:r>
              <a:rPr lang="hu-HU" sz="1400" dirty="0"/>
              <a:t>            </a:t>
            </a:r>
            <a:r>
              <a:rPr lang="hu-HU" sz="1400" dirty="0" err="1"/>
              <a:t>uploads</a:t>
            </a:r>
            <a:r>
              <a:rPr lang="hu-HU" sz="1400" dirty="0"/>
              <a:t>/2014/05/gao-IBM-XL-compilers-for-POWER8-Scicomp-2014.pdf</a:t>
            </a:r>
            <a:endParaRPr lang="en-US" sz="1400" dirty="0"/>
          </a:p>
        </p:txBody>
      </p:sp>
      <p:sp>
        <p:nvSpPr>
          <p:cNvPr id="12" name="Szövegdoboz 11"/>
          <p:cNvSpPr txBox="1"/>
          <p:nvPr/>
        </p:nvSpPr>
        <p:spPr>
          <a:xfrm>
            <a:off x="170207" y="5229200"/>
            <a:ext cx="9087809" cy="523220"/>
          </a:xfrm>
          <a:prstGeom prst="rect">
            <a:avLst/>
          </a:prstGeom>
          <a:noFill/>
        </p:spPr>
        <p:txBody>
          <a:bodyPr wrap="none" rtlCol="0">
            <a:spAutoFit/>
          </a:bodyPr>
          <a:lstStyle/>
          <a:p>
            <a:pPr fontAlgn="base">
              <a:spcBef>
                <a:spcPct val="0"/>
              </a:spcBef>
              <a:spcAft>
                <a:spcPct val="0"/>
              </a:spcAft>
            </a:pPr>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56</a:t>
            </a:r>
            <a:r>
              <a:rPr kumimoji="0" lang="en-US" sz="1400" b="0" i="0" u="none" strike="noStrike" kern="1200" cap="none" spc="0" normalizeH="0" baseline="0" noProof="0" dirty="0">
                <a:ln>
                  <a:noFill/>
                </a:ln>
                <a:effectLst/>
                <a:uLnTx/>
                <a:uFillTx/>
                <a:latin typeface="Verdana"/>
                <a:ea typeface="+mn-ea"/>
                <a:cs typeface="+mn-cs"/>
              </a:rPr>
              <a:t>]: </a:t>
            </a:r>
            <a:r>
              <a:rPr lang="hu-HU" sz="1400" dirty="0"/>
              <a:t>Morrison V., </a:t>
            </a:r>
            <a:r>
              <a:rPr lang="en-US" sz="1400" dirty="0"/>
              <a:t>What Every Dev Must Know About Multithreaded Apps</a:t>
            </a:r>
            <a:r>
              <a:rPr lang="hu-HU" sz="1400" dirty="0"/>
              <a:t>, MSDN </a:t>
            </a:r>
            <a:r>
              <a:rPr lang="hu-HU" sz="1400" dirty="0" err="1"/>
              <a:t>Magazine</a:t>
            </a:r>
            <a:r>
              <a:rPr lang="hu-HU" sz="1400" dirty="0"/>
              <a:t>, 2005,</a:t>
            </a:r>
            <a:endParaRPr lang="en-US" sz="1400" dirty="0"/>
          </a:p>
          <a:p>
            <a:pPr fontAlgn="base">
              <a:spcBef>
                <a:spcPct val="0"/>
              </a:spcBef>
              <a:spcAft>
                <a:spcPct val="0"/>
              </a:spcAft>
            </a:pPr>
            <a:r>
              <a:rPr lang="en-US" sz="1400" dirty="0"/>
              <a:t>          </a:t>
            </a:r>
            <a:r>
              <a:rPr lang="hu-HU" sz="1400" dirty="0"/>
              <a:t>  https://msdn.microsoft.com/en-us/magazine/cc163744.aspx</a:t>
            </a:r>
            <a:endParaRPr lang="en-US" sz="1400" dirty="0"/>
          </a:p>
        </p:txBody>
      </p:sp>
      <p:sp>
        <p:nvSpPr>
          <p:cNvPr id="13" name="Szövegdoboz 12"/>
          <p:cNvSpPr txBox="1"/>
          <p:nvPr/>
        </p:nvSpPr>
        <p:spPr>
          <a:xfrm>
            <a:off x="170207" y="5814265"/>
            <a:ext cx="9058570" cy="738664"/>
          </a:xfrm>
          <a:prstGeom prst="rect">
            <a:avLst/>
          </a:prstGeom>
          <a:noFill/>
        </p:spPr>
        <p:txBody>
          <a:bodyPr wrap="none" rtlCol="0">
            <a:spAutoFit/>
          </a:bodyPr>
          <a:lstStyle/>
          <a:p>
            <a:pPr lvl="0"/>
            <a:r>
              <a:rPr kumimoji="0" lang="en-US" sz="1400" b="0" i="0" u="none" strike="noStrike" kern="1200" cap="none" spc="-30" normalizeH="0" baseline="0" noProof="0" dirty="0">
                <a:ln>
                  <a:noFill/>
                </a:ln>
                <a:effectLst/>
                <a:uLnTx/>
                <a:uFillTx/>
                <a:latin typeface="Verdana"/>
              </a:rPr>
              <a:t>[1</a:t>
            </a:r>
            <a:r>
              <a:rPr lang="hu-HU" sz="1400" spc="-30" noProof="0" dirty="0">
                <a:latin typeface="Verdana"/>
              </a:rPr>
              <a:t>57</a:t>
            </a:r>
            <a:r>
              <a:rPr kumimoji="0" lang="en-US" sz="1400" b="0" i="0" u="none" strike="noStrike" kern="1200" cap="none" spc="-30" normalizeH="0" baseline="0" noProof="0" dirty="0">
                <a:ln>
                  <a:noFill/>
                </a:ln>
                <a:effectLst/>
                <a:uLnTx/>
                <a:uFillTx/>
                <a:latin typeface="Verdana"/>
              </a:rPr>
              <a:t>]: </a:t>
            </a:r>
            <a:r>
              <a:rPr lang="hu-HU" sz="1400" spc="-30" dirty="0" err="1"/>
              <a:t>Frumusanu</a:t>
            </a:r>
            <a:r>
              <a:rPr lang="hu-HU" sz="1400" spc="-30" dirty="0"/>
              <a:t> A., </a:t>
            </a:r>
            <a:r>
              <a:rPr lang="en-US" sz="1400" spc="-30" dirty="0"/>
              <a:t>Arm Announces Mobile Armv9 CPU Microarchitectures: Cortex-X2, Cortex-A710 </a:t>
            </a:r>
            <a:endParaRPr lang="hu-HU" sz="1400" spc="-30" dirty="0"/>
          </a:p>
          <a:p>
            <a:pPr lvl="0"/>
            <a:r>
              <a:rPr lang="hu-HU" sz="1400" dirty="0"/>
              <a:t>            </a:t>
            </a:r>
            <a:r>
              <a:rPr lang="en-US" sz="1400" dirty="0"/>
              <a:t>&amp; Cortex-A510</a:t>
            </a:r>
            <a:r>
              <a:rPr lang="hu-HU" sz="1400" dirty="0"/>
              <a:t>, </a:t>
            </a:r>
            <a:r>
              <a:rPr lang="hu-HU" sz="1400" dirty="0" err="1"/>
              <a:t>AnandTech</a:t>
            </a:r>
            <a:r>
              <a:rPr lang="hu-HU" sz="1400" dirty="0"/>
              <a:t>, May 25 2021, https://www.anandtech.com/print/16693/arm-</a:t>
            </a:r>
          </a:p>
          <a:p>
            <a:pPr lvl="0"/>
            <a:r>
              <a:rPr lang="hu-HU" sz="1400" dirty="0"/>
              <a:t>            announces-mobile-armv9-cpu-microarchitectures-cortexx2-cortexa710-cortexa510</a:t>
            </a:r>
            <a:endParaRPr lang="en-US" sz="1400" dirty="0"/>
          </a:p>
        </p:txBody>
      </p:sp>
    </p:spTree>
    <p:extLst>
      <p:ext uri="{BB962C8B-B14F-4D97-AF65-F5344CB8AC3E}">
        <p14:creationId xmlns:p14="http://schemas.microsoft.com/office/powerpoint/2010/main" val="380334935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977201" cy="954107"/>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58</a:t>
            </a:r>
            <a:r>
              <a:rPr kumimoji="0" lang="en-US" sz="1400" b="0" i="0" u="none" strike="noStrike" kern="1200" cap="none" spc="0" normalizeH="0" baseline="0" noProof="0" dirty="0">
                <a:ln>
                  <a:noFill/>
                </a:ln>
                <a:effectLst/>
                <a:uLnTx/>
                <a:uFillTx/>
                <a:latin typeface="Verdana"/>
                <a:ea typeface="+mn-ea"/>
                <a:cs typeface="+mn-cs"/>
              </a:rPr>
              <a:t>]: </a:t>
            </a:r>
            <a:r>
              <a:rPr lang="hu-HU" sz="1400" dirty="0" err="1"/>
              <a:t>Frumusanu</a:t>
            </a:r>
            <a:r>
              <a:rPr lang="hu-HU" sz="1400" dirty="0"/>
              <a:t> A., </a:t>
            </a:r>
            <a:r>
              <a:rPr lang="hu-HU" sz="1400" dirty="0" err="1"/>
              <a:t>Arm</a:t>
            </a:r>
            <a:r>
              <a:rPr lang="hu-HU" sz="1400" dirty="0"/>
              <a:t> </a:t>
            </a:r>
            <a:r>
              <a:rPr lang="hu-HU" sz="1400" dirty="0" err="1"/>
              <a:t>Announces</a:t>
            </a:r>
            <a:r>
              <a:rPr lang="hu-HU" sz="1400" dirty="0"/>
              <a:t> </a:t>
            </a:r>
            <a:r>
              <a:rPr lang="hu-HU" sz="1400" dirty="0" err="1"/>
              <a:t>Neoverse</a:t>
            </a:r>
            <a:r>
              <a:rPr lang="hu-HU" sz="1400" dirty="0"/>
              <a:t> V1, N2 </a:t>
            </a:r>
            <a:r>
              <a:rPr lang="hu-HU" sz="1400" dirty="0" err="1"/>
              <a:t>Platforms</a:t>
            </a:r>
            <a:r>
              <a:rPr lang="hu-HU" sz="1400" dirty="0"/>
              <a:t> &amp; </a:t>
            </a:r>
            <a:r>
              <a:rPr lang="hu-HU" sz="1400" dirty="0" err="1"/>
              <a:t>CPUs</a:t>
            </a:r>
            <a:r>
              <a:rPr lang="hu-HU" sz="1400" dirty="0"/>
              <a:t>, CMN-700 </a:t>
            </a:r>
            <a:r>
              <a:rPr lang="hu-HU" sz="1400" dirty="0" err="1"/>
              <a:t>Mesh</a:t>
            </a:r>
            <a:r>
              <a:rPr lang="hu-HU" sz="1400" dirty="0"/>
              <a:t>: More </a:t>
            </a:r>
          </a:p>
          <a:p>
            <a:pPr lvl="0"/>
            <a:r>
              <a:rPr lang="hu-HU" sz="1400" dirty="0"/>
              <a:t>            Performance, More </a:t>
            </a:r>
            <a:r>
              <a:rPr lang="hu-HU" sz="1400" dirty="0" err="1"/>
              <a:t>Cores</a:t>
            </a:r>
            <a:r>
              <a:rPr lang="hu-HU" sz="1400" dirty="0"/>
              <a:t>, More </a:t>
            </a:r>
            <a:r>
              <a:rPr lang="hu-HU" sz="1400" dirty="0" err="1"/>
              <a:t>Flexibility</a:t>
            </a:r>
            <a:r>
              <a:rPr lang="hu-HU" sz="1400" dirty="0"/>
              <a:t>, </a:t>
            </a:r>
            <a:r>
              <a:rPr lang="hu-HU" sz="1400" dirty="0" err="1"/>
              <a:t>AnandTech</a:t>
            </a:r>
            <a:r>
              <a:rPr lang="hu-HU" sz="1400" dirty="0"/>
              <a:t>, </a:t>
            </a:r>
            <a:r>
              <a:rPr lang="hu-HU" sz="1400" dirty="0" err="1"/>
              <a:t>April</a:t>
            </a:r>
            <a:r>
              <a:rPr lang="hu-HU" sz="1400" dirty="0"/>
              <a:t> 27 2021,</a:t>
            </a:r>
          </a:p>
          <a:p>
            <a:pPr lvl="0"/>
            <a:r>
              <a:rPr lang="hu-HU" sz="1400" dirty="0"/>
              <a:t>            https://www.anandtech.com/print/16640/arm-announces-neoverse-v1-n2-platforms-</a:t>
            </a:r>
          </a:p>
          <a:p>
            <a:pPr lvl="0"/>
            <a:r>
              <a:rPr lang="hu-HU" sz="1400" dirty="0"/>
              <a:t>            cpus-cmn700-mesh</a:t>
            </a:r>
          </a:p>
        </p:txBody>
      </p:sp>
      <p:sp>
        <p:nvSpPr>
          <p:cNvPr id="11"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20</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5" name="TextBox 4"/>
          <p:cNvSpPr txBox="1"/>
          <p:nvPr/>
        </p:nvSpPr>
        <p:spPr>
          <a:xfrm>
            <a:off x="168190" y="1671930"/>
            <a:ext cx="8559074"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kumimoji="0" lang="hu-HU" sz="1400" b="0" i="0" u="none" strike="noStrike" kern="1200" cap="none" spc="0" normalizeH="0" baseline="0" noProof="0" dirty="0">
                <a:ln>
                  <a:noFill/>
                </a:ln>
                <a:effectLst/>
                <a:uLnTx/>
                <a:uFillTx/>
                <a:latin typeface="Verdana"/>
                <a:ea typeface="+mn-ea"/>
                <a:cs typeface="+mn-cs"/>
              </a:rPr>
              <a:t>59</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Dave</a:t>
            </a:r>
            <a:r>
              <a:rPr kumimoji="0" lang="hu-HU" sz="1400" b="0" i="0" u="none" strike="noStrike" kern="1200" cap="none" spc="0" normalizeH="0" baseline="0" noProof="0" dirty="0">
                <a:ln>
                  <a:noFill/>
                </a:ln>
                <a:effectLst/>
                <a:uLnTx/>
                <a:uFillTx/>
                <a:latin typeface="Verdana"/>
                <a:ea typeface="+mn-ea"/>
                <a:cs typeface="+mn-cs"/>
              </a:rPr>
              <a:t> K., </a:t>
            </a:r>
            <a:r>
              <a:rPr lang="en-US" sz="1400" dirty="0"/>
              <a:t>How Arm’s Total Compute solutions will power the next decade of compute</a:t>
            </a:r>
            <a:r>
              <a:rPr lang="hu-HU" sz="1400" dirty="0"/>
              <a:t>,</a:t>
            </a:r>
          </a:p>
          <a:p>
            <a:pPr lvl="0"/>
            <a:r>
              <a:rPr kumimoji="0" lang="hu-HU" sz="1400" b="0" i="0" u="none" strike="noStrike" kern="1200" cap="none" spc="0" normalizeH="0" baseline="0" noProof="0" dirty="0">
                <a:ln>
                  <a:noFill/>
                </a:ln>
                <a:effectLst/>
                <a:uLnTx/>
                <a:uFillTx/>
                <a:latin typeface="Verdana"/>
                <a:ea typeface="+mn-ea"/>
                <a:cs typeface="+mn-cs"/>
              </a:rPr>
              <a:t>            ARM </a:t>
            </a:r>
            <a:r>
              <a:rPr kumimoji="0" lang="hu-HU" sz="1400" b="0" i="0" u="none" strike="noStrike" kern="1200" cap="none" spc="0" normalizeH="0" baseline="0" noProof="0" dirty="0" err="1">
                <a:ln>
                  <a:noFill/>
                </a:ln>
                <a:effectLst/>
                <a:uLnTx/>
                <a:uFillTx/>
                <a:latin typeface="Verdana"/>
                <a:ea typeface="+mn-ea"/>
                <a:cs typeface="+mn-cs"/>
              </a:rPr>
              <a:t>Community</a:t>
            </a:r>
            <a:r>
              <a:rPr lang="hu-HU" sz="1400" dirty="0"/>
              <a:t>, May 25 2021, https://community.arm.com/developer/ip-products/</a:t>
            </a:r>
          </a:p>
          <a:p>
            <a:pPr lvl="0"/>
            <a:r>
              <a:rPr lang="hu-HU" sz="1400" dirty="0"/>
              <a:t>            </a:t>
            </a:r>
            <a:r>
              <a:rPr lang="hu-HU" sz="1400" dirty="0" err="1"/>
              <a:t>processors</a:t>
            </a:r>
            <a:r>
              <a:rPr lang="hu-HU" sz="1400" dirty="0"/>
              <a:t>/b/</a:t>
            </a:r>
            <a:r>
              <a:rPr lang="hu-HU" sz="1400" dirty="0" err="1"/>
              <a:t>processors</a:t>
            </a:r>
            <a:r>
              <a:rPr lang="hu-HU" sz="1400" dirty="0"/>
              <a:t>-</a:t>
            </a:r>
            <a:r>
              <a:rPr lang="hu-HU" sz="1400" dirty="0" err="1"/>
              <a:t>ip</a:t>
            </a:r>
            <a:r>
              <a:rPr lang="hu-HU" sz="1400" dirty="0"/>
              <a:t>-blog/</a:t>
            </a:r>
            <a:r>
              <a:rPr lang="hu-HU" sz="1400" dirty="0" err="1"/>
              <a:t>posts</a:t>
            </a:r>
            <a:r>
              <a:rPr lang="hu-HU" sz="1400" dirty="0"/>
              <a:t>/</a:t>
            </a:r>
            <a:r>
              <a:rPr lang="hu-HU" sz="1400" dirty="0" err="1"/>
              <a:t>total-compute-solutions</a:t>
            </a:r>
            <a:endParaRPr kumimoji="0" lang="en-US" sz="1400" b="0" i="0" u="none" strike="noStrike" kern="1200" cap="none" spc="0" normalizeH="0" baseline="0" noProof="0" dirty="0">
              <a:ln>
                <a:noFill/>
              </a:ln>
              <a:effectLst/>
              <a:uLnTx/>
              <a:uFillTx/>
              <a:latin typeface="Verdana"/>
            </a:endParaRPr>
          </a:p>
        </p:txBody>
      </p:sp>
      <p:sp>
        <p:nvSpPr>
          <p:cNvPr id="7" name="Szövegdoboz 6"/>
          <p:cNvSpPr txBox="1"/>
          <p:nvPr/>
        </p:nvSpPr>
        <p:spPr>
          <a:xfrm>
            <a:off x="171537" y="2483895"/>
            <a:ext cx="8804141"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60</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Frumusanu</a:t>
            </a:r>
            <a:r>
              <a:rPr kumimoji="0" lang="hu-HU" sz="1400" b="0" i="0" u="none" strike="noStrike" kern="1200" cap="none" spc="0" normalizeH="0" baseline="0" noProof="0" dirty="0">
                <a:ln>
                  <a:noFill/>
                </a:ln>
                <a:effectLst/>
                <a:uLnTx/>
                <a:uFillTx/>
                <a:latin typeface="Verdana"/>
                <a:ea typeface="+mn-ea"/>
                <a:cs typeface="+mn-cs"/>
              </a:rPr>
              <a:t> A.,</a:t>
            </a:r>
            <a:r>
              <a:rPr lang="hu-HU" sz="1400" dirty="0"/>
              <a:t> </a:t>
            </a:r>
            <a:r>
              <a:rPr lang="hu-HU" sz="1400" dirty="0" err="1"/>
              <a:t>Arm</a:t>
            </a:r>
            <a:r>
              <a:rPr lang="hu-HU" sz="1400" dirty="0"/>
              <a:t> </a:t>
            </a:r>
            <a:r>
              <a:rPr lang="hu-HU" sz="1400" dirty="0" err="1"/>
              <a:t>Announces</a:t>
            </a:r>
            <a:r>
              <a:rPr lang="hu-HU" sz="1400" dirty="0"/>
              <a:t> </a:t>
            </a:r>
            <a:r>
              <a:rPr lang="hu-HU" sz="1400" dirty="0" err="1"/>
              <a:t>Neoverse</a:t>
            </a:r>
            <a:r>
              <a:rPr lang="hu-HU" sz="1400" dirty="0"/>
              <a:t> V1 &amp; N2 </a:t>
            </a:r>
            <a:r>
              <a:rPr lang="hu-HU" sz="1400" dirty="0" err="1"/>
              <a:t>Infrastructure</a:t>
            </a:r>
            <a:r>
              <a:rPr lang="hu-HU" sz="1400" dirty="0"/>
              <a:t> </a:t>
            </a:r>
            <a:r>
              <a:rPr lang="hu-HU" sz="1400" dirty="0" err="1"/>
              <a:t>CPUs</a:t>
            </a:r>
            <a:r>
              <a:rPr lang="hu-HU" sz="1400" dirty="0"/>
              <a:t>: +50% IPC, SVE </a:t>
            </a:r>
          </a:p>
          <a:p>
            <a:pPr lvl="0"/>
            <a:r>
              <a:rPr lang="hu-HU" sz="1400" dirty="0"/>
              <a:t>            Server </a:t>
            </a:r>
            <a:r>
              <a:rPr lang="hu-HU" sz="1400" dirty="0" err="1"/>
              <a:t>Cores</a:t>
            </a:r>
            <a:r>
              <a:rPr lang="hu-HU" sz="1400" dirty="0"/>
              <a:t>, </a:t>
            </a:r>
            <a:r>
              <a:rPr lang="hu-HU" sz="1400" dirty="0" err="1"/>
              <a:t>AnandTech</a:t>
            </a:r>
            <a:r>
              <a:rPr lang="hu-HU" sz="1400" dirty="0"/>
              <a:t>, </a:t>
            </a:r>
            <a:r>
              <a:rPr lang="hu-HU" sz="1400" dirty="0" err="1"/>
              <a:t>Sept</a:t>
            </a:r>
            <a:r>
              <a:rPr lang="hu-HU" sz="1400" dirty="0"/>
              <a:t>. 22 2020, https://www.anandtech.com/show/16073/</a:t>
            </a:r>
          </a:p>
          <a:p>
            <a:pPr lvl="0"/>
            <a:r>
              <a:rPr lang="hu-HU" sz="1400" dirty="0"/>
              <a:t>            arm-announces-neoverse-v1-n2</a:t>
            </a:r>
          </a:p>
        </p:txBody>
      </p:sp>
      <p:sp>
        <p:nvSpPr>
          <p:cNvPr id="8" name="Szövegdoboz 7"/>
          <p:cNvSpPr txBox="1"/>
          <p:nvPr/>
        </p:nvSpPr>
        <p:spPr>
          <a:xfrm>
            <a:off x="170775" y="3291365"/>
            <a:ext cx="9173024" cy="738664"/>
          </a:xfrm>
          <a:prstGeom prst="rect">
            <a:avLst/>
          </a:prstGeom>
          <a:noFill/>
        </p:spPr>
        <p:txBody>
          <a:bodyPr wrap="none" rtlCol="0">
            <a:spAutoFit/>
          </a:bodyPr>
          <a:lstStyle/>
          <a:p>
            <a:pPr lvl="0">
              <a:defRPr/>
            </a:pPr>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61</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20" normalizeH="0" baseline="0" noProof="0" dirty="0" err="1">
                <a:ln>
                  <a:noFill/>
                </a:ln>
                <a:effectLst/>
                <a:uLnTx/>
                <a:uFillTx/>
                <a:latin typeface="Verdana"/>
              </a:rPr>
              <a:t>Shimpi</a:t>
            </a:r>
            <a:r>
              <a:rPr kumimoji="0" lang="hu-HU" sz="1400" b="0" i="0" u="none" strike="noStrike" kern="1200" cap="none" spc="-20" normalizeH="0" baseline="0" noProof="0" dirty="0">
                <a:ln>
                  <a:noFill/>
                </a:ln>
                <a:effectLst/>
                <a:uLnTx/>
                <a:uFillTx/>
                <a:latin typeface="Verdana"/>
              </a:rPr>
              <a:t> A.L., </a:t>
            </a:r>
            <a:r>
              <a:rPr lang="en-US" sz="1400" spc="-20" dirty="0"/>
              <a:t>AMD Discloses Bobcat &amp; Bulldozer Architectures at Hot Chips 2010</a:t>
            </a:r>
            <a:r>
              <a:rPr lang="hu-HU" sz="1400" spc="-20" dirty="0"/>
              <a:t>, </a:t>
            </a:r>
            <a:r>
              <a:rPr lang="hu-HU" sz="1400" spc="-20" dirty="0" err="1"/>
              <a:t>AnandTech</a:t>
            </a:r>
            <a:r>
              <a:rPr lang="hu-HU" sz="1400" spc="-20" dirty="0"/>
              <a:t>,</a:t>
            </a:r>
          </a:p>
          <a:p>
            <a:pPr lvl="0">
              <a:defRPr/>
            </a:pPr>
            <a:r>
              <a:rPr lang="hu-HU" sz="1400" dirty="0"/>
              <a:t>            Aug. 24 2010, https://www.anandtech.com/show/3863/amd-discloses-bobcat-bulldozer-</a:t>
            </a:r>
          </a:p>
          <a:p>
            <a:pPr lvl="0">
              <a:defRPr/>
            </a:pPr>
            <a:r>
              <a:rPr lang="hu-HU" sz="1400" dirty="0"/>
              <a:t>            architectures-at-hot-chips-2010</a:t>
            </a:r>
            <a:endParaRPr lang="en-US" sz="1400" dirty="0"/>
          </a:p>
        </p:txBody>
      </p:sp>
      <p:sp>
        <p:nvSpPr>
          <p:cNvPr id="2" name="Rectangle 1"/>
          <p:cNvSpPr/>
          <p:nvPr/>
        </p:nvSpPr>
        <p:spPr>
          <a:xfrm>
            <a:off x="161510" y="4021323"/>
            <a:ext cx="7529177" cy="523220"/>
          </a:xfrm>
          <a:prstGeom prst="rect">
            <a:avLst/>
          </a:prstGeom>
        </p:spPr>
        <p:txBody>
          <a:bodyPr wrap="none">
            <a:spAutoFit/>
          </a:bodyPr>
          <a:lstStyle/>
          <a:p>
            <a:r>
              <a:rPr lang="en-US" sz="1400" dirty="0"/>
              <a:t>[1</a:t>
            </a:r>
            <a:r>
              <a:rPr lang="hu-HU" sz="1400" dirty="0"/>
              <a:t>6</a:t>
            </a:r>
            <a:r>
              <a:rPr lang="en-GB" sz="1400" dirty="0"/>
              <a:t>2</a:t>
            </a:r>
            <a:r>
              <a:rPr lang="en-US" sz="1400" dirty="0"/>
              <a:t>]: Sima D., </a:t>
            </a:r>
            <a:r>
              <a:rPr lang="en-GB" sz="1400" dirty="0">
                <a:solidFill>
                  <a:srgbClr val="000000"/>
                </a:solidFill>
              </a:rPr>
              <a:t>the Processor Families Knowledge Base, </a:t>
            </a:r>
            <a:r>
              <a:rPr lang="en-GB" sz="1400" dirty="0" err="1">
                <a:solidFill>
                  <a:srgbClr val="000000"/>
                </a:solidFill>
              </a:rPr>
              <a:t>Obuda</a:t>
            </a:r>
            <a:r>
              <a:rPr lang="en-GB" sz="1400" dirty="0">
                <a:solidFill>
                  <a:srgbClr val="000000"/>
                </a:solidFill>
              </a:rPr>
              <a:t> University, 2021,</a:t>
            </a:r>
          </a:p>
          <a:p>
            <a:r>
              <a:rPr lang="en-GB" sz="1400" dirty="0">
                <a:solidFill>
                  <a:srgbClr val="000000"/>
                </a:solidFill>
              </a:rPr>
              <a:t>           </a:t>
            </a:r>
            <a:r>
              <a:rPr lang="en-GB" sz="1400" spc="-20" dirty="0"/>
              <a:t>https://users.nik.uni-buda.hu//sima/index.html</a:t>
            </a:r>
            <a:endParaRPr lang="en-GB" sz="1400" dirty="0"/>
          </a:p>
        </p:txBody>
      </p:sp>
      <p:sp>
        <p:nvSpPr>
          <p:cNvPr id="6" name="TextBox 5"/>
          <p:cNvSpPr txBox="1"/>
          <p:nvPr/>
        </p:nvSpPr>
        <p:spPr>
          <a:xfrm>
            <a:off x="152287" y="4644135"/>
            <a:ext cx="8988807" cy="523220"/>
          </a:xfrm>
          <a:prstGeom prst="rect">
            <a:avLst/>
          </a:prstGeom>
          <a:noFill/>
        </p:spPr>
        <p:txBody>
          <a:bodyPr wrap="none" rtlCol="0">
            <a:spAutoFit/>
          </a:bodyPr>
          <a:lstStyle/>
          <a:p>
            <a:pPr lvl="0"/>
            <a:r>
              <a:rPr lang="en-US" sz="1400" dirty="0" smtClean="0">
                <a:solidFill>
                  <a:srgbClr val="000000"/>
                </a:solidFill>
              </a:rPr>
              <a:t>[163]: </a:t>
            </a:r>
            <a:r>
              <a:rPr lang="hu-HU" sz="1400" dirty="0">
                <a:solidFill>
                  <a:srgbClr val="000000"/>
                </a:solidFill>
              </a:rPr>
              <a:t>Batten C., ECE 4750 Computer Architecture Intel Skylake,</a:t>
            </a:r>
          </a:p>
          <a:p>
            <a:pPr lvl="0"/>
            <a:r>
              <a:rPr lang="hu-HU" sz="1400" spc="-20" dirty="0">
                <a:solidFill>
                  <a:srgbClr val="000000"/>
                </a:solidFill>
              </a:rPr>
              <a:t>            https://www.csl.cornell.edu/courses/ece4750/2016f/handouts/ece4750-section-skylake.pdf</a:t>
            </a:r>
          </a:p>
        </p:txBody>
      </p:sp>
      <p:sp>
        <p:nvSpPr>
          <p:cNvPr id="9" name="TextBox 8"/>
          <p:cNvSpPr txBox="1"/>
          <p:nvPr/>
        </p:nvSpPr>
        <p:spPr>
          <a:xfrm>
            <a:off x="126130" y="5229200"/>
            <a:ext cx="5858463" cy="523220"/>
          </a:xfrm>
          <a:prstGeom prst="rect">
            <a:avLst/>
          </a:prstGeom>
          <a:noFill/>
        </p:spPr>
        <p:txBody>
          <a:bodyPr wrap="none" rtlCol="0">
            <a:spAutoFit/>
          </a:bodyPr>
          <a:lstStyle/>
          <a:p>
            <a:pPr lvl="0" fontAlgn="base">
              <a:spcBef>
                <a:spcPct val="0"/>
              </a:spcBef>
              <a:spcAft>
                <a:spcPct val="0"/>
              </a:spcAft>
            </a:pPr>
            <a:r>
              <a:rPr lang="en-US" sz="1400" dirty="0" smtClean="0">
                <a:solidFill>
                  <a:srgbClr val="000000"/>
                </a:solidFill>
              </a:rPr>
              <a:t>[16</a:t>
            </a:r>
            <a:r>
              <a:rPr lang="hu-HU" sz="1400" dirty="0" smtClean="0">
                <a:solidFill>
                  <a:srgbClr val="000000"/>
                </a:solidFill>
              </a:rPr>
              <a:t>4</a:t>
            </a:r>
            <a:r>
              <a:rPr lang="en-US" sz="1400" dirty="0" smtClean="0">
                <a:solidFill>
                  <a:srgbClr val="000000"/>
                </a:solidFill>
              </a:rPr>
              <a:t>]: </a:t>
            </a:r>
            <a:r>
              <a:rPr lang="en-US" sz="1400" dirty="0">
                <a:solidFill>
                  <a:srgbClr val="000000"/>
                </a:solidFill>
              </a:rPr>
              <a:t>What is Intel AVX-512?</a:t>
            </a:r>
            <a:r>
              <a:rPr lang="hu-HU" sz="1400" dirty="0">
                <a:solidFill>
                  <a:srgbClr val="000000"/>
                </a:solidFill>
              </a:rPr>
              <a:t>, URTech, Nov. 2 2017,</a:t>
            </a:r>
          </a:p>
          <a:p>
            <a:pPr lvl="0" fontAlgn="base">
              <a:spcBef>
                <a:spcPct val="0"/>
              </a:spcBef>
              <a:spcAft>
                <a:spcPct val="0"/>
              </a:spcAft>
            </a:pPr>
            <a:r>
              <a:rPr lang="hu-HU" sz="1400" dirty="0">
                <a:solidFill>
                  <a:srgbClr val="000000"/>
                </a:solidFill>
              </a:rPr>
              <a:t>            </a:t>
            </a:r>
            <a:r>
              <a:rPr lang="en-US" sz="1400" dirty="0">
                <a:solidFill>
                  <a:srgbClr val="000000"/>
                </a:solidFill>
              </a:rPr>
              <a:t>https://www.urtech.ca/2017/11/solved-intel-avx-512/</a:t>
            </a:r>
          </a:p>
        </p:txBody>
      </p:sp>
      <p:sp>
        <p:nvSpPr>
          <p:cNvPr id="10" name="TextBox 9"/>
          <p:cNvSpPr txBox="1"/>
          <p:nvPr/>
        </p:nvSpPr>
        <p:spPr>
          <a:xfrm>
            <a:off x="116505" y="5769260"/>
            <a:ext cx="8889100" cy="954107"/>
          </a:xfrm>
          <a:prstGeom prst="rect">
            <a:avLst/>
          </a:prstGeom>
          <a:noFill/>
        </p:spPr>
        <p:txBody>
          <a:bodyPr wrap="none" rtlCol="0">
            <a:spAutoFit/>
          </a:bodyPr>
          <a:lstStyle/>
          <a:p>
            <a:r>
              <a:rPr lang="en-GB" sz="1400" dirty="0"/>
              <a:t>[165]: ARM unveils Cortex-X2, A710, A510, new Mali GPUs as it prepares to go 64-bit </a:t>
            </a:r>
            <a:r>
              <a:rPr lang="en-GB" sz="1400" dirty="0" smtClean="0"/>
              <a:t>only,</a:t>
            </a:r>
          </a:p>
          <a:p>
            <a:r>
              <a:rPr lang="en-GB" sz="1400" dirty="0" smtClean="0"/>
              <a:t>            GSM Arena, 25 May, 2021,</a:t>
            </a:r>
          </a:p>
          <a:p>
            <a:r>
              <a:rPr lang="en-GB" sz="1400" dirty="0" smtClean="0"/>
              <a:t>            https</a:t>
            </a:r>
            <a:r>
              <a:rPr lang="en-GB" sz="1400" dirty="0"/>
              <a:t>://www.gsmarena.com/arm_unveils_new_cpu_and_gpu_cores_including_an_a55</a:t>
            </a:r>
            <a:r>
              <a:rPr lang="en-GB" sz="1400" dirty="0" smtClean="0"/>
              <a:t>_</a:t>
            </a:r>
          </a:p>
          <a:p>
            <a:r>
              <a:rPr lang="en-GB" sz="1400" dirty="0"/>
              <a:t> </a:t>
            </a:r>
            <a:r>
              <a:rPr lang="en-GB" sz="1400" dirty="0" smtClean="0"/>
              <a:t>           replacement_as_it_prepares_to_go_64bit_only-news-49288.php</a:t>
            </a:r>
          </a:p>
        </p:txBody>
      </p:sp>
    </p:spTree>
    <p:extLst>
      <p:ext uri="{BB962C8B-B14F-4D97-AF65-F5344CB8AC3E}">
        <p14:creationId xmlns:p14="http://schemas.microsoft.com/office/powerpoint/2010/main" val="2118017334"/>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Box 2"/>
          <p:cNvSpPr txBox="1"/>
          <p:nvPr/>
        </p:nvSpPr>
        <p:spPr>
          <a:xfrm>
            <a:off x="116505" y="656285"/>
            <a:ext cx="9092874" cy="1169551"/>
          </a:xfrm>
          <a:prstGeom prst="rect">
            <a:avLst/>
          </a:prstGeom>
          <a:noFill/>
        </p:spPr>
        <p:txBody>
          <a:bodyPr wrap="none" rtlCol="0">
            <a:spAutoFit/>
          </a:bodyPr>
          <a:lstStyle/>
          <a:p>
            <a:r>
              <a:rPr kumimoji="0" lang="en-US" sz="1400" b="0" i="0" u="none" strike="noStrike" kern="1200" cap="none" spc="0" normalizeH="0" baseline="0" noProof="0" dirty="0">
                <a:ln>
                  <a:noFill/>
                </a:ln>
                <a:effectLst/>
                <a:uLnTx/>
                <a:uFillTx/>
                <a:latin typeface="Verdana"/>
                <a:ea typeface="+mn-ea"/>
                <a:cs typeface="+mn-cs"/>
              </a:rPr>
              <a:t>[</a:t>
            </a:r>
            <a:r>
              <a:rPr kumimoji="0" lang="en-US" sz="1400" b="0" i="0" u="none" strike="noStrike" kern="1200" cap="none" spc="0" normalizeH="0" baseline="0" noProof="0" dirty="0" smtClean="0">
                <a:ln>
                  <a:noFill/>
                </a:ln>
                <a:effectLst/>
                <a:uLnTx/>
                <a:uFillTx/>
                <a:latin typeface="Verdana"/>
                <a:ea typeface="+mn-ea"/>
                <a:cs typeface="+mn-cs"/>
              </a:rPr>
              <a:t>166]: Matta A., </a:t>
            </a:r>
            <a:r>
              <a:rPr lang="en-GB" sz="1400" dirty="0"/>
              <a:t>White paper: Optimizing Performance for an ARM Mobile Memory Subsystem,</a:t>
            </a:r>
          </a:p>
          <a:p>
            <a:r>
              <a:rPr lang="en-GB" sz="1400" dirty="0"/>
              <a:t>           </a:t>
            </a:r>
            <a:r>
              <a:rPr lang="en-GB" sz="1400" dirty="0" smtClean="0"/>
              <a:t>  ARM Community Blog, </a:t>
            </a:r>
            <a:r>
              <a:rPr lang="en-GB" sz="1400" dirty="0" err="1" smtClean="0"/>
              <a:t>Febr</a:t>
            </a:r>
            <a:r>
              <a:rPr lang="en-GB" sz="1400" dirty="0" smtClean="0"/>
              <a:t>. 16, 2016,</a:t>
            </a:r>
          </a:p>
          <a:p>
            <a:r>
              <a:rPr lang="en-GB" sz="1400" dirty="0" smtClean="0"/>
              <a:t>             https</a:t>
            </a:r>
            <a:r>
              <a:rPr lang="en-GB" sz="1400" dirty="0"/>
              <a:t>://community.arm.com/arm-community-blogs/b/architectures-and-processors-blog</a:t>
            </a:r>
            <a:r>
              <a:rPr lang="en-GB" sz="1400" dirty="0" smtClean="0"/>
              <a:t>/</a:t>
            </a:r>
          </a:p>
          <a:p>
            <a:r>
              <a:rPr lang="en-GB" sz="1400" dirty="0"/>
              <a:t> </a:t>
            </a:r>
            <a:r>
              <a:rPr lang="en-GB" sz="1400" dirty="0" smtClean="0"/>
              <a:t>            posts/whitepaper-optimizing-performance-for-an-arm-mobile-memory-subsystem</a:t>
            </a:r>
            <a:endParaRPr lang="en-GB" sz="1400" dirty="0"/>
          </a:p>
          <a:p>
            <a:pPr lvl="0"/>
            <a:endParaRPr lang="hu-HU" sz="1400" dirty="0"/>
          </a:p>
        </p:txBody>
      </p:sp>
    </p:spTree>
    <p:extLst>
      <p:ext uri="{BB962C8B-B14F-4D97-AF65-F5344CB8AC3E}">
        <p14:creationId xmlns:p14="http://schemas.microsoft.com/office/powerpoint/2010/main" val="1839002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44050" y="1943835"/>
            <a:ext cx="80784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a:solidFill>
                  <a:srgbClr val="FFFFFF"/>
                </a:solidFill>
              </a:rPr>
              <a:t>2.</a:t>
            </a:r>
            <a:r>
              <a:rPr lang="hu-HU" sz="1900">
                <a:solidFill>
                  <a:srgbClr val="FFFFFF"/>
                </a:solidFill>
              </a:rPr>
              <a:t>1</a:t>
            </a:r>
            <a:r>
              <a:rPr lang="en-US" sz="1900">
                <a:solidFill>
                  <a:srgbClr val="FFFFFF"/>
                </a:solidFill>
              </a:rPr>
              <a:t> </a:t>
            </a:r>
            <a:r>
              <a:rPr lang="hu-HU" sz="1900">
                <a:solidFill>
                  <a:srgbClr val="FFFFFF"/>
                </a:solidFill>
              </a:rPr>
              <a:t>Overview</a:t>
            </a:r>
            <a:endParaRPr lang="en-US" sz="1900">
              <a:solidFill>
                <a:srgbClr val="FFFFFF"/>
              </a:solidFill>
            </a:endParaRPr>
          </a:p>
        </p:txBody>
      </p:sp>
    </p:spTree>
    <p:extLst>
      <p:ext uri="{BB962C8B-B14F-4D97-AF65-F5344CB8AC3E}">
        <p14:creationId xmlns:p14="http://schemas.microsoft.com/office/powerpoint/2010/main" val="316566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hu-HU" sz="1700" dirty="0"/>
              <a:t>2</a:t>
            </a:r>
            <a:r>
              <a:rPr lang="hu-HU" sz="1700" dirty="0" smtClean="0"/>
              <a:t>.1 </a:t>
            </a:r>
            <a:r>
              <a:rPr lang="en-US" sz="1700" dirty="0" smtClean="0"/>
              <a:t>Overview </a:t>
            </a:r>
            <a:r>
              <a:rPr lang="hu-HU" sz="1700" dirty="0" smtClean="0"/>
              <a:t>(1)</a:t>
            </a:r>
            <a:endParaRPr lang="en-US" sz="1700" dirty="0"/>
          </a:p>
        </p:txBody>
      </p:sp>
      <p:grpSp>
        <p:nvGrpSpPr>
          <p:cNvPr id="9" name="Group 8"/>
          <p:cNvGrpSpPr/>
          <p:nvPr/>
        </p:nvGrpSpPr>
        <p:grpSpPr>
          <a:xfrm>
            <a:off x="142874" y="1403775"/>
            <a:ext cx="8914499" cy="3887751"/>
            <a:chOff x="-88274" y="1645920"/>
            <a:chExt cx="9549908" cy="4099507"/>
          </a:xfrm>
        </p:grpSpPr>
        <p:pic>
          <p:nvPicPr>
            <p:cNvPr id="5" name="Picture 4"/>
            <p:cNvPicPr>
              <a:picLocks noChangeAspect="1"/>
            </p:cNvPicPr>
            <p:nvPr/>
          </p:nvPicPr>
          <p:blipFill rotWithShape="1">
            <a:blip r:embed="rId2"/>
            <a:srcRect l="5779" t="12479" r="2230" b="33309"/>
            <a:stretch/>
          </p:blipFill>
          <p:spPr>
            <a:xfrm>
              <a:off x="192505" y="1645920"/>
              <a:ext cx="9269129" cy="4099507"/>
            </a:xfrm>
            <a:prstGeom prst="rect">
              <a:avLst/>
            </a:prstGeom>
          </p:spPr>
        </p:pic>
        <p:pic>
          <p:nvPicPr>
            <p:cNvPr id="7" name="Picture 6"/>
            <p:cNvPicPr>
              <a:picLocks noChangeAspect="1"/>
            </p:cNvPicPr>
            <p:nvPr/>
          </p:nvPicPr>
          <p:blipFill rotWithShape="1">
            <a:blip r:embed="rId2"/>
            <a:srcRect l="430" t="16298" r="96321" b="46408"/>
            <a:stretch/>
          </p:blipFill>
          <p:spPr>
            <a:xfrm>
              <a:off x="-88274" y="2204187"/>
              <a:ext cx="290400" cy="2502568"/>
            </a:xfrm>
            <a:prstGeom prst="rect">
              <a:avLst/>
            </a:prstGeom>
          </p:spPr>
        </p:pic>
      </p:grpSp>
      <p:sp>
        <p:nvSpPr>
          <p:cNvPr id="8" name="TextBox 7"/>
          <p:cNvSpPr txBox="1"/>
          <p:nvPr/>
        </p:nvSpPr>
        <p:spPr>
          <a:xfrm>
            <a:off x="142875" y="413665"/>
            <a:ext cx="5668027" cy="646331"/>
          </a:xfrm>
          <a:prstGeom prst="rect">
            <a:avLst/>
          </a:prstGeom>
          <a:noFill/>
        </p:spPr>
        <p:txBody>
          <a:bodyPr wrap="none" rtlCol="0">
            <a:spAutoFit/>
          </a:bodyPr>
          <a:lstStyle/>
          <a:p>
            <a:pPr defTabSz="457200" fontAlgn="base"/>
            <a:r>
              <a:rPr lang="en-US" dirty="0" smtClean="0">
                <a:solidFill>
                  <a:srgbClr val="2D2D8A"/>
                </a:solidFill>
                <a:latin typeface="Verdana"/>
              </a:rPr>
              <a:t>2.1 Overview </a:t>
            </a:r>
            <a:endParaRPr lang="en-US" dirty="0">
              <a:solidFill>
                <a:srgbClr val="2D2D8A"/>
              </a:solidFill>
              <a:latin typeface="Verdana"/>
            </a:endParaRPr>
          </a:p>
          <a:p>
            <a:pPr defTabSz="457200" fontAlgn="base"/>
            <a:r>
              <a:rPr lang="en-US" dirty="0" smtClean="0">
                <a:solidFill>
                  <a:srgbClr val="2D2D8A"/>
                </a:solidFill>
                <a:latin typeface="Verdana"/>
              </a:rPr>
              <a:t>     Growth </a:t>
            </a:r>
            <a:r>
              <a:rPr lang="en-US" dirty="0">
                <a:solidFill>
                  <a:srgbClr val="2D2D8A"/>
                </a:solidFill>
                <a:latin typeface="Verdana"/>
              </a:rPr>
              <a:t>of instruction sets over time </a:t>
            </a:r>
            <a:r>
              <a:rPr lang="en-US" dirty="0" smtClean="0">
                <a:solidFill>
                  <a:srgbClr val="000000"/>
                </a:solidFill>
                <a:latin typeface="Verdana"/>
              </a:rPr>
              <a:t>[163]</a:t>
            </a:r>
            <a:endParaRPr lang="en-US" dirty="0">
              <a:solidFill>
                <a:srgbClr val="000000"/>
              </a:solidFill>
              <a:latin typeface="Verdana"/>
            </a:endParaRPr>
          </a:p>
        </p:txBody>
      </p:sp>
    </p:spTree>
    <p:extLst>
      <p:ext uri="{BB962C8B-B14F-4D97-AF65-F5344CB8AC3E}">
        <p14:creationId xmlns:p14="http://schemas.microsoft.com/office/powerpoint/2010/main" val="3544890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0"/>
            <a:ext cx="9144000" cy="393700"/>
          </a:xfrm>
          <a:solidFill>
            <a:srgbClr val="0066FF"/>
          </a:solidFill>
        </p:spPr>
        <p:txBody>
          <a:bodyPr/>
          <a:lstStyle/>
          <a:p>
            <a:r>
              <a:rPr lang="hu-HU" sz="1700" dirty="0" smtClean="0"/>
              <a:t>2.1 </a:t>
            </a:r>
            <a:r>
              <a:rPr lang="en-GB" sz="1700" dirty="0" smtClean="0"/>
              <a:t>Overview</a:t>
            </a:r>
            <a:r>
              <a:rPr lang="en-US" sz="1700" dirty="0" smtClean="0"/>
              <a:t> </a:t>
            </a:r>
            <a:r>
              <a:rPr lang="hu-HU" sz="1700" dirty="0" smtClean="0"/>
              <a:t>(</a:t>
            </a:r>
            <a:r>
              <a:rPr lang="en-GB" sz="1700" dirty="0" smtClean="0"/>
              <a:t>2</a:t>
            </a:r>
            <a:r>
              <a:rPr lang="hu-HU" sz="1700" dirty="0" smtClean="0"/>
              <a:t>)</a:t>
            </a:r>
            <a:endParaRPr lang="en-US" sz="1700" dirty="0"/>
          </a:p>
        </p:txBody>
      </p:sp>
      <p:grpSp>
        <p:nvGrpSpPr>
          <p:cNvPr id="6" name="Group 5"/>
          <p:cNvGrpSpPr/>
          <p:nvPr/>
        </p:nvGrpSpPr>
        <p:grpSpPr>
          <a:xfrm>
            <a:off x="66780" y="468917"/>
            <a:ext cx="9077219" cy="6416839"/>
            <a:chOff x="66780" y="468917"/>
            <a:chExt cx="9077219" cy="6416839"/>
          </a:xfrm>
        </p:grpSpPr>
        <p:grpSp>
          <p:nvGrpSpPr>
            <p:cNvPr id="14" name="Group 13"/>
            <p:cNvGrpSpPr/>
            <p:nvPr/>
          </p:nvGrpSpPr>
          <p:grpSpPr>
            <a:xfrm>
              <a:off x="66780" y="468917"/>
              <a:ext cx="9077219" cy="6416839"/>
              <a:chOff x="66780" y="468917"/>
              <a:chExt cx="9077219" cy="6416839"/>
            </a:xfrm>
          </p:grpSpPr>
          <p:pic>
            <p:nvPicPr>
              <p:cNvPr id="5" name="Picture 4"/>
              <p:cNvPicPr>
                <a:picLocks noChangeAspect="1"/>
              </p:cNvPicPr>
              <p:nvPr/>
            </p:nvPicPr>
            <p:blipFill rotWithShape="1">
              <a:blip r:embed="rId2"/>
              <a:srcRect r="7508"/>
              <a:stretch/>
            </p:blipFill>
            <p:spPr>
              <a:xfrm>
                <a:off x="476466" y="468917"/>
                <a:ext cx="8359527" cy="6266667"/>
              </a:xfrm>
              <a:prstGeom prst="rect">
                <a:avLst/>
              </a:prstGeom>
            </p:spPr>
          </p:pic>
          <p:pic>
            <p:nvPicPr>
              <p:cNvPr id="8" name="Picture 7"/>
              <p:cNvPicPr>
                <a:picLocks noChangeAspect="1"/>
              </p:cNvPicPr>
              <p:nvPr/>
            </p:nvPicPr>
            <p:blipFill rotWithShape="1">
              <a:blip r:embed="rId2"/>
              <a:srcRect l="4313" t="82910" r="87169" b="10029"/>
              <a:stretch/>
            </p:blipFill>
            <p:spPr>
              <a:xfrm>
                <a:off x="149514" y="5661355"/>
                <a:ext cx="769918" cy="442530"/>
              </a:xfrm>
              <a:prstGeom prst="rect">
                <a:avLst/>
              </a:prstGeom>
            </p:spPr>
          </p:pic>
          <p:sp>
            <p:nvSpPr>
              <p:cNvPr id="3" name="Rounded Rectangle 2"/>
              <p:cNvSpPr/>
              <p:nvPr/>
            </p:nvSpPr>
            <p:spPr bwMode="auto">
              <a:xfrm>
                <a:off x="1104472" y="6146543"/>
                <a:ext cx="559941" cy="431514"/>
              </a:xfrm>
              <a:prstGeom prst="round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latin typeface="Verdana" pitchFamily="34" charset="0"/>
                </a:endParaRPr>
              </a:p>
            </p:txBody>
          </p:sp>
          <p:sp>
            <p:nvSpPr>
              <p:cNvPr id="4" name="TextBox 3"/>
              <p:cNvSpPr txBox="1"/>
              <p:nvPr/>
            </p:nvSpPr>
            <p:spPr>
              <a:xfrm>
                <a:off x="945223" y="6079763"/>
                <a:ext cx="714054" cy="507831"/>
              </a:xfrm>
              <a:prstGeom prst="rect">
                <a:avLst/>
              </a:prstGeom>
              <a:noFill/>
            </p:spPr>
            <p:txBody>
              <a:bodyPr wrap="square" rtlCol="0">
                <a:spAutoFit/>
              </a:bodyPr>
              <a:lstStyle/>
              <a:p>
                <a:pPr defTabSz="457200"/>
                <a:r>
                  <a:rPr lang="en-US" sz="900" dirty="0">
                    <a:solidFill>
                      <a:srgbClr val="000000"/>
                    </a:solidFill>
                    <a:latin typeface="Arial Rounded MT Bold" panose="020F0704030504030204" pitchFamily="34" charset="0"/>
                  </a:rPr>
                  <a:t>PII</a:t>
                </a:r>
              </a:p>
              <a:p>
                <a:pPr defTabSz="457200"/>
                <a:r>
                  <a:rPr lang="en-US" sz="900" dirty="0">
                    <a:solidFill>
                      <a:srgbClr val="000000"/>
                    </a:solidFill>
                    <a:latin typeface="Arial Rounded MT Bold" panose="020F0704030504030204" pitchFamily="34" charset="0"/>
                  </a:rPr>
                  <a:t>Klamath,</a:t>
                </a:r>
              </a:p>
              <a:p>
                <a:pPr defTabSz="457200"/>
                <a:r>
                  <a:rPr lang="en-US" sz="900" dirty="0">
                    <a:solidFill>
                      <a:srgbClr val="000000"/>
                    </a:solidFill>
                    <a:latin typeface="Arial Rounded MT Bold" panose="020F0704030504030204" pitchFamily="34" charset="0"/>
                  </a:rPr>
                  <a:t>(1997)</a:t>
                </a:r>
              </a:p>
            </p:txBody>
          </p:sp>
          <p:sp>
            <p:nvSpPr>
              <p:cNvPr id="9" name="TextBox 8"/>
              <p:cNvSpPr txBox="1"/>
              <p:nvPr/>
            </p:nvSpPr>
            <p:spPr>
              <a:xfrm>
                <a:off x="66780" y="6083190"/>
                <a:ext cx="994883" cy="369332"/>
              </a:xfrm>
              <a:prstGeom prst="rect">
                <a:avLst/>
              </a:prstGeom>
              <a:noFill/>
            </p:spPr>
            <p:txBody>
              <a:bodyPr wrap="square" rtlCol="0">
                <a:spAutoFit/>
              </a:bodyPr>
              <a:lstStyle/>
              <a:p>
                <a:pPr defTabSz="457200"/>
                <a:r>
                  <a:rPr lang="en-US" sz="900" dirty="0" err="1">
                    <a:solidFill>
                      <a:srgbClr val="000000"/>
                    </a:solidFill>
                    <a:latin typeface="Arial Rounded MT Bold" panose="020F0704030504030204" pitchFamily="34" charset="0"/>
                  </a:rPr>
                  <a:t>Pentium_MMX</a:t>
                </a:r>
                <a:endParaRPr lang="en-US" sz="900" dirty="0">
                  <a:solidFill>
                    <a:srgbClr val="000000"/>
                  </a:solidFill>
                  <a:latin typeface="Arial Rounded MT Bold" panose="020F0704030504030204" pitchFamily="34" charset="0"/>
                </a:endParaRPr>
              </a:p>
              <a:p>
                <a:pPr defTabSz="457200"/>
                <a:r>
                  <a:rPr lang="en-US" sz="900" dirty="0">
                    <a:solidFill>
                      <a:srgbClr val="000000"/>
                    </a:solidFill>
                    <a:latin typeface="Arial Rounded MT Bold" panose="020F0704030504030204" pitchFamily="34" charset="0"/>
                  </a:rPr>
                  <a:t>(1997)</a:t>
                </a:r>
              </a:p>
            </p:txBody>
          </p:sp>
          <p:sp>
            <p:nvSpPr>
              <p:cNvPr id="11" name="Rounded Rectangle 10"/>
              <p:cNvSpPr/>
              <p:nvPr/>
            </p:nvSpPr>
            <p:spPr bwMode="auto">
              <a:xfrm>
                <a:off x="8178229" y="6103885"/>
                <a:ext cx="585627" cy="304649"/>
              </a:xfrm>
              <a:prstGeom prst="round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latin typeface="Verdana" pitchFamily="34" charset="0"/>
                </a:endParaRPr>
              </a:p>
            </p:txBody>
          </p:sp>
          <p:sp>
            <p:nvSpPr>
              <p:cNvPr id="12" name="TextBox 11"/>
              <p:cNvSpPr txBox="1"/>
              <p:nvPr/>
            </p:nvSpPr>
            <p:spPr>
              <a:xfrm>
                <a:off x="8094678" y="6062454"/>
                <a:ext cx="1049321" cy="823302"/>
              </a:xfrm>
              <a:prstGeom prst="rect">
                <a:avLst/>
              </a:prstGeom>
              <a:noFill/>
            </p:spPr>
            <p:txBody>
              <a:bodyPr wrap="square" rtlCol="0">
                <a:spAutoFit/>
              </a:bodyPr>
              <a:lstStyle/>
              <a:p>
                <a:pPr defTabSz="457200"/>
                <a:r>
                  <a:rPr lang="en-US" sz="950" dirty="0">
                    <a:solidFill>
                      <a:srgbClr val="808080">
                        <a:lumMod val="50000"/>
                      </a:srgbClr>
                    </a:solidFill>
                    <a:latin typeface="Arial Rounded MT Bold" panose="020F0704030504030204" pitchFamily="34" charset="0"/>
                  </a:rPr>
                  <a:t>Core</a:t>
                </a:r>
              </a:p>
              <a:p>
                <a:pPr defTabSz="457200"/>
                <a:r>
                  <a:rPr lang="en-US" sz="950" dirty="0">
                    <a:solidFill>
                      <a:srgbClr val="808080">
                        <a:lumMod val="50000"/>
                      </a:srgbClr>
                    </a:solidFill>
                    <a:latin typeface="Arial Rounded MT Bold" panose="020F0704030504030204" pitchFamily="34" charset="0"/>
                  </a:rPr>
                  <a:t>Cannon-Lake,</a:t>
                </a:r>
              </a:p>
              <a:p>
                <a:pPr defTabSz="457200"/>
                <a:r>
                  <a:rPr lang="en-US" sz="950" dirty="0">
                    <a:solidFill>
                      <a:srgbClr val="808080">
                        <a:lumMod val="50000"/>
                      </a:srgbClr>
                    </a:solidFill>
                    <a:latin typeface="Arial Rounded MT Bold" panose="020F0704030504030204" pitchFamily="34" charset="0"/>
                  </a:rPr>
                  <a:t>(2018)</a:t>
                </a:r>
              </a:p>
              <a:p>
                <a:pPr defTabSz="457200"/>
                <a:r>
                  <a:rPr lang="en-US" sz="950" dirty="0" err="1">
                    <a:solidFill>
                      <a:srgbClr val="808080">
                        <a:lumMod val="50000"/>
                      </a:srgbClr>
                    </a:solidFill>
                    <a:latin typeface="Arial Rounded MT Bold" panose="020F0704030504030204" pitchFamily="34" charset="0"/>
                  </a:rPr>
                  <a:t>Skylake</a:t>
                </a:r>
                <a:r>
                  <a:rPr lang="en-US" sz="950" dirty="0">
                    <a:solidFill>
                      <a:srgbClr val="808080">
                        <a:lumMod val="50000"/>
                      </a:srgbClr>
                    </a:solidFill>
                    <a:latin typeface="Arial Rounded MT Bold" panose="020F0704030504030204" pitchFamily="34" charset="0"/>
                  </a:rPr>
                  <a:t>-X/SP,</a:t>
                </a:r>
              </a:p>
              <a:p>
                <a:pPr defTabSz="457200"/>
                <a:r>
                  <a:rPr lang="en-US" sz="950" dirty="0">
                    <a:solidFill>
                      <a:srgbClr val="808080">
                        <a:lumMod val="50000"/>
                      </a:srgbClr>
                    </a:solidFill>
                    <a:latin typeface="Arial Rounded MT Bold" panose="020F0704030504030204" pitchFamily="34" charset="0"/>
                  </a:rPr>
                  <a:t>(2017)</a:t>
                </a:r>
              </a:p>
            </p:txBody>
          </p:sp>
          <p:sp>
            <p:nvSpPr>
              <p:cNvPr id="13" name="TextBox 12"/>
              <p:cNvSpPr txBox="1"/>
              <p:nvPr/>
            </p:nvSpPr>
            <p:spPr>
              <a:xfrm>
                <a:off x="7376847" y="6469443"/>
                <a:ext cx="559769" cy="238527"/>
              </a:xfrm>
              <a:prstGeom prst="rect">
                <a:avLst/>
              </a:prstGeom>
              <a:noFill/>
            </p:spPr>
            <p:txBody>
              <a:bodyPr wrap="none" rtlCol="0">
                <a:spAutoFit/>
              </a:bodyPr>
              <a:lstStyle/>
              <a:p>
                <a:pPr defTabSz="457200"/>
                <a:r>
                  <a:rPr lang="en-US" sz="950" dirty="0">
                    <a:solidFill>
                      <a:srgbClr val="000000"/>
                    </a:solidFill>
                    <a:latin typeface="Arial Rounded MT Bold" panose="020F0704030504030204" pitchFamily="34" charset="0"/>
                  </a:rPr>
                  <a:t>(2016)</a:t>
                </a:r>
              </a:p>
            </p:txBody>
          </p:sp>
        </p:grpSp>
        <p:sp>
          <p:nvSpPr>
            <p:cNvPr id="16" name="Rectangle 15"/>
            <p:cNvSpPr/>
            <p:nvPr/>
          </p:nvSpPr>
          <p:spPr bwMode="auto">
            <a:xfrm>
              <a:off x="904775" y="789272"/>
              <a:ext cx="3936732" cy="58714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latin typeface="Verdana" pitchFamily="34" charset="0"/>
              </a:endParaRPr>
            </a:p>
          </p:txBody>
        </p:sp>
        <p:sp>
          <p:nvSpPr>
            <p:cNvPr id="2" name="Rectangle 1"/>
            <p:cNvSpPr/>
            <p:nvPr/>
          </p:nvSpPr>
          <p:spPr bwMode="auto">
            <a:xfrm>
              <a:off x="476466" y="1806561"/>
              <a:ext cx="5103646" cy="478624"/>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15" name="Picture 14"/>
            <p:cNvPicPr>
              <a:picLocks noChangeAspect="1"/>
            </p:cNvPicPr>
            <p:nvPr/>
          </p:nvPicPr>
          <p:blipFill rotWithShape="1">
            <a:blip r:embed="rId2"/>
            <a:srcRect l="11054" t="12763" r="84165" b="78741"/>
            <a:stretch/>
          </p:blipFill>
          <p:spPr>
            <a:xfrm>
              <a:off x="1449529" y="1672448"/>
              <a:ext cx="496632" cy="612000"/>
            </a:xfrm>
            <a:prstGeom prst="rect">
              <a:avLst/>
            </a:prstGeom>
          </p:spPr>
        </p:pic>
      </p:grpSp>
      <p:sp>
        <p:nvSpPr>
          <p:cNvPr id="19" name="TextBox 18"/>
          <p:cNvSpPr txBox="1"/>
          <p:nvPr/>
        </p:nvSpPr>
        <p:spPr>
          <a:xfrm>
            <a:off x="71500" y="449378"/>
            <a:ext cx="6199774" cy="369332"/>
          </a:xfrm>
          <a:prstGeom prst="rect">
            <a:avLst/>
          </a:prstGeom>
          <a:noFill/>
        </p:spPr>
        <p:txBody>
          <a:bodyPr wrap="none" rtlCol="0">
            <a:spAutoFit/>
          </a:bodyPr>
          <a:lstStyle/>
          <a:p>
            <a:pPr defTabSz="457200"/>
            <a:r>
              <a:rPr lang="en-US" dirty="0">
                <a:solidFill>
                  <a:srgbClr val="2D2D8A"/>
                </a:solidFill>
                <a:latin typeface="Verdana"/>
              </a:rPr>
              <a:t>Evolution of Intel’s </a:t>
            </a:r>
            <a:r>
              <a:rPr lang="en-US" dirty="0" smtClean="0">
                <a:solidFill>
                  <a:srgbClr val="2D2D8A"/>
                </a:solidFill>
                <a:latin typeface="Verdana"/>
              </a:rPr>
              <a:t>x86 ISA SIMD extensions </a:t>
            </a:r>
            <a:r>
              <a:rPr lang="en-US" dirty="0" smtClean="0">
                <a:solidFill>
                  <a:srgbClr val="000000"/>
                </a:solidFill>
                <a:latin typeface="Verdana"/>
              </a:rPr>
              <a:t>[142] </a:t>
            </a:r>
            <a:endParaRPr lang="en-US" dirty="0">
              <a:solidFill>
                <a:srgbClr val="000000"/>
              </a:solidFill>
              <a:latin typeface="Verdana"/>
            </a:endParaRPr>
          </a:p>
        </p:txBody>
      </p:sp>
    </p:spTree>
    <p:extLst>
      <p:ext uri="{BB962C8B-B14F-4D97-AF65-F5344CB8AC3E}">
        <p14:creationId xmlns:p14="http://schemas.microsoft.com/office/powerpoint/2010/main" val="529500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061" y="413661"/>
            <a:ext cx="3866956" cy="369332"/>
          </a:xfrm>
          <a:prstGeom prst="rect">
            <a:avLst/>
          </a:prstGeom>
          <a:noFill/>
        </p:spPr>
        <p:txBody>
          <a:bodyPr wrap="none" rtlCol="0">
            <a:spAutoFit/>
          </a:bodyPr>
          <a:lstStyle/>
          <a:p>
            <a:r>
              <a:rPr lang="hu-HU" dirty="0" smtClean="0">
                <a:solidFill>
                  <a:srgbClr val="333399"/>
                </a:solidFill>
              </a:rPr>
              <a:t>Overview</a:t>
            </a:r>
            <a:r>
              <a:rPr lang="en-GB" dirty="0" smtClean="0">
                <a:solidFill>
                  <a:srgbClr val="333399"/>
                </a:solidFill>
              </a:rPr>
              <a:t> of ARM’s ISA versions</a:t>
            </a:r>
            <a:endParaRPr lang="en-US" dirty="0">
              <a:solidFill>
                <a:srgbClr val="333399"/>
              </a:solidFill>
            </a:endParaRPr>
          </a:p>
        </p:txBody>
      </p:sp>
      <p:sp>
        <p:nvSpPr>
          <p:cNvPr id="6"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3</a:t>
            </a:r>
            <a:r>
              <a:rPr lang="hu-HU" sz="1700" dirty="0" smtClean="0">
                <a:solidFill>
                  <a:srgbClr val="FFFFFF"/>
                </a:solidFill>
              </a:rPr>
              <a:t>)</a:t>
            </a:r>
            <a:endParaRPr lang="en-US" sz="1700" dirty="0">
              <a:solidFill>
                <a:srgbClr val="FFFFFF"/>
              </a:solidFill>
            </a:endParaRPr>
          </a:p>
        </p:txBody>
      </p:sp>
      <p:sp>
        <p:nvSpPr>
          <p:cNvPr id="2" name="TextBox 1"/>
          <p:cNvSpPr txBox="1"/>
          <p:nvPr/>
        </p:nvSpPr>
        <p:spPr>
          <a:xfrm>
            <a:off x="223450" y="818710"/>
            <a:ext cx="9045938" cy="1723549"/>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a:solidFill>
                  <a:srgbClr val="000000"/>
                </a:solidFill>
              </a:rPr>
              <a:t>Until now there are </a:t>
            </a:r>
            <a:r>
              <a:rPr lang="en-US" sz="1600" dirty="0">
                <a:solidFill>
                  <a:srgbClr val="0070C0"/>
                </a:solidFill>
              </a:rPr>
              <a:t>nine ARM ISA versions</a:t>
            </a:r>
            <a:r>
              <a:rPr lang="en-US" sz="1600" dirty="0">
                <a:solidFill>
                  <a:srgbClr val="000000"/>
                </a:solidFill>
              </a:rPr>
              <a:t>, designated as </a:t>
            </a:r>
            <a:r>
              <a:rPr lang="en-US" sz="1600" dirty="0">
                <a:solidFill>
                  <a:srgbClr val="FF0000"/>
                </a:solidFill>
              </a:rPr>
              <a:t>Armv1 to Armv9</a:t>
            </a:r>
            <a:r>
              <a:rPr lang="en-US" sz="1600" dirty="0">
                <a:solidFill>
                  <a:srgbClr val="000000"/>
                </a:solidFill>
              </a:rPr>
              <a:t>. </a:t>
            </a:r>
          </a:p>
          <a:p>
            <a:pPr>
              <a:spcAft>
                <a:spcPts val="400"/>
              </a:spcAft>
            </a:pPr>
            <a:r>
              <a:rPr lang="en-US" sz="1600" dirty="0">
                <a:solidFill>
                  <a:srgbClr val="000000"/>
                </a:solidFill>
              </a:rPr>
              <a:t>    These are described in the related Architecture Reference Manual.</a:t>
            </a:r>
          </a:p>
          <a:p>
            <a:pPr marL="285750" indent="-285750">
              <a:buFont typeface="Arial" panose="020B0604020202020204" pitchFamily="34" charset="0"/>
              <a:buChar char="•"/>
            </a:pPr>
            <a:r>
              <a:rPr lang="en-US" sz="1600" dirty="0">
                <a:solidFill>
                  <a:srgbClr val="000000"/>
                </a:solidFill>
              </a:rPr>
              <a:t>The </a:t>
            </a:r>
            <a:r>
              <a:rPr lang="en-US" sz="1600" dirty="0">
                <a:solidFill>
                  <a:srgbClr val="0070C0"/>
                </a:solidFill>
              </a:rPr>
              <a:t>earliest versions </a:t>
            </a:r>
            <a:r>
              <a:rPr lang="en-US" sz="1600" dirty="0">
                <a:solidFill>
                  <a:srgbClr val="000000"/>
                </a:solidFill>
              </a:rPr>
              <a:t>(Armv1 and Armv2) provided an </a:t>
            </a:r>
            <a:r>
              <a:rPr lang="en-US" sz="1600" dirty="0">
                <a:solidFill>
                  <a:srgbClr val="0070C0"/>
                </a:solidFill>
              </a:rPr>
              <a:t>address range of only </a:t>
            </a:r>
          </a:p>
          <a:p>
            <a:pPr>
              <a:spcAft>
                <a:spcPts val="400"/>
              </a:spcAft>
            </a:pPr>
            <a:r>
              <a:rPr lang="en-US" sz="1600" dirty="0">
                <a:solidFill>
                  <a:srgbClr val="0070C0"/>
                </a:solidFill>
              </a:rPr>
              <a:t>      26 bits</a:t>
            </a:r>
            <a:r>
              <a:rPr lang="en-US" sz="1600" dirty="0">
                <a:solidFill>
                  <a:srgbClr val="000000"/>
                </a:solidFill>
              </a:rPr>
              <a:t>, the </a:t>
            </a:r>
            <a:r>
              <a:rPr lang="en-US" sz="1600" dirty="0">
                <a:solidFill>
                  <a:srgbClr val="0070C0"/>
                </a:solidFill>
              </a:rPr>
              <a:t>first ISA version with 32 bit address range was the Armv3.</a:t>
            </a:r>
          </a:p>
          <a:p>
            <a:pPr marL="285750" indent="-285750">
              <a:buFont typeface="Arial" panose="020B0604020202020204" pitchFamily="34" charset="0"/>
              <a:buChar char="•"/>
            </a:pPr>
            <a:r>
              <a:rPr lang="en-US" sz="1600" dirty="0">
                <a:solidFill>
                  <a:srgbClr val="000000"/>
                </a:solidFill>
              </a:rPr>
              <a:t>Accordingly, we consider the </a:t>
            </a:r>
            <a:r>
              <a:rPr lang="en-US" sz="1600" dirty="0">
                <a:solidFill>
                  <a:srgbClr val="0070C0"/>
                </a:solidFill>
              </a:rPr>
              <a:t>Armv3</a:t>
            </a:r>
            <a:r>
              <a:rPr lang="en-US" sz="1600" dirty="0">
                <a:solidFill>
                  <a:srgbClr val="000000"/>
                </a:solidFill>
              </a:rPr>
              <a:t> </a:t>
            </a:r>
            <a:r>
              <a:rPr lang="en-US" sz="1600" dirty="0">
                <a:solidFill>
                  <a:srgbClr val="0070C0"/>
                </a:solidFill>
              </a:rPr>
              <a:t>ISA </a:t>
            </a:r>
            <a:r>
              <a:rPr lang="en-US" sz="1600" dirty="0">
                <a:solidFill>
                  <a:srgbClr val="000000"/>
                </a:solidFill>
              </a:rPr>
              <a:t>version as </a:t>
            </a:r>
            <a:r>
              <a:rPr lang="en-US" sz="1600" dirty="0">
                <a:solidFill>
                  <a:srgbClr val="FF0000"/>
                </a:solidFill>
              </a:rPr>
              <a:t>ARM’s basic ISA</a:t>
            </a:r>
            <a:r>
              <a:rPr lang="en-US" sz="1600" dirty="0">
                <a:solidFill>
                  <a:srgbClr val="000000"/>
                </a:solidFill>
              </a:rPr>
              <a:t> and discuss</a:t>
            </a:r>
          </a:p>
          <a:p>
            <a:r>
              <a:rPr lang="en-US" sz="1600" dirty="0">
                <a:solidFill>
                  <a:srgbClr val="000000"/>
                </a:solidFill>
              </a:rPr>
              <a:t>      </a:t>
            </a:r>
            <a:r>
              <a:rPr lang="hu-HU" sz="1600" dirty="0">
                <a:solidFill>
                  <a:srgbClr val="000000"/>
                </a:solidFill>
              </a:rPr>
              <a:t> its </a:t>
            </a:r>
            <a:r>
              <a:rPr lang="en-US" sz="1600" dirty="0">
                <a:solidFill>
                  <a:srgbClr val="000000"/>
                </a:solidFill>
              </a:rPr>
              <a:t>evolution </a:t>
            </a:r>
            <a:r>
              <a:rPr lang="hu-HU" sz="1600" dirty="0">
                <a:solidFill>
                  <a:srgbClr val="000000"/>
                </a:solidFill>
              </a:rPr>
              <a:t>subsequently.</a:t>
            </a:r>
            <a:endParaRPr lang="en-US" sz="1600" dirty="0">
              <a:solidFill>
                <a:srgbClr val="000000"/>
              </a:solidFill>
            </a:endParaRPr>
          </a:p>
        </p:txBody>
      </p:sp>
      <p:sp>
        <p:nvSpPr>
          <p:cNvPr id="7" name="TextBox 6"/>
          <p:cNvSpPr txBox="1"/>
          <p:nvPr/>
        </p:nvSpPr>
        <p:spPr>
          <a:xfrm>
            <a:off x="8763000"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0378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620"/>
            <a:ext cx="9144000" cy="393192"/>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a:lstStyle>
          <a:p>
            <a:r>
              <a:rPr lang="en-US" sz="1700" kern="0" dirty="0">
                <a:solidFill>
                  <a:srgbClr val="FFFFFF"/>
                </a:solidFill>
              </a:rPr>
              <a:t>ARM ‘s CPUs (2)</a:t>
            </a:r>
          </a:p>
        </p:txBody>
      </p:sp>
      <p:sp>
        <p:nvSpPr>
          <p:cNvPr id="4" name="Rectangle 3"/>
          <p:cNvSpPr/>
          <p:nvPr/>
        </p:nvSpPr>
        <p:spPr>
          <a:xfrm>
            <a:off x="71500" y="505138"/>
            <a:ext cx="3643113" cy="369332"/>
          </a:xfrm>
          <a:prstGeom prst="rect">
            <a:avLst/>
          </a:prstGeom>
        </p:spPr>
        <p:txBody>
          <a:bodyPr wrap="none">
            <a:spAutoFit/>
          </a:bodyPr>
          <a:lstStyle/>
          <a:p>
            <a:pPr lvl="0"/>
            <a:r>
              <a:rPr lang="en-GB" dirty="0">
                <a:solidFill>
                  <a:srgbClr val="FF0000"/>
                </a:solidFill>
                <a:latin typeface="Verdana"/>
              </a:rPr>
              <a:t>Remark to the terminology -2</a:t>
            </a:r>
            <a:endParaRPr lang="en-US" dirty="0">
              <a:solidFill>
                <a:srgbClr val="FF0000"/>
              </a:solidFill>
              <a:latin typeface="Verdana"/>
            </a:endParaRPr>
          </a:p>
        </p:txBody>
      </p:sp>
      <p:sp>
        <p:nvSpPr>
          <p:cNvPr id="5" name="Rectangle 4"/>
          <p:cNvSpPr/>
          <p:nvPr/>
        </p:nvSpPr>
        <p:spPr>
          <a:xfrm>
            <a:off x="206375" y="879683"/>
            <a:ext cx="8775699" cy="1154162"/>
          </a:xfrm>
          <a:prstGeom prst="rect">
            <a:avLst/>
          </a:prstGeom>
        </p:spPr>
        <p:txBody>
          <a:bodyPr wrap="square">
            <a:spAutoFit/>
          </a:bodyPr>
          <a:lstStyle/>
          <a:p>
            <a:pPr>
              <a:spcAft>
                <a:spcPts val="600"/>
              </a:spcAft>
            </a:pPr>
            <a:r>
              <a:rPr lang="en-GB" sz="1600" dirty="0">
                <a:solidFill>
                  <a:srgbClr val="000000"/>
                </a:solidFill>
                <a:latin typeface="+mj-lt"/>
              </a:rPr>
              <a:t>Concerning the Cortex family of CPUs neither ARM nor the Lecture slides are consequent in using the “</a:t>
            </a:r>
            <a:r>
              <a:rPr lang="en-GB" sz="1600" dirty="0">
                <a:solidFill>
                  <a:srgbClr val="0070C0"/>
                </a:solidFill>
                <a:latin typeface="+mj-lt"/>
              </a:rPr>
              <a:t>A tag</a:t>
            </a:r>
            <a:r>
              <a:rPr lang="en-GB" sz="1600" dirty="0">
                <a:solidFill>
                  <a:srgbClr val="000000"/>
                </a:solidFill>
                <a:latin typeface="+mj-lt"/>
              </a:rPr>
              <a:t>” (Application) in the </a:t>
            </a:r>
            <a:r>
              <a:rPr lang="en-GB" sz="1600" dirty="0" err="1">
                <a:solidFill>
                  <a:srgbClr val="000000"/>
                </a:solidFill>
                <a:latin typeface="+mj-lt"/>
              </a:rPr>
              <a:t>Armvx</a:t>
            </a:r>
            <a:r>
              <a:rPr lang="en-GB" sz="1600" dirty="0">
                <a:solidFill>
                  <a:srgbClr val="000000"/>
                </a:solidFill>
                <a:latin typeface="+mj-lt"/>
              </a:rPr>
              <a:t>-A ISA designations.</a:t>
            </a:r>
          </a:p>
          <a:p>
            <a:r>
              <a:rPr lang="en-GB" sz="1600" dirty="0">
                <a:solidFill>
                  <a:srgbClr val="000000"/>
                </a:solidFill>
                <a:latin typeface="+mj-lt"/>
              </a:rPr>
              <a:t>In any case however, </a:t>
            </a:r>
            <a:r>
              <a:rPr lang="en-GB" sz="1600" dirty="0">
                <a:solidFill>
                  <a:srgbClr val="0070C0"/>
                </a:solidFill>
                <a:latin typeface="+mj-lt"/>
              </a:rPr>
              <a:t>this Chapter discusses only CPUs based on the </a:t>
            </a:r>
            <a:r>
              <a:rPr lang="en-GB" sz="1600" dirty="0" err="1">
                <a:solidFill>
                  <a:srgbClr val="0070C0"/>
                </a:solidFill>
                <a:latin typeface="+mj-lt"/>
              </a:rPr>
              <a:t>Armvx</a:t>
            </a:r>
            <a:r>
              <a:rPr lang="en-GB" sz="1600" dirty="0">
                <a:solidFill>
                  <a:srgbClr val="0070C0"/>
                </a:solidFill>
                <a:latin typeface="+mj-lt"/>
              </a:rPr>
              <a:t>-A ISA, regardless, whether the “A tag” is stated or not in the processor designation.</a:t>
            </a:r>
            <a:endParaRPr lang="en-US" sz="1600" dirty="0">
              <a:solidFill>
                <a:srgbClr val="0070C0"/>
              </a:solidFill>
              <a:latin typeface="+mj-lt"/>
            </a:endParaRPr>
          </a:p>
        </p:txBody>
      </p:sp>
    </p:spTree>
    <p:extLst>
      <p:ext uri="{BB962C8B-B14F-4D97-AF65-F5344CB8AC3E}">
        <p14:creationId xmlns:p14="http://schemas.microsoft.com/office/powerpoint/2010/main" val="2473710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4</a:t>
            </a:r>
            <a:r>
              <a:rPr lang="hu-HU" sz="1700" dirty="0" smtClean="0">
                <a:solidFill>
                  <a:srgbClr val="FFFFFF"/>
                </a:solidFill>
              </a:rPr>
              <a:t>)</a:t>
            </a:r>
            <a:endParaRPr lang="en-US" sz="1700" dirty="0">
              <a:solidFill>
                <a:srgbClr val="FFFFFF"/>
              </a:solidFill>
            </a:endParaRPr>
          </a:p>
        </p:txBody>
      </p:sp>
      <p:pic>
        <p:nvPicPr>
          <p:cNvPr id="6" name="Picture 5"/>
          <p:cNvPicPr>
            <a:picLocks noChangeAspect="1"/>
          </p:cNvPicPr>
          <p:nvPr/>
        </p:nvPicPr>
        <p:blipFill rotWithShape="1">
          <a:blip r:embed="rId2"/>
          <a:srcRect b="16406"/>
          <a:stretch/>
        </p:blipFill>
        <p:spPr>
          <a:xfrm>
            <a:off x="437801" y="1071500"/>
            <a:ext cx="8268398" cy="5732875"/>
          </a:xfrm>
          <a:prstGeom prst="rect">
            <a:avLst/>
          </a:prstGeom>
        </p:spPr>
      </p:pic>
      <p:sp>
        <p:nvSpPr>
          <p:cNvPr id="7" name="TextBox 6"/>
          <p:cNvSpPr txBox="1"/>
          <p:nvPr/>
        </p:nvSpPr>
        <p:spPr>
          <a:xfrm>
            <a:off x="73290" y="413665"/>
            <a:ext cx="7696466" cy="369332"/>
          </a:xfrm>
          <a:prstGeom prst="rect">
            <a:avLst/>
          </a:prstGeom>
          <a:noFill/>
        </p:spPr>
        <p:txBody>
          <a:bodyPr wrap="none" rtlCol="0">
            <a:spAutoFit/>
          </a:bodyPr>
          <a:lstStyle/>
          <a:p>
            <a:r>
              <a:rPr lang="en-US" dirty="0">
                <a:solidFill>
                  <a:schemeClr val="accent6"/>
                </a:solidFill>
              </a:rPr>
              <a:t>Example: Half page of the Armv8 Architecture Reference Manual</a:t>
            </a:r>
          </a:p>
        </p:txBody>
      </p:sp>
      <p:sp>
        <p:nvSpPr>
          <p:cNvPr id="8" name="TextBox 7"/>
          <p:cNvSpPr txBox="1"/>
          <p:nvPr/>
        </p:nvSpPr>
        <p:spPr>
          <a:xfrm>
            <a:off x="4211960" y="908720"/>
            <a:ext cx="2089033" cy="369332"/>
          </a:xfrm>
          <a:prstGeom prst="rect">
            <a:avLst/>
          </a:prstGeom>
          <a:noFill/>
        </p:spPr>
        <p:txBody>
          <a:bodyPr wrap="none" rtlCol="0">
            <a:spAutoFit/>
          </a:bodyPr>
          <a:lstStyle/>
          <a:p>
            <a:r>
              <a:rPr lang="en-US" dirty="0">
                <a:solidFill>
                  <a:schemeClr val="accent6"/>
                </a:solidFill>
              </a:rPr>
              <a:t>(1/2 from 6354)</a:t>
            </a:r>
          </a:p>
        </p:txBody>
      </p:sp>
    </p:spTree>
    <p:extLst>
      <p:ext uri="{BB962C8B-B14F-4D97-AF65-F5344CB8AC3E}">
        <p14:creationId xmlns:p14="http://schemas.microsoft.com/office/powerpoint/2010/main" val="878842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908" y="413665"/>
            <a:ext cx="3956148" cy="369332"/>
          </a:xfrm>
          <a:prstGeom prst="rect">
            <a:avLst/>
          </a:prstGeom>
          <a:noFill/>
        </p:spPr>
        <p:txBody>
          <a:bodyPr wrap="none" rtlCol="0">
            <a:spAutoFit/>
          </a:bodyPr>
          <a:lstStyle/>
          <a:p>
            <a:r>
              <a:rPr lang="en-US" dirty="0">
                <a:solidFill>
                  <a:srgbClr val="333399"/>
                </a:solidFill>
              </a:rPr>
              <a:t>Key features of </a:t>
            </a:r>
            <a:r>
              <a:rPr lang="en-US" dirty="0" err="1">
                <a:solidFill>
                  <a:srgbClr val="333399"/>
                </a:solidFill>
              </a:rPr>
              <a:t>ARM’s</a:t>
            </a:r>
            <a:r>
              <a:rPr lang="en-US" dirty="0">
                <a:solidFill>
                  <a:srgbClr val="333399"/>
                </a:solidFill>
              </a:rPr>
              <a:t> basic ISA </a:t>
            </a:r>
          </a:p>
        </p:txBody>
      </p:sp>
      <p:sp>
        <p:nvSpPr>
          <p:cNvPr id="8" name="TextBox 7"/>
          <p:cNvSpPr txBox="1"/>
          <p:nvPr/>
        </p:nvSpPr>
        <p:spPr>
          <a:xfrm>
            <a:off x="269489" y="818710"/>
            <a:ext cx="8981561" cy="1179810"/>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a:solidFill>
                  <a:srgbClr val="000000"/>
                </a:solidFill>
              </a:rPr>
              <a:t>It is a </a:t>
            </a:r>
            <a:r>
              <a:rPr lang="en-US" sz="1600" dirty="0">
                <a:solidFill>
                  <a:srgbClr val="FF0000"/>
                </a:solidFill>
              </a:rPr>
              <a:t>32-bit RISC ISA </a:t>
            </a:r>
            <a:r>
              <a:rPr lang="hu-HU" sz="1600" dirty="0"/>
              <a:t>capable to process </a:t>
            </a:r>
            <a:r>
              <a:rPr lang="en-US" sz="1600" dirty="0"/>
              <a:t>b</a:t>
            </a:r>
            <a:r>
              <a:rPr lang="en-US" sz="1600" dirty="0">
                <a:solidFill>
                  <a:srgbClr val="000000"/>
                </a:solidFill>
              </a:rPr>
              <a:t>asically </a:t>
            </a:r>
            <a:r>
              <a:rPr lang="en-US" sz="1600" dirty="0">
                <a:solidFill>
                  <a:srgbClr val="FF0000"/>
                </a:solidFill>
              </a:rPr>
              <a:t>32-bit scalar FX </a:t>
            </a:r>
            <a:r>
              <a:rPr lang="hu-HU" sz="1600" dirty="0">
                <a:solidFill>
                  <a:srgbClr val="FF0000"/>
                </a:solidFill>
              </a:rPr>
              <a:t>or</a:t>
            </a:r>
            <a:r>
              <a:rPr lang="en-US" sz="1600" dirty="0">
                <a:solidFill>
                  <a:srgbClr val="FF0000"/>
                </a:solidFill>
              </a:rPr>
              <a:t> logical</a:t>
            </a:r>
            <a:r>
              <a:rPr lang="hu-HU" sz="1600" dirty="0">
                <a:solidFill>
                  <a:srgbClr val="FF0000"/>
                </a:solidFill>
              </a:rPr>
              <a:t> </a:t>
            </a:r>
            <a:r>
              <a:rPr lang="en-US" sz="1600" dirty="0">
                <a:solidFill>
                  <a:srgbClr val="FF0000"/>
                </a:solidFill>
              </a:rPr>
              <a:t>data.</a:t>
            </a:r>
          </a:p>
          <a:p>
            <a:pPr marL="285750" indent="-285750">
              <a:spcAft>
                <a:spcPts val="400"/>
              </a:spcAft>
              <a:buFont typeface="Arial" panose="020B0604020202020204" pitchFamily="34" charset="0"/>
              <a:buChar char="•"/>
            </a:pPr>
            <a:r>
              <a:rPr lang="en-US" sz="1600" dirty="0">
                <a:solidFill>
                  <a:srgbClr val="000000"/>
                </a:solidFill>
              </a:rPr>
              <a:t>The ISA has </a:t>
            </a:r>
            <a:r>
              <a:rPr lang="en-US" sz="1600" dirty="0">
                <a:solidFill>
                  <a:srgbClr val="0070C0"/>
                </a:solidFill>
              </a:rPr>
              <a:t>16 32-bit registers</a:t>
            </a:r>
            <a:r>
              <a:rPr lang="en-US" sz="1600" dirty="0">
                <a:solidFill>
                  <a:srgbClr val="000000"/>
                </a:solidFill>
              </a:rPr>
              <a:t>, called the </a:t>
            </a:r>
            <a:r>
              <a:rPr lang="en-US" sz="1600" dirty="0">
                <a:solidFill>
                  <a:srgbClr val="FF0000"/>
                </a:solidFill>
              </a:rPr>
              <a:t>core registers</a:t>
            </a:r>
            <a:r>
              <a:rPr lang="en-US" sz="1600" dirty="0">
                <a:solidFill>
                  <a:srgbClr val="000000"/>
                </a:solidFill>
              </a:rPr>
              <a:t>.</a:t>
            </a:r>
          </a:p>
          <a:p>
            <a:pPr marL="285750" indent="-285750">
              <a:buClr>
                <a:schemeClr val="tx1"/>
              </a:buClr>
              <a:buFont typeface="Arial" panose="020B0604020202020204" pitchFamily="34" charset="0"/>
              <a:buChar char="•"/>
            </a:pPr>
            <a:r>
              <a:rPr lang="en-US" sz="1600" dirty="0">
                <a:solidFill>
                  <a:srgbClr val="0070C0"/>
                </a:solidFill>
              </a:rPr>
              <a:t>13</a:t>
            </a:r>
            <a:r>
              <a:rPr lang="en-US" sz="1600" dirty="0">
                <a:solidFill>
                  <a:srgbClr val="0000FF"/>
                </a:solidFill>
              </a:rPr>
              <a:t> </a:t>
            </a:r>
            <a:r>
              <a:rPr lang="en-US" sz="1600" dirty="0">
                <a:solidFill>
                  <a:srgbClr val="000000"/>
                </a:solidFill>
              </a:rPr>
              <a:t>out of them are used as</a:t>
            </a:r>
            <a:r>
              <a:rPr lang="en-US" sz="1600" dirty="0">
                <a:solidFill>
                  <a:srgbClr val="0070C0"/>
                </a:solidFill>
              </a:rPr>
              <a:t> </a:t>
            </a:r>
            <a:r>
              <a:rPr lang="en-US" sz="1600" dirty="0">
                <a:solidFill>
                  <a:srgbClr val="FF0000"/>
                </a:solidFill>
              </a:rPr>
              <a:t>general purpose registers (GPRs)</a:t>
            </a:r>
            <a:r>
              <a:rPr lang="en-US" sz="1600" dirty="0">
                <a:solidFill>
                  <a:srgbClr val="000000"/>
                </a:solidFill>
              </a:rPr>
              <a:t>,</a:t>
            </a:r>
            <a:r>
              <a:rPr lang="en-US" sz="1600" dirty="0">
                <a:solidFill>
                  <a:srgbClr val="0070C0"/>
                </a:solidFill>
              </a:rPr>
              <a:t> </a:t>
            </a:r>
            <a:r>
              <a:rPr lang="en-US" sz="1600" dirty="0" err="1">
                <a:solidFill>
                  <a:srgbClr val="0070C0"/>
                </a:solidFill>
              </a:rPr>
              <a:t>th</a:t>
            </a:r>
            <a:r>
              <a:rPr lang="hu-HU" sz="1600" dirty="0">
                <a:solidFill>
                  <a:srgbClr val="0070C0"/>
                </a:solidFill>
              </a:rPr>
              <a:t>e remaining three</a:t>
            </a:r>
          </a:p>
          <a:p>
            <a:pPr>
              <a:buClr>
                <a:schemeClr val="tx1"/>
              </a:buClr>
            </a:pPr>
            <a:r>
              <a:rPr lang="hu-HU" sz="1600" dirty="0">
                <a:solidFill>
                  <a:srgbClr val="0070C0"/>
                </a:solidFill>
              </a:rPr>
              <a:t>     </a:t>
            </a:r>
            <a:r>
              <a:rPr lang="en-US" sz="1600" dirty="0">
                <a:solidFill>
                  <a:srgbClr val="0070C0"/>
                </a:solidFill>
              </a:rPr>
              <a:t> are dedicated</a:t>
            </a:r>
            <a:r>
              <a:rPr lang="hu-HU" sz="1600" dirty="0">
                <a:solidFill>
                  <a:srgbClr val="0070C0"/>
                </a:solidFill>
              </a:rPr>
              <a:t> </a:t>
            </a:r>
            <a:r>
              <a:rPr lang="en-US" sz="1600" dirty="0">
                <a:solidFill>
                  <a:srgbClr val="0070C0"/>
                </a:solidFill>
              </a:rPr>
              <a:t>registers, </a:t>
            </a:r>
            <a:r>
              <a:rPr lang="en-US" sz="1600" dirty="0">
                <a:solidFill>
                  <a:srgbClr val="000000"/>
                </a:solidFill>
              </a:rPr>
              <a:t>as shown below.</a:t>
            </a:r>
          </a:p>
        </p:txBody>
      </p:sp>
      <p:sp>
        <p:nvSpPr>
          <p:cNvPr id="10" name="TextBox 9"/>
          <p:cNvSpPr txBox="1"/>
          <p:nvPr/>
        </p:nvSpPr>
        <p:spPr>
          <a:xfrm>
            <a:off x="5247075" y="5221363"/>
            <a:ext cx="1130438" cy="677108"/>
          </a:xfrm>
          <a:prstGeom prst="rect">
            <a:avLst/>
          </a:prstGeom>
          <a:noFill/>
        </p:spPr>
        <p:txBody>
          <a:bodyPr wrap="none" rtlCol="0">
            <a:spAutoFit/>
          </a:bodyPr>
          <a:lstStyle/>
          <a:p>
            <a:pPr>
              <a:spcAft>
                <a:spcPts val="300"/>
              </a:spcAft>
            </a:pPr>
            <a:r>
              <a:rPr lang="en-US" sz="1100" dirty="0">
                <a:solidFill>
                  <a:srgbClr val="000000"/>
                </a:solidFill>
              </a:rPr>
              <a:t>Stack pointer</a:t>
            </a:r>
          </a:p>
          <a:p>
            <a:pPr>
              <a:spcAft>
                <a:spcPts val="300"/>
              </a:spcAft>
            </a:pPr>
            <a:r>
              <a:rPr lang="en-US" sz="1100" dirty="0">
                <a:solidFill>
                  <a:srgbClr val="000000"/>
                </a:solidFill>
              </a:rPr>
              <a:t>Link register</a:t>
            </a:r>
          </a:p>
          <a:p>
            <a:pPr>
              <a:spcAft>
                <a:spcPts val="300"/>
              </a:spcAft>
            </a:pPr>
            <a:r>
              <a:rPr lang="en-US" sz="1100" dirty="0">
                <a:solidFill>
                  <a:srgbClr val="000000"/>
                </a:solidFill>
              </a:rPr>
              <a:t>PC</a:t>
            </a:r>
          </a:p>
        </p:txBody>
      </p:sp>
      <p:pic>
        <p:nvPicPr>
          <p:cNvPr id="12" name="Picture 3" descr="http://m.eet.com/media/1075285/0310bcfig1.gif"/>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17966"/>
          <a:stretch/>
        </p:blipFill>
        <p:spPr bwMode="auto">
          <a:xfrm>
            <a:off x="4076701" y="2523876"/>
            <a:ext cx="1114845" cy="34653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1510" y="6195791"/>
            <a:ext cx="9096208" cy="338554"/>
          </a:xfrm>
          <a:prstGeom prst="rect">
            <a:avLst/>
          </a:prstGeom>
          <a:noFill/>
        </p:spPr>
        <p:txBody>
          <a:bodyPr wrap="none" rtlCol="0">
            <a:spAutoFit/>
          </a:bodyPr>
          <a:lstStyle/>
          <a:p>
            <a:r>
              <a:rPr lang="en-US" sz="1600" dirty="0">
                <a:solidFill>
                  <a:srgbClr val="000000"/>
                </a:solidFill>
              </a:rPr>
              <a:t>Figure: The core registers of the ARM ISA (in the ISA versions Armv3-Armv7) [</a:t>
            </a:r>
            <a:r>
              <a:rPr lang="hu-HU" sz="1600" dirty="0">
                <a:solidFill>
                  <a:srgbClr val="000000"/>
                </a:solidFill>
              </a:rPr>
              <a:t>63</a:t>
            </a:r>
            <a:r>
              <a:rPr lang="en-US" sz="1600" dirty="0">
                <a:solidFill>
                  <a:srgbClr val="000000"/>
                </a:solidFill>
              </a:rPr>
              <a:t>]</a:t>
            </a:r>
          </a:p>
        </p:txBody>
      </p:sp>
      <p:sp>
        <p:nvSpPr>
          <p:cNvPr id="11" name="Title 1"/>
          <p:cNvSpPr>
            <a:spLocks noGrp="1"/>
          </p:cNvSpPr>
          <p:nvPr>
            <p:ph type="title"/>
          </p:nvPr>
        </p:nvSpPr>
        <p:spPr>
          <a:xfrm>
            <a:off x="0" y="0"/>
            <a:ext cx="9144000" cy="393700"/>
          </a:xfrm>
          <a:solidFill>
            <a:srgbClr val="0066FF"/>
          </a:solidFill>
          <a:ln>
            <a:noFill/>
          </a:ln>
          <a:effectLs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5</a:t>
            </a:r>
            <a:r>
              <a:rPr lang="hu-HU" sz="1700" dirty="0" smtClean="0">
                <a:solidFill>
                  <a:srgbClr val="FFFFFF"/>
                </a:solidFill>
              </a:rPr>
              <a:t>)</a:t>
            </a:r>
            <a:endParaRPr lang="en-US" sz="1700" dirty="0">
              <a:solidFill>
                <a:srgbClr val="FFFFFF"/>
              </a:solidFill>
            </a:endParaRPr>
          </a:p>
        </p:txBody>
      </p:sp>
      <p:sp>
        <p:nvSpPr>
          <p:cNvPr id="13" name="TextBox 6"/>
          <p:cNvSpPr txBox="1"/>
          <p:nvPr/>
        </p:nvSpPr>
        <p:spPr>
          <a:xfrm>
            <a:off x="8763000"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5934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6</a:t>
            </a:r>
            <a:r>
              <a:rPr lang="hu-HU" sz="1700" dirty="0" smtClean="0">
                <a:solidFill>
                  <a:srgbClr val="FFFFFF"/>
                </a:solidFill>
              </a:rPr>
              <a:t>)</a:t>
            </a:r>
            <a:endParaRPr lang="en-GB" sz="1700" dirty="0"/>
          </a:p>
        </p:txBody>
      </p:sp>
      <p:sp>
        <p:nvSpPr>
          <p:cNvPr id="3" name="TextBox 2"/>
          <p:cNvSpPr txBox="1"/>
          <p:nvPr/>
        </p:nvSpPr>
        <p:spPr>
          <a:xfrm>
            <a:off x="71438" y="458670"/>
            <a:ext cx="5201424" cy="369332"/>
          </a:xfrm>
          <a:prstGeom prst="rect">
            <a:avLst/>
          </a:prstGeom>
          <a:noFill/>
        </p:spPr>
        <p:txBody>
          <a:bodyPr wrap="none" rtlCol="0">
            <a:spAutoFit/>
          </a:bodyPr>
          <a:lstStyle/>
          <a:p>
            <a:r>
              <a:rPr lang="en-GB" dirty="0" smtClean="0">
                <a:solidFill>
                  <a:schemeClr val="accent6"/>
                </a:solidFill>
              </a:rPr>
              <a:t>Changing </a:t>
            </a:r>
            <a:r>
              <a:rPr lang="en-GB" dirty="0">
                <a:solidFill>
                  <a:schemeClr val="accent6"/>
                </a:solidFill>
              </a:rPr>
              <a:t>focus of </a:t>
            </a:r>
            <a:r>
              <a:rPr lang="en-GB" dirty="0" smtClean="0">
                <a:solidFill>
                  <a:schemeClr val="accent6"/>
                </a:solidFill>
              </a:rPr>
              <a:t>extending the </a:t>
            </a:r>
            <a:r>
              <a:rPr lang="en-GB" dirty="0">
                <a:solidFill>
                  <a:schemeClr val="accent6"/>
                </a:solidFill>
              </a:rPr>
              <a:t>ARM ISA</a:t>
            </a:r>
          </a:p>
        </p:txBody>
      </p:sp>
      <p:sp>
        <p:nvSpPr>
          <p:cNvPr id="4" name="TextBox 3"/>
          <p:cNvSpPr txBox="1"/>
          <p:nvPr/>
        </p:nvSpPr>
        <p:spPr>
          <a:xfrm>
            <a:off x="242105" y="908720"/>
            <a:ext cx="9037667" cy="4416594"/>
          </a:xfrm>
          <a:prstGeom prst="rect">
            <a:avLst/>
          </a:prstGeom>
          <a:noFill/>
        </p:spPr>
        <p:txBody>
          <a:bodyPr wrap="none" rtlCol="0">
            <a:spAutoFit/>
          </a:bodyPr>
          <a:lstStyle/>
          <a:p>
            <a:pPr marL="285750" indent="-285750">
              <a:buFont typeface="Arial" panose="020B0604020202020204" pitchFamily="34" charset="0"/>
              <a:buChar char="•"/>
            </a:pPr>
            <a:r>
              <a:rPr lang="en-GB" sz="1600" dirty="0"/>
              <a:t>ARM’s </a:t>
            </a:r>
            <a:r>
              <a:rPr lang="en-GB" sz="1600" dirty="0">
                <a:solidFill>
                  <a:srgbClr val="0070C0"/>
                </a:solidFill>
              </a:rPr>
              <a:t>early (26/32-bit) processors </a:t>
            </a:r>
            <a:r>
              <a:rPr lang="en-GB" sz="1600" dirty="0"/>
              <a:t>were typically used in </a:t>
            </a:r>
            <a:r>
              <a:rPr lang="en-GB" sz="1600" dirty="0">
                <a:solidFill>
                  <a:srgbClr val="0070C0"/>
                </a:solidFill>
              </a:rPr>
              <a:t>embedded applications</a:t>
            </a:r>
            <a:r>
              <a:rPr lang="en-GB" sz="1600" dirty="0"/>
              <a:t>,</a:t>
            </a:r>
          </a:p>
          <a:p>
            <a:pPr>
              <a:spcAft>
                <a:spcPts val="600"/>
              </a:spcAft>
            </a:pPr>
            <a:r>
              <a:rPr lang="en-GB" sz="1600" dirty="0"/>
              <a:t>      where the </a:t>
            </a:r>
            <a:r>
              <a:rPr lang="en-GB" sz="1600" dirty="0">
                <a:solidFill>
                  <a:srgbClr val="0070C0"/>
                </a:solidFill>
              </a:rPr>
              <a:t>code size </a:t>
            </a:r>
            <a:r>
              <a:rPr lang="en-GB" sz="1600" dirty="0"/>
              <a:t>and the </a:t>
            </a:r>
            <a:r>
              <a:rPr lang="en-GB" sz="1600" dirty="0">
                <a:solidFill>
                  <a:srgbClr val="0070C0"/>
                </a:solidFill>
              </a:rPr>
              <a:t>execution speed of bytecodes </a:t>
            </a:r>
            <a:r>
              <a:rPr lang="en-GB" sz="1600" dirty="0"/>
              <a:t>were of importance.</a:t>
            </a:r>
          </a:p>
          <a:p>
            <a:r>
              <a:rPr lang="en-GB" sz="1600" dirty="0"/>
              <a:t>    This motivated ARM to introduce </a:t>
            </a:r>
            <a:r>
              <a:rPr lang="en-GB" sz="1600" dirty="0" smtClean="0"/>
              <a:t>enhancements </a:t>
            </a:r>
            <a:r>
              <a:rPr lang="en-GB" sz="1600" dirty="0" smtClean="0">
                <a:solidFill>
                  <a:srgbClr val="0070C0"/>
                </a:solidFill>
              </a:rPr>
              <a:t>first to reduce code size and then</a:t>
            </a:r>
          </a:p>
          <a:p>
            <a:pPr>
              <a:spcAft>
                <a:spcPts val="600"/>
              </a:spcAft>
            </a:pPr>
            <a:r>
              <a:rPr lang="en-GB" sz="1600" dirty="0">
                <a:solidFill>
                  <a:srgbClr val="0070C0"/>
                </a:solidFill>
              </a:rPr>
              <a:t> </a:t>
            </a:r>
            <a:r>
              <a:rPr lang="en-GB" sz="1600" dirty="0" smtClean="0">
                <a:solidFill>
                  <a:srgbClr val="0070C0"/>
                </a:solidFill>
              </a:rPr>
              <a:t>     to speed up the execution of bytecodes.</a:t>
            </a:r>
            <a:endParaRPr lang="en-GB" sz="1600" dirty="0">
              <a:solidFill>
                <a:srgbClr val="0070C0"/>
              </a:solidFill>
            </a:endParaRPr>
          </a:p>
          <a:p>
            <a:pPr marL="285750" indent="-285750">
              <a:buFont typeface="Arial" panose="020B0604020202020204" pitchFamily="34" charset="0"/>
              <a:buChar char="•"/>
            </a:pPr>
            <a:r>
              <a:rPr lang="en-GB" sz="1600" dirty="0">
                <a:solidFill>
                  <a:srgbClr val="0070C0"/>
                </a:solidFill>
              </a:rPr>
              <a:t>Subsequently</a:t>
            </a:r>
            <a:r>
              <a:rPr lang="en-GB" sz="1600" dirty="0"/>
              <a:t>,  ARM processors find their way more and more into </a:t>
            </a:r>
            <a:r>
              <a:rPr lang="en-GB" sz="1600" dirty="0">
                <a:solidFill>
                  <a:srgbClr val="0070C0"/>
                </a:solidFill>
              </a:rPr>
              <a:t>mobile</a:t>
            </a:r>
          </a:p>
          <a:p>
            <a:r>
              <a:rPr lang="en-GB" sz="1600" dirty="0">
                <a:solidFill>
                  <a:srgbClr val="0070C0"/>
                </a:solidFill>
              </a:rPr>
              <a:t>      application processors </a:t>
            </a:r>
            <a:r>
              <a:rPr lang="en-GB" sz="1600" dirty="0"/>
              <a:t>where </a:t>
            </a:r>
            <a:r>
              <a:rPr lang="en-GB" sz="1600" dirty="0">
                <a:solidFill>
                  <a:srgbClr val="0070C0"/>
                </a:solidFill>
              </a:rPr>
              <a:t>more general workloads </a:t>
            </a:r>
            <a:r>
              <a:rPr lang="en-GB" sz="1600" dirty="0"/>
              <a:t>were common, including</a:t>
            </a:r>
          </a:p>
          <a:p>
            <a:pPr>
              <a:spcAft>
                <a:spcPts val="600"/>
              </a:spcAft>
            </a:pPr>
            <a:r>
              <a:rPr lang="en-GB" sz="1600" dirty="0"/>
              <a:t>      graphics processing.</a:t>
            </a:r>
          </a:p>
          <a:p>
            <a:r>
              <a:rPr lang="en-GB" sz="1600" dirty="0"/>
              <a:t>    This was the motivation for enhancing the </a:t>
            </a:r>
            <a:r>
              <a:rPr lang="en-GB" sz="1600" dirty="0">
                <a:solidFill>
                  <a:srgbClr val="0070C0"/>
                </a:solidFill>
              </a:rPr>
              <a:t>compute capabilities with FP and SIMD</a:t>
            </a:r>
          </a:p>
          <a:p>
            <a:r>
              <a:rPr lang="en-GB" sz="1600" dirty="0"/>
              <a:t>      (called also vector processing, or NEON processing by ARM) and also for</a:t>
            </a:r>
          </a:p>
          <a:p>
            <a:pPr>
              <a:spcAft>
                <a:spcPts val="600"/>
              </a:spcAft>
            </a:pPr>
            <a:r>
              <a:rPr lang="en-GB" sz="1600" dirty="0"/>
              <a:t>       putting emphasis on </a:t>
            </a:r>
            <a:r>
              <a:rPr lang="en-GB" sz="1600" dirty="0">
                <a:solidFill>
                  <a:srgbClr val="0070C0"/>
                </a:solidFill>
              </a:rPr>
              <a:t>security</a:t>
            </a:r>
            <a:r>
              <a:rPr lang="en-GB" sz="1600" dirty="0"/>
              <a:t>.</a:t>
            </a:r>
          </a:p>
          <a:p>
            <a:r>
              <a:rPr lang="en-GB" sz="1600" dirty="0"/>
              <a:t>    At the same time early aspects concerning code size and executing bytecodes</a:t>
            </a:r>
          </a:p>
          <a:p>
            <a:pPr>
              <a:spcAft>
                <a:spcPts val="600"/>
              </a:spcAft>
            </a:pPr>
            <a:r>
              <a:rPr lang="en-GB" sz="1600" dirty="0"/>
              <a:t>       became pointless and their support became </a:t>
            </a:r>
            <a:r>
              <a:rPr lang="en-GB" sz="1600" dirty="0">
                <a:solidFill>
                  <a:srgbClr val="0070C0"/>
                </a:solidFill>
              </a:rPr>
              <a:t>dropped.</a:t>
            </a:r>
          </a:p>
          <a:p>
            <a:pPr marL="285750" indent="-285750">
              <a:buFont typeface="Arial" panose="020B0604020202020204" pitchFamily="34" charset="0"/>
              <a:buChar char="•"/>
            </a:pPr>
            <a:r>
              <a:rPr lang="en-GB" sz="1600" dirty="0"/>
              <a:t>In the </a:t>
            </a:r>
            <a:r>
              <a:rPr lang="en-GB" sz="1600" dirty="0">
                <a:solidFill>
                  <a:srgbClr val="0070C0"/>
                </a:solidFill>
              </a:rPr>
              <a:t>last phase </a:t>
            </a:r>
            <a:r>
              <a:rPr lang="en-GB" sz="1600" dirty="0"/>
              <a:t>of evolution of the ISA, </a:t>
            </a:r>
            <a:r>
              <a:rPr lang="en-GB" sz="1600" dirty="0">
                <a:solidFill>
                  <a:srgbClr val="0070C0"/>
                </a:solidFill>
              </a:rPr>
              <a:t>raising performance </a:t>
            </a:r>
            <a:r>
              <a:rPr lang="en-GB" sz="1600" dirty="0"/>
              <a:t>and </a:t>
            </a:r>
            <a:r>
              <a:rPr lang="en-GB" sz="1600" dirty="0">
                <a:solidFill>
                  <a:srgbClr val="0070C0"/>
                </a:solidFill>
              </a:rPr>
              <a:t>security</a:t>
            </a:r>
            <a:r>
              <a:rPr lang="en-GB" sz="1600" dirty="0"/>
              <a:t> became</a:t>
            </a:r>
          </a:p>
          <a:p>
            <a:r>
              <a:rPr lang="en-GB" sz="1600" dirty="0"/>
              <a:t>       the dominant aspects and induced the introduction of related enhancements</a:t>
            </a:r>
          </a:p>
          <a:p>
            <a:r>
              <a:rPr lang="en-GB" sz="1600" dirty="0"/>
              <a:t>       (like the SVE/SVE2 extension, Confidential Compute Architecture or the Memory</a:t>
            </a:r>
          </a:p>
          <a:p>
            <a:r>
              <a:rPr lang="en-GB" sz="1600" dirty="0"/>
              <a:t>       Tagging Extension) to be discussed later. </a:t>
            </a: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78428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 calcmode="lin" valueType="num">
                                      <p:cBhvr additive="base">
                                        <p:cTn id="4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 calcmode="lin" valueType="num">
                                      <p:cBhvr additive="base">
                                        <p:cTn id="5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 calcmode="lin" valueType="num">
                                      <p:cBhvr additive="base">
                                        <p:cTn id="5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anim calcmode="lin" valueType="num">
                                      <p:cBhvr additive="base">
                                        <p:cTn id="6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13" end="13"/>
                                            </p:txEl>
                                          </p:spTgt>
                                        </p:tgtEl>
                                        <p:attrNameLst>
                                          <p:attrName>style.visibility</p:attrName>
                                        </p:attrNameLst>
                                      </p:cBhvr>
                                      <p:to>
                                        <p:strVal val="visible"/>
                                      </p:to>
                                    </p:set>
                                    <p:anim calcmode="lin" valueType="num">
                                      <p:cBhvr additive="base">
                                        <p:cTn id="6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14" end="14"/>
                                            </p:txEl>
                                          </p:spTgt>
                                        </p:tgtEl>
                                        <p:attrNameLst>
                                          <p:attrName>style.visibility</p:attrName>
                                        </p:attrNameLst>
                                      </p:cBhvr>
                                      <p:to>
                                        <p:strVal val="visible"/>
                                      </p:to>
                                    </p:set>
                                    <p:anim calcmode="lin" valueType="num">
                                      <p:cBhvr additive="base">
                                        <p:cTn id="6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15" end="15"/>
                                            </p:txEl>
                                          </p:spTgt>
                                        </p:tgtEl>
                                        <p:attrNameLst>
                                          <p:attrName>style.visibility</p:attrName>
                                        </p:attrNameLst>
                                      </p:cBhvr>
                                      <p:to>
                                        <p:strVal val="visible"/>
                                      </p:to>
                                    </p:set>
                                    <p:anim calcmode="lin" valueType="num">
                                      <p:cBhvr additive="base">
                                        <p:cTn id="73"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7</a:t>
            </a:r>
            <a:r>
              <a:rPr lang="hu-HU" sz="1700" dirty="0" smtClean="0">
                <a:solidFill>
                  <a:srgbClr val="FFFFFF"/>
                </a:solidFill>
              </a:rPr>
              <a:t>)</a:t>
            </a:r>
            <a:endParaRPr lang="hu-HU" sz="1700" dirty="0">
              <a:solidFill>
                <a:srgbClr val="FFFFFF"/>
              </a:solidFill>
            </a:endParaRPr>
          </a:p>
        </p:txBody>
      </p:sp>
      <p:sp>
        <p:nvSpPr>
          <p:cNvPr id="21" name="TextBox 20"/>
          <p:cNvSpPr txBox="1"/>
          <p:nvPr/>
        </p:nvSpPr>
        <p:spPr>
          <a:xfrm>
            <a:off x="72903" y="413665"/>
            <a:ext cx="7769563" cy="369332"/>
          </a:xfrm>
          <a:prstGeom prst="rect">
            <a:avLst/>
          </a:prstGeom>
          <a:noFill/>
        </p:spPr>
        <p:txBody>
          <a:bodyPr wrap="none" rtlCol="0">
            <a:spAutoFit/>
          </a:bodyPr>
          <a:lstStyle/>
          <a:p>
            <a:r>
              <a:rPr lang="en-US" dirty="0">
                <a:solidFill>
                  <a:srgbClr val="333399"/>
                </a:solidFill>
              </a:rPr>
              <a:t>Main extensions introduced </a:t>
            </a:r>
            <a:r>
              <a:rPr lang="hu-HU" dirty="0">
                <a:solidFill>
                  <a:srgbClr val="333399"/>
                </a:solidFill>
              </a:rPr>
              <a:t>in</a:t>
            </a:r>
            <a:r>
              <a:rPr lang="en-US" dirty="0">
                <a:solidFill>
                  <a:srgbClr val="333399"/>
                </a:solidFill>
              </a:rPr>
              <a:t> </a:t>
            </a:r>
            <a:r>
              <a:rPr lang="en-US" dirty="0" smtClean="0">
                <a:solidFill>
                  <a:srgbClr val="333399"/>
                </a:solidFill>
              </a:rPr>
              <a:t>the ARM’s </a:t>
            </a:r>
            <a:r>
              <a:rPr lang="en-US" dirty="0">
                <a:solidFill>
                  <a:srgbClr val="333399"/>
                </a:solidFill>
              </a:rPr>
              <a:t>basic ISA (simplified) -1</a:t>
            </a:r>
          </a:p>
        </p:txBody>
      </p:sp>
      <p:sp>
        <p:nvSpPr>
          <p:cNvPr id="3" name="Text Box 7"/>
          <p:cNvSpPr txBox="1">
            <a:spLocks noChangeArrowheads="1"/>
          </p:cNvSpPr>
          <p:nvPr/>
        </p:nvSpPr>
        <p:spPr bwMode="auto">
          <a:xfrm>
            <a:off x="4665216" y="2025199"/>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ISA extensions</a:t>
            </a:r>
            <a:endParaRPr lang="hu-HU" altLang="en-US" sz="1300" b="1" dirty="0">
              <a:solidFill>
                <a:srgbClr val="000000"/>
              </a:solidFill>
            </a:endParaRPr>
          </a:p>
          <a:p>
            <a:pPr algn="ctr">
              <a:spcBef>
                <a:spcPct val="0"/>
              </a:spcBef>
              <a:buClrTx/>
              <a:buSzTx/>
              <a:buFontTx/>
              <a:buNone/>
            </a:pPr>
            <a:r>
              <a:rPr lang="en-US" altLang="en-US" sz="1300" b="1" dirty="0">
                <a:solidFill>
                  <a:srgbClr val="000000"/>
                </a:solidFill>
              </a:rPr>
              <a:t> </a:t>
            </a:r>
            <a:r>
              <a:rPr lang="hu-HU" altLang="en-US" sz="1300" b="1" dirty="0">
                <a:solidFill>
                  <a:srgbClr val="000000"/>
                </a:solidFill>
              </a:rPr>
              <a:t>to</a:t>
            </a:r>
            <a:r>
              <a:rPr lang="en-US" altLang="en-US" sz="1300" b="1" dirty="0">
                <a:solidFill>
                  <a:srgbClr val="000000"/>
                </a:solidFill>
              </a:rPr>
              <a:t> </a:t>
            </a:r>
            <a:r>
              <a:rPr lang="hu-HU" altLang="en-US" sz="1300" b="1" dirty="0">
                <a:solidFill>
                  <a:srgbClr val="000000"/>
                </a:solidFill>
              </a:rPr>
              <a:t>enhance</a:t>
            </a:r>
          </a:p>
          <a:p>
            <a:pPr algn="ctr">
              <a:spcBef>
                <a:spcPct val="0"/>
              </a:spcBef>
              <a:buClrTx/>
              <a:buSzTx/>
              <a:buFontTx/>
              <a:buNone/>
            </a:pPr>
            <a:r>
              <a:rPr lang="hu-HU" altLang="en-US" sz="1300" b="1" dirty="0">
                <a:solidFill>
                  <a:srgbClr val="000000"/>
                </a:solidFill>
              </a:rPr>
              <a:t> </a:t>
            </a:r>
            <a:r>
              <a:rPr lang="en-US" altLang="en-US" sz="1300" b="1" dirty="0">
                <a:solidFill>
                  <a:srgbClr val="000000"/>
                </a:solidFill>
              </a:rPr>
              <a:t>compute capabilities</a:t>
            </a:r>
          </a:p>
        </p:txBody>
      </p:sp>
      <p:sp>
        <p:nvSpPr>
          <p:cNvPr id="14" name="Text Box 7"/>
          <p:cNvSpPr txBox="1">
            <a:spLocks noChangeArrowheads="1"/>
          </p:cNvSpPr>
          <p:nvPr/>
        </p:nvSpPr>
        <p:spPr bwMode="auto">
          <a:xfrm>
            <a:off x="6735446" y="2056031"/>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enhance</a:t>
            </a:r>
          </a:p>
          <a:p>
            <a:pPr algn="ctr">
              <a:spcBef>
                <a:spcPct val="0"/>
              </a:spcBef>
              <a:buClrTx/>
              <a:buSzTx/>
              <a:buFontTx/>
              <a:buNone/>
            </a:pPr>
            <a:r>
              <a:rPr lang="hu-HU" altLang="en-US" sz="1300" b="1" dirty="0">
                <a:solidFill>
                  <a:srgbClr val="000000"/>
                </a:solidFill>
              </a:rPr>
              <a:t> security</a:t>
            </a:r>
            <a:endParaRPr lang="en-US" altLang="en-US" sz="1300" b="1" dirty="0">
              <a:solidFill>
                <a:srgbClr val="000000"/>
              </a:solidFill>
            </a:endParaRPr>
          </a:p>
        </p:txBody>
      </p:sp>
      <p:sp>
        <p:nvSpPr>
          <p:cNvPr id="18" name="Text Box 7"/>
          <p:cNvSpPr txBox="1">
            <a:spLocks noChangeArrowheads="1"/>
          </p:cNvSpPr>
          <p:nvPr/>
        </p:nvSpPr>
        <p:spPr bwMode="auto">
          <a:xfrm>
            <a:off x="2816805" y="2015635"/>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reduce</a:t>
            </a:r>
          </a:p>
          <a:p>
            <a:pPr algn="ctr">
              <a:spcBef>
                <a:spcPct val="0"/>
              </a:spcBef>
              <a:buClrTx/>
              <a:buSzTx/>
              <a:buFontTx/>
              <a:buNone/>
            </a:pPr>
            <a:r>
              <a:rPr lang="hu-HU" altLang="en-US" sz="1300" b="1" dirty="0">
                <a:solidFill>
                  <a:srgbClr val="000000"/>
                </a:solidFill>
              </a:rPr>
              <a:t> code size</a:t>
            </a:r>
            <a:endParaRPr lang="en-US" altLang="en-US" sz="1300" b="1" dirty="0">
              <a:solidFill>
                <a:srgbClr val="000000"/>
              </a:solidFill>
            </a:endParaRPr>
          </a:p>
        </p:txBody>
      </p:sp>
      <p:sp>
        <p:nvSpPr>
          <p:cNvPr id="4" name="Text Box 16"/>
          <p:cNvSpPr txBox="1">
            <a:spLocks noChangeArrowheads="1"/>
          </p:cNvSpPr>
          <p:nvPr/>
        </p:nvSpPr>
        <p:spPr bwMode="auto">
          <a:xfrm>
            <a:off x="3626895" y="1223755"/>
            <a:ext cx="2079824" cy="2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 ISA extensions </a:t>
            </a:r>
            <a:endParaRPr lang="en-US" altLang="en-US" sz="1300" b="1" dirty="0">
              <a:solidFill>
                <a:srgbClr val="000000"/>
              </a:solidFill>
            </a:endParaRPr>
          </a:p>
        </p:txBody>
      </p:sp>
      <p:sp>
        <p:nvSpPr>
          <p:cNvPr id="5" name="Line 17"/>
          <p:cNvSpPr>
            <a:spLocks noChangeShapeType="1"/>
          </p:cNvSpPr>
          <p:nvPr/>
        </p:nvSpPr>
        <p:spPr bwMode="auto">
          <a:xfrm flipV="1">
            <a:off x="1539415" y="1792270"/>
            <a:ext cx="640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 name="Line 22"/>
          <p:cNvSpPr>
            <a:spLocks noChangeShapeType="1"/>
          </p:cNvSpPr>
          <p:nvPr/>
        </p:nvSpPr>
        <p:spPr bwMode="auto">
          <a:xfrm>
            <a:off x="4662010" y="1521206"/>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Line 25"/>
          <p:cNvSpPr>
            <a:spLocks noChangeShapeType="1"/>
          </p:cNvSpPr>
          <p:nvPr/>
        </p:nvSpPr>
        <p:spPr bwMode="auto">
          <a:xfrm>
            <a:off x="1532397" y="179227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9"/>
          <p:cNvSpPr>
            <a:spLocks noChangeShapeType="1"/>
          </p:cNvSpPr>
          <p:nvPr/>
        </p:nvSpPr>
        <p:spPr bwMode="auto">
          <a:xfrm flipH="1">
            <a:off x="7941164" y="1785898"/>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 name="Oval 13"/>
          <p:cNvSpPr>
            <a:spLocks noChangeArrowheads="1"/>
          </p:cNvSpPr>
          <p:nvPr/>
        </p:nvSpPr>
        <p:spPr bwMode="auto">
          <a:xfrm>
            <a:off x="5722048" y="196851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2" name="Line 25"/>
          <p:cNvSpPr>
            <a:spLocks noChangeShapeType="1"/>
          </p:cNvSpPr>
          <p:nvPr/>
        </p:nvSpPr>
        <p:spPr bwMode="auto">
          <a:xfrm>
            <a:off x="5756656" y="179710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6" name="Oval 13"/>
          <p:cNvSpPr>
            <a:spLocks noChangeArrowheads="1"/>
          </p:cNvSpPr>
          <p:nvPr/>
        </p:nvSpPr>
        <p:spPr bwMode="auto">
          <a:xfrm>
            <a:off x="1491578" y="194462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7" name="Oval 13"/>
          <p:cNvSpPr>
            <a:spLocks noChangeArrowheads="1"/>
          </p:cNvSpPr>
          <p:nvPr/>
        </p:nvSpPr>
        <p:spPr bwMode="auto">
          <a:xfrm>
            <a:off x="7905576" y="1939861"/>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9" name="Oval 13"/>
          <p:cNvSpPr>
            <a:spLocks noChangeArrowheads="1"/>
          </p:cNvSpPr>
          <p:nvPr/>
        </p:nvSpPr>
        <p:spPr bwMode="auto">
          <a:xfrm>
            <a:off x="3696823" y="1968312"/>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0" name="Line 25"/>
          <p:cNvSpPr>
            <a:spLocks noChangeShapeType="1"/>
          </p:cNvSpPr>
          <p:nvPr/>
        </p:nvSpPr>
        <p:spPr bwMode="auto">
          <a:xfrm>
            <a:off x="3731431" y="17913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TextBox 8"/>
          <p:cNvSpPr txBox="1"/>
          <p:nvPr/>
        </p:nvSpPr>
        <p:spPr>
          <a:xfrm>
            <a:off x="5202070" y="2956592"/>
            <a:ext cx="1135247" cy="292388"/>
          </a:xfrm>
          <a:prstGeom prst="rect">
            <a:avLst/>
          </a:prstGeom>
          <a:noFill/>
        </p:spPr>
        <p:txBody>
          <a:bodyPr wrap="none" rtlCol="0">
            <a:spAutoFit/>
          </a:bodyPr>
          <a:lstStyle/>
          <a:p>
            <a:r>
              <a:rPr lang="hu-HU" sz="1300" i="1" dirty="0"/>
              <a:t>Section 2.2</a:t>
            </a:r>
            <a:endParaRPr lang="en-US" sz="1300" i="1" dirty="0"/>
          </a:p>
        </p:txBody>
      </p:sp>
      <p:sp>
        <p:nvSpPr>
          <p:cNvPr id="26" name="TextBox 6"/>
          <p:cNvSpPr txBox="1"/>
          <p:nvPr/>
        </p:nvSpPr>
        <p:spPr>
          <a:xfrm>
            <a:off x="8763000" y="644927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27" name="Text Box 7"/>
          <p:cNvSpPr txBox="1">
            <a:spLocks noChangeArrowheads="1"/>
          </p:cNvSpPr>
          <p:nvPr/>
        </p:nvSpPr>
        <p:spPr bwMode="auto">
          <a:xfrm>
            <a:off x="161510" y="2026921"/>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speed up </a:t>
            </a:r>
          </a:p>
          <a:p>
            <a:pPr algn="ctr">
              <a:spcBef>
                <a:spcPct val="0"/>
              </a:spcBef>
              <a:buClrTx/>
              <a:buSzTx/>
              <a:buFontTx/>
              <a:buNone/>
            </a:pPr>
            <a:r>
              <a:rPr lang="hu-HU" altLang="en-US" sz="1300" b="1" dirty="0">
                <a:solidFill>
                  <a:srgbClr val="000000"/>
                </a:solidFill>
              </a:rPr>
              <a:t>the execution of bytecodes</a:t>
            </a:r>
            <a:endParaRPr lang="en-US" altLang="en-US" sz="1300" b="1" dirty="0">
              <a:solidFill>
                <a:srgbClr val="000000"/>
              </a:solidFill>
            </a:endParaRPr>
          </a:p>
        </p:txBody>
      </p:sp>
      <p:sp>
        <p:nvSpPr>
          <p:cNvPr id="29" name="Right Brace 28"/>
          <p:cNvSpPr/>
          <p:nvPr/>
        </p:nvSpPr>
        <p:spPr bwMode="auto">
          <a:xfrm rot="5400000">
            <a:off x="7867100" y="2097750"/>
            <a:ext cx="196390" cy="1476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0" name="Right Brace 29"/>
          <p:cNvSpPr/>
          <p:nvPr/>
        </p:nvSpPr>
        <p:spPr bwMode="auto">
          <a:xfrm rot="5400000">
            <a:off x="5688830" y="1845750"/>
            <a:ext cx="196390" cy="1980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1" name="Right Brace 30"/>
          <p:cNvSpPr/>
          <p:nvPr/>
        </p:nvSpPr>
        <p:spPr bwMode="auto">
          <a:xfrm rot="5400000">
            <a:off x="2178320" y="765750"/>
            <a:ext cx="196390" cy="4140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5" name="TextBox 24"/>
          <p:cNvSpPr txBox="1"/>
          <p:nvPr/>
        </p:nvSpPr>
        <p:spPr>
          <a:xfrm>
            <a:off x="1241965" y="2978950"/>
            <a:ext cx="2114900" cy="292388"/>
          </a:xfrm>
          <a:prstGeom prst="rect">
            <a:avLst/>
          </a:prstGeom>
          <a:noFill/>
        </p:spPr>
        <p:txBody>
          <a:bodyPr wrap="square" rtlCol="0">
            <a:spAutoFit/>
          </a:bodyPr>
          <a:lstStyle/>
          <a:p>
            <a:pPr algn="ctr"/>
            <a:r>
              <a:rPr lang="en-GB" sz="1300" dirty="0" smtClean="0"/>
              <a:t>Not discussed</a:t>
            </a:r>
          </a:p>
        </p:txBody>
      </p:sp>
      <p:sp>
        <p:nvSpPr>
          <p:cNvPr id="32" name="TextBox 31"/>
          <p:cNvSpPr txBox="1"/>
          <p:nvPr/>
        </p:nvSpPr>
        <p:spPr>
          <a:xfrm>
            <a:off x="6912595" y="2978950"/>
            <a:ext cx="2114900" cy="292388"/>
          </a:xfrm>
          <a:prstGeom prst="rect">
            <a:avLst/>
          </a:prstGeom>
          <a:noFill/>
        </p:spPr>
        <p:txBody>
          <a:bodyPr wrap="square" rtlCol="0">
            <a:spAutoFit/>
          </a:bodyPr>
          <a:lstStyle/>
          <a:p>
            <a:pPr algn="ctr"/>
            <a:r>
              <a:rPr lang="en-GB" sz="1300" dirty="0" smtClean="0"/>
              <a:t>Not discussed</a:t>
            </a:r>
          </a:p>
        </p:txBody>
      </p:sp>
    </p:spTree>
    <p:extLst>
      <p:ext uri="{BB962C8B-B14F-4D97-AF65-F5344CB8AC3E}">
        <p14:creationId xmlns:p14="http://schemas.microsoft.com/office/powerpoint/2010/main" val="427137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animBg="1"/>
      <p:bldP spid="30" grpId="0" animBg="1"/>
      <p:bldP spid="31" grpId="0" animBg="1"/>
      <p:bldP spid="25"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523343" y="650219"/>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5214" y="413665"/>
            <a:ext cx="7769563" cy="369332"/>
          </a:xfrm>
          <a:prstGeom prst="rect">
            <a:avLst/>
          </a:prstGeom>
          <a:noFill/>
        </p:spPr>
        <p:txBody>
          <a:bodyPr wrap="none" rtlCol="0">
            <a:spAutoFit/>
          </a:bodyPr>
          <a:lstStyle/>
          <a:p>
            <a:pPr>
              <a:defRPr/>
            </a:pPr>
            <a:r>
              <a:rPr lang="en-US" dirty="0">
                <a:solidFill>
                  <a:srgbClr val="333399"/>
                </a:solidFill>
              </a:rPr>
              <a:t>Main extensions introduced </a:t>
            </a:r>
            <a:r>
              <a:rPr lang="hu-HU" dirty="0">
                <a:solidFill>
                  <a:srgbClr val="333399"/>
                </a:solidFill>
              </a:rPr>
              <a:t>in</a:t>
            </a:r>
            <a:r>
              <a:rPr lang="en-US" dirty="0">
                <a:solidFill>
                  <a:srgbClr val="333399"/>
                </a:solidFill>
              </a:rPr>
              <a:t> </a:t>
            </a:r>
            <a:r>
              <a:rPr lang="en-US" dirty="0" smtClean="0">
                <a:solidFill>
                  <a:srgbClr val="333399"/>
                </a:solidFill>
              </a:rPr>
              <a:t>the ARM’s </a:t>
            </a:r>
            <a:r>
              <a:rPr lang="en-US" dirty="0">
                <a:solidFill>
                  <a:srgbClr val="333399"/>
                </a:solidFill>
              </a:rPr>
              <a:t>basic ISA (simplified</a:t>
            </a:r>
            <a:r>
              <a:rPr lang="en-US" dirty="0" smtClean="0">
                <a:solidFill>
                  <a:srgbClr val="333399"/>
                </a:solidFill>
              </a:rPr>
              <a:t>) -2</a:t>
            </a:r>
            <a:endParaRPr kumimoji="0" lang="en-US" sz="1800" b="0" i="0" u="none" strike="noStrike" kern="1200" cap="none" spc="0" normalizeH="0" baseline="0" noProof="0" dirty="0">
              <a:ln>
                <a:noFill/>
              </a:ln>
              <a:solidFill>
                <a:srgbClr val="333399"/>
              </a:solidFill>
              <a:effectLst/>
              <a:uLnTx/>
              <a:uFillTx/>
              <a:latin typeface="Verdana"/>
              <a:ea typeface="+mn-ea"/>
              <a:cs typeface="+mn-cs"/>
            </a:endParaRPr>
          </a:p>
        </p:txBody>
      </p:sp>
      <p:grpSp>
        <p:nvGrpSpPr>
          <p:cNvPr id="2" name="Group 1"/>
          <p:cNvGrpSpPr/>
          <p:nvPr/>
        </p:nvGrpSpPr>
        <p:grpSpPr>
          <a:xfrm>
            <a:off x="-174125" y="813648"/>
            <a:ext cx="9381640" cy="5881024"/>
            <a:chOff x="-174125" y="954002"/>
            <a:chExt cx="9381640" cy="5881024"/>
          </a:xfrm>
        </p:grpSpPr>
        <p:sp>
          <p:nvSpPr>
            <p:cNvPr id="27" name="TextBox 26"/>
            <p:cNvSpPr txBox="1"/>
            <p:nvPr/>
          </p:nvSpPr>
          <p:spPr>
            <a:xfrm>
              <a:off x="47515" y="954002"/>
              <a:ext cx="487729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0000"/>
                  </a:solidFill>
                  <a:effectLst/>
                  <a:uLnTx/>
                  <a:uFillTx/>
                  <a:latin typeface="Verdana"/>
                  <a:ea typeface="+mn-ea"/>
                  <a:cs typeface="+mn-cs"/>
                </a:rPr>
                <a:t>Note</a:t>
              </a:r>
              <a:r>
                <a:rPr kumimoji="0" lang="hu-HU" sz="1300" b="0" i="0" u="none" strike="noStrike" kern="1200" cap="none" spc="0" normalizeH="0" baseline="0" noProof="0" dirty="0">
                  <a:ln>
                    <a:noFill/>
                  </a:ln>
                  <a:solidFill>
                    <a:srgbClr val="FF0000"/>
                  </a:solidFill>
                  <a:effectLst/>
                  <a:uLnTx/>
                  <a:uFillTx/>
                  <a:latin typeface="Verdana"/>
                  <a:ea typeface="+mn-ea"/>
                  <a:cs typeface="+mn-cs"/>
                </a:rPr>
                <a:t>:</a:t>
              </a:r>
              <a:r>
                <a:rPr kumimoji="0" lang="en-GB" sz="1300" b="0" i="0" u="none" strike="noStrike" kern="1200" cap="none" spc="0" normalizeH="0" baseline="0" noProof="0" dirty="0">
                  <a:ln>
                    <a:noFill/>
                  </a:ln>
                  <a:solidFill>
                    <a:srgbClr val="FF0000"/>
                  </a:solidFill>
                  <a:effectLst/>
                  <a:uLnTx/>
                  <a:uFillTx/>
                  <a:latin typeface="Verdana"/>
                  <a:ea typeface="+mn-ea"/>
                  <a:cs typeface="+mn-cs"/>
                </a:rPr>
                <a:t> The </a:t>
              </a:r>
              <a:r>
                <a:rPr kumimoji="0" lang="hu-HU" sz="1300" b="0" i="0" u="none" strike="noStrike" kern="1200" cap="none" spc="0" normalizeH="0" baseline="0" noProof="0" dirty="0">
                  <a:ln>
                    <a:noFill/>
                  </a:ln>
                  <a:solidFill>
                    <a:srgbClr val="FF0000"/>
                  </a:solidFill>
                  <a:effectLst/>
                  <a:uLnTx/>
                  <a:uFillTx/>
                  <a:latin typeface="Verdana"/>
                  <a:ea typeface="+mn-ea"/>
                  <a:cs typeface="+mn-cs"/>
                </a:rPr>
                <a:t>Thumb extension </a:t>
              </a:r>
              <a:r>
                <a:rPr kumimoji="0" lang="en-GB" sz="1300" b="0" i="0" u="none" strike="noStrike" kern="1200" cap="none" spc="0" normalizeH="0" baseline="0" noProof="0" dirty="0">
                  <a:ln>
                    <a:noFill/>
                  </a:ln>
                  <a:solidFill>
                    <a:srgbClr val="FF0000"/>
                  </a:solidFill>
                  <a:effectLst/>
                  <a:uLnTx/>
                  <a:uFillTx/>
                  <a:latin typeface="Verdana"/>
                  <a:ea typeface="+mn-ea"/>
                  <a:cs typeface="+mn-cs"/>
                </a:rPr>
                <a:t>aims at </a:t>
              </a:r>
              <a:r>
                <a:rPr kumimoji="0" lang="hu-HU" sz="1300" b="0" i="0" u="none" strike="noStrike" kern="1200" cap="none" spc="0" normalizeH="0" baseline="0" noProof="0" dirty="0">
                  <a:ln>
                    <a:noFill/>
                  </a:ln>
                  <a:solidFill>
                    <a:srgbClr val="FF0000"/>
                  </a:solidFill>
                  <a:effectLst/>
                  <a:uLnTx/>
                  <a:uFillTx/>
                  <a:latin typeface="Verdana"/>
                  <a:ea typeface="+mn-ea"/>
                  <a:cs typeface="+mn-cs"/>
                </a:rPr>
                <a:t>reduc</a:t>
              </a:r>
              <a:r>
                <a:rPr kumimoji="0" lang="en-GB" sz="1300" b="0" i="0" u="none" strike="noStrike" kern="1200" cap="none" spc="0" normalizeH="0" baseline="0" noProof="0" dirty="0" err="1">
                  <a:ln>
                    <a:noFill/>
                  </a:ln>
                  <a:solidFill>
                    <a:srgbClr val="FF0000"/>
                  </a:solidFill>
                  <a:effectLst/>
                  <a:uLnTx/>
                  <a:uFillTx/>
                  <a:latin typeface="Verdana"/>
                  <a:ea typeface="+mn-ea"/>
                  <a:cs typeface="+mn-cs"/>
                </a:rPr>
                <a:t>ing</a:t>
              </a:r>
              <a:r>
                <a:rPr kumimoji="0" lang="hu-HU" sz="1300" b="0" i="0" u="none" strike="noStrike" kern="1200" cap="none" spc="0" normalizeH="0" baseline="0" noProof="0" dirty="0">
                  <a:ln>
                    <a:noFill/>
                  </a:ln>
                  <a:solidFill>
                    <a:srgbClr val="FF0000"/>
                  </a:solidFill>
                  <a:effectLst/>
                  <a:uLnTx/>
                  <a:uFillTx/>
                  <a:latin typeface="Verdana"/>
                  <a:ea typeface="+mn-ea"/>
                  <a:cs typeface="+mn-cs"/>
                </a:rPr>
                <a:t> code size</a:t>
              </a:r>
              <a:r>
                <a:rPr kumimoji="0" lang="en-GB" sz="1300" b="0" i="0" u="none" strike="noStrike" kern="1200" cap="none" spc="0" normalizeH="0" baseline="0" noProof="0" dirty="0">
                  <a:ln>
                    <a:noFill/>
                  </a:ln>
                  <a:solidFill>
                    <a:srgbClr val="FF0000"/>
                  </a:solidFill>
                  <a:effectLst/>
                  <a:uLnTx/>
                  <a:uFillTx/>
                  <a:latin typeface="Verdana"/>
                  <a:ea typeface="+mn-ea"/>
                  <a:cs typeface="+mn-cs"/>
                </a:rPr>
                <a:t>.</a:t>
              </a:r>
              <a:endParaRPr kumimoji="0" lang="hu-HU" sz="1300" b="0" i="0" u="none" strike="noStrike" kern="1200" cap="none" spc="0" normalizeH="0" baseline="0" noProof="0" dirty="0">
                <a:ln>
                  <a:noFill/>
                </a:ln>
                <a:solidFill>
                  <a:srgbClr val="FF0000"/>
                </a:solidFill>
                <a:effectLst/>
                <a:uLnTx/>
                <a:uFillTx/>
                <a:latin typeface="Verdana"/>
                <a:ea typeface="+mn-ea"/>
                <a:cs typeface="+mn-cs"/>
              </a:endParaRPr>
            </a:p>
          </p:txBody>
        </p:sp>
        <p:sp>
          <p:nvSpPr>
            <p:cNvPr id="3" name="Lekerekített téglalap 43"/>
            <p:cNvSpPr/>
            <p:nvPr/>
          </p:nvSpPr>
          <p:spPr>
            <a:xfrm>
              <a:off x="149166" y="5054863"/>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4" name="Lekerekített téglalap 42"/>
            <p:cNvSpPr/>
            <p:nvPr/>
          </p:nvSpPr>
          <p:spPr>
            <a:xfrm>
              <a:off x="1410861" y="3651457"/>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5" name="Lekerekített téglalap 3"/>
            <p:cNvSpPr/>
            <p:nvPr/>
          </p:nvSpPr>
          <p:spPr>
            <a:xfrm>
              <a:off x="19812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6" name="Lekerekített téglalap 4"/>
            <p:cNvSpPr/>
            <p:nvPr/>
          </p:nvSpPr>
          <p:spPr>
            <a:xfrm>
              <a:off x="153565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7" name="Lekerekített téglalap 5"/>
            <p:cNvSpPr/>
            <p:nvPr/>
          </p:nvSpPr>
          <p:spPr>
            <a:xfrm>
              <a:off x="286277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8" name="Lekerekített téglalap 6"/>
            <p:cNvSpPr/>
            <p:nvPr/>
          </p:nvSpPr>
          <p:spPr>
            <a:xfrm>
              <a:off x="5403650" y="5774726"/>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a:t>
              </a:r>
            </a:p>
          </p:txBody>
        </p:sp>
        <p:sp>
          <p:nvSpPr>
            <p:cNvPr id="9" name="Lekerekített téglalap 7"/>
            <p:cNvSpPr/>
            <p:nvPr/>
          </p:nvSpPr>
          <p:spPr>
            <a:xfrm>
              <a:off x="419678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Armv7-A/R</a:t>
              </a:r>
            </a:p>
          </p:txBody>
        </p:sp>
        <p:sp>
          <p:nvSpPr>
            <p:cNvPr id="10" name="Lekerekített téglalap 8"/>
            <p:cNvSpPr/>
            <p:nvPr/>
          </p:nvSpPr>
          <p:spPr>
            <a:xfrm>
              <a:off x="1483454" y="4321410"/>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11" name="Lekerekített téglalap 9"/>
            <p:cNvSpPr/>
            <p:nvPr/>
          </p:nvSpPr>
          <p:spPr>
            <a:xfrm>
              <a:off x="1510784" y="3865950"/>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2" name="Lekerekített téglalap 10"/>
            <p:cNvSpPr/>
            <p:nvPr/>
          </p:nvSpPr>
          <p:spPr>
            <a:xfrm>
              <a:off x="198122" y="5213579"/>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Thumb</a:t>
              </a:r>
              <a:endParaRPr kumimoji="0" lang="en-US"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 name="Lekerekített téglalap 11"/>
            <p:cNvSpPr/>
            <p:nvPr/>
          </p:nvSpPr>
          <p:spPr>
            <a:xfrm>
              <a:off x="2790410"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 name="Lekerekített téglalap 12"/>
            <p:cNvSpPr/>
            <p:nvPr/>
          </p:nvSpPr>
          <p:spPr>
            <a:xfrm>
              <a:off x="2851285" y="3078579"/>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15" name="Lekerekített téglalap 13"/>
            <p:cNvSpPr/>
            <p:nvPr/>
          </p:nvSpPr>
          <p:spPr>
            <a:xfrm>
              <a:off x="2851285" y="2237958"/>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6" name="Lekerekített téglalap 14"/>
            <p:cNvSpPr/>
            <p:nvPr/>
          </p:nvSpPr>
          <p:spPr>
            <a:xfrm>
              <a:off x="4092897"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7" name="Lekerekített téglalap 15"/>
            <p:cNvSpPr/>
            <p:nvPr/>
          </p:nvSpPr>
          <p:spPr>
            <a:xfrm>
              <a:off x="2841210" y="5227126"/>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8" name="Lekerekített téglalap 17"/>
            <p:cNvSpPr/>
            <p:nvPr/>
          </p:nvSpPr>
          <p:spPr>
            <a:xfrm>
              <a:off x="5403530" y="1273199"/>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9" name="Lekerekített téglalap 18"/>
            <p:cNvSpPr/>
            <p:nvPr/>
          </p:nvSpPr>
          <p:spPr>
            <a:xfrm>
              <a:off x="4142232" y="3457314"/>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20" name="Lekerekített téglalap 20"/>
            <p:cNvSpPr/>
            <p:nvPr/>
          </p:nvSpPr>
          <p:spPr>
            <a:xfrm>
              <a:off x="4142232" y="3876836"/>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28" name="Jobbra nyíl 30"/>
            <p:cNvSpPr/>
            <p:nvPr/>
          </p:nvSpPr>
          <p:spPr>
            <a:xfrm>
              <a:off x="5220152" y="3557318"/>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Lekerekített téglalap 36"/>
            <p:cNvSpPr/>
            <p:nvPr/>
          </p:nvSpPr>
          <p:spPr>
            <a:xfrm>
              <a:off x="5429783" y="1807513"/>
              <a:ext cx="1044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6" name="Lekerekített téglalap 8"/>
            <p:cNvSpPr/>
            <p:nvPr/>
          </p:nvSpPr>
          <p:spPr>
            <a:xfrm>
              <a:off x="4133775" y="4310524"/>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7" name="Lekerekített téglalap 15"/>
            <p:cNvSpPr/>
            <p:nvPr/>
          </p:nvSpPr>
          <p:spPr>
            <a:xfrm>
              <a:off x="4132194" y="4747036"/>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23" name="TextBox 22"/>
            <p:cNvSpPr txBox="1"/>
            <p:nvPr/>
          </p:nvSpPr>
          <p:spPr>
            <a:xfrm>
              <a:off x="232834" y="6187460"/>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46" name="TextBox 45"/>
            <p:cNvSpPr txBox="1"/>
            <p:nvPr/>
          </p:nvSpPr>
          <p:spPr>
            <a:xfrm>
              <a:off x="1573109" y="6200160"/>
              <a:ext cx="10166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47" name="TextBox 46"/>
            <p:cNvSpPr txBox="1"/>
            <p:nvPr/>
          </p:nvSpPr>
          <p:spPr>
            <a:xfrm>
              <a:off x="2930351" y="6200160"/>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(2002)</a:t>
              </a:r>
            </a:p>
          </p:txBody>
        </p:sp>
        <p:sp>
          <p:nvSpPr>
            <p:cNvPr id="48" name="TextBox 47"/>
            <p:cNvSpPr txBox="1"/>
            <p:nvPr/>
          </p:nvSpPr>
          <p:spPr>
            <a:xfrm>
              <a:off x="4006649" y="6186705"/>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a:t>
              </a:r>
              <a:r>
                <a:rPr kumimoji="0" lang="hu-HU" sz="1200" b="0" i="0" u="none" strike="noStrike" kern="1200" cap="none" spc="0" normalizeH="0" baseline="0" noProof="0" dirty="0">
                  <a:ln>
                    <a:noFill/>
                  </a:ln>
                  <a:solidFill>
                    <a:srgbClr val="000000"/>
                  </a:solidFill>
                  <a:effectLst/>
                  <a:uLnTx/>
                  <a:uFillTx/>
                  <a:latin typeface="Verdana"/>
                  <a:ea typeface="+mn-ea"/>
                  <a:cs typeface="+mn-cs"/>
                </a:rPr>
                <a:t>5</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49" name="TextBox 48"/>
            <p:cNvSpPr txBox="1"/>
            <p:nvPr/>
          </p:nvSpPr>
          <p:spPr>
            <a:xfrm>
              <a:off x="5821574" y="6200160"/>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41" name="Rounded Rectangle 40"/>
            <p:cNvSpPr/>
            <p:nvPr/>
          </p:nvSpPr>
          <p:spPr bwMode="auto">
            <a:xfrm>
              <a:off x="1266036" y="4294344"/>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42" name="TextBox 41"/>
            <p:cNvSpPr txBox="1"/>
            <p:nvPr/>
          </p:nvSpPr>
          <p:spPr>
            <a:xfrm>
              <a:off x="1421777" y="1945305"/>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53" name="TextBox 52"/>
            <p:cNvSpPr txBox="1"/>
            <p:nvPr/>
          </p:nvSpPr>
          <p:spPr>
            <a:xfrm>
              <a:off x="-174125" y="4336100"/>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 of bytecodes</a:t>
              </a:r>
            </a:p>
          </p:txBody>
        </p:sp>
        <p:sp>
          <p:nvSpPr>
            <p:cNvPr id="55" name="Rounded Rectangle 54"/>
            <p:cNvSpPr/>
            <p:nvPr/>
          </p:nvSpPr>
          <p:spPr bwMode="auto">
            <a:xfrm>
              <a:off x="118196" y="5169618"/>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59" name="Jobbra nyíl 30"/>
            <p:cNvSpPr/>
            <p:nvPr/>
          </p:nvSpPr>
          <p:spPr>
            <a:xfrm>
              <a:off x="6055169" y="2343065"/>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0" name="Jobbra nyíl 30"/>
            <p:cNvSpPr/>
            <p:nvPr/>
          </p:nvSpPr>
          <p:spPr>
            <a:xfrm>
              <a:off x="6487229" y="1899036"/>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5" name="Jobbra nyíl 30"/>
            <p:cNvSpPr/>
            <p:nvPr/>
          </p:nvSpPr>
          <p:spPr>
            <a:xfrm>
              <a:off x="3966335" y="2344409"/>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6" name="Jobbra nyíl 30"/>
            <p:cNvSpPr/>
            <p:nvPr/>
          </p:nvSpPr>
          <p:spPr>
            <a:xfrm>
              <a:off x="4646970" y="2344099"/>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7" name="Jobbra nyíl 30"/>
            <p:cNvSpPr/>
            <p:nvPr/>
          </p:nvSpPr>
          <p:spPr>
            <a:xfrm>
              <a:off x="2618464" y="397785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8" name="Jobbra nyíl 30"/>
            <p:cNvSpPr/>
            <p:nvPr/>
          </p:nvSpPr>
          <p:spPr>
            <a:xfrm>
              <a:off x="3394588" y="3981856"/>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9" name="Jobbra nyíl 30"/>
            <p:cNvSpPr/>
            <p:nvPr/>
          </p:nvSpPr>
          <p:spPr>
            <a:xfrm>
              <a:off x="2610004" y="4432676"/>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0" name="Jobbra nyíl 30"/>
            <p:cNvSpPr/>
            <p:nvPr/>
          </p:nvSpPr>
          <p:spPr>
            <a:xfrm>
              <a:off x="3386128" y="4436674"/>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1" name="Jobbra nyíl 30"/>
            <p:cNvSpPr/>
            <p:nvPr/>
          </p:nvSpPr>
          <p:spPr>
            <a:xfrm>
              <a:off x="1311040" y="5319748"/>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2" name="Jobbra nyíl 30"/>
            <p:cNvSpPr/>
            <p:nvPr/>
          </p:nvSpPr>
          <p:spPr>
            <a:xfrm>
              <a:off x="2067671" y="532022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3" name="Jobbra nyíl 30"/>
            <p:cNvSpPr/>
            <p:nvPr/>
          </p:nvSpPr>
          <p:spPr>
            <a:xfrm>
              <a:off x="3942701" y="5314344"/>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5" name="Jobbra nyíl 30"/>
            <p:cNvSpPr/>
            <p:nvPr/>
          </p:nvSpPr>
          <p:spPr>
            <a:xfrm>
              <a:off x="3966335" y="3183017"/>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6" name="Jobbra nyíl 30"/>
            <p:cNvSpPr/>
            <p:nvPr/>
          </p:nvSpPr>
          <p:spPr>
            <a:xfrm>
              <a:off x="4646970" y="3182707"/>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26" name="TextBox 25"/>
            <p:cNvSpPr txBox="1"/>
            <p:nvPr/>
          </p:nvSpPr>
          <p:spPr>
            <a:xfrm>
              <a:off x="5646693" y="139524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3" name="TextBox 82"/>
            <p:cNvSpPr txBox="1"/>
            <p:nvPr/>
          </p:nvSpPr>
          <p:spPr>
            <a:xfrm>
              <a:off x="6591798" y="140418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30" name="Straight Connector 29"/>
            <p:cNvCxnSpPr/>
            <p:nvPr/>
          </p:nvCxnSpPr>
          <p:spPr bwMode="auto">
            <a:xfrm>
              <a:off x="6471064" y="129421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Lekerekített téglalap 18"/>
            <p:cNvSpPr/>
            <p:nvPr/>
          </p:nvSpPr>
          <p:spPr>
            <a:xfrm>
              <a:off x="5429889" y="281644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77" name="Lekerekített téglalap 76"/>
            <p:cNvSpPr/>
            <p:nvPr/>
          </p:nvSpPr>
          <p:spPr>
            <a:xfrm>
              <a:off x="7662675" y="1268760"/>
              <a:ext cx="128396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1" name="TextBox 82"/>
            <p:cNvSpPr txBox="1"/>
            <p:nvPr/>
          </p:nvSpPr>
          <p:spPr>
            <a:xfrm>
              <a:off x="7920314" y="139239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2" name="Lekerekített téglalap 7"/>
            <p:cNvSpPr/>
            <p:nvPr/>
          </p:nvSpPr>
          <p:spPr>
            <a:xfrm>
              <a:off x="7736365" y="5762785"/>
              <a:ext cx="1188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88" name="TextBox 48"/>
            <p:cNvSpPr txBox="1"/>
            <p:nvPr/>
          </p:nvSpPr>
          <p:spPr>
            <a:xfrm>
              <a:off x="7309431" y="6188695"/>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r>
                <a:rPr kumimoji="0" lang="hu-HU" sz="1200" b="0" i="0" u="none" strike="noStrike" kern="1200" cap="none" spc="0" normalizeH="0" baseline="0" noProof="0" dirty="0">
                  <a:ln>
                    <a:noFill/>
                  </a:ln>
                  <a:solidFill>
                    <a:srgbClr val="000000"/>
                  </a:solidFill>
                  <a:effectLst/>
                  <a:uLnTx/>
                  <a:uFillTx/>
                  <a:latin typeface="Verdana"/>
                  <a:ea typeface="+mn-ea"/>
                  <a:cs typeface="+mn-cs"/>
                </a:rPr>
                <a:t>V1</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cores </a:t>
              </a:r>
              <a:r>
                <a:rPr kumimoji="0" lang="hu-HU" sz="1200" b="0" i="0" u="none" strike="noStrike" kern="1200" cap="none" spc="0" normalizeH="0" baseline="0" noProof="0" dirty="0">
                  <a:ln>
                    <a:noFill/>
                  </a:ln>
                  <a:solidFill>
                    <a:srgbClr val="000000"/>
                  </a:solidFill>
                  <a:effectLst/>
                  <a:uLnTx/>
                  <a:uFillTx/>
                  <a:latin typeface="Verdana"/>
                  <a:ea typeface="+mn-ea"/>
                  <a:cs typeface="+mn-cs"/>
                </a:rPr>
                <a:t>(2021</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29" name="Téglalap 28"/>
            <p:cNvSpPr/>
            <p:nvPr/>
          </p:nvSpPr>
          <p:spPr bwMode="auto">
            <a:xfrm>
              <a:off x="5070440" y="1560638"/>
              <a:ext cx="45719" cy="45719"/>
            </a:xfrm>
            <a:prstGeom prst="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9" name="Rounded Rectangle 1"/>
            <p:cNvSpPr/>
            <p:nvPr/>
          </p:nvSpPr>
          <p:spPr bwMode="auto">
            <a:xfrm>
              <a:off x="1278122" y="2776054"/>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0" name="Jobbra nyíl 30"/>
            <p:cNvSpPr/>
            <p:nvPr/>
          </p:nvSpPr>
          <p:spPr>
            <a:xfrm>
              <a:off x="5229440" y="3977585"/>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1" name="Lekerekített téglalap 18"/>
            <p:cNvSpPr/>
            <p:nvPr/>
          </p:nvSpPr>
          <p:spPr>
            <a:xfrm>
              <a:off x="6487952" y="283569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2" name="Lekerekített téglalap 15"/>
            <p:cNvSpPr/>
            <p:nvPr/>
          </p:nvSpPr>
          <p:spPr>
            <a:xfrm>
              <a:off x="5430600" y="5246710"/>
              <a:ext cx="1080000" cy="360000"/>
            </a:xfrm>
            <a:prstGeom prst="roundRect">
              <a:avLst/>
            </a:pr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93" name="Lekerekített téglalap 36"/>
            <p:cNvSpPr/>
            <p:nvPr/>
          </p:nvSpPr>
          <p:spPr>
            <a:xfrm>
              <a:off x="6507070" y="2826105"/>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4" name="Jobbra nyíl 30"/>
            <p:cNvSpPr/>
            <p:nvPr/>
          </p:nvSpPr>
          <p:spPr>
            <a:xfrm>
              <a:off x="6879805" y="1907355"/>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5" name="Lekerekített téglalap 13"/>
            <p:cNvSpPr/>
            <p:nvPr/>
          </p:nvSpPr>
          <p:spPr>
            <a:xfrm>
              <a:off x="7790110" y="2241885"/>
              <a:ext cx="1116000" cy="468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spc="-70" dirty="0">
                  <a:solidFill>
                    <a:srgbClr val="000000"/>
                  </a:solidFill>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6" name="Jobbra nyíl 30"/>
            <p:cNvSpPr/>
            <p:nvPr/>
          </p:nvSpPr>
          <p:spPr>
            <a:xfrm>
              <a:off x="6934895" y="2343930"/>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7" name="Lekerekített téglalap 18"/>
            <p:cNvSpPr/>
            <p:nvPr/>
          </p:nvSpPr>
          <p:spPr>
            <a:xfrm>
              <a:off x="7788860" y="2822680"/>
              <a:ext cx="1116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Aarch32</a:t>
              </a:r>
              <a:r>
                <a:rPr lang="en-GB" sz="1050" baseline="30000" dirty="0">
                  <a:solidFill>
                    <a:srgbClr val="000000"/>
                  </a:solidFill>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8" name="Lekerekített téglalap 36"/>
            <p:cNvSpPr/>
            <p:nvPr/>
          </p:nvSpPr>
          <p:spPr>
            <a:xfrm>
              <a:off x="7809240" y="2833190"/>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9" name="Jobbra nyíl 30"/>
            <p:cNvSpPr/>
            <p:nvPr/>
          </p:nvSpPr>
          <p:spPr>
            <a:xfrm>
              <a:off x="7545735" y="3568050"/>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4" name="TextBox 79"/>
            <p:cNvSpPr txBox="1"/>
            <p:nvPr/>
          </p:nvSpPr>
          <p:spPr>
            <a:xfrm>
              <a:off x="30514" y="3204382"/>
              <a:ext cx="105939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capabilities</a:t>
              </a:r>
            </a:p>
          </p:txBody>
        </p:sp>
        <p:sp>
          <p:nvSpPr>
            <p:cNvPr id="78" name="Rounded Rectangle 77"/>
            <p:cNvSpPr/>
            <p:nvPr/>
          </p:nvSpPr>
          <p:spPr bwMode="auto">
            <a:xfrm>
              <a:off x="2718021" y="1740322"/>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79" name="TextBox 78"/>
          <p:cNvSpPr txBox="1"/>
          <p:nvPr/>
        </p:nvSpPr>
        <p:spPr>
          <a:xfrm>
            <a:off x="161510" y="6551527"/>
            <a:ext cx="7502310" cy="292388"/>
          </a:xfrm>
          <a:prstGeom prst="rect">
            <a:avLst/>
          </a:prstGeom>
          <a:noFill/>
        </p:spPr>
        <p:txBody>
          <a:bodyPr wrap="none" rtlCol="0">
            <a:spAutoFit/>
          </a:bodyPr>
          <a:lstStyle/>
          <a:p>
            <a:pPr lvl="0"/>
            <a:r>
              <a:rPr lang="en-GB" sz="1300" dirty="0" smtClean="0">
                <a:solidFill>
                  <a:srgbClr val="000000"/>
                </a:solidFill>
              </a:rPr>
              <a:t>Thumb: 16-bit subset of the 32-bit Armv4 ISA  For  further </a:t>
            </a:r>
            <a:r>
              <a:rPr lang="hu-HU" sz="1300" dirty="0" smtClean="0">
                <a:solidFill>
                  <a:srgbClr val="000000"/>
                </a:solidFill>
              </a:rPr>
              <a:t>Remarks</a:t>
            </a:r>
            <a:r>
              <a:rPr lang="en-GB" sz="1300" dirty="0" smtClean="0">
                <a:solidFill>
                  <a:srgbClr val="000000"/>
                </a:solidFill>
              </a:rPr>
              <a:t> </a:t>
            </a:r>
            <a:r>
              <a:rPr lang="en-GB" sz="1300" dirty="0">
                <a:solidFill>
                  <a:srgbClr val="000000"/>
                </a:solidFill>
              </a:rPr>
              <a:t>s</a:t>
            </a:r>
            <a:r>
              <a:rPr lang="hu-HU" sz="1300" dirty="0">
                <a:solidFill>
                  <a:srgbClr val="000000"/>
                </a:solidFill>
              </a:rPr>
              <a:t>ee the next slide.</a:t>
            </a:r>
            <a:endParaRPr lang="en-US" dirty="0"/>
          </a:p>
        </p:txBody>
      </p:sp>
      <p:sp>
        <p:nvSpPr>
          <p:cNvPr id="80"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a:t>
            </a:r>
            <a:r>
              <a:rPr lang="en-US" sz="1700" dirty="0">
                <a:solidFill>
                  <a:srgbClr val="FFFFFF"/>
                </a:solidFill>
              </a:rPr>
              <a:t>Overview </a:t>
            </a:r>
            <a:r>
              <a:rPr lang="en-US" sz="1700" dirty="0" smtClean="0">
                <a:solidFill>
                  <a:srgbClr val="FFFFFF"/>
                </a:solidFill>
              </a:rPr>
              <a:t>(8</a:t>
            </a:r>
            <a:r>
              <a:rPr lang="hu-HU" sz="1700" dirty="0" smtClean="0">
                <a:solidFill>
                  <a:srgbClr val="FFFFFF"/>
                </a:solidFill>
              </a:rPr>
              <a:t>)</a:t>
            </a:r>
            <a:endParaRPr lang="hu-HU" sz="1700" dirty="0">
              <a:solidFill>
                <a:srgbClr val="FFFFFF"/>
              </a:solidFill>
            </a:endParaRPr>
          </a:p>
        </p:txBody>
      </p:sp>
      <p:sp>
        <p:nvSpPr>
          <p:cNvPr id="21" name="Rectangle 20"/>
          <p:cNvSpPr/>
          <p:nvPr/>
        </p:nvSpPr>
        <p:spPr bwMode="auto">
          <a:xfrm>
            <a:off x="5022050" y="1358770"/>
            <a:ext cx="135015" cy="147186"/>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486670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9</a:t>
            </a:r>
            <a:r>
              <a:rPr lang="hu-HU" sz="1700" dirty="0" smtClean="0">
                <a:solidFill>
                  <a:srgbClr val="FFFFFF"/>
                </a:solidFill>
              </a:rPr>
              <a:t>)</a:t>
            </a:r>
            <a:endParaRPr lang="en-US" sz="1700" dirty="0">
              <a:solidFill>
                <a:srgbClr val="FFFFFF"/>
              </a:solidFill>
            </a:endParaRPr>
          </a:p>
        </p:txBody>
      </p:sp>
      <p:sp>
        <p:nvSpPr>
          <p:cNvPr id="4" name="TextBox 3"/>
          <p:cNvSpPr txBox="1"/>
          <p:nvPr/>
        </p:nvSpPr>
        <p:spPr>
          <a:xfrm>
            <a:off x="230892" y="773705"/>
            <a:ext cx="8913108" cy="2318583"/>
          </a:xfrm>
          <a:prstGeom prst="rect">
            <a:avLst/>
          </a:prstGeom>
          <a:noFill/>
        </p:spPr>
        <p:txBody>
          <a:bodyPr wrap="square" rtlCol="0">
            <a:spAutoFit/>
          </a:bodyPr>
          <a:lstStyle/>
          <a:p>
            <a:pPr>
              <a:spcAft>
                <a:spcPts val="200"/>
              </a:spcAft>
            </a:pPr>
            <a:r>
              <a:rPr lang="hu-HU" sz="1600" baseline="30000" dirty="0"/>
              <a:t>1</a:t>
            </a:r>
            <a:r>
              <a:rPr lang="en-US" sz="1600" dirty="0"/>
              <a:t>The Advanced SIMD architecture extension</a:t>
            </a:r>
            <a:r>
              <a:rPr lang="hu-HU" sz="1600" dirty="0"/>
              <a:t> is </a:t>
            </a:r>
            <a:r>
              <a:rPr lang="en-US" sz="1600" dirty="0"/>
              <a:t>commonly referred to as </a:t>
            </a:r>
            <a:r>
              <a:rPr lang="hu-HU" sz="1600" dirty="0"/>
              <a:t>the</a:t>
            </a:r>
          </a:p>
          <a:p>
            <a:pPr>
              <a:spcAft>
                <a:spcPts val="400"/>
              </a:spcAft>
            </a:pPr>
            <a:r>
              <a:rPr lang="hu-HU" sz="1600" dirty="0"/>
              <a:t>   </a:t>
            </a:r>
            <a:r>
              <a:rPr lang="en-US" sz="1600" dirty="0"/>
              <a:t>NEON technology</a:t>
            </a:r>
            <a:r>
              <a:rPr lang="hu-HU" sz="1600" dirty="0"/>
              <a:t>.</a:t>
            </a:r>
          </a:p>
          <a:p>
            <a:pPr>
              <a:spcAft>
                <a:spcPts val="400"/>
              </a:spcAft>
            </a:pPr>
            <a:r>
              <a:rPr lang="hu-HU" sz="1600" dirty="0"/>
              <a:t>The VFP subset became depricated in the Armv8 ISA.</a:t>
            </a:r>
          </a:p>
          <a:p>
            <a:pPr>
              <a:spcAft>
                <a:spcPts val="400"/>
              </a:spcAft>
            </a:pPr>
            <a:r>
              <a:rPr lang="hu-HU" sz="1600" baseline="30000" dirty="0"/>
              <a:t>3</a:t>
            </a:r>
            <a:r>
              <a:rPr lang="hu-HU" sz="1600" dirty="0"/>
              <a:t>Jazelle-RTC (ThumbEE) became depricated in Armv7 Issue C in 10/2011.</a:t>
            </a:r>
          </a:p>
          <a:p>
            <a:r>
              <a:rPr lang="hu-HU" sz="1600" baseline="30000" dirty="0"/>
              <a:t>4</a:t>
            </a:r>
            <a:r>
              <a:rPr lang="hu-HU" sz="1600" dirty="0"/>
              <a:t>The </a:t>
            </a:r>
            <a:r>
              <a:rPr lang="en-US" sz="1600" dirty="0" err="1"/>
              <a:t>SV</a:t>
            </a:r>
            <a:r>
              <a:rPr lang="hu-HU" sz="1600" dirty="0"/>
              <a:t>E (Scalable Vector Extension) subset became introduced in the</a:t>
            </a:r>
          </a:p>
          <a:p>
            <a:pPr>
              <a:spcAft>
                <a:spcPts val="600"/>
              </a:spcAft>
            </a:pPr>
            <a:r>
              <a:rPr lang="hu-HU" sz="1600" dirty="0"/>
              <a:t>   Armv8 ISA </a:t>
            </a:r>
            <a:r>
              <a:rPr lang="en-GB" sz="1600" dirty="0"/>
              <a:t>as an optional feature, </a:t>
            </a:r>
            <a:r>
              <a:rPr lang="hu-HU" sz="1600" dirty="0"/>
              <a:t>only in 2016.</a:t>
            </a:r>
            <a:endParaRPr lang="en-GB" sz="1600" dirty="0"/>
          </a:p>
          <a:p>
            <a:r>
              <a:rPr lang="en-GB" sz="1600" baseline="30000" dirty="0"/>
              <a:t>5</a:t>
            </a:r>
            <a:r>
              <a:rPr lang="en-GB" sz="1600" dirty="0"/>
              <a:t>The AArch32 execution mode is only supported in certain implementations, e.g.</a:t>
            </a:r>
          </a:p>
          <a:p>
            <a:r>
              <a:rPr lang="en-GB" sz="1600" dirty="0"/>
              <a:t>    for the Cortex-a510 CPU.</a:t>
            </a:r>
            <a:endParaRPr lang="hu-HU" sz="1600" dirty="0"/>
          </a:p>
        </p:txBody>
      </p:sp>
      <p:sp>
        <p:nvSpPr>
          <p:cNvPr id="6" name="TextBox 5"/>
          <p:cNvSpPr txBox="1"/>
          <p:nvPr/>
        </p:nvSpPr>
        <p:spPr>
          <a:xfrm>
            <a:off x="73100" y="413665"/>
            <a:ext cx="4107022" cy="338554"/>
          </a:xfrm>
          <a:prstGeom prst="rect">
            <a:avLst/>
          </a:prstGeom>
          <a:noFill/>
        </p:spPr>
        <p:txBody>
          <a:bodyPr wrap="none" rtlCol="0">
            <a:spAutoFit/>
          </a:bodyPr>
          <a:lstStyle/>
          <a:p>
            <a:r>
              <a:rPr lang="hu-HU" sz="1600" dirty="0">
                <a:solidFill>
                  <a:srgbClr val="FF0000"/>
                </a:solidFill>
              </a:rPr>
              <a:t>Remarks</a:t>
            </a:r>
            <a:r>
              <a:rPr lang="en-GB" sz="1600" dirty="0">
                <a:solidFill>
                  <a:srgbClr val="FF0000"/>
                </a:solidFill>
              </a:rPr>
              <a:t> to the introduced extensions</a:t>
            </a:r>
            <a:endParaRPr lang="en-US" sz="1600" dirty="0">
              <a:solidFill>
                <a:srgbClr val="FF0000"/>
              </a:solidFill>
            </a:endParaRPr>
          </a:p>
        </p:txBody>
      </p:sp>
    </p:spTree>
    <p:extLst>
      <p:ext uri="{BB962C8B-B14F-4D97-AF65-F5344CB8AC3E}">
        <p14:creationId xmlns:p14="http://schemas.microsoft.com/office/powerpoint/2010/main" val="217212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96864" y="1254884"/>
            <a:ext cx="8505606"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2.2 </a:t>
            </a:r>
            <a:r>
              <a:rPr lang="en-US" sz="1900" dirty="0">
                <a:solidFill>
                  <a:srgbClr val="FFFFFF"/>
                </a:solidFill>
              </a:rPr>
              <a:t>ISA extensions </a:t>
            </a:r>
            <a:r>
              <a:rPr lang="hu-HU" sz="1900" dirty="0">
                <a:solidFill>
                  <a:srgbClr val="FFFFFF"/>
                </a:solidFill>
              </a:rPr>
              <a:t>introduced </a:t>
            </a:r>
            <a:r>
              <a:rPr lang="en-US" sz="1900" dirty="0">
                <a:solidFill>
                  <a:srgbClr val="FFFFFF"/>
                </a:solidFill>
              </a:rPr>
              <a:t>to enhance compute capabilities</a:t>
            </a:r>
          </a:p>
        </p:txBody>
      </p:sp>
      <p:sp>
        <p:nvSpPr>
          <p:cNvPr id="3" name="Rectangle 2"/>
          <p:cNvSpPr>
            <a:spLocks noChangeArrowheads="1"/>
          </p:cNvSpPr>
          <p:nvPr/>
        </p:nvSpPr>
        <p:spPr bwMode="auto">
          <a:xfrm>
            <a:off x="-513565" y="19942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4" name="Rectangle 2"/>
          <p:cNvSpPr>
            <a:spLocks noChangeArrowheads="1"/>
          </p:cNvSpPr>
          <p:nvPr/>
        </p:nvSpPr>
        <p:spPr bwMode="auto">
          <a:xfrm>
            <a:off x="-513565" y="1966967"/>
            <a:ext cx="9239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lIns="45720" rIns="45720"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hu-HU" altLang="en-US" sz="1900">
              <a:solidFill>
                <a:srgbClr val="3333CC"/>
              </a:solidFill>
              <a:latin typeface="Verdana" pitchFamily="34" charset="0"/>
              <a:cs typeface="Times New Roman" pitchFamily="18" charset="0"/>
            </a:endParaRPr>
          </a:p>
        </p:txBody>
      </p:sp>
      <p:grpSp>
        <p:nvGrpSpPr>
          <p:cNvPr id="5" name="Group 4"/>
          <p:cNvGrpSpPr>
            <a:grpSpLocks/>
          </p:cNvGrpSpPr>
          <p:nvPr/>
        </p:nvGrpSpPr>
        <p:grpSpPr bwMode="auto">
          <a:xfrm>
            <a:off x="389710" y="2012866"/>
            <a:ext cx="8430428" cy="432182"/>
            <a:chOff x="699" y="1638"/>
            <a:chExt cx="4448" cy="309"/>
          </a:xfrm>
        </p:grpSpPr>
        <p:sp>
          <p:nvSpPr>
            <p:cNvPr id="6" name="AutoShape 5"/>
            <p:cNvSpPr>
              <a:spLocks noChangeArrowheads="1"/>
            </p:cNvSpPr>
            <p:nvPr/>
          </p:nvSpPr>
          <p:spPr bwMode="auto">
            <a:xfrm>
              <a:off x="951"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2.2.1 Overview</a:t>
              </a:r>
              <a:endParaRPr lang="en-US" altLang="en-US" sz="1900" dirty="0">
                <a:solidFill>
                  <a:srgbClr val="FFFFFF"/>
                </a:solidFill>
                <a:latin typeface="Verdana" pitchFamily="34" charset="0"/>
                <a:cs typeface="Times New Roman" pitchFamily="18" charset="0"/>
              </a:endParaRPr>
            </a:p>
          </p:txBody>
        </p:sp>
        <p:sp>
          <p:nvSpPr>
            <p:cNvPr id="7" name="Text Box 6"/>
            <p:cNvSpPr txBox="1">
              <a:spLocks noChangeArrowheads="1"/>
            </p:cNvSpPr>
            <p:nvPr/>
          </p:nvSpPr>
          <p:spPr bwMode="auto">
            <a:xfrm>
              <a:off x="699" y="165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8" name="Group 7"/>
          <p:cNvGrpSpPr>
            <a:grpSpLocks/>
          </p:cNvGrpSpPr>
          <p:nvPr/>
        </p:nvGrpSpPr>
        <p:grpSpPr bwMode="auto">
          <a:xfrm>
            <a:off x="413244" y="2502865"/>
            <a:ext cx="8406137" cy="432000"/>
            <a:chOff x="714" y="1638"/>
            <a:chExt cx="4721" cy="408"/>
          </a:xfrm>
        </p:grpSpPr>
        <p:sp>
          <p:nvSpPr>
            <p:cNvPr id="9" name="AutoShape 8"/>
            <p:cNvSpPr>
              <a:spLocks noChangeArrowheads="1"/>
            </p:cNvSpPr>
            <p:nvPr/>
          </p:nvSpPr>
          <p:spPr bwMode="auto">
            <a:xfrm>
              <a:off x="951" y="1638"/>
              <a:ext cx="4484" cy="408"/>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2.2.2 The GPR register set based SIMD extension</a:t>
              </a: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 </a:t>
              </a:r>
            </a:p>
          </p:txBody>
        </p:sp>
        <p:sp>
          <p:nvSpPr>
            <p:cNvPr id="10" name="Text Box 9"/>
            <p:cNvSpPr txBox="1">
              <a:spLocks noChangeArrowheads="1"/>
            </p:cNvSpPr>
            <p:nvPr/>
          </p:nvSpPr>
          <p:spPr bwMode="auto">
            <a:xfrm>
              <a:off x="714"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1" name="Group 10"/>
          <p:cNvGrpSpPr>
            <a:grpSpLocks/>
          </p:cNvGrpSpPr>
          <p:nvPr/>
        </p:nvGrpSpPr>
        <p:grpSpPr bwMode="auto">
          <a:xfrm>
            <a:off x="389710" y="3000540"/>
            <a:ext cx="8429671" cy="720000"/>
            <a:chOff x="699" y="1638"/>
            <a:chExt cx="4448" cy="272"/>
          </a:xfrm>
        </p:grpSpPr>
        <p:sp>
          <p:nvSpPr>
            <p:cNvPr id="12" name="AutoShape 11"/>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mn-lt"/>
                </a:rPr>
                <a:t>2.</a:t>
              </a:r>
              <a:r>
                <a:rPr lang="hu-HU" sz="1900" dirty="0">
                  <a:solidFill>
                    <a:srgbClr val="FFFFFF"/>
                  </a:solidFill>
                  <a:latin typeface="+mn-lt"/>
                </a:rPr>
                <a:t>2.3</a:t>
              </a:r>
              <a:r>
                <a:rPr lang="en-US" sz="1900" dirty="0">
                  <a:solidFill>
                    <a:srgbClr val="FFFFFF"/>
                  </a:solidFill>
                  <a:latin typeface="+mn-lt"/>
                </a:rPr>
                <a:t> The secondary register set based</a:t>
              </a:r>
              <a:r>
                <a:rPr lang="hu-HU" sz="1900" dirty="0">
                  <a:solidFill>
                    <a:srgbClr val="FFFFFF"/>
                  </a:solidFill>
                  <a:latin typeface="+mn-lt"/>
                </a:rPr>
                <a:t> </a:t>
              </a:r>
              <a:r>
                <a:rPr lang="en-GB" sz="1900" dirty="0">
                  <a:solidFill>
                    <a:srgbClr val="FFFFFF"/>
                  </a:solidFill>
                  <a:latin typeface="+mn-lt"/>
                </a:rPr>
                <a:t>scalar FP and SIMD</a:t>
              </a:r>
            </a:p>
            <a:p>
              <a:pPr eaLnBrk="1" fontAlgn="base" hangingPunct="1">
                <a:spcBef>
                  <a:spcPct val="0"/>
                </a:spcBef>
                <a:spcAft>
                  <a:spcPct val="0"/>
                </a:spcAft>
                <a:buNone/>
              </a:pPr>
              <a:r>
                <a:rPr lang="en-GB" sz="1900" dirty="0">
                  <a:solidFill>
                    <a:srgbClr val="FFFFFF"/>
                  </a:solidFill>
                  <a:latin typeface="+mn-lt"/>
                </a:rPr>
                <a:t>            </a:t>
              </a:r>
              <a:r>
                <a:rPr lang="hu-HU" sz="1900" dirty="0">
                  <a:solidFill>
                    <a:srgbClr val="FFFFFF"/>
                  </a:solidFill>
                  <a:latin typeface="+mn-lt"/>
                </a:rPr>
                <a:t> </a:t>
              </a:r>
              <a:r>
                <a:rPr lang="en-US" sz="1900" dirty="0">
                  <a:solidFill>
                    <a:srgbClr val="FFFFFF"/>
                  </a:solidFill>
                  <a:latin typeface="+mn-lt"/>
                </a:rPr>
                <a:t>extensions</a:t>
              </a:r>
            </a:p>
          </p:txBody>
        </p:sp>
        <p:sp>
          <p:nvSpPr>
            <p:cNvPr id="13" name="Text Box 12"/>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4" name="Group 13"/>
          <p:cNvGrpSpPr>
            <a:grpSpLocks/>
          </p:cNvGrpSpPr>
          <p:nvPr/>
        </p:nvGrpSpPr>
        <p:grpSpPr bwMode="auto">
          <a:xfrm>
            <a:off x="405061" y="3789040"/>
            <a:ext cx="8414320" cy="431800"/>
            <a:chOff x="709" y="1638"/>
            <a:chExt cx="4542" cy="272"/>
          </a:xfrm>
        </p:grpSpPr>
        <p:sp>
          <p:nvSpPr>
            <p:cNvPr id="15" name="AutoShape 14"/>
            <p:cNvSpPr>
              <a:spLocks noChangeArrowheads="1"/>
            </p:cNvSpPr>
            <p:nvPr/>
          </p:nvSpPr>
          <p:spPr bwMode="auto">
            <a:xfrm>
              <a:off x="951" y="1638"/>
              <a:ext cx="4300"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mj-lt"/>
                </a:rPr>
                <a:t>2.2.</a:t>
              </a:r>
              <a:r>
                <a:rPr lang="hu-HU" sz="1900" dirty="0">
                  <a:solidFill>
                    <a:srgbClr val="FFFFFF"/>
                  </a:solidFill>
                  <a:latin typeface="+mj-lt"/>
                </a:rPr>
                <a:t>4</a:t>
              </a:r>
              <a:r>
                <a:rPr lang="en-US" sz="1900" dirty="0">
                  <a:solidFill>
                    <a:srgbClr val="FFFFFF"/>
                  </a:solidFill>
                  <a:latin typeface="+mj-lt"/>
                </a:rPr>
                <a:t> The SVE register set based</a:t>
              </a:r>
              <a:r>
                <a:rPr lang="hu-HU" sz="1900" dirty="0">
                  <a:solidFill>
                    <a:srgbClr val="FFFFFF"/>
                  </a:solidFill>
                  <a:latin typeface="+mj-lt"/>
                </a:rPr>
                <a:t> </a:t>
              </a:r>
              <a:r>
                <a:rPr lang="en-GB" sz="1900" dirty="0">
                  <a:solidFill>
                    <a:srgbClr val="FFFFFF"/>
                  </a:solidFill>
                  <a:latin typeface="+mj-lt"/>
                </a:rPr>
                <a:t>SIMD</a:t>
              </a:r>
              <a:r>
                <a:rPr lang="en-US" sz="1900" dirty="0">
                  <a:solidFill>
                    <a:srgbClr val="FFFFFF"/>
                  </a:solidFill>
                  <a:latin typeface="+mj-lt"/>
                </a:rPr>
                <a:t> extensions</a:t>
              </a:r>
            </a:p>
          </p:txBody>
        </p:sp>
        <p:sp>
          <p:nvSpPr>
            <p:cNvPr id="16" name="Text Box 15"/>
            <p:cNvSpPr txBox="1">
              <a:spLocks noChangeArrowheads="1"/>
            </p:cNvSpPr>
            <p:nvPr/>
          </p:nvSpPr>
          <p:spPr bwMode="auto">
            <a:xfrm>
              <a:off x="70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2803957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335364" y="1955390"/>
            <a:ext cx="84348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2.2.1 Overview</a:t>
            </a:r>
            <a:endParaRPr lang="en-US" sz="1900" dirty="0">
              <a:solidFill>
                <a:srgbClr val="FFFFFF"/>
              </a:solidFill>
            </a:endParaRPr>
          </a:p>
        </p:txBody>
      </p:sp>
    </p:spTree>
    <p:extLst>
      <p:ext uri="{BB962C8B-B14F-4D97-AF65-F5344CB8AC3E}">
        <p14:creationId xmlns:p14="http://schemas.microsoft.com/office/powerpoint/2010/main" val="3782018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7"/>
            <a:ext cx="9144000" cy="393700"/>
          </a:xfrm>
        </p:spPr>
        <p:txBody>
          <a:bodyPr/>
          <a:lstStyle/>
          <a:p>
            <a:r>
              <a:rPr lang="en-US" sz="1700" dirty="0">
                <a:solidFill>
                  <a:srgbClr val="FFFFFF"/>
                </a:solidFill>
              </a:rPr>
              <a:t>2.2</a:t>
            </a:r>
            <a:r>
              <a:rPr lang="hu-HU" sz="1700" dirty="0">
                <a:solidFill>
                  <a:srgbClr val="FFFFFF"/>
                </a:solidFill>
              </a:rPr>
              <a:t>.1 Overview (</a:t>
            </a:r>
            <a:r>
              <a:rPr lang="en-US" sz="1700" dirty="0">
                <a:solidFill>
                  <a:srgbClr val="FFFFFF"/>
                </a:solidFill>
              </a:rPr>
              <a:t>1</a:t>
            </a:r>
            <a:r>
              <a:rPr lang="hu-HU" sz="1700" dirty="0">
                <a:solidFill>
                  <a:srgbClr val="FFFFFF"/>
                </a:solidFill>
              </a:rPr>
              <a:t>)</a:t>
            </a:r>
            <a:endParaRPr lang="en-GB" sz="1700" dirty="0"/>
          </a:p>
        </p:txBody>
      </p:sp>
      <p:sp>
        <p:nvSpPr>
          <p:cNvPr id="3" name="TextBox 2"/>
          <p:cNvSpPr txBox="1"/>
          <p:nvPr/>
        </p:nvSpPr>
        <p:spPr>
          <a:xfrm>
            <a:off x="71438" y="773705"/>
            <a:ext cx="5649752" cy="369332"/>
          </a:xfrm>
          <a:prstGeom prst="rect">
            <a:avLst/>
          </a:prstGeom>
          <a:noFill/>
        </p:spPr>
        <p:txBody>
          <a:bodyPr wrap="none" rtlCol="0">
            <a:spAutoFit/>
          </a:bodyPr>
          <a:lstStyle/>
          <a:p>
            <a:r>
              <a:rPr lang="en-GB" dirty="0">
                <a:solidFill>
                  <a:schemeClr val="accent6"/>
                </a:solidFill>
              </a:rPr>
              <a:t>ARM’s basic ISA (Armv3 – Arm v4) </a:t>
            </a:r>
            <a:r>
              <a:rPr lang="hu-HU" dirty="0">
                <a:solidFill>
                  <a:schemeClr val="accent6"/>
                </a:solidFill>
              </a:rPr>
              <a:t>[63</a:t>
            </a:r>
            <a:r>
              <a:rPr lang="en-US" dirty="0">
                <a:solidFill>
                  <a:schemeClr val="accent6"/>
                </a:solidFill>
              </a:rPr>
              <a:t>], [</a:t>
            </a:r>
            <a:r>
              <a:rPr lang="hu-HU" dirty="0">
                <a:solidFill>
                  <a:schemeClr val="accent6"/>
                </a:solidFill>
              </a:rPr>
              <a:t>66</a:t>
            </a:r>
            <a:r>
              <a:rPr lang="en-US" dirty="0">
                <a:solidFill>
                  <a:schemeClr val="accent6"/>
                </a:solidFill>
              </a:rPr>
              <a:t>]</a:t>
            </a:r>
            <a:endParaRPr lang="en-GB" dirty="0">
              <a:solidFill>
                <a:schemeClr val="accent6"/>
              </a:solidFill>
            </a:endParaRPr>
          </a:p>
        </p:txBody>
      </p:sp>
      <p:sp>
        <p:nvSpPr>
          <p:cNvPr id="4" name="TextBox 3"/>
          <p:cNvSpPr txBox="1"/>
          <p:nvPr/>
        </p:nvSpPr>
        <p:spPr>
          <a:xfrm>
            <a:off x="4605038" y="3482068"/>
            <a:ext cx="1047082" cy="630942"/>
          </a:xfrm>
          <a:prstGeom prst="rect">
            <a:avLst/>
          </a:prstGeom>
          <a:noFill/>
        </p:spPr>
        <p:txBody>
          <a:bodyPr wrap="none" rtlCol="0">
            <a:spAutoFit/>
          </a:bodyPr>
          <a:lstStyle/>
          <a:p>
            <a:pPr>
              <a:spcAft>
                <a:spcPts val="300"/>
              </a:spcAft>
            </a:pPr>
            <a:r>
              <a:rPr lang="en-US" sz="1000" dirty="0">
                <a:solidFill>
                  <a:srgbClr val="000000"/>
                </a:solidFill>
              </a:rPr>
              <a:t>Stack pointer</a:t>
            </a:r>
          </a:p>
          <a:p>
            <a:pPr>
              <a:spcAft>
                <a:spcPts val="300"/>
              </a:spcAft>
            </a:pPr>
            <a:r>
              <a:rPr lang="en-US" sz="1000" dirty="0">
                <a:solidFill>
                  <a:srgbClr val="000000"/>
                </a:solidFill>
              </a:rPr>
              <a:t>Link register</a:t>
            </a:r>
          </a:p>
          <a:p>
            <a:pPr>
              <a:spcAft>
                <a:spcPts val="300"/>
              </a:spcAft>
            </a:pPr>
            <a:r>
              <a:rPr lang="en-US" sz="1000" dirty="0">
                <a:solidFill>
                  <a:srgbClr val="000000"/>
                </a:solidFill>
              </a:rPr>
              <a:t>PC</a:t>
            </a:r>
          </a:p>
        </p:txBody>
      </p:sp>
      <p:sp>
        <p:nvSpPr>
          <p:cNvPr id="5" name="TextBox 4"/>
          <p:cNvSpPr txBox="1"/>
          <p:nvPr/>
        </p:nvSpPr>
        <p:spPr>
          <a:xfrm>
            <a:off x="3676478" y="1390162"/>
            <a:ext cx="914033" cy="246221"/>
          </a:xfrm>
          <a:prstGeom prst="rect">
            <a:avLst/>
          </a:prstGeom>
          <a:noFill/>
        </p:spPr>
        <p:txBody>
          <a:bodyPr wrap="none" rtlCol="0">
            <a:spAutoFit/>
          </a:bodyPr>
          <a:lstStyle/>
          <a:p>
            <a:r>
              <a:rPr lang="en-US" sz="1000" dirty="0">
                <a:solidFill>
                  <a:srgbClr val="000000"/>
                </a:solidFill>
              </a:rPr>
              <a:t>32-bit wide</a:t>
            </a:r>
          </a:p>
        </p:txBody>
      </p:sp>
      <p:sp>
        <p:nvSpPr>
          <p:cNvPr id="6" name="TextBox 5"/>
          <p:cNvSpPr txBox="1"/>
          <p:nvPr/>
        </p:nvSpPr>
        <p:spPr>
          <a:xfrm>
            <a:off x="2681790" y="4308435"/>
            <a:ext cx="3150350" cy="276999"/>
          </a:xfrm>
          <a:prstGeom prst="rect">
            <a:avLst/>
          </a:prstGeom>
          <a:noFill/>
        </p:spPr>
        <p:txBody>
          <a:bodyPr wrap="square" rtlCol="0">
            <a:spAutoFit/>
          </a:bodyPr>
          <a:lstStyle/>
          <a:p>
            <a:pPr algn="ctr"/>
            <a:r>
              <a:rPr lang="en-US" sz="1200" dirty="0">
                <a:solidFill>
                  <a:srgbClr val="000000"/>
                </a:solidFill>
              </a:rPr>
              <a:t>GPRs in the</a:t>
            </a:r>
            <a:r>
              <a:rPr lang="hu-HU" sz="1200" dirty="0">
                <a:solidFill>
                  <a:srgbClr val="000000"/>
                </a:solidFill>
              </a:rPr>
              <a:t> </a:t>
            </a:r>
            <a:r>
              <a:rPr lang="hu-HU" sz="1200" dirty="0">
                <a:solidFill>
                  <a:srgbClr val="0070C0"/>
                </a:solidFill>
              </a:rPr>
              <a:t>A</a:t>
            </a:r>
            <a:r>
              <a:rPr lang="en-GB" sz="1200" dirty="0" err="1">
                <a:solidFill>
                  <a:srgbClr val="0070C0"/>
                </a:solidFill>
              </a:rPr>
              <a:t>rm</a:t>
            </a:r>
            <a:r>
              <a:rPr lang="hu-HU" sz="1200" dirty="0">
                <a:solidFill>
                  <a:srgbClr val="0070C0"/>
                </a:solidFill>
              </a:rPr>
              <a:t>v3</a:t>
            </a:r>
            <a:r>
              <a:rPr lang="hu-HU" sz="1200" dirty="0">
                <a:solidFill>
                  <a:srgbClr val="000000"/>
                </a:solidFill>
              </a:rPr>
              <a:t>-</a:t>
            </a:r>
            <a:r>
              <a:rPr lang="hu-HU" sz="1200" dirty="0">
                <a:solidFill>
                  <a:srgbClr val="0070C0"/>
                </a:solidFill>
              </a:rPr>
              <a:t>A</a:t>
            </a:r>
            <a:r>
              <a:rPr lang="en-GB" sz="1200" dirty="0" err="1">
                <a:solidFill>
                  <a:srgbClr val="0070C0"/>
                </a:solidFill>
              </a:rPr>
              <a:t>rm</a:t>
            </a:r>
            <a:r>
              <a:rPr lang="hu-HU" sz="1200" dirty="0">
                <a:solidFill>
                  <a:srgbClr val="0070C0"/>
                </a:solidFill>
              </a:rPr>
              <a:t>v7</a:t>
            </a:r>
            <a:r>
              <a:rPr lang="en-GB" sz="1200" dirty="0">
                <a:solidFill>
                  <a:srgbClr val="0070C0"/>
                </a:solidFill>
              </a:rPr>
              <a:t> ISA</a:t>
            </a:r>
            <a:endParaRPr lang="en-US" sz="1200" dirty="0">
              <a:solidFill>
                <a:srgbClr val="000000"/>
              </a:solidFill>
            </a:endParaRPr>
          </a:p>
        </p:txBody>
      </p:sp>
      <p:sp>
        <p:nvSpPr>
          <p:cNvPr id="7" name="Left Brace 6"/>
          <p:cNvSpPr/>
          <p:nvPr/>
        </p:nvSpPr>
        <p:spPr bwMode="auto">
          <a:xfrm rot="16200000">
            <a:off x="4115818" y="3347962"/>
            <a:ext cx="228600" cy="161627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grpSp>
        <p:nvGrpSpPr>
          <p:cNvPr id="8" name="Group 7"/>
          <p:cNvGrpSpPr/>
          <p:nvPr/>
        </p:nvGrpSpPr>
        <p:grpSpPr>
          <a:xfrm>
            <a:off x="3799523" y="1755809"/>
            <a:ext cx="720000" cy="2376000"/>
            <a:chOff x="1457419" y="1998728"/>
            <a:chExt cx="649287" cy="2376487"/>
          </a:xfrm>
        </p:grpSpPr>
        <p:sp>
          <p:nvSpPr>
            <p:cNvPr id="9"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900">
                  <a:solidFill>
                    <a:srgbClr val="000000"/>
                  </a:solidFill>
                  <a:ea typeface="Verdana" panose="020B0604030504040204" pitchFamily="34" charset="0"/>
                  <a:cs typeface="Verdana" panose="020B0604030504040204" pitchFamily="34" charset="0"/>
                </a:rPr>
                <a:t>R0</a:t>
              </a:r>
            </a:p>
          </p:txBody>
        </p:sp>
        <p:sp>
          <p:nvSpPr>
            <p:cNvPr id="10"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a:t>
              </a:r>
            </a:p>
          </p:txBody>
        </p:sp>
        <p:sp>
          <p:nvSpPr>
            <p:cNvPr id="11"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R2</a:t>
              </a:r>
            </a:p>
          </p:txBody>
        </p:sp>
        <p:sp>
          <p:nvSpPr>
            <p:cNvPr id="12"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13"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R12</a:t>
              </a:r>
            </a:p>
          </p:txBody>
        </p:sp>
        <p:sp>
          <p:nvSpPr>
            <p:cNvPr id="14" name="Téglalap 8"/>
            <p:cNvSpPr/>
            <p:nvPr/>
          </p:nvSpPr>
          <p:spPr>
            <a:xfrm>
              <a:off x="1457419"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R13(SP)</a:t>
              </a:r>
            </a:p>
          </p:txBody>
        </p:sp>
        <p:sp>
          <p:nvSpPr>
            <p:cNvPr id="15"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R14(LR)</a:t>
              </a:r>
            </a:p>
          </p:txBody>
        </p:sp>
        <p:sp>
          <p:nvSpPr>
            <p:cNvPr id="16"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R15(PC)</a:t>
              </a:r>
            </a:p>
          </p:txBody>
        </p:sp>
      </p:grpSp>
      <p:sp>
        <p:nvSpPr>
          <p:cNvPr id="17" name="Rounded Rectangle 16"/>
          <p:cNvSpPr/>
          <p:nvPr/>
        </p:nvSpPr>
        <p:spPr bwMode="auto">
          <a:xfrm>
            <a:off x="3078370" y="4923270"/>
            <a:ext cx="2340000" cy="936000"/>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8" name="TextBox 17"/>
          <p:cNvSpPr txBox="1"/>
          <p:nvPr/>
        </p:nvSpPr>
        <p:spPr>
          <a:xfrm>
            <a:off x="3311860" y="5202491"/>
            <a:ext cx="1999265" cy="276999"/>
          </a:xfrm>
          <a:prstGeom prst="rect">
            <a:avLst/>
          </a:prstGeom>
          <a:noFill/>
        </p:spPr>
        <p:txBody>
          <a:bodyPr wrap="none" rtlCol="0">
            <a:spAutoFit/>
          </a:bodyPr>
          <a:lstStyle/>
          <a:p>
            <a:r>
              <a:rPr lang="hu-HU" sz="1200" i="1" dirty="0">
                <a:solidFill>
                  <a:srgbClr val="0070C0"/>
                </a:solidFill>
              </a:rPr>
              <a:t>Scalar </a:t>
            </a:r>
            <a:r>
              <a:rPr lang="hu-HU" sz="1200" i="1" dirty="0" smtClean="0">
                <a:solidFill>
                  <a:srgbClr val="0070C0"/>
                </a:solidFill>
              </a:rPr>
              <a:t>data</a:t>
            </a:r>
            <a:r>
              <a:rPr lang="en-GB" sz="1200" i="1" dirty="0" smtClean="0">
                <a:solidFill>
                  <a:srgbClr val="0070C0"/>
                </a:solidFill>
              </a:rPr>
              <a:t> (+Boolean)</a:t>
            </a:r>
            <a:endParaRPr lang="en-US" sz="1200" i="1" dirty="0">
              <a:solidFill>
                <a:srgbClr val="0070C0"/>
              </a:solidFill>
            </a:endParaRPr>
          </a:p>
        </p:txBody>
      </p:sp>
      <p:sp>
        <p:nvSpPr>
          <p:cNvPr id="19" name="TextBox 18"/>
          <p:cNvSpPr txBox="1"/>
          <p:nvPr/>
        </p:nvSpPr>
        <p:spPr>
          <a:xfrm>
            <a:off x="3941930" y="5429985"/>
            <a:ext cx="574196" cy="276999"/>
          </a:xfrm>
          <a:prstGeom prst="rect">
            <a:avLst/>
          </a:prstGeom>
          <a:noFill/>
        </p:spPr>
        <p:txBody>
          <a:bodyPr wrap="none" rtlCol="0">
            <a:spAutoFit/>
          </a:bodyPr>
          <a:lstStyle/>
          <a:p>
            <a:r>
              <a:rPr lang="hu-HU" sz="1200"/>
              <a:t>FX32</a:t>
            </a:r>
            <a:endParaRPr lang="en-US" sz="1200" dirty="0"/>
          </a:p>
        </p:txBody>
      </p:sp>
      <p:sp>
        <p:nvSpPr>
          <p:cNvPr id="20" name="TextBox 19"/>
          <p:cNvSpPr txBox="1"/>
          <p:nvPr/>
        </p:nvSpPr>
        <p:spPr>
          <a:xfrm>
            <a:off x="3718616" y="4929805"/>
            <a:ext cx="1074332" cy="292388"/>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sp>
        <p:nvSpPr>
          <p:cNvPr id="21" name="TextBox 20"/>
          <p:cNvSpPr txBox="1"/>
          <p:nvPr/>
        </p:nvSpPr>
        <p:spPr>
          <a:xfrm>
            <a:off x="1601670" y="1611529"/>
            <a:ext cx="1814920" cy="292388"/>
          </a:xfrm>
          <a:prstGeom prst="rect">
            <a:avLst/>
          </a:prstGeom>
          <a:noFill/>
        </p:spPr>
        <p:txBody>
          <a:bodyPr wrap="none" rtlCol="0">
            <a:spAutoFit/>
          </a:bodyPr>
          <a:lstStyle/>
          <a:p>
            <a:r>
              <a:rPr lang="en-GB" sz="1300" b="1" dirty="0">
                <a:solidFill>
                  <a:srgbClr val="FF0000"/>
                </a:solidFill>
              </a:rPr>
              <a:t>Basic register set</a:t>
            </a:r>
          </a:p>
        </p:txBody>
      </p:sp>
      <p:sp>
        <p:nvSpPr>
          <p:cNvPr id="22" name="TextBox 21"/>
          <p:cNvSpPr txBox="1"/>
          <p:nvPr/>
        </p:nvSpPr>
        <p:spPr>
          <a:xfrm>
            <a:off x="250825" y="6444335"/>
            <a:ext cx="6541471" cy="292388"/>
          </a:xfrm>
          <a:prstGeom prst="rect">
            <a:avLst/>
          </a:prstGeom>
          <a:noFill/>
        </p:spPr>
        <p:txBody>
          <a:bodyPr wrap="none" rtlCol="0">
            <a:spAutoFit/>
          </a:bodyPr>
          <a:lstStyle/>
          <a:p>
            <a:r>
              <a:rPr lang="en-GB" sz="1300" dirty="0"/>
              <a:t>Note: Subsequently we do not follow the evolution of Boolean data types</a:t>
            </a:r>
          </a:p>
        </p:txBody>
      </p:sp>
      <p:sp>
        <p:nvSpPr>
          <p:cNvPr id="23" name="TextBox 22"/>
          <p:cNvSpPr txBox="1"/>
          <p:nvPr/>
        </p:nvSpPr>
        <p:spPr>
          <a:xfrm>
            <a:off x="71438" y="404040"/>
            <a:ext cx="1953933" cy="369332"/>
          </a:xfrm>
          <a:prstGeom prst="rect">
            <a:avLst/>
          </a:prstGeom>
          <a:noFill/>
        </p:spPr>
        <p:txBody>
          <a:bodyPr wrap="none" rtlCol="0">
            <a:spAutoFit/>
          </a:bodyPr>
          <a:lstStyle/>
          <a:p>
            <a:r>
              <a:rPr lang="en-GB" dirty="0">
                <a:solidFill>
                  <a:schemeClr val="accent6"/>
                </a:solidFill>
              </a:rPr>
              <a:t>2.2.1 Overview</a:t>
            </a:r>
          </a:p>
        </p:txBody>
      </p:sp>
      <p:sp>
        <p:nvSpPr>
          <p:cNvPr id="24"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56461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a:t>
            </a:r>
            <a:r>
              <a:rPr lang="hu-HU" sz="1700" dirty="0">
                <a:solidFill>
                  <a:srgbClr val="FFFFFF"/>
                </a:solidFill>
              </a:rPr>
              <a:t>.1 Overview (</a:t>
            </a:r>
            <a:r>
              <a:rPr lang="en-GB" sz="1700" dirty="0">
                <a:solidFill>
                  <a:srgbClr val="FFFFFF"/>
                </a:solidFill>
              </a:rPr>
              <a:t>2</a:t>
            </a:r>
            <a:r>
              <a:rPr lang="hu-HU" sz="1700" dirty="0">
                <a:solidFill>
                  <a:srgbClr val="FFFFFF"/>
                </a:solidFill>
              </a:rPr>
              <a:t>)</a:t>
            </a:r>
          </a:p>
        </p:txBody>
      </p:sp>
      <p:sp>
        <p:nvSpPr>
          <p:cNvPr id="22" name="Rectangle 21"/>
          <p:cNvSpPr/>
          <p:nvPr/>
        </p:nvSpPr>
        <p:spPr>
          <a:xfrm>
            <a:off x="74245" y="413665"/>
            <a:ext cx="8550611" cy="369332"/>
          </a:xfrm>
          <a:prstGeom prst="rect">
            <a:avLst/>
          </a:prstGeom>
        </p:spPr>
        <p:txBody>
          <a:bodyPr wrap="square">
            <a:spAutoFit/>
          </a:bodyPr>
          <a:lstStyle/>
          <a:p>
            <a:pPr lvl="0">
              <a:spcAft>
                <a:spcPts val="600"/>
              </a:spcAft>
            </a:pPr>
            <a:r>
              <a:rPr lang="hu-HU" dirty="0">
                <a:solidFill>
                  <a:srgbClr val="333399"/>
                </a:solidFill>
              </a:rPr>
              <a:t>ISA</a:t>
            </a:r>
            <a:r>
              <a:rPr lang="en-US" dirty="0">
                <a:solidFill>
                  <a:srgbClr val="333399"/>
                </a:solidFill>
              </a:rPr>
              <a:t> extensions</a:t>
            </a:r>
            <a:r>
              <a:rPr lang="hu-HU" dirty="0">
                <a:solidFill>
                  <a:srgbClr val="333399"/>
                </a:solidFill>
              </a:rPr>
              <a:t> introduced</a:t>
            </a:r>
            <a:r>
              <a:rPr lang="en-US" dirty="0">
                <a:solidFill>
                  <a:srgbClr val="333399"/>
                </a:solidFill>
              </a:rPr>
              <a:t> to </a:t>
            </a:r>
            <a:r>
              <a:rPr lang="hu-HU" dirty="0">
                <a:solidFill>
                  <a:srgbClr val="333399"/>
                </a:solidFill>
              </a:rPr>
              <a:t>enhance compute capabilities</a:t>
            </a:r>
          </a:p>
        </p:txBody>
      </p:sp>
      <p:sp>
        <p:nvSpPr>
          <p:cNvPr id="51" name="Rounded Rectangle 50"/>
          <p:cNvSpPr/>
          <p:nvPr/>
        </p:nvSpPr>
        <p:spPr bwMode="auto">
          <a:xfrm>
            <a:off x="4696619" y="1808820"/>
            <a:ext cx="2215642" cy="1575175"/>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a:ln>
                <a:noFill/>
              </a:ln>
              <a:solidFill>
                <a:schemeClr val="tx1"/>
              </a:solidFill>
              <a:effectLst/>
              <a:latin typeface="Verdana" pitchFamily="34" charset="0"/>
            </a:endParaRPr>
          </a:p>
        </p:txBody>
      </p:sp>
      <p:sp>
        <p:nvSpPr>
          <p:cNvPr id="24" name="Text Box 7"/>
          <p:cNvSpPr txBox="1">
            <a:spLocks noChangeArrowheads="1"/>
          </p:cNvSpPr>
          <p:nvPr/>
        </p:nvSpPr>
        <p:spPr bwMode="auto">
          <a:xfrm>
            <a:off x="4665216" y="2025199"/>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ISA extensions</a:t>
            </a:r>
            <a:endParaRPr lang="hu-HU" altLang="en-US" sz="1300" b="1" dirty="0">
              <a:solidFill>
                <a:srgbClr val="000000"/>
              </a:solidFill>
            </a:endParaRPr>
          </a:p>
          <a:p>
            <a:pPr algn="ctr">
              <a:spcBef>
                <a:spcPct val="0"/>
              </a:spcBef>
              <a:buClrTx/>
              <a:buSzTx/>
              <a:buFontTx/>
              <a:buNone/>
            </a:pPr>
            <a:r>
              <a:rPr lang="en-US" altLang="en-US" sz="1300" b="1" dirty="0">
                <a:solidFill>
                  <a:srgbClr val="000000"/>
                </a:solidFill>
              </a:rPr>
              <a:t> </a:t>
            </a:r>
            <a:r>
              <a:rPr lang="hu-HU" altLang="en-US" sz="1300" b="1" dirty="0">
                <a:solidFill>
                  <a:srgbClr val="000000"/>
                </a:solidFill>
              </a:rPr>
              <a:t>to</a:t>
            </a:r>
            <a:r>
              <a:rPr lang="en-US" altLang="en-US" sz="1300" b="1" dirty="0">
                <a:solidFill>
                  <a:srgbClr val="000000"/>
                </a:solidFill>
              </a:rPr>
              <a:t> </a:t>
            </a:r>
            <a:r>
              <a:rPr lang="hu-HU" altLang="en-US" sz="1300" b="1" dirty="0">
                <a:solidFill>
                  <a:srgbClr val="000000"/>
                </a:solidFill>
              </a:rPr>
              <a:t>enhance</a:t>
            </a:r>
          </a:p>
          <a:p>
            <a:pPr algn="ctr">
              <a:spcBef>
                <a:spcPct val="0"/>
              </a:spcBef>
              <a:buClrTx/>
              <a:buSzTx/>
              <a:buFontTx/>
              <a:buNone/>
            </a:pPr>
            <a:r>
              <a:rPr lang="hu-HU" altLang="en-US" sz="1300" b="1" dirty="0">
                <a:solidFill>
                  <a:srgbClr val="000000"/>
                </a:solidFill>
              </a:rPr>
              <a:t> </a:t>
            </a:r>
            <a:r>
              <a:rPr lang="en-US" altLang="en-US" sz="1300" b="1" dirty="0">
                <a:solidFill>
                  <a:srgbClr val="000000"/>
                </a:solidFill>
              </a:rPr>
              <a:t>compute capabilities</a:t>
            </a:r>
          </a:p>
        </p:txBody>
      </p:sp>
      <p:sp>
        <p:nvSpPr>
          <p:cNvPr id="25" name="Text Box 7"/>
          <p:cNvSpPr txBox="1">
            <a:spLocks noChangeArrowheads="1"/>
          </p:cNvSpPr>
          <p:nvPr/>
        </p:nvSpPr>
        <p:spPr bwMode="auto">
          <a:xfrm>
            <a:off x="6735446" y="2056031"/>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enhance</a:t>
            </a:r>
          </a:p>
          <a:p>
            <a:pPr algn="ctr">
              <a:spcBef>
                <a:spcPct val="0"/>
              </a:spcBef>
              <a:buClrTx/>
              <a:buSzTx/>
              <a:buFontTx/>
              <a:buNone/>
            </a:pPr>
            <a:r>
              <a:rPr lang="hu-HU" altLang="en-US" sz="1300" b="1" dirty="0">
                <a:solidFill>
                  <a:srgbClr val="000000"/>
                </a:solidFill>
              </a:rPr>
              <a:t> security</a:t>
            </a:r>
            <a:endParaRPr lang="en-US" altLang="en-US" sz="1300" b="1" dirty="0">
              <a:solidFill>
                <a:srgbClr val="000000"/>
              </a:solidFill>
            </a:endParaRPr>
          </a:p>
        </p:txBody>
      </p:sp>
      <p:sp>
        <p:nvSpPr>
          <p:cNvPr id="26" name="Text Box 7"/>
          <p:cNvSpPr txBox="1">
            <a:spLocks noChangeArrowheads="1"/>
          </p:cNvSpPr>
          <p:nvPr/>
        </p:nvSpPr>
        <p:spPr bwMode="auto">
          <a:xfrm>
            <a:off x="2816805" y="2015635"/>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reduce</a:t>
            </a:r>
          </a:p>
          <a:p>
            <a:pPr algn="ctr">
              <a:spcBef>
                <a:spcPct val="0"/>
              </a:spcBef>
              <a:buClrTx/>
              <a:buSzTx/>
              <a:buFontTx/>
              <a:buNone/>
            </a:pPr>
            <a:r>
              <a:rPr lang="hu-HU" altLang="en-US" sz="1300" b="1" dirty="0">
                <a:solidFill>
                  <a:srgbClr val="000000"/>
                </a:solidFill>
              </a:rPr>
              <a:t> code size</a:t>
            </a:r>
            <a:endParaRPr lang="en-US" altLang="en-US" sz="1300" b="1" dirty="0">
              <a:solidFill>
                <a:srgbClr val="000000"/>
              </a:solidFill>
            </a:endParaRPr>
          </a:p>
        </p:txBody>
      </p:sp>
      <p:sp>
        <p:nvSpPr>
          <p:cNvPr id="27" name="Text Box 16"/>
          <p:cNvSpPr txBox="1">
            <a:spLocks noChangeArrowheads="1"/>
          </p:cNvSpPr>
          <p:nvPr/>
        </p:nvSpPr>
        <p:spPr bwMode="auto">
          <a:xfrm>
            <a:off x="3626895" y="1223755"/>
            <a:ext cx="2079824" cy="2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 ISA extensions </a:t>
            </a:r>
            <a:endParaRPr lang="en-US" altLang="en-US" sz="1300" b="1" dirty="0">
              <a:solidFill>
                <a:srgbClr val="000000"/>
              </a:solidFill>
            </a:endParaRPr>
          </a:p>
        </p:txBody>
      </p:sp>
      <p:sp>
        <p:nvSpPr>
          <p:cNvPr id="28" name="Line 17"/>
          <p:cNvSpPr>
            <a:spLocks noChangeShapeType="1"/>
          </p:cNvSpPr>
          <p:nvPr/>
        </p:nvSpPr>
        <p:spPr bwMode="auto">
          <a:xfrm flipV="1">
            <a:off x="1539415" y="1792270"/>
            <a:ext cx="640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9" name="Line 22"/>
          <p:cNvSpPr>
            <a:spLocks noChangeShapeType="1"/>
          </p:cNvSpPr>
          <p:nvPr/>
        </p:nvSpPr>
        <p:spPr bwMode="auto">
          <a:xfrm>
            <a:off x="4662010" y="1521206"/>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0" name="Line 25"/>
          <p:cNvSpPr>
            <a:spLocks noChangeShapeType="1"/>
          </p:cNvSpPr>
          <p:nvPr/>
        </p:nvSpPr>
        <p:spPr bwMode="auto">
          <a:xfrm>
            <a:off x="1532397" y="179227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1" name="Line 29"/>
          <p:cNvSpPr>
            <a:spLocks noChangeShapeType="1"/>
          </p:cNvSpPr>
          <p:nvPr/>
        </p:nvSpPr>
        <p:spPr bwMode="auto">
          <a:xfrm flipH="1">
            <a:off x="7941164" y="1785898"/>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2" name="Oval 13"/>
          <p:cNvSpPr>
            <a:spLocks noChangeArrowheads="1"/>
          </p:cNvSpPr>
          <p:nvPr/>
        </p:nvSpPr>
        <p:spPr bwMode="auto">
          <a:xfrm>
            <a:off x="5722048" y="196851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3" name="Line 25"/>
          <p:cNvSpPr>
            <a:spLocks noChangeShapeType="1"/>
          </p:cNvSpPr>
          <p:nvPr/>
        </p:nvSpPr>
        <p:spPr bwMode="auto">
          <a:xfrm>
            <a:off x="5756656" y="179710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4" name="Oval 13"/>
          <p:cNvSpPr>
            <a:spLocks noChangeArrowheads="1"/>
          </p:cNvSpPr>
          <p:nvPr/>
        </p:nvSpPr>
        <p:spPr bwMode="auto">
          <a:xfrm>
            <a:off x="1491578" y="194462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5" name="Oval 13"/>
          <p:cNvSpPr>
            <a:spLocks noChangeArrowheads="1"/>
          </p:cNvSpPr>
          <p:nvPr/>
        </p:nvSpPr>
        <p:spPr bwMode="auto">
          <a:xfrm>
            <a:off x="7905576" y="1939861"/>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6" name="Oval 13"/>
          <p:cNvSpPr>
            <a:spLocks noChangeArrowheads="1"/>
          </p:cNvSpPr>
          <p:nvPr/>
        </p:nvSpPr>
        <p:spPr bwMode="auto">
          <a:xfrm>
            <a:off x="3696823" y="1968312"/>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7" name="Line 25"/>
          <p:cNvSpPr>
            <a:spLocks noChangeShapeType="1"/>
          </p:cNvSpPr>
          <p:nvPr/>
        </p:nvSpPr>
        <p:spPr bwMode="auto">
          <a:xfrm>
            <a:off x="3731431" y="17913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8" name="TextBox 47"/>
          <p:cNvSpPr txBox="1"/>
          <p:nvPr/>
        </p:nvSpPr>
        <p:spPr>
          <a:xfrm>
            <a:off x="5202070" y="2956592"/>
            <a:ext cx="1135247" cy="292388"/>
          </a:xfrm>
          <a:prstGeom prst="rect">
            <a:avLst/>
          </a:prstGeom>
          <a:noFill/>
        </p:spPr>
        <p:txBody>
          <a:bodyPr wrap="none" rtlCol="0">
            <a:spAutoFit/>
          </a:bodyPr>
          <a:lstStyle/>
          <a:p>
            <a:r>
              <a:rPr lang="hu-HU" sz="1300" i="1" dirty="0"/>
              <a:t>Section 2.2</a:t>
            </a:r>
            <a:endParaRPr lang="en-US" sz="1300" i="1" dirty="0"/>
          </a:p>
        </p:txBody>
      </p:sp>
      <p:sp>
        <p:nvSpPr>
          <p:cNvPr id="49" name="Text Box 7"/>
          <p:cNvSpPr txBox="1">
            <a:spLocks noChangeArrowheads="1"/>
          </p:cNvSpPr>
          <p:nvPr/>
        </p:nvSpPr>
        <p:spPr bwMode="auto">
          <a:xfrm>
            <a:off x="161510" y="2026921"/>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speed up </a:t>
            </a:r>
          </a:p>
          <a:p>
            <a:pPr algn="ctr">
              <a:spcBef>
                <a:spcPct val="0"/>
              </a:spcBef>
              <a:buClrTx/>
              <a:buSzTx/>
              <a:buFontTx/>
              <a:buNone/>
            </a:pPr>
            <a:r>
              <a:rPr lang="hu-HU" altLang="en-US" sz="1300" b="1" dirty="0">
                <a:solidFill>
                  <a:srgbClr val="000000"/>
                </a:solidFill>
              </a:rPr>
              <a:t>the execution of bytecodes</a:t>
            </a:r>
            <a:endParaRPr lang="en-US" altLang="en-US" sz="1300" b="1" dirty="0">
              <a:solidFill>
                <a:srgbClr val="000000"/>
              </a:solidFill>
            </a:endParaRPr>
          </a:p>
        </p:txBody>
      </p:sp>
      <p:sp>
        <p:nvSpPr>
          <p:cNvPr id="50" name="Right Brace 49"/>
          <p:cNvSpPr/>
          <p:nvPr/>
        </p:nvSpPr>
        <p:spPr bwMode="auto">
          <a:xfrm rot="5400000">
            <a:off x="7867100" y="2097750"/>
            <a:ext cx="196390" cy="1476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2" name="Right Brace 51"/>
          <p:cNvSpPr/>
          <p:nvPr/>
        </p:nvSpPr>
        <p:spPr bwMode="auto">
          <a:xfrm rot="5400000">
            <a:off x="5688830" y="1845750"/>
            <a:ext cx="196390" cy="1980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3" name="Right Brace 52"/>
          <p:cNvSpPr/>
          <p:nvPr/>
        </p:nvSpPr>
        <p:spPr bwMode="auto">
          <a:xfrm rot="5400000">
            <a:off x="2178320" y="765750"/>
            <a:ext cx="196390" cy="4140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4" name="TextBox 53"/>
          <p:cNvSpPr txBox="1"/>
          <p:nvPr/>
        </p:nvSpPr>
        <p:spPr>
          <a:xfrm>
            <a:off x="1241965" y="2978950"/>
            <a:ext cx="2114900" cy="292388"/>
          </a:xfrm>
          <a:prstGeom prst="rect">
            <a:avLst/>
          </a:prstGeom>
          <a:noFill/>
        </p:spPr>
        <p:txBody>
          <a:bodyPr wrap="square" rtlCol="0">
            <a:spAutoFit/>
          </a:bodyPr>
          <a:lstStyle/>
          <a:p>
            <a:pPr algn="ctr"/>
            <a:r>
              <a:rPr lang="en-GB" sz="1300" dirty="0" smtClean="0"/>
              <a:t>Not discussed</a:t>
            </a:r>
          </a:p>
        </p:txBody>
      </p:sp>
      <p:sp>
        <p:nvSpPr>
          <p:cNvPr id="55" name="TextBox 54"/>
          <p:cNvSpPr txBox="1"/>
          <p:nvPr/>
        </p:nvSpPr>
        <p:spPr>
          <a:xfrm>
            <a:off x="6912595" y="2978950"/>
            <a:ext cx="2114900" cy="292388"/>
          </a:xfrm>
          <a:prstGeom prst="rect">
            <a:avLst/>
          </a:prstGeom>
          <a:noFill/>
        </p:spPr>
        <p:txBody>
          <a:bodyPr wrap="square" rtlCol="0">
            <a:spAutoFit/>
          </a:bodyPr>
          <a:lstStyle/>
          <a:p>
            <a:pPr algn="ctr"/>
            <a:r>
              <a:rPr lang="en-GB" sz="1300" dirty="0" smtClean="0"/>
              <a:t>Not discussed</a:t>
            </a:r>
          </a:p>
        </p:txBody>
      </p:sp>
    </p:spTree>
    <p:extLst>
      <p:ext uri="{BB962C8B-B14F-4D97-AF65-F5344CB8AC3E}">
        <p14:creationId xmlns:p14="http://schemas.microsoft.com/office/powerpoint/2010/main" val="145940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120835" name="AutoShape 3"/>
          <p:cNvSpPr>
            <a:spLocks noChangeArrowheads="1"/>
          </p:cNvSpPr>
          <p:nvPr/>
        </p:nvSpPr>
        <p:spPr bwMode="auto">
          <a:xfrm>
            <a:off x="598435" y="1006010"/>
            <a:ext cx="7888567" cy="522000"/>
          </a:xfrm>
          <a:prstGeom prst="roundRect">
            <a:avLst>
              <a:gd name="adj" fmla="val 0"/>
            </a:avLst>
          </a:prstGeom>
          <a:solidFill>
            <a:srgbClr val="000080"/>
          </a:solidFill>
          <a:ln w="9525">
            <a:solidFill>
              <a:schemeClr val="bg1"/>
            </a:solidFill>
            <a:round/>
            <a:headEnd/>
            <a:tailEnd/>
          </a:ln>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ARM’s </a:t>
            </a:r>
            <a:r>
              <a:rPr lang="en-GB" altLang="en-US" sz="1900" dirty="0">
                <a:solidFill>
                  <a:srgbClr val="FFFFFF"/>
                </a:solidFill>
                <a:latin typeface="Verdana" pitchFamily="34" charset="0"/>
                <a:cs typeface="Times New Roman" pitchFamily="18" charset="0"/>
              </a:rPr>
              <a:t>CPUs</a:t>
            </a:r>
            <a:endParaRPr lang="en-US" altLang="en-US" sz="1900" dirty="0">
              <a:solidFill>
                <a:srgbClr val="FFFFFF"/>
              </a:solidFill>
              <a:latin typeface="Verdana" pitchFamily="34" charset="0"/>
              <a:cs typeface="Times New Roman" pitchFamily="18" charset="0"/>
            </a:endParaRPr>
          </a:p>
        </p:txBody>
      </p:sp>
      <p:grpSp>
        <p:nvGrpSpPr>
          <p:cNvPr id="120836" name="Group 4"/>
          <p:cNvGrpSpPr>
            <a:grpSpLocks/>
          </p:cNvGrpSpPr>
          <p:nvPr/>
        </p:nvGrpSpPr>
        <p:grpSpPr bwMode="auto">
          <a:xfrm>
            <a:off x="678950" y="1993432"/>
            <a:ext cx="7808052" cy="432182"/>
            <a:chOff x="684" y="1638"/>
            <a:chExt cx="4465" cy="309"/>
          </a:xfrm>
        </p:grpSpPr>
        <p:sp>
          <p:nvSpPr>
            <p:cNvPr id="120855" name="AutoShape 5"/>
            <p:cNvSpPr>
              <a:spLocks noChangeArrowheads="1"/>
            </p:cNvSpPr>
            <p:nvPr/>
          </p:nvSpPr>
          <p:spPr bwMode="auto">
            <a:xfrm>
              <a:off x="953"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1</a:t>
              </a:r>
              <a:r>
                <a:rPr lang="en-US" altLang="en-US" sz="1900" dirty="0">
                  <a:solidFill>
                    <a:srgbClr val="FFFFFF"/>
                  </a:solidFill>
                  <a:latin typeface="Verdana" pitchFamily="34" charset="0"/>
                  <a:cs typeface="Times New Roman" pitchFamily="18" charset="0"/>
                </a:rPr>
                <a:t>.</a:t>
              </a: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Introduction to</a:t>
              </a:r>
              <a:r>
                <a:rPr lang="hu-HU" altLang="en-US" sz="1900" dirty="0">
                  <a:solidFill>
                    <a:srgbClr val="FFFFFF"/>
                  </a:solidFill>
                  <a:latin typeface="Verdana" pitchFamily="34" charset="0"/>
                  <a:cs typeface="Times New Roman" pitchFamily="18" charset="0"/>
                </a:rPr>
                <a:t> ARM</a:t>
              </a:r>
              <a:endParaRPr lang="en-US" altLang="en-US" sz="1900" dirty="0">
                <a:solidFill>
                  <a:srgbClr val="FFFFFF"/>
                </a:solidFill>
                <a:latin typeface="Verdana" pitchFamily="34" charset="0"/>
                <a:cs typeface="Times New Roman" pitchFamily="18" charset="0"/>
              </a:endParaRPr>
            </a:p>
          </p:txBody>
        </p:sp>
        <p:sp>
          <p:nvSpPr>
            <p:cNvPr id="120856" name="Text Box 6"/>
            <p:cNvSpPr txBox="1">
              <a:spLocks noChangeArrowheads="1"/>
            </p:cNvSpPr>
            <p:nvPr/>
          </p:nvSpPr>
          <p:spPr bwMode="auto">
            <a:xfrm>
              <a:off x="684" y="168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20837" name="Group 7"/>
          <p:cNvGrpSpPr>
            <a:grpSpLocks/>
          </p:cNvGrpSpPr>
          <p:nvPr/>
        </p:nvGrpSpPr>
        <p:grpSpPr bwMode="auto">
          <a:xfrm>
            <a:off x="677154" y="2464381"/>
            <a:ext cx="7809848" cy="450850"/>
            <a:chOff x="681" y="1626"/>
            <a:chExt cx="4466" cy="284"/>
          </a:xfrm>
        </p:grpSpPr>
        <p:sp>
          <p:nvSpPr>
            <p:cNvPr id="120853" name="AutoShape 8"/>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2.</a:t>
              </a: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Evolution of </a:t>
              </a:r>
              <a:r>
                <a:rPr lang="hu-HU" altLang="en-US" sz="1900" dirty="0">
                  <a:solidFill>
                    <a:srgbClr val="FFFFFF"/>
                  </a:solidFill>
                  <a:latin typeface="Verdana" pitchFamily="34" charset="0"/>
                  <a:cs typeface="Times New Roman" pitchFamily="18" charset="0"/>
                </a:rPr>
                <a:t>the ARM ISA</a:t>
              </a:r>
              <a:endParaRPr lang="en-US" altLang="en-US" sz="1900" dirty="0">
                <a:solidFill>
                  <a:srgbClr val="FFFFFF"/>
                </a:solidFill>
                <a:latin typeface="Verdana" pitchFamily="34" charset="0"/>
                <a:cs typeface="Times New Roman" pitchFamily="18" charset="0"/>
              </a:endParaRPr>
            </a:p>
          </p:txBody>
        </p:sp>
        <p:sp>
          <p:nvSpPr>
            <p:cNvPr id="120854" name="Text Box 9"/>
            <p:cNvSpPr txBox="1">
              <a:spLocks noChangeArrowheads="1"/>
            </p:cNvSpPr>
            <p:nvPr/>
          </p:nvSpPr>
          <p:spPr bwMode="auto">
            <a:xfrm>
              <a:off x="681" y="1626"/>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20840" name="Group 16"/>
          <p:cNvGrpSpPr>
            <a:grpSpLocks/>
          </p:cNvGrpSpPr>
          <p:nvPr/>
        </p:nvGrpSpPr>
        <p:grpSpPr bwMode="auto">
          <a:xfrm>
            <a:off x="678622" y="3456329"/>
            <a:ext cx="7808380" cy="432000"/>
            <a:chOff x="687" y="1630"/>
            <a:chExt cx="4460" cy="403"/>
          </a:xfrm>
        </p:grpSpPr>
        <p:sp>
          <p:nvSpPr>
            <p:cNvPr id="120847" name="AutoShape 17"/>
            <p:cNvSpPr>
              <a:spLocks noChangeArrowheads="1"/>
            </p:cNvSpPr>
            <p:nvPr/>
          </p:nvSpPr>
          <p:spPr bwMode="auto">
            <a:xfrm>
              <a:off x="951" y="1630"/>
              <a:ext cx="4196" cy="403"/>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4.</a:t>
              </a:r>
              <a:r>
                <a:rPr lang="en-US" sz="1900" dirty="0">
                  <a:solidFill>
                    <a:srgbClr val="FFFFFF"/>
                  </a:solidFill>
                  <a:latin typeface="+mj-lt"/>
                </a:rPr>
                <a:t> ARM’s early CPUs </a:t>
              </a:r>
              <a:r>
                <a:rPr lang="hu-HU" sz="1900" dirty="0">
                  <a:solidFill>
                    <a:srgbClr val="FFFFFF"/>
                  </a:solidFill>
                  <a:latin typeface="+mj-lt"/>
                </a:rPr>
                <a:t>implementing the ARM v1–v</a:t>
              </a:r>
              <a:r>
                <a:rPr lang="en-GB" sz="1900" dirty="0">
                  <a:solidFill>
                    <a:srgbClr val="FFFFFF"/>
                  </a:solidFill>
                  <a:latin typeface="+mj-lt"/>
                </a:rPr>
                <a:t>2</a:t>
              </a:r>
              <a:r>
                <a:rPr lang="hu-HU" sz="1900" dirty="0">
                  <a:solidFill>
                    <a:srgbClr val="FFFFFF"/>
                  </a:solidFill>
                  <a:latin typeface="+mj-lt"/>
                </a:rPr>
                <a:t> ISA</a:t>
              </a:r>
            </a:p>
          </p:txBody>
        </p:sp>
        <p:sp>
          <p:nvSpPr>
            <p:cNvPr id="120848" name="Text Box 18"/>
            <p:cNvSpPr txBox="1">
              <a:spLocks noChangeArrowheads="1"/>
            </p:cNvSpPr>
            <p:nvPr/>
          </p:nvSpPr>
          <p:spPr bwMode="auto">
            <a:xfrm>
              <a:off x="687" y="171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20842" name="Group 13"/>
          <p:cNvGrpSpPr>
            <a:grpSpLocks/>
          </p:cNvGrpSpPr>
          <p:nvPr/>
        </p:nvGrpSpPr>
        <p:grpSpPr bwMode="auto">
          <a:xfrm>
            <a:off x="677154" y="2971389"/>
            <a:ext cx="7809848" cy="431800"/>
            <a:chOff x="681" y="1638"/>
            <a:chExt cx="4466" cy="272"/>
          </a:xfrm>
        </p:grpSpPr>
        <p:sp>
          <p:nvSpPr>
            <p:cNvPr id="120843" name="AutoShape 14"/>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3</a:t>
              </a:r>
              <a:r>
                <a:rPr lang="en-US" altLang="en-US" sz="1900" dirty="0">
                  <a:solidFill>
                    <a:srgbClr val="FFFFFF"/>
                  </a:solidFill>
                  <a:latin typeface="Verdana" pitchFamily="34" charset="0"/>
                  <a:cs typeface="Times New Roman" pitchFamily="18" charset="0"/>
                </a:rPr>
                <a:t>.</a:t>
              </a:r>
              <a:r>
                <a:rPr lang="hu-HU" altLang="en-US" sz="1900" dirty="0">
                  <a:solidFill>
                    <a:srgbClr val="FFFFFF"/>
                  </a:solidFill>
                  <a:latin typeface="Verdana" pitchFamily="34" charset="0"/>
                  <a:cs typeface="Times New Roman" pitchFamily="18" charset="0"/>
                </a:rPr>
                <a:t> Overview of ARM’s </a:t>
              </a:r>
              <a:r>
                <a:rPr lang="en-GB" altLang="en-US" sz="1900" dirty="0">
                  <a:solidFill>
                    <a:srgbClr val="FFFFFF"/>
                  </a:solidFill>
                  <a:latin typeface="Verdana" pitchFamily="34" charset="0"/>
                  <a:cs typeface="Times New Roman" pitchFamily="18" charset="0"/>
                </a:rPr>
                <a:t>CPU line</a:t>
              </a:r>
              <a:endParaRPr lang="en-US" altLang="en-US" sz="1900" dirty="0">
                <a:solidFill>
                  <a:srgbClr val="FFFFFF"/>
                </a:solidFill>
                <a:latin typeface="Verdana" pitchFamily="34" charset="0"/>
                <a:cs typeface="Times New Roman" pitchFamily="18" charset="0"/>
              </a:endParaRPr>
            </a:p>
          </p:txBody>
        </p:sp>
        <p:sp>
          <p:nvSpPr>
            <p:cNvPr id="120844" name="Text Box 15"/>
            <p:cNvSpPr txBox="1">
              <a:spLocks noChangeArrowheads="1"/>
            </p:cNvSpPr>
            <p:nvPr/>
          </p:nvSpPr>
          <p:spPr bwMode="auto">
            <a:xfrm>
              <a:off x="681" y="1646"/>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25" name="Group 16"/>
          <p:cNvGrpSpPr>
            <a:grpSpLocks/>
          </p:cNvGrpSpPr>
          <p:nvPr/>
        </p:nvGrpSpPr>
        <p:grpSpPr bwMode="auto">
          <a:xfrm>
            <a:off x="676922" y="4422750"/>
            <a:ext cx="7810513" cy="422256"/>
            <a:chOff x="687" y="1602"/>
            <a:chExt cx="4614" cy="260"/>
          </a:xfrm>
        </p:grpSpPr>
        <p:sp>
          <p:nvSpPr>
            <p:cNvPr id="26" name="AutoShape 17"/>
            <p:cNvSpPr>
              <a:spLocks noChangeArrowheads="1"/>
            </p:cNvSpPr>
            <p:nvPr/>
          </p:nvSpPr>
          <p:spPr bwMode="auto">
            <a:xfrm>
              <a:off x="951" y="1602"/>
              <a:ext cx="4350" cy="26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6</a:t>
              </a:r>
              <a:r>
                <a:rPr lang="hu-HU" altLang="en-US" sz="1900" dirty="0">
                  <a:solidFill>
                    <a:srgbClr val="FFFFFF"/>
                  </a:solidFill>
                  <a:latin typeface="+mj-lt"/>
                  <a:cs typeface="Times New Roman" pitchFamily="18" charset="0"/>
                </a:rPr>
                <a:t>. </a:t>
              </a:r>
              <a:r>
                <a:rPr lang="en-US" altLang="en-US" sz="1900" dirty="0">
                  <a:solidFill>
                    <a:srgbClr val="FFFFFF"/>
                  </a:solidFill>
                  <a:latin typeface="+mj-lt"/>
                  <a:cs typeface="Times New Roman" pitchFamily="18" charset="0"/>
                </a:rPr>
                <a:t>Cortex-A CPUs</a:t>
              </a:r>
              <a:r>
                <a:rPr lang="en-US" sz="1900" dirty="0">
                  <a:solidFill>
                    <a:schemeClr val="bg1"/>
                  </a:solidFill>
                  <a:latin typeface="+mj-lt"/>
                </a:rPr>
                <a:t> implementing the Armv7-v8.0 ISA</a:t>
              </a:r>
            </a:p>
          </p:txBody>
        </p:sp>
        <p:sp>
          <p:nvSpPr>
            <p:cNvPr id="27" name="Text Box 18"/>
            <p:cNvSpPr txBox="1">
              <a:spLocks noChangeArrowheads="1"/>
            </p:cNvSpPr>
            <p:nvPr/>
          </p:nvSpPr>
          <p:spPr bwMode="auto">
            <a:xfrm>
              <a:off x="687" y="1605"/>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28" name="Group 16"/>
          <p:cNvGrpSpPr>
            <a:grpSpLocks/>
          </p:cNvGrpSpPr>
          <p:nvPr/>
        </p:nvGrpSpPr>
        <p:grpSpPr bwMode="auto">
          <a:xfrm>
            <a:off x="677762" y="4885604"/>
            <a:ext cx="7809240" cy="423879"/>
            <a:chOff x="702" y="1621"/>
            <a:chExt cx="4457" cy="261"/>
          </a:xfrm>
        </p:grpSpPr>
        <p:sp>
          <p:nvSpPr>
            <p:cNvPr id="29" name="AutoShape 17"/>
            <p:cNvSpPr>
              <a:spLocks noChangeArrowheads="1"/>
            </p:cNvSpPr>
            <p:nvPr/>
          </p:nvSpPr>
          <p:spPr bwMode="auto">
            <a:xfrm>
              <a:off x="963" y="1621"/>
              <a:ext cx="4196" cy="26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7</a:t>
              </a: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Verdana"/>
                </a:rPr>
                <a:t>Cortex-A CPUs implementing the Armv8.2-A ISA</a:t>
              </a:r>
            </a:p>
          </p:txBody>
        </p:sp>
        <p:sp>
          <p:nvSpPr>
            <p:cNvPr id="30" name="Text Box 18"/>
            <p:cNvSpPr txBox="1">
              <a:spLocks noChangeArrowheads="1"/>
            </p:cNvSpPr>
            <p:nvPr/>
          </p:nvSpPr>
          <p:spPr bwMode="auto">
            <a:xfrm>
              <a:off x="702" y="163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34" name="Group 16"/>
          <p:cNvGrpSpPr>
            <a:grpSpLocks/>
          </p:cNvGrpSpPr>
          <p:nvPr/>
        </p:nvGrpSpPr>
        <p:grpSpPr bwMode="auto">
          <a:xfrm>
            <a:off x="677974" y="5777613"/>
            <a:ext cx="7809028" cy="441697"/>
            <a:chOff x="721" y="1604"/>
            <a:chExt cx="4454" cy="362"/>
          </a:xfrm>
        </p:grpSpPr>
        <p:sp>
          <p:nvSpPr>
            <p:cNvPr id="35" name="AutoShape 17"/>
            <p:cNvSpPr>
              <a:spLocks noChangeArrowheads="1"/>
            </p:cNvSpPr>
            <p:nvPr/>
          </p:nvSpPr>
          <p:spPr bwMode="auto">
            <a:xfrm>
              <a:off x="979" y="1621"/>
              <a:ext cx="4196" cy="345"/>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9.</a:t>
              </a: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References</a:t>
              </a:r>
            </a:p>
          </p:txBody>
        </p:sp>
        <p:sp>
          <p:nvSpPr>
            <p:cNvPr id="36" name="Text Box 18"/>
            <p:cNvSpPr txBox="1">
              <a:spLocks noChangeArrowheads="1"/>
            </p:cNvSpPr>
            <p:nvPr/>
          </p:nvSpPr>
          <p:spPr bwMode="auto">
            <a:xfrm>
              <a:off x="721" y="1604"/>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37" name="Group 16"/>
          <p:cNvGrpSpPr>
            <a:grpSpLocks/>
          </p:cNvGrpSpPr>
          <p:nvPr/>
        </p:nvGrpSpPr>
        <p:grpSpPr bwMode="auto">
          <a:xfrm>
            <a:off x="665070" y="5335075"/>
            <a:ext cx="7809240" cy="423879"/>
            <a:chOff x="702" y="1621"/>
            <a:chExt cx="4457" cy="261"/>
          </a:xfrm>
        </p:grpSpPr>
        <p:sp>
          <p:nvSpPr>
            <p:cNvPr id="38" name="AutoShape 17"/>
            <p:cNvSpPr>
              <a:spLocks noChangeArrowheads="1"/>
            </p:cNvSpPr>
            <p:nvPr/>
          </p:nvSpPr>
          <p:spPr bwMode="auto">
            <a:xfrm>
              <a:off x="963" y="1621"/>
              <a:ext cx="4196" cy="26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8</a:t>
              </a: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Verdana"/>
                </a:rPr>
                <a:t>Cortex-A CPUs implementing the Armv9-A ISA</a:t>
              </a:r>
            </a:p>
          </p:txBody>
        </p:sp>
        <p:sp>
          <p:nvSpPr>
            <p:cNvPr id="39" name="Text Box 18"/>
            <p:cNvSpPr txBox="1">
              <a:spLocks noChangeArrowheads="1"/>
            </p:cNvSpPr>
            <p:nvPr/>
          </p:nvSpPr>
          <p:spPr bwMode="auto">
            <a:xfrm>
              <a:off x="702" y="163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31" name="Group 16"/>
          <p:cNvGrpSpPr>
            <a:grpSpLocks/>
          </p:cNvGrpSpPr>
          <p:nvPr/>
        </p:nvGrpSpPr>
        <p:grpSpPr bwMode="auto">
          <a:xfrm>
            <a:off x="672542" y="3928037"/>
            <a:ext cx="7808380" cy="432000"/>
            <a:chOff x="687" y="1630"/>
            <a:chExt cx="4460" cy="403"/>
          </a:xfrm>
        </p:grpSpPr>
        <p:sp>
          <p:nvSpPr>
            <p:cNvPr id="32" name="AutoShape 17"/>
            <p:cNvSpPr>
              <a:spLocks noChangeArrowheads="1"/>
            </p:cNvSpPr>
            <p:nvPr/>
          </p:nvSpPr>
          <p:spPr bwMode="auto">
            <a:xfrm>
              <a:off x="951" y="1630"/>
              <a:ext cx="4196" cy="403"/>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5</a:t>
              </a:r>
              <a:r>
                <a:rPr lang="hu-HU" altLang="en-US" sz="1900" dirty="0">
                  <a:solidFill>
                    <a:srgbClr val="FFFFFF"/>
                  </a:solidFill>
                  <a:latin typeface="Verdana" pitchFamily="34" charset="0"/>
                  <a:cs typeface="Times New Roman" pitchFamily="18" charset="0"/>
                </a:rPr>
                <a:t>.</a:t>
              </a:r>
              <a:r>
                <a:rPr lang="en-US" sz="1900" dirty="0">
                  <a:solidFill>
                    <a:srgbClr val="FFFFFF"/>
                  </a:solidFill>
                  <a:latin typeface="+mj-lt"/>
                </a:rPr>
                <a:t> ARM’s early CPUs </a:t>
              </a:r>
              <a:r>
                <a:rPr lang="hu-HU" sz="1900" dirty="0">
                  <a:solidFill>
                    <a:srgbClr val="FFFFFF"/>
                  </a:solidFill>
                  <a:latin typeface="+mj-lt"/>
                </a:rPr>
                <a:t>implementing the ARM v</a:t>
              </a:r>
              <a:r>
                <a:rPr lang="en-GB" sz="1900" dirty="0">
                  <a:solidFill>
                    <a:srgbClr val="FFFFFF"/>
                  </a:solidFill>
                  <a:latin typeface="+mj-lt"/>
                </a:rPr>
                <a:t>3</a:t>
              </a:r>
              <a:r>
                <a:rPr lang="hu-HU" sz="1900" dirty="0">
                  <a:solidFill>
                    <a:srgbClr val="FFFFFF"/>
                  </a:solidFill>
                  <a:latin typeface="+mj-lt"/>
                </a:rPr>
                <a:t>–v</a:t>
              </a:r>
              <a:r>
                <a:rPr lang="en-GB" sz="1900" dirty="0">
                  <a:solidFill>
                    <a:srgbClr val="FFFFFF"/>
                  </a:solidFill>
                  <a:latin typeface="+mj-lt"/>
                </a:rPr>
                <a:t>6</a:t>
              </a:r>
              <a:r>
                <a:rPr lang="hu-HU" sz="1900" dirty="0">
                  <a:solidFill>
                    <a:srgbClr val="FFFFFF"/>
                  </a:solidFill>
                  <a:latin typeface="+mj-lt"/>
                </a:rPr>
                <a:t> ISA</a:t>
              </a:r>
            </a:p>
          </p:txBody>
        </p:sp>
        <p:sp>
          <p:nvSpPr>
            <p:cNvPr id="33" name="Text Box 18"/>
            <p:cNvSpPr txBox="1">
              <a:spLocks noChangeArrowheads="1"/>
            </p:cNvSpPr>
            <p:nvPr/>
          </p:nvSpPr>
          <p:spPr bwMode="auto">
            <a:xfrm>
              <a:off x="687" y="171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3449312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p:nvPr/>
        </p:nvCxnSpPr>
        <p:spPr>
          <a:xfrm flipH="1">
            <a:off x="7583696" y="632923"/>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2.1 Overview (</a:t>
            </a:r>
            <a:r>
              <a:rPr lang="en-GB" sz="1700" dirty="0">
                <a:solidFill>
                  <a:srgbClr val="FFFFFF"/>
                </a:solidFill>
              </a:rPr>
              <a:t>3</a:t>
            </a:r>
            <a:r>
              <a:rPr lang="hu-HU" sz="1700" dirty="0">
                <a:solidFill>
                  <a:srgbClr val="FFFFFF"/>
                </a:solidFill>
              </a:rPr>
              <a:t>)</a:t>
            </a:r>
            <a:endParaRPr lang="en-US" sz="1700" dirty="0">
              <a:solidFill>
                <a:srgbClr val="FFFFFF"/>
              </a:solidFill>
            </a:endParaRPr>
          </a:p>
        </p:txBody>
      </p:sp>
      <p:sp>
        <p:nvSpPr>
          <p:cNvPr id="27" name="TextBox 26"/>
          <p:cNvSpPr txBox="1"/>
          <p:nvPr/>
        </p:nvSpPr>
        <p:spPr>
          <a:xfrm>
            <a:off x="94395" y="6540366"/>
            <a:ext cx="3902094" cy="292388"/>
          </a:xfrm>
          <a:prstGeom prst="rect">
            <a:avLst/>
          </a:prstGeom>
          <a:noFill/>
        </p:spPr>
        <p:txBody>
          <a:bodyPr wrap="none" rtlCol="0">
            <a:spAutoFit/>
          </a:bodyPr>
          <a:lstStyle/>
          <a:p>
            <a:r>
              <a:rPr lang="en-GB" sz="1300" dirty="0"/>
              <a:t>For the </a:t>
            </a:r>
            <a:r>
              <a:rPr lang="hu-HU" sz="1300" dirty="0"/>
              <a:t>Remarks</a:t>
            </a:r>
            <a:r>
              <a:rPr lang="en-GB" sz="1300" dirty="0"/>
              <a:t> s</a:t>
            </a:r>
            <a:r>
              <a:rPr lang="hu-HU" sz="1300" dirty="0"/>
              <a:t>ee slide 2.1 Overview (</a:t>
            </a:r>
            <a:r>
              <a:rPr lang="en-GB" sz="1300" dirty="0"/>
              <a:t>6</a:t>
            </a:r>
            <a:r>
              <a:rPr lang="hu-HU" sz="1300" dirty="0"/>
              <a:t>).</a:t>
            </a:r>
            <a:endParaRPr lang="en-US" sz="1300" dirty="0"/>
          </a:p>
        </p:txBody>
      </p:sp>
      <p:sp>
        <p:nvSpPr>
          <p:cNvPr id="85" name="TextBox 84"/>
          <p:cNvSpPr txBox="1"/>
          <p:nvPr/>
        </p:nvSpPr>
        <p:spPr>
          <a:xfrm>
            <a:off x="75214" y="413665"/>
            <a:ext cx="9304663" cy="369332"/>
          </a:xfrm>
          <a:prstGeom prst="rect">
            <a:avLst/>
          </a:prstGeom>
          <a:noFill/>
        </p:spPr>
        <p:txBody>
          <a:bodyPr wrap="none" rtlCol="0">
            <a:spAutoFit/>
          </a:bodyPr>
          <a:lstStyle/>
          <a:p>
            <a:r>
              <a:rPr lang="en-US" dirty="0">
                <a:solidFill>
                  <a:srgbClr val="333399"/>
                </a:solidFill>
              </a:rPr>
              <a:t>Overview of </a:t>
            </a:r>
            <a:r>
              <a:rPr lang="hu-HU" dirty="0">
                <a:solidFill>
                  <a:srgbClr val="333399"/>
                </a:solidFill>
              </a:rPr>
              <a:t>the </a:t>
            </a:r>
            <a:r>
              <a:rPr lang="en-US" dirty="0">
                <a:solidFill>
                  <a:srgbClr val="333399"/>
                </a:solidFill>
              </a:rPr>
              <a:t>ISA extensions introduced to enhance compute capabilities </a:t>
            </a:r>
          </a:p>
        </p:txBody>
      </p:sp>
      <p:sp>
        <p:nvSpPr>
          <p:cNvPr id="79" name="Rounded Rectangle 78"/>
          <p:cNvSpPr/>
          <p:nvPr/>
        </p:nvSpPr>
        <p:spPr bwMode="auto">
          <a:xfrm>
            <a:off x="65496" y="3020404"/>
            <a:ext cx="1091857" cy="768636"/>
          </a:xfrm>
          <a:prstGeom prst="roundRect">
            <a:avLst/>
          </a:prstGeom>
          <a:solidFill>
            <a:srgbClr val="FFFF00"/>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0" name="TextBox 79"/>
          <p:cNvSpPr txBox="1"/>
          <p:nvPr/>
        </p:nvSpPr>
        <p:spPr>
          <a:xfrm>
            <a:off x="101852" y="3094012"/>
            <a:ext cx="1059393" cy="646331"/>
          </a:xfrm>
          <a:prstGeom prst="rect">
            <a:avLst/>
          </a:prstGeom>
          <a:noFill/>
        </p:spPr>
        <p:txBody>
          <a:bodyPr wrap="none" rtlCol="0">
            <a:spAutoFit/>
          </a:bodyPr>
          <a:lstStyle/>
          <a:p>
            <a:pPr algn="ctr"/>
            <a:r>
              <a:rPr lang="hu-HU" sz="1200" dirty="0">
                <a:solidFill>
                  <a:srgbClr val="FF0000"/>
                </a:solidFill>
              </a:rPr>
              <a:t>To enhance</a:t>
            </a:r>
          </a:p>
          <a:p>
            <a:pPr algn="ctr"/>
            <a:r>
              <a:rPr lang="hu-HU" sz="1200" dirty="0">
                <a:solidFill>
                  <a:srgbClr val="FF0000"/>
                </a:solidFill>
              </a:rPr>
              <a:t>compute</a:t>
            </a:r>
          </a:p>
          <a:p>
            <a:pPr algn="ctr"/>
            <a:r>
              <a:rPr lang="hu-HU" sz="1200" dirty="0">
                <a:solidFill>
                  <a:srgbClr val="FF0000"/>
                </a:solidFill>
              </a:rPr>
              <a:t>capabilities</a:t>
            </a:r>
          </a:p>
        </p:txBody>
      </p:sp>
      <p:sp>
        <p:nvSpPr>
          <p:cNvPr id="26" name="TextBox 25"/>
          <p:cNvSpPr txBox="1"/>
          <p:nvPr/>
        </p:nvSpPr>
        <p:spPr>
          <a:xfrm>
            <a:off x="6746799" y="1194864"/>
            <a:ext cx="750526" cy="253916"/>
          </a:xfrm>
          <a:prstGeom prst="rect">
            <a:avLst/>
          </a:prstGeom>
          <a:noFill/>
        </p:spPr>
        <p:txBody>
          <a:bodyPr wrap="none" rtlCol="0">
            <a:spAutoFit/>
          </a:bodyPr>
          <a:lstStyle/>
          <a:p>
            <a:r>
              <a:rPr lang="hu-HU" sz="1050" dirty="0"/>
              <a:t>AArch32</a:t>
            </a:r>
            <a:endParaRPr lang="en-US" sz="1050" dirty="0"/>
          </a:p>
        </p:txBody>
      </p:sp>
      <p:sp>
        <p:nvSpPr>
          <p:cNvPr id="83" name="TextBox 82"/>
          <p:cNvSpPr txBox="1"/>
          <p:nvPr/>
        </p:nvSpPr>
        <p:spPr>
          <a:xfrm>
            <a:off x="7691904" y="1203802"/>
            <a:ext cx="750526" cy="253916"/>
          </a:xfrm>
          <a:prstGeom prst="rect">
            <a:avLst/>
          </a:prstGeom>
          <a:noFill/>
        </p:spPr>
        <p:txBody>
          <a:bodyPr wrap="none" rtlCol="0">
            <a:spAutoFit/>
          </a:bodyPr>
          <a:lstStyle/>
          <a:p>
            <a:r>
              <a:rPr lang="hu-HU" sz="1050" dirty="0"/>
              <a:t>AArch64</a:t>
            </a:r>
            <a:endParaRPr lang="en-US" sz="1050" dirty="0"/>
          </a:p>
        </p:txBody>
      </p:sp>
      <p:cxnSp>
        <p:nvCxnSpPr>
          <p:cNvPr id="30" name="Straight Connector 29"/>
          <p:cNvCxnSpPr/>
          <p:nvPr/>
        </p:nvCxnSpPr>
        <p:spPr bwMode="auto">
          <a:xfrm>
            <a:off x="7571170" y="109383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Up Arrow 20"/>
          <p:cNvSpPr/>
          <p:nvPr/>
        </p:nvSpPr>
        <p:spPr bwMode="auto">
          <a:xfrm>
            <a:off x="8982490" y="2727110"/>
            <a:ext cx="118872" cy="1440000"/>
          </a:xfrm>
          <a:prstGeom prst="up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cxnSp>
        <p:nvCxnSpPr>
          <p:cNvPr id="77" name="Egyenes összekötő 35"/>
          <p:cNvCxnSpPr>
            <a:endCxn id="102" idx="2"/>
          </p:cNvCxnSpPr>
          <p:nvPr/>
        </p:nvCxnSpPr>
        <p:spPr>
          <a:xfrm flipH="1">
            <a:off x="7516838" y="593685"/>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151755" y="824477"/>
            <a:ext cx="9352765" cy="5926306"/>
            <a:chOff x="-145250" y="908720"/>
            <a:chExt cx="9352765" cy="5926306"/>
          </a:xfrm>
        </p:grpSpPr>
        <p:sp>
          <p:nvSpPr>
            <p:cNvPr id="82" name="TextBox 81"/>
            <p:cNvSpPr txBox="1"/>
            <p:nvPr/>
          </p:nvSpPr>
          <p:spPr>
            <a:xfrm>
              <a:off x="47515" y="908720"/>
              <a:ext cx="487729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0000"/>
                  </a:solidFill>
                  <a:effectLst/>
                  <a:uLnTx/>
                  <a:uFillTx/>
                  <a:latin typeface="Verdana"/>
                  <a:ea typeface="+mn-ea"/>
                  <a:cs typeface="+mn-cs"/>
                </a:rPr>
                <a:t>Note</a:t>
              </a:r>
              <a:r>
                <a:rPr kumimoji="0" lang="hu-HU" sz="1300" b="0" i="0" u="none" strike="noStrike" kern="1200" cap="none" spc="0" normalizeH="0" baseline="0" noProof="0" dirty="0">
                  <a:ln>
                    <a:noFill/>
                  </a:ln>
                  <a:solidFill>
                    <a:srgbClr val="FF0000"/>
                  </a:solidFill>
                  <a:effectLst/>
                  <a:uLnTx/>
                  <a:uFillTx/>
                  <a:latin typeface="Verdana"/>
                  <a:ea typeface="+mn-ea"/>
                  <a:cs typeface="+mn-cs"/>
                </a:rPr>
                <a:t>:</a:t>
              </a:r>
              <a:r>
                <a:rPr kumimoji="0" lang="en-GB" sz="1300" b="0" i="0" u="none" strike="noStrike" kern="1200" cap="none" spc="0" normalizeH="0" baseline="0" noProof="0" dirty="0">
                  <a:ln>
                    <a:noFill/>
                  </a:ln>
                  <a:solidFill>
                    <a:srgbClr val="FF0000"/>
                  </a:solidFill>
                  <a:effectLst/>
                  <a:uLnTx/>
                  <a:uFillTx/>
                  <a:latin typeface="Verdana"/>
                  <a:ea typeface="+mn-ea"/>
                  <a:cs typeface="+mn-cs"/>
                </a:rPr>
                <a:t> The </a:t>
              </a:r>
              <a:r>
                <a:rPr kumimoji="0" lang="hu-HU" sz="1300" b="0" i="0" u="none" strike="noStrike" kern="1200" cap="none" spc="0" normalizeH="0" baseline="0" noProof="0" dirty="0">
                  <a:ln>
                    <a:noFill/>
                  </a:ln>
                  <a:solidFill>
                    <a:srgbClr val="FF0000"/>
                  </a:solidFill>
                  <a:effectLst/>
                  <a:uLnTx/>
                  <a:uFillTx/>
                  <a:latin typeface="Verdana"/>
                  <a:ea typeface="+mn-ea"/>
                  <a:cs typeface="+mn-cs"/>
                </a:rPr>
                <a:t>Thumb extension </a:t>
              </a:r>
              <a:r>
                <a:rPr kumimoji="0" lang="en-GB" sz="1300" b="0" i="0" u="none" strike="noStrike" kern="1200" cap="none" spc="0" normalizeH="0" baseline="0" noProof="0" dirty="0">
                  <a:ln>
                    <a:noFill/>
                  </a:ln>
                  <a:solidFill>
                    <a:srgbClr val="FF0000"/>
                  </a:solidFill>
                  <a:effectLst/>
                  <a:uLnTx/>
                  <a:uFillTx/>
                  <a:latin typeface="Verdana"/>
                  <a:ea typeface="+mn-ea"/>
                  <a:cs typeface="+mn-cs"/>
                </a:rPr>
                <a:t>aims at </a:t>
              </a:r>
              <a:r>
                <a:rPr kumimoji="0" lang="hu-HU" sz="1300" b="0" i="0" u="none" strike="noStrike" kern="1200" cap="none" spc="0" normalizeH="0" baseline="0" noProof="0" dirty="0">
                  <a:ln>
                    <a:noFill/>
                  </a:ln>
                  <a:solidFill>
                    <a:srgbClr val="FF0000"/>
                  </a:solidFill>
                  <a:effectLst/>
                  <a:uLnTx/>
                  <a:uFillTx/>
                  <a:latin typeface="Verdana"/>
                  <a:ea typeface="+mn-ea"/>
                  <a:cs typeface="+mn-cs"/>
                </a:rPr>
                <a:t>reduc</a:t>
              </a:r>
              <a:r>
                <a:rPr kumimoji="0" lang="en-GB" sz="1300" b="0" i="0" u="none" strike="noStrike" kern="1200" cap="none" spc="0" normalizeH="0" baseline="0" noProof="0" dirty="0" err="1">
                  <a:ln>
                    <a:noFill/>
                  </a:ln>
                  <a:solidFill>
                    <a:srgbClr val="FF0000"/>
                  </a:solidFill>
                  <a:effectLst/>
                  <a:uLnTx/>
                  <a:uFillTx/>
                  <a:latin typeface="Verdana"/>
                  <a:ea typeface="+mn-ea"/>
                  <a:cs typeface="+mn-cs"/>
                </a:rPr>
                <a:t>ing</a:t>
              </a:r>
              <a:r>
                <a:rPr kumimoji="0" lang="hu-HU" sz="1300" b="0" i="0" u="none" strike="noStrike" kern="1200" cap="none" spc="0" normalizeH="0" baseline="0" noProof="0" dirty="0">
                  <a:ln>
                    <a:noFill/>
                  </a:ln>
                  <a:solidFill>
                    <a:srgbClr val="FF0000"/>
                  </a:solidFill>
                  <a:effectLst/>
                  <a:uLnTx/>
                  <a:uFillTx/>
                  <a:latin typeface="Verdana"/>
                  <a:ea typeface="+mn-ea"/>
                  <a:cs typeface="+mn-cs"/>
                </a:rPr>
                <a:t> code size</a:t>
              </a:r>
              <a:r>
                <a:rPr kumimoji="0" lang="en-GB" sz="1300" b="0" i="0" u="none" strike="noStrike" kern="1200" cap="none" spc="0" normalizeH="0" baseline="0" noProof="0" dirty="0">
                  <a:ln>
                    <a:noFill/>
                  </a:ln>
                  <a:solidFill>
                    <a:srgbClr val="FF0000"/>
                  </a:solidFill>
                  <a:effectLst/>
                  <a:uLnTx/>
                  <a:uFillTx/>
                  <a:latin typeface="Verdana"/>
                  <a:ea typeface="+mn-ea"/>
                  <a:cs typeface="+mn-cs"/>
                </a:rPr>
                <a:t>.</a:t>
              </a:r>
              <a:endParaRPr kumimoji="0" lang="hu-HU" sz="1300" b="0" i="0" u="none" strike="noStrike" kern="1200" cap="none" spc="0" normalizeH="0" baseline="0" noProof="0" dirty="0">
                <a:ln>
                  <a:noFill/>
                </a:ln>
                <a:solidFill>
                  <a:srgbClr val="FF0000"/>
                </a:solidFill>
                <a:effectLst/>
                <a:uLnTx/>
                <a:uFillTx/>
                <a:latin typeface="Verdana"/>
                <a:ea typeface="+mn-ea"/>
                <a:cs typeface="+mn-cs"/>
              </a:endParaRPr>
            </a:p>
          </p:txBody>
        </p:sp>
        <p:sp>
          <p:nvSpPr>
            <p:cNvPr id="84" name="Lekerekített téglalap 43"/>
            <p:cNvSpPr/>
            <p:nvPr/>
          </p:nvSpPr>
          <p:spPr>
            <a:xfrm>
              <a:off x="149166" y="5054863"/>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8" name="Lekerekített téglalap 42"/>
            <p:cNvSpPr/>
            <p:nvPr/>
          </p:nvSpPr>
          <p:spPr>
            <a:xfrm>
              <a:off x="1410861" y="3651457"/>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9" name="Lekerekített téglalap 3"/>
            <p:cNvSpPr/>
            <p:nvPr/>
          </p:nvSpPr>
          <p:spPr>
            <a:xfrm>
              <a:off x="19812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90" name="Lekerekített téglalap 4"/>
            <p:cNvSpPr/>
            <p:nvPr/>
          </p:nvSpPr>
          <p:spPr>
            <a:xfrm>
              <a:off x="153565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91" name="Lekerekített téglalap 5"/>
            <p:cNvSpPr/>
            <p:nvPr/>
          </p:nvSpPr>
          <p:spPr>
            <a:xfrm>
              <a:off x="286277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92" name="Lekerekített téglalap 6"/>
            <p:cNvSpPr/>
            <p:nvPr/>
          </p:nvSpPr>
          <p:spPr>
            <a:xfrm>
              <a:off x="5403650" y="5774726"/>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a:t>
              </a:r>
            </a:p>
          </p:txBody>
        </p:sp>
        <p:sp>
          <p:nvSpPr>
            <p:cNvPr id="93" name="Lekerekített téglalap 7"/>
            <p:cNvSpPr/>
            <p:nvPr/>
          </p:nvSpPr>
          <p:spPr>
            <a:xfrm>
              <a:off x="419678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Armv7-A/R</a:t>
              </a:r>
            </a:p>
          </p:txBody>
        </p:sp>
        <p:sp>
          <p:nvSpPr>
            <p:cNvPr id="94" name="Lekerekített téglalap 8"/>
            <p:cNvSpPr/>
            <p:nvPr/>
          </p:nvSpPr>
          <p:spPr>
            <a:xfrm>
              <a:off x="1483454" y="4321410"/>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95" name="Lekerekített téglalap 9"/>
            <p:cNvSpPr/>
            <p:nvPr/>
          </p:nvSpPr>
          <p:spPr>
            <a:xfrm>
              <a:off x="1510784" y="3865950"/>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96" name="Lekerekített téglalap 10"/>
            <p:cNvSpPr/>
            <p:nvPr/>
          </p:nvSpPr>
          <p:spPr>
            <a:xfrm>
              <a:off x="198122" y="5213579"/>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Thumb</a:t>
              </a:r>
              <a:endParaRPr kumimoji="0" lang="en-US"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7" name="Lekerekített téglalap 11"/>
            <p:cNvSpPr/>
            <p:nvPr/>
          </p:nvSpPr>
          <p:spPr>
            <a:xfrm>
              <a:off x="2790410"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8" name="Lekerekített téglalap 12"/>
            <p:cNvSpPr/>
            <p:nvPr/>
          </p:nvSpPr>
          <p:spPr>
            <a:xfrm>
              <a:off x="2851285" y="3078579"/>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99" name="Lekerekített téglalap 13"/>
            <p:cNvSpPr/>
            <p:nvPr/>
          </p:nvSpPr>
          <p:spPr>
            <a:xfrm>
              <a:off x="2851285" y="2237958"/>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0" name="Lekerekített téglalap 14"/>
            <p:cNvSpPr/>
            <p:nvPr/>
          </p:nvSpPr>
          <p:spPr>
            <a:xfrm>
              <a:off x="4092897"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1" name="Lekerekített téglalap 15"/>
            <p:cNvSpPr/>
            <p:nvPr/>
          </p:nvSpPr>
          <p:spPr>
            <a:xfrm>
              <a:off x="2841210" y="5227126"/>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2" name="Lekerekített téglalap 17"/>
            <p:cNvSpPr/>
            <p:nvPr/>
          </p:nvSpPr>
          <p:spPr>
            <a:xfrm>
              <a:off x="5403530" y="1273199"/>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3" name="Lekerekített téglalap 18"/>
            <p:cNvSpPr/>
            <p:nvPr/>
          </p:nvSpPr>
          <p:spPr>
            <a:xfrm>
              <a:off x="4142232" y="3457314"/>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104" name="Lekerekített téglalap 20"/>
            <p:cNvSpPr/>
            <p:nvPr/>
          </p:nvSpPr>
          <p:spPr>
            <a:xfrm>
              <a:off x="4142232" y="3876836"/>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05" name="Jobbra nyíl 30"/>
            <p:cNvSpPr/>
            <p:nvPr/>
          </p:nvSpPr>
          <p:spPr>
            <a:xfrm>
              <a:off x="5220152" y="3557318"/>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06" name="Lekerekített téglalap 36"/>
            <p:cNvSpPr/>
            <p:nvPr/>
          </p:nvSpPr>
          <p:spPr>
            <a:xfrm>
              <a:off x="5429783" y="1807513"/>
              <a:ext cx="1044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7" name="Lekerekített téglalap 8"/>
            <p:cNvSpPr/>
            <p:nvPr/>
          </p:nvSpPr>
          <p:spPr>
            <a:xfrm>
              <a:off x="4133775" y="4310524"/>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8" name="Lekerekített téglalap 15"/>
            <p:cNvSpPr/>
            <p:nvPr/>
          </p:nvSpPr>
          <p:spPr>
            <a:xfrm>
              <a:off x="4132194" y="4747036"/>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09" name="TextBox 108"/>
            <p:cNvSpPr txBox="1"/>
            <p:nvPr/>
          </p:nvSpPr>
          <p:spPr>
            <a:xfrm>
              <a:off x="232834" y="6187460"/>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110" name="TextBox 109"/>
            <p:cNvSpPr txBox="1"/>
            <p:nvPr/>
          </p:nvSpPr>
          <p:spPr>
            <a:xfrm>
              <a:off x="1573108" y="6200160"/>
              <a:ext cx="10166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111" name="TextBox 110"/>
            <p:cNvSpPr txBox="1"/>
            <p:nvPr/>
          </p:nvSpPr>
          <p:spPr>
            <a:xfrm>
              <a:off x="2930352" y="6200160"/>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(2002)</a:t>
              </a:r>
            </a:p>
          </p:txBody>
        </p:sp>
        <p:sp>
          <p:nvSpPr>
            <p:cNvPr id="112" name="TextBox 111"/>
            <p:cNvSpPr txBox="1"/>
            <p:nvPr/>
          </p:nvSpPr>
          <p:spPr>
            <a:xfrm>
              <a:off x="4006649" y="6186705"/>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a:t>
              </a:r>
              <a:r>
                <a:rPr kumimoji="0" lang="hu-HU" sz="1200" b="0" i="0" u="none" strike="noStrike" kern="1200" cap="none" spc="0" normalizeH="0" baseline="0" noProof="0" dirty="0">
                  <a:ln>
                    <a:noFill/>
                  </a:ln>
                  <a:solidFill>
                    <a:srgbClr val="000000"/>
                  </a:solidFill>
                  <a:effectLst/>
                  <a:uLnTx/>
                  <a:uFillTx/>
                  <a:latin typeface="Verdana"/>
                  <a:ea typeface="+mn-ea"/>
                  <a:cs typeface="+mn-cs"/>
                </a:rPr>
                <a:t>5</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13" name="TextBox 112"/>
            <p:cNvSpPr txBox="1"/>
            <p:nvPr/>
          </p:nvSpPr>
          <p:spPr>
            <a:xfrm>
              <a:off x="5821574" y="6200160"/>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114" name="Rounded Rectangle 113"/>
            <p:cNvSpPr/>
            <p:nvPr/>
          </p:nvSpPr>
          <p:spPr bwMode="auto">
            <a:xfrm>
              <a:off x="1266036" y="4294344"/>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15" name="TextBox 114"/>
            <p:cNvSpPr txBox="1"/>
            <p:nvPr/>
          </p:nvSpPr>
          <p:spPr>
            <a:xfrm>
              <a:off x="1421777" y="1945305"/>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116" name="TextBox 115"/>
            <p:cNvSpPr txBox="1"/>
            <p:nvPr/>
          </p:nvSpPr>
          <p:spPr>
            <a:xfrm>
              <a:off x="-145250" y="4336100"/>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 of bytecodes</a:t>
              </a:r>
            </a:p>
          </p:txBody>
        </p:sp>
        <p:sp>
          <p:nvSpPr>
            <p:cNvPr id="117" name="Rounded Rectangle 116"/>
            <p:cNvSpPr/>
            <p:nvPr/>
          </p:nvSpPr>
          <p:spPr bwMode="auto">
            <a:xfrm>
              <a:off x="118196" y="5169618"/>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18" name="Jobbra nyíl 30"/>
            <p:cNvSpPr/>
            <p:nvPr/>
          </p:nvSpPr>
          <p:spPr>
            <a:xfrm>
              <a:off x="6055169" y="2343065"/>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19" name="Jobbra nyíl 30"/>
            <p:cNvSpPr/>
            <p:nvPr/>
          </p:nvSpPr>
          <p:spPr>
            <a:xfrm>
              <a:off x="6487229" y="1899036"/>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0" name="Jobbra nyíl 30"/>
            <p:cNvSpPr/>
            <p:nvPr/>
          </p:nvSpPr>
          <p:spPr>
            <a:xfrm>
              <a:off x="3966335" y="2344409"/>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1" name="Jobbra nyíl 30"/>
            <p:cNvSpPr/>
            <p:nvPr/>
          </p:nvSpPr>
          <p:spPr>
            <a:xfrm>
              <a:off x="4646970" y="2344099"/>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2" name="Jobbra nyíl 30"/>
            <p:cNvSpPr/>
            <p:nvPr/>
          </p:nvSpPr>
          <p:spPr>
            <a:xfrm>
              <a:off x="2618464" y="397785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3" name="Jobbra nyíl 30"/>
            <p:cNvSpPr/>
            <p:nvPr/>
          </p:nvSpPr>
          <p:spPr>
            <a:xfrm>
              <a:off x="3394588" y="3981856"/>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4" name="Jobbra nyíl 30"/>
            <p:cNvSpPr/>
            <p:nvPr/>
          </p:nvSpPr>
          <p:spPr>
            <a:xfrm>
              <a:off x="2610004" y="4432676"/>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5" name="Jobbra nyíl 30"/>
            <p:cNvSpPr/>
            <p:nvPr/>
          </p:nvSpPr>
          <p:spPr>
            <a:xfrm>
              <a:off x="3386128" y="4436674"/>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6" name="Jobbra nyíl 30"/>
            <p:cNvSpPr/>
            <p:nvPr/>
          </p:nvSpPr>
          <p:spPr>
            <a:xfrm>
              <a:off x="1311040" y="5319748"/>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7" name="Jobbra nyíl 30"/>
            <p:cNvSpPr/>
            <p:nvPr/>
          </p:nvSpPr>
          <p:spPr>
            <a:xfrm>
              <a:off x="2067671" y="532022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8" name="Jobbra nyíl 30"/>
            <p:cNvSpPr/>
            <p:nvPr/>
          </p:nvSpPr>
          <p:spPr>
            <a:xfrm>
              <a:off x="3942701" y="5314344"/>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9" name="Jobbra nyíl 30"/>
            <p:cNvSpPr/>
            <p:nvPr/>
          </p:nvSpPr>
          <p:spPr>
            <a:xfrm>
              <a:off x="3966335" y="3183017"/>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0" name="Jobbra nyíl 30"/>
            <p:cNvSpPr/>
            <p:nvPr/>
          </p:nvSpPr>
          <p:spPr>
            <a:xfrm>
              <a:off x="4646970" y="3182707"/>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1" name="TextBox 130"/>
            <p:cNvSpPr txBox="1"/>
            <p:nvPr/>
          </p:nvSpPr>
          <p:spPr>
            <a:xfrm>
              <a:off x="5646693" y="139524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32" name="TextBox 131"/>
            <p:cNvSpPr txBox="1"/>
            <p:nvPr/>
          </p:nvSpPr>
          <p:spPr>
            <a:xfrm>
              <a:off x="6591798" y="140418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133" name="Straight Connector 132"/>
            <p:cNvCxnSpPr/>
            <p:nvPr/>
          </p:nvCxnSpPr>
          <p:spPr bwMode="auto">
            <a:xfrm>
              <a:off x="6471064" y="129421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Lekerekített téglalap 18"/>
            <p:cNvSpPr/>
            <p:nvPr/>
          </p:nvSpPr>
          <p:spPr>
            <a:xfrm>
              <a:off x="5429889" y="281644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5" name="Lekerekített téglalap 76"/>
            <p:cNvSpPr/>
            <p:nvPr/>
          </p:nvSpPr>
          <p:spPr>
            <a:xfrm>
              <a:off x="7662675" y="1268760"/>
              <a:ext cx="128396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6" name="TextBox 82"/>
            <p:cNvSpPr txBox="1"/>
            <p:nvPr/>
          </p:nvSpPr>
          <p:spPr>
            <a:xfrm>
              <a:off x="7920314" y="139239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37" name="Lekerekített téglalap 7"/>
            <p:cNvSpPr/>
            <p:nvPr/>
          </p:nvSpPr>
          <p:spPr>
            <a:xfrm>
              <a:off x="7736365" y="5762785"/>
              <a:ext cx="1188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138" name="TextBox 48"/>
            <p:cNvSpPr txBox="1"/>
            <p:nvPr/>
          </p:nvSpPr>
          <p:spPr>
            <a:xfrm>
              <a:off x="7309431" y="6188695"/>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r>
                <a:rPr kumimoji="0" lang="hu-HU" sz="1200" b="0" i="0" u="none" strike="noStrike" kern="1200" cap="none" spc="0" normalizeH="0" baseline="0" noProof="0" dirty="0">
                  <a:ln>
                    <a:noFill/>
                  </a:ln>
                  <a:solidFill>
                    <a:srgbClr val="000000"/>
                  </a:solidFill>
                  <a:effectLst/>
                  <a:uLnTx/>
                  <a:uFillTx/>
                  <a:latin typeface="Verdana"/>
                  <a:ea typeface="+mn-ea"/>
                  <a:cs typeface="+mn-cs"/>
                </a:rPr>
                <a:t>V1</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cores </a:t>
              </a:r>
              <a:r>
                <a:rPr kumimoji="0" lang="hu-HU" sz="1200" b="0" i="0" u="none" strike="noStrike" kern="1200" cap="none" spc="0" normalizeH="0" baseline="0" noProof="0" dirty="0">
                  <a:ln>
                    <a:noFill/>
                  </a:ln>
                  <a:solidFill>
                    <a:srgbClr val="000000"/>
                  </a:solidFill>
                  <a:effectLst/>
                  <a:uLnTx/>
                  <a:uFillTx/>
                  <a:latin typeface="Verdana"/>
                  <a:ea typeface="+mn-ea"/>
                  <a:cs typeface="+mn-cs"/>
                </a:rPr>
                <a:t>(2021</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39" name="Téglalap 28"/>
            <p:cNvSpPr/>
            <p:nvPr/>
          </p:nvSpPr>
          <p:spPr bwMode="auto">
            <a:xfrm>
              <a:off x="5070440" y="1560638"/>
              <a:ext cx="45719" cy="45719"/>
            </a:xfrm>
            <a:prstGeom prst="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0" name="Rounded Rectangle 1"/>
            <p:cNvSpPr/>
            <p:nvPr/>
          </p:nvSpPr>
          <p:spPr bwMode="auto">
            <a:xfrm>
              <a:off x="1278122" y="2776054"/>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1" name="Jobbra nyíl 30"/>
            <p:cNvSpPr/>
            <p:nvPr/>
          </p:nvSpPr>
          <p:spPr>
            <a:xfrm>
              <a:off x="5229440" y="3977585"/>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2" name="Lekerekített téglalap 18"/>
            <p:cNvSpPr/>
            <p:nvPr/>
          </p:nvSpPr>
          <p:spPr>
            <a:xfrm>
              <a:off x="6487952" y="283569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3" name="Lekerekített téglalap 15"/>
            <p:cNvSpPr/>
            <p:nvPr/>
          </p:nvSpPr>
          <p:spPr>
            <a:xfrm>
              <a:off x="5430600" y="5246710"/>
              <a:ext cx="1080000" cy="360000"/>
            </a:xfrm>
            <a:prstGeom prst="roundRect">
              <a:avLst/>
            </a:pr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44" name="Lekerekített téglalap 36"/>
            <p:cNvSpPr/>
            <p:nvPr/>
          </p:nvSpPr>
          <p:spPr>
            <a:xfrm>
              <a:off x="6507070" y="2826105"/>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5" name="Jobbra nyíl 30"/>
            <p:cNvSpPr/>
            <p:nvPr/>
          </p:nvSpPr>
          <p:spPr>
            <a:xfrm>
              <a:off x="6879805" y="1907355"/>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6" name="Lekerekített téglalap 13"/>
            <p:cNvSpPr/>
            <p:nvPr/>
          </p:nvSpPr>
          <p:spPr>
            <a:xfrm>
              <a:off x="7790110" y="2241885"/>
              <a:ext cx="1116000" cy="468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spc="-70" dirty="0">
                  <a:solidFill>
                    <a:srgbClr val="000000"/>
                  </a:solidFill>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7" name="Jobbra nyíl 30"/>
            <p:cNvSpPr/>
            <p:nvPr/>
          </p:nvSpPr>
          <p:spPr>
            <a:xfrm>
              <a:off x="6934895" y="2343930"/>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8" name="Lekerekített téglalap 18"/>
            <p:cNvSpPr/>
            <p:nvPr/>
          </p:nvSpPr>
          <p:spPr>
            <a:xfrm>
              <a:off x="7788860" y="2822680"/>
              <a:ext cx="1116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(A32)</a:t>
              </a:r>
              <a:r>
                <a:rPr lang="en-GB" sz="1050" baseline="30000" dirty="0">
                  <a:solidFill>
                    <a:srgbClr val="000000"/>
                  </a:solidFill>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9" name="Lekerekített téglalap 36"/>
            <p:cNvSpPr/>
            <p:nvPr/>
          </p:nvSpPr>
          <p:spPr>
            <a:xfrm>
              <a:off x="7809240" y="2833190"/>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0" name="Jobbra nyíl 30"/>
            <p:cNvSpPr/>
            <p:nvPr/>
          </p:nvSpPr>
          <p:spPr>
            <a:xfrm>
              <a:off x="7545735" y="3568050"/>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2" name="Rounded Rectangle 151"/>
            <p:cNvSpPr/>
            <p:nvPr/>
          </p:nvSpPr>
          <p:spPr bwMode="auto">
            <a:xfrm>
              <a:off x="2718021" y="1740322"/>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Tree>
    <p:extLst>
      <p:ext uri="{BB962C8B-B14F-4D97-AF65-F5344CB8AC3E}">
        <p14:creationId xmlns:p14="http://schemas.microsoft.com/office/powerpoint/2010/main" val="3617422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a:t>
            </a:r>
            <a:r>
              <a:rPr lang="hu-HU" sz="1700" dirty="0">
                <a:solidFill>
                  <a:srgbClr val="FFFFFF"/>
                </a:solidFill>
              </a:rPr>
              <a:t>1 Overview (</a:t>
            </a:r>
            <a:r>
              <a:rPr lang="en-GB" sz="1700" dirty="0">
                <a:solidFill>
                  <a:srgbClr val="FFFFFF"/>
                </a:solidFill>
              </a:rPr>
              <a:t>4</a:t>
            </a:r>
            <a:r>
              <a:rPr lang="hu-HU" sz="1700" dirty="0">
                <a:solidFill>
                  <a:srgbClr val="FFFFFF"/>
                </a:solidFill>
              </a:rPr>
              <a:t>)</a:t>
            </a:r>
            <a:endParaRPr lang="en-US" sz="1700" dirty="0">
              <a:solidFill>
                <a:srgbClr val="FFFFFF"/>
              </a:solidFill>
            </a:endParaRPr>
          </a:p>
        </p:txBody>
      </p:sp>
      <p:sp>
        <p:nvSpPr>
          <p:cNvPr id="39" name="Text Box 4"/>
          <p:cNvSpPr txBox="1">
            <a:spLocks noChangeArrowheads="1"/>
          </p:cNvSpPr>
          <p:nvPr/>
        </p:nvSpPr>
        <p:spPr bwMode="auto">
          <a:xfrm>
            <a:off x="72462"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ARM’s ISA extensions introduced to enhance compute capabilities -1</a:t>
            </a:r>
          </a:p>
        </p:txBody>
      </p:sp>
      <p:sp>
        <p:nvSpPr>
          <p:cNvPr id="8" name="TextBox 7"/>
          <p:cNvSpPr txBox="1"/>
          <p:nvPr/>
        </p:nvSpPr>
        <p:spPr>
          <a:xfrm>
            <a:off x="72462" y="818710"/>
            <a:ext cx="8955033" cy="584775"/>
          </a:xfrm>
          <a:prstGeom prst="rect">
            <a:avLst/>
          </a:prstGeom>
          <a:noFill/>
        </p:spPr>
        <p:txBody>
          <a:bodyPr wrap="square" rtlCol="0">
            <a:spAutoFit/>
          </a:bodyPr>
          <a:lstStyle/>
          <a:p>
            <a:r>
              <a:rPr lang="en-GB" sz="1600" dirty="0">
                <a:solidFill>
                  <a:srgbClr val="FF0000"/>
                </a:solidFill>
              </a:rPr>
              <a:t>ISA extensions </a:t>
            </a:r>
            <a:r>
              <a:rPr lang="en-GB" sz="1600" dirty="0"/>
              <a:t>of RISC processors for enhancing compute capabilities can best be </a:t>
            </a:r>
          </a:p>
          <a:p>
            <a:r>
              <a:rPr lang="en-GB" sz="1600" dirty="0"/>
              <a:t>  discussed </a:t>
            </a:r>
            <a:r>
              <a:rPr lang="en-GB" sz="1600" dirty="0" smtClean="0"/>
              <a:t>by specifying the </a:t>
            </a:r>
            <a:r>
              <a:rPr lang="en-GB" sz="1600" dirty="0" smtClean="0">
                <a:solidFill>
                  <a:srgbClr val="0070C0"/>
                </a:solidFill>
              </a:rPr>
              <a:t>two main components </a:t>
            </a:r>
            <a:r>
              <a:rPr lang="en-GB" sz="1600" dirty="0" smtClean="0"/>
              <a:t>of the ISA extension, that is</a:t>
            </a:r>
            <a:endParaRPr lang="en-GB" sz="1600" dirty="0"/>
          </a:p>
        </p:txBody>
      </p:sp>
      <p:sp>
        <p:nvSpPr>
          <p:cNvPr id="3" name="TextBox 2"/>
          <p:cNvSpPr txBox="1"/>
          <p:nvPr/>
        </p:nvSpPr>
        <p:spPr>
          <a:xfrm>
            <a:off x="296525" y="1403775"/>
            <a:ext cx="8730970" cy="907941"/>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70C0"/>
                </a:solidFill>
              </a:rPr>
              <a:t>a </a:t>
            </a:r>
            <a:r>
              <a:rPr lang="en-GB" sz="1600" dirty="0">
                <a:solidFill>
                  <a:srgbClr val="0070C0"/>
                </a:solidFill>
              </a:rPr>
              <a:t>register set underlying the extension </a:t>
            </a:r>
            <a:r>
              <a:rPr lang="en-GB" sz="1600" dirty="0"/>
              <a:t>(i.e. a register space, e.g. </a:t>
            </a:r>
            <a:r>
              <a:rPr lang="en-GB" sz="1600" dirty="0" smtClean="0"/>
              <a:t>16x64-bit</a:t>
            </a:r>
          </a:p>
          <a:p>
            <a:pPr>
              <a:spcAft>
                <a:spcPts val="600"/>
              </a:spcAft>
            </a:pPr>
            <a:r>
              <a:rPr lang="en-GB" sz="1600" dirty="0"/>
              <a:t> </a:t>
            </a:r>
            <a:r>
              <a:rPr lang="en-GB" sz="1600" dirty="0" smtClean="0"/>
              <a:t>     </a:t>
            </a:r>
            <a:r>
              <a:rPr lang="en-GB" sz="1600" dirty="0"/>
              <a:t>registers) and</a:t>
            </a:r>
          </a:p>
          <a:p>
            <a:pPr marL="285750" indent="-285750">
              <a:buFont typeface="Arial" panose="020B0604020202020204" pitchFamily="34" charset="0"/>
              <a:buChar char="•"/>
            </a:pPr>
            <a:r>
              <a:rPr lang="en-GB" sz="1600" dirty="0" smtClean="0">
                <a:solidFill>
                  <a:srgbClr val="0070C0"/>
                </a:solidFill>
              </a:rPr>
              <a:t>an</a:t>
            </a:r>
            <a:r>
              <a:rPr lang="en-GB" sz="1600" dirty="0" smtClean="0"/>
              <a:t> </a:t>
            </a:r>
            <a:r>
              <a:rPr lang="en-GB" sz="1600" dirty="0">
                <a:solidFill>
                  <a:srgbClr val="0070C0"/>
                </a:solidFill>
              </a:rPr>
              <a:t>instruction subset </a:t>
            </a:r>
            <a:r>
              <a:rPr lang="en-GB" sz="1600" dirty="0"/>
              <a:t>using this register set. </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18898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a:t>
            </a:r>
            <a:r>
              <a:rPr lang="hu-HU" sz="1700" dirty="0">
                <a:solidFill>
                  <a:srgbClr val="FFFFFF"/>
                </a:solidFill>
              </a:rPr>
              <a:t>.1 Overview (</a:t>
            </a:r>
            <a:r>
              <a:rPr lang="en-GB" sz="1700" dirty="0">
                <a:solidFill>
                  <a:srgbClr val="FFFFFF"/>
                </a:solidFill>
              </a:rPr>
              <a:t>5</a:t>
            </a:r>
            <a:r>
              <a:rPr lang="hu-HU" sz="1700" dirty="0">
                <a:solidFill>
                  <a:srgbClr val="FFFFFF"/>
                </a:solidFill>
              </a:rPr>
              <a:t>)</a:t>
            </a:r>
            <a:endParaRPr lang="en-GB" sz="1700" dirty="0"/>
          </a:p>
        </p:txBody>
      </p:sp>
      <p:sp>
        <p:nvSpPr>
          <p:cNvPr id="3" name="TextBox 2"/>
          <p:cNvSpPr txBox="1"/>
          <p:nvPr/>
        </p:nvSpPr>
        <p:spPr>
          <a:xfrm>
            <a:off x="71438" y="818710"/>
            <a:ext cx="7163756" cy="338554"/>
          </a:xfrm>
          <a:prstGeom prst="rect">
            <a:avLst/>
          </a:prstGeom>
          <a:noFill/>
        </p:spPr>
        <p:txBody>
          <a:bodyPr wrap="none" rtlCol="0">
            <a:spAutoFit/>
          </a:bodyPr>
          <a:lstStyle/>
          <a:p>
            <a:r>
              <a:rPr lang="en-GB" sz="1600" dirty="0"/>
              <a:t>ARM extended the </a:t>
            </a:r>
            <a:r>
              <a:rPr lang="en-GB" sz="1600" dirty="0">
                <a:solidFill>
                  <a:srgbClr val="0070C0"/>
                </a:solidFill>
              </a:rPr>
              <a:t>compute capabilities </a:t>
            </a:r>
            <a:r>
              <a:rPr lang="en-GB" sz="1600" dirty="0"/>
              <a:t>of their ISA in </a:t>
            </a:r>
            <a:r>
              <a:rPr lang="en-GB" sz="1600" dirty="0">
                <a:solidFill>
                  <a:srgbClr val="0070C0"/>
                </a:solidFill>
              </a:rPr>
              <a:t>three </a:t>
            </a:r>
            <a:r>
              <a:rPr lang="en-GB" sz="1600" dirty="0" smtClean="0">
                <a:solidFill>
                  <a:srgbClr val="0070C0"/>
                </a:solidFill>
              </a:rPr>
              <a:t>steps</a:t>
            </a:r>
            <a:r>
              <a:rPr lang="en-GB" sz="1600" dirty="0"/>
              <a:t>:</a:t>
            </a:r>
          </a:p>
        </p:txBody>
      </p:sp>
      <p:sp>
        <p:nvSpPr>
          <p:cNvPr id="5" name="TextBox 4"/>
          <p:cNvSpPr txBox="1"/>
          <p:nvPr/>
        </p:nvSpPr>
        <p:spPr>
          <a:xfrm>
            <a:off x="231311" y="1178750"/>
            <a:ext cx="9246234" cy="1231106"/>
          </a:xfrm>
          <a:prstGeom prst="rect">
            <a:avLst/>
          </a:prstGeom>
          <a:noFill/>
        </p:spPr>
        <p:txBody>
          <a:bodyPr wrap="square" rtlCol="0">
            <a:spAutoFit/>
          </a:bodyPr>
          <a:lstStyle/>
          <a:p>
            <a:pPr marL="342900" indent="-342900">
              <a:spcAft>
                <a:spcPts val="600"/>
              </a:spcAft>
              <a:buAutoNum type="alphaLcParenR"/>
            </a:pPr>
            <a:r>
              <a:rPr lang="en-GB" sz="1600" dirty="0" smtClean="0">
                <a:solidFill>
                  <a:srgbClr val="0070C0"/>
                </a:solidFill>
              </a:rPr>
              <a:t>based on the existing </a:t>
            </a:r>
            <a:r>
              <a:rPr lang="en-GB" sz="1600" dirty="0">
                <a:solidFill>
                  <a:srgbClr val="0070C0"/>
                </a:solidFill>
              </a:rPr>
              <a:t>GPR register set </a:t>
            </a:r>
            <a:r>
              <a:rPr lang="en-GB" sz="1600" dirty="0" smtClean="0"/>
              <a:t>introducing </a:t>
            </a:r>
            <a:r>
              <a:rPr lang="en-GB" sz="1600" dirty="0">
                <a:solidFill>
                  <a:srgbClr val="0070C0"/>
                </a:solidFill>
              </a:rPr>
              <a:t>FX SIMD </a:t>
            </a:r>
            <a:r>
              <a:rPr lang="en-GB" sz="1600" dirty="0" smtClean="0"/>
              <a:t>instructions,</a:t>
            </a:r>
            <a:endParaRPr lang="en-GB" sz="1600" dirty="0"/>
          </a:p>
          <a:p>
            <a:pPr marL="342900" indent="-342900">
              <a:spcAft>
                <a:spcPts val="600"/>
              </a:spcAft>
              <a:buAutoNum type="alphaLcParenR"/>
            </a:pPr>
            <a:r>
              <a:rPr lang="en-GB" sz="1600" dirty="0"/>
              <a:t>by introducing a </a:t>
            </a:r>
            <a:r>
              <a:rPr lang="en-GB" sz="1600" dirty="0">
                <a:solidFill>
                  <a:srgbClr val="0070C0"/>
                </a:solidFill>
              </a:rPr>
              <a:t>second register set </a:t>
            </a:r>
            <a:r>
              <a:rPr lang="en-GB" sz="1600" dirty="0"/>
              <a:t>along with </a:t>
            </a:r>
            <a:r>
              <a:rPr lang="en-GB" sz="1600" dirty="0">
                <a:solidFill>
                  <a:srgbClr val="0070C0"/>
                </a:solidFill>
              </a:rPr>
              <a:t>scalar FP and FX/FP SIMD </a:t>
            </a:r>
            <a:r>
              <a:rPr lang="en-GB" sz="1600" dirty="0"/>
              <a:t>instructions and finally</a:t>
            </a:r>
          </a:p>
          <a:p>
            <a:r>
              <a:rPr lang="en-GB" sz="1600" dirty="0"/>
              <a:t>c) by introducing a </a:t>
            </a:r>
            <a:r>
              <a:rPr lang="en-GB" sz="1600" dirty="0">
                <a:solidFill>
                  <a:srgbClr val="0070C0"/>
                </a:solidFill>
              </a:rPr>
              <a:t>third, very wide register set </a:t>
            </a:r>
            <a:r>
              <a:rPr lang="en-GB" sz="1600" dirty="0"/>
              <a:t>with related </a:t>
            </a:r>
            <a:r>
              <a:rPr lang="en-GB" sz="1600" dirty="0">
                <a:solidFill>
                  <a:srgbClr val="0070C0"/>
                </a:solidFill>
              </a:rPr>
              <a:t>FX/FP SIMD </a:t>
            </a:r>
            <a:r>
              <a:rPr lang="en-GB" sz="1600" dirty="0"/>
              <a:t>instructions, </a:t>
            </a:r>
          </a:p>
        </p:txBody>
      </p:sp>
      <p:sp>
        <p:nvSpPr>
          <p:cNvPr id="6" name="TextBox 5"/>
          <p:cNvSpPr txBox="1"/>
          <p:nvPr/>
        </p:nvSpPr>
        <p:spPr>
          <a:xfrm>
            <a:off x="71500" y="2358505"/>
            <a:ext cx="2825774" cy="338554"/>
          </a:xfrm>
          <a:prstGeom prst="rect">
            <a:avLst/>
          </a:prstGeom>
          <a:noFill/>
        </p:spPr>
        <p:txBody>
          <a:bodyPr wrap="square" rtlCol="0">
            <a:spAutoFit/>
          </a:bodyPr>
          <a:lstStyle/>
          <a:p>
            <a:r>
              <a:rPr lang="en-GB" sz="1600" dirty="0"/>
              <a:t>as summarized below.</a:t>
            </a:r>
          </a:p>
        </p:txBody>
      </p:sp>
      <p:sp>
        <p:nvSpPr>
          <p:cNvPr id="7" name="Text Box 4"/>
          <p:cNvSpPr txBox="1">
            <a:spLocks noChangeArrowheads="1"/>
          </p:cNvSpPr>
          <p:nvPr/>
        </p:nvSpPr>
        <p:spPr bwMode="auto">
          <a:xfrm>
            <a:off x="72462"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ARM’s ISA extensions introduced to enhance compute capabilities -2</a:t>
            </a:r>
          </a:p>
        </p:txBody>
      </p:sp>
      <p:sp>
        <p:nvSpPr>
          <p:cNvPr id="8" name="TextBox 7"/>
          <p:cNvSpPr txBox="1"/>
          <p:nvPr/>
        </p:nvSpPr>
        <p:spPr>
          <a:xfrm>
            <a:off x="746575" y="5422983"/>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(2002)</a:t>
            </a:r>
          </a:p>
          <a:p>
            <a:pPr algn="ctr">
              <a:spcAft>
                <a:spcPts val="400"/>
              </a:spcAft>
            </a:pPr>
            <a:r>
              <a:rPr lang="en-GB" sz="1300" i="1" dirty="0">
                <a:solidFill>
                  <a:srgbClr val="000000"/>
                </a:solidFill>
              </a:rPr>
              <a:t>(Section 2.2.2)</a:t>
            </a:r>
            <a:endParaRPr lang="en-US" sz="1300" i="1" dirty="0">
              <a:solidFill>
                <a:srgbClr val="000000"/>
              </a:solidFill>
            </a:endParaRPr>
          </a:p>
        </p:txBody>
      </p:sp>
      <p:sp>
        <p:nvSpPr>
          <p:cNvPr id="9" name="TextBox 8"/>
          <p:cNvSpPr txBox="1"/>
          <p:nvPr/>
        </p:nvSpPr>
        <p:spPr>
          <a:xfrm>
            <a:off x="3851920" y="5422840"/>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(2000)</a:t>
            </a:r>
          </a:p>
          <a:p>
            <a:pPr algn="ctr">
              <a:spcAft>
                <a:spcPts val="400"/>
              </a:spcAft>
            </a:pPr>
            <a:r>
              <a:rPr lang="en-GB" sz="1300" i="1" dirty="0">
                <a:solidFill>
                  <a:srgbClr val="000000"/>
                </a:solidFill>
              </a:rPr>
              <a:t>(Section 2.2.3)</a:t>
            </a:r>
            <a:endParaRPr lang="en-US" sz="1300" i="1" dirty="0">
              <a:solidFill>
                <a:srgbClr val="000000"/>
              </a:solidFill>
            </a:endParaRPr>
          </a:p>
        </p:txBody>
      </p:sp>
      <p:sp>
        <p:nvSpPr>
          <p:cNvPr id="10" name="TextBox 9"/>
          <p:cNvSpPr txBox="1"/>
          <p:nvPr/>
        </p:nvSpPr>
        <p:spPr>
          <a:xfrm>
            <a:off x="6957265" y="5424645"/>
            <a:ext cx="1452642" cy="543739"/>
          </a:xfrm>
          <a:prstGeom prst="rect">
            <a:avLst/>
          </a:prstGeom>
          <a:noFill/>
        </p:spPr>
        <p:txBody>
          <a:bodyPr wrap="none" rtlCol="0">
            <a:spAutoFit/>
          </a:bodyPr>
          <a:lstStyle/>
          <a:p>
            <a:pPr algn="ctr">
              <a:spcAft>
                <a:spcPts val="400"/>
              </a:spcAft>
            </a:pPr>
            <a:r>
              <a:rPr lang="en-GB" sz="1300" i="1" dirty="0">
                <a:solidFill>
                  <a:srgbClr val="000000"/>
                </a:solidFill>
              </a:rPr>
              <a:t>(2016)</a:t>
            </a:r>
          </a:p>
          <a:p>
            <a:pPr algn="ctr">
              <a:spcAft>
                <a:spcPts val="400"/>
              </a:spcAft>
            </a:pPr>
            <a:r>
              <a:rPr lang="en-GB" sz="1300" i="1" dirty="0">
                <a:solidFill>
                  <a:srgbClr val="000000"/>
                </a:solidFill>
              </a:rPr>
              <a:t>(Section 2.2.4)</a:t>
            </a:r>
            <a:endParaRPr lang="en-US" sz="1300" i="1" dirty="0">
              <a:solidFill>
                <a:srgbClr val="000000"/>
              </a:solidFill>
            </a:endParaRPr>
          </a:p>
        </p:txBody>
      </p:sp>
      <p:sp>
        <p:nvSpPr>
          <p:cNvPr id="11" name="TextBox 10"/>
          <p:cNvSpPr txBox="1"/>
          <p:nvPr/>
        </p:nvSpPr>
        <p:spPr>
          <a:xfrm>
            <a:off x="532442" y="4180912"/>
            <a:ext cx="1911229"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FX-SIMD operations</a:t>
            </a:r>
            <a:endParaRPr lang="en-US" sz="1300" dirty="0">
              <a:solidFill>
                <a:srgbClr val="000000"/>
              </a:solidFill>
            </a:endParaRPr>
          </a:p>
        </p:txBody>
      </p:sp>
      <p:sp>
        <p:nvSpPr>
          <p:cNvPr id="12" name="TextBox 11"/>
          <p:cNvSpPr txBox="1"/>
          <p:nvPr/>
        </p:nvSpPr>
        <p:spPr>
          <a:xfrm>
            <a:off x="3068959" y="4205882"/>
            <a:ext cx="3004604" cy="892552"/>
          </a:xfrm>
          <a:prstGeom prst="rect">
            <a:avLst/>
          </a:prstGeom>
          <a:noFill/>
        </p:spPr>
        <p:txBody>
          <a:bodyPr wrap="none" rtlCol="0">
            <a:spAutoFit/>
          </a:bodyPr>
          <a:lstStyle/>
          <a:p>
            <a:pPr algn="ctr"/>
            <a:r>
              <a:rPr lang="en-GB" sz="1300" dirty="0">
                <a:solidFill>
                  <a:srgbClr val="000000"/>
                </a:solidFill>
              </a:rPr>
              <a:t>First it </a:t>
            </a:r>
            <a:r>
              <a:rPr lang="hu-HU" sz="1300" dirty="0">
                <a:solidFill>
                  <a:srgbClr val="000000"/>
                </a:solidFill>
              </a:rPr>
              <a:t>support</a:t>
            </a:r>
            <a:r>
              <a:rPr lang="en-GB" sz="1300" dirty="0" err="1" smtClean="0">
                <a:solidFill>
                  <a:srgbClr val="000000"/>
                </a:solidFill>
              </a:rPr>
              <a:t>ed</a:t>
            </a:r>
            <a:r>
              <a:rPr lang="en-GB" sz="1300" dirty="0" smtClean="0">
                <a:solidFill>
                  <a:srgbClr val="000000"/>
                </a:solidFill>
              </a:rPr>
              <a:t> only </a:t>
            </a:r>
            <a:endParaRPr lang="en-GB" sz="1300" dirty="0">
              <a:solidFill>
                <a:srgbClr val="000000"/>
              </a:solidFill>
            </a:endParaRPr>
          </a:p>
          <a:p>
            <a:pPr algn="ctr"/>
            <a:r>
              <a:rPr lang="en-GB" sz="1300" dirty="0">
                <a:solidFill>
                  <a:srgbClr val="000000"/>
                </a:solidFill>
              </a:rPr>
              <a:t>scalar </a:t>
            </a:r>
            <a:r>
              <a:rPr lang="hu-HU" sz="1300" dirty="0">
                <a:solidFill>
                  <a:srgbClr val="000000"/>
                </a:solidFill>
              </a:rPr>
              <a:t>FP </a:t>
            </a:r>
            <a:r>
              <a:rPr lang="en-GB" sz="1300" dirty="0">
                <a:solidFill>
                  <a:srgbClr val="000000"/>
                </a:solidFill>
              </a:rPr>
              <a:t>and FP</a:t>
            </a:r>
            <a:r>
              <a:rPr lang="hu-HU" sz="1300" dirty="0">
                <a:solidFill>
                  <a:srgbClr val="000000"/>
                </a:solidFill>
              </a:rPr>
              <a:t> SIMD operations</a:t>
            </a:r>
            <a:endParaRPr lang="en-GB" sz="1300" dirty="0">
              <a:solidFill>
                <a:srgbClr val="000000"/>
              </a:solidFill>
            </a:endParaRPr>
          </a:p>
          <a:p>
            <a:pPr algn="ctr"/>
            <a:r>
              <a:rPr lang="en-GB" sz="1300" dirty="0">
                <a:solidFill>
                  <a:srgbClr val="000000"/>
                </a:solidFill>
              </a:rPr>
              <a:t>then also </a:t>
            </a:r>
          </a:p>
          <a:p>
            <a:pPr algn="ctr"/>
            <a:r>
              <a:rPr lang="en-GB" sz="1300" dirty="0">
                <a:solidFill>
                  <a:srgbClr val="000000"/>
                </a:solidFill>
              </a:rPr>
              <a:t>FX/FP SIMD operations</a:t>
            </a:r>
            <a:endParaRPr lang="en-US" sz="1300" dirty="0">
              <a:solidFill>
                <a:srgbClr val="000000"/>
              </a:solidFill>
            </a:endParaRPr>
          </a:p>
        </p:txBody>
      </p:sp>
      <p:sp>
        <p:nvSpPr>
          <p:cNvPr id="13" name="TextBox 12"/>
          <p:cNvSpPr txBox="1"/>
          <p:nvPr/>
        </p:nvSpPr>
        <p:spPr>
          <a:xfrm>
            <a:off x="6247543" y="4203270"/>
            <a:ext cx="2861682" cy="692497"/>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FX/FP SIMD operations</a:t>
            </a:r>
          </a:p>
          <a:p>
            <a:pPr algn="ctr"/>
            <a:r>
              <a:rPr lang="hu-HU" sz="1300" dirty="0">
                <a:solidFill>
                  <a:srgbClr val="000000"/>
                </a:solidFill>
              </a:rPr>
              <a:t>on long </a:t>
            </a:r>
            <a:r>
              <a:rPr lang="en-GB" sz="1300" dirty="0">
                <a:solidFill>
                  <a:srgbClr val="000000"/>
                </a:solidFill>
              </a:rPr>
              <a:t>(up to 16x128-bit) </a:t>
            </a:r>
            <a:r>
              <a:rPr lang="hu-HU" sz="1300" dirty="0">
                <a:solidFill>
                  <a:srgbClr val="000000"/>
                </a:solidFill>
              </a:rPr>
              <a:t>data</a:t>
            </a:r>
            <a:endParaRPr lang="en-US" sz="1300" dirty="0">
              <a:solidFill>
                <a:srgbClr val="000000"/>
              </a:solidFill>
            </a:endParaRPr>
          </a:p>
        </p:txBody>
      </p:sp>
      <p:sp>
        <p:nvSpPr>
          <p:cNvPr id="14" name="TextBox 13"/>
          <p:cNvSpPr txBox="1"/>
          <p:nvPr/>
        </p:nvSpPr>
        <p:spPr>
          <a:xfrm>
            <a:off x="1110758" y="5117976"/>
            <a:ext cx="734496" cy="292388"/>
          </a:xfrm>
          <a:prstGeom prst="rect">
            <a:avLst/>
          </a:prstGeom>
          <a:noFill/>
        </p:spPr>
        <p:txBody>
          <a:bodyPr wrap="none" rtlCol="0">
            <a:spAutoFit/>
          </a:bodyPr>
          <a:lstStyle/>
          <a:p>
            <a:r>
              <a:rPr lang="en-US" sz="1300" dirty="0"/>
              <a:t>Armv6</a:t>
            </a:r>
          </a:p>
        </p:txBody>
      </p:sp>
      <p:sp>
        <p:nvSpPr>
          <p:cNvPr id="15" name="TextBox 14"/>
          <p:cNvSpPr txBox="1"/>
          <p:nvPr/>
        </p:nvSpPr>
        <p:spPr>
          <a:xfrm>
            <a:off x="4216901" y="5105074"/>
            <a:ext cx="734496" cy="292388"/>
          </a:xfrm>
          <a:prstGeom prst="rect">
            <a:avLst/>
          </a:prstGeom>
          <a:noFill/>
        </p:spPr>
        <p:txBody>
          <a:bodyPr wrap="none" rtlCol="0">
            <a:spAutoFit/>
          </a:bodyPr>
          <a:lstStyle/>
          <a:p>
            <a:r>
              <a:rPr lang="en-US" sz="1300" dirty="0"/>
              <a:t>Armv5</a:t>
            </a:r>
          </a:p>
        </p:txBody>
      </p:sp>
      <p:sp>
        <p:nvSpPr>
          <p:cNvPr id="16" name="TextBox 15"/>
          <p:cNvSpPr txBox="1"/>
          <p:nvPr/>
        </p:nvSpPr>
        <p:spPr>
          <a:xfrm>
            <a:off x="7216406" y="5109610"/>
            <a:ext cx="901209" cy="292388"/>
          </a:xfrm>
          <a:prstGeom prst="rect">
            <a:avLst/>
          </a:prstGeom>
          <a:noFill/>
        </p:spPr>
        <p:txBody>
          <a:bodyPr wrap="none" rtlCol="0">
            <a:spAutoFit/>
          </a:bodyPr>
          <a:lstStyle/>
          <a:p>
            <a:r>
              <a:rPr lang="en-US" sz="1300" dirty="0"/>
              <a:t>Armv8.2</a:t>
            </a:r>
          </a:p>
        </p:txBody>
      </p:sp>
      <p:sp>
        <p:nvSpPr>
          <p:cNvPr id="17" name="TextBox 16"/>
          <p:cNvSpPr txBox="1"/>
          <p:nvPr/>
        </p:nvSpPr>
        <p:spPr>
          <a:xfrm>
            <a:off x="6012160" y="6055132"/>
            <a:ext cx="2811860" cy="292388"/>
          </a:xfrm>
          <a:prstGeom prst="rect">
            <a:avLst/>
          </a:prstGeom>
          <a:noFill/>
        </p:spPr>
        <p:txBody>
          <a:bodyPr wrap="none" rtlCol="0">
            <a:spAutoFit/>
          </a:bodyPr>
          <a:lstStyle/>
          <a:p>
            <a:r>
              <a:rPr lang="en-US" sz="1300" dirty="0" err="1"/>
              <a:t>SVE</a:t>
            </a:r>
            <a:r>
              <a:rPr lang="en-US" sz="1300" dirty="0"/>
              <a:t>: Scalable Vector Extension</a:t>
            </a:r>
          </a:p>
        </p:txBody>
      </p:sp>
      <p:sp>
        <p:nvSpPr>
          <p:cNvPr id="18" name="TextBox 6"/>
          <p:cNvSpPr txBox="1"/>
          <p:nvPr/>
        </p:nvSpPr>
        <p:spPr>
          <a:xfrm>
            <a:off x="8768706" y="6404265"/>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26" name="Text Box 6"/>
          <p:cNvSpPr txBox="1">
            <a:spLocks noChangeArrowheads="1"/>
          </p:cNvSpPr>
          <p:nvPr/>
        </p:nvSpPr>
        <p:spPr bwMode="auto">
          <a:xfrm>
            <a:off x="71500" y="3624716"/>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a:solidFill>
                  <a:srgbClr val="000000"/>
                </a:solidFill>
              </a:rPr>
              <a:t>The GPR register set based</a:t>
            </a:r>
          </a:p>
          <a:p>
            <a:pPr algn="ctr" eaLnBrk="1" hangingPunct="1"/>
            <a:r>
              <a:rPr lang="en-GB" sz="1300" b="1" dirty="0">
                <a:solidFill>
                  <a:srgbClr val="000000"/>
                </a:solidFill>
              </a:rPr>
              <a:t>FX </a:t>
            </a:r>
            <a:r>
              <a:rPr lang="hu-HU" sz="1300" b="1" dirty="0">
                <a:solidFill>
                  <a:srgbClr val="000000"/>
                </a:solidFill>
              </a:rPr>
              <a:t>SIMD</a:t>
            </a:r>
            <a:r>
              <a:rPr lang="en-US" sz="1300" b="1" dirty="0">
                <a:solidFill>
                  <a:srgbClr val="000000"/>
                </a:solidFill>
              </a:rPr>
              <a:t> extension</a:t>
            </a:r>
            <a:endParaRPr lang="hu-HU" sz="1300" b="1" dirty="0">
              <a:solidFill>
                <a:srgbClr val="000000"/>
              </a:solidFill>
            </a:endParaRPr>
          </a:p>
          <a:p>
            <a:pPr algn="ctr" eaLnBrk="1" hangingPunct="1"/>
            <a:r>
              <a:rPr lang="en-US" sz="1300" b="1" dirty="0">
                <a:solidFill>
                  <a:srgbClr val="000000"/>
                </a:solidFill>
              </a:rPr>
              <a:t> </a:t>
            </a:r>
          </a:p>
        </p:txBody>
      </p:sp>
      <p:sp>
        <p:nvSpPr>
          <p:cNvPr id="27" name="Text Box 5"/>
          <p:cNvSpPr txBox="1">
            <a:spLocks noChangeArrowheads="1"/>
          </p:cNvSpPr>
          <p:nvPr/>
        </p:nvSpPr>
        <p:spPr bwMode="auto">
          <a:xfrm>
            <a:off x="2873077" y="3624573"/>
            <a:ext cx="33538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The sec</a:t>
            </a:r>
            <a:r>
              <a:rPr lang="hu-HU" sz="1300" b="1" dirty="0">
                <a:solidFill>
                  <a:srgbClr val="000000"/>
                </a:solidFill>
              </a:rPr>
              <a:t>ondary register set </a:t>
            </a:r>
            <a:r>
              <a:rPr lang="en-GB" sz="1300" b="1" dirty="0">
                <a:solidFill>
                  <a:srgbClr val="000000"/>
                </a:solidFill>
              </a:rPr>
              <a:t>based</a:t>
            </a:r>
          </a:p>
          <a:p>
            <a:pPr algn="ctr" eaLnBrk="1" hangingPunct="1"/>
            <a:r>
              <a:rPr lang="en-US" sz="1300" b="1" dirty="0">
                <a:solidFill>
                  <a:srgbClr val="000000"/>
                </a:solidFill>
              </a:rPr>
              <a:t> scalar </a:t>
            </a:r>
            <a:r>
              <a:rPr lang="hu-HU" sz="1300" b="1" dirty="0">
                <a:solidFill>
                  <a:srgbClr val="000000"/>
                </a:solidFill>
              </a:rPr>
              <a:t>FP and SIMD extensions</a:t>
            </a:r>
          </a:p>
        </p:txBody>
      </p:sp>
      <p:sp>
        <p:nvSpPr>
          <p:cNvPr id="28" name="TextBox 27"/>
          <p:cNvSpPr txBox="1"/>
          <p:nvPr/>
        </p:nvSpPr>
        <p:spPr>
          <a:xfrm>
            <a:off x="6358296" y="3654758"/>
            <a:ext cx="2752677" cy="492443"/>
          </a:xfrm>
          <a:prstGeom prst="rect">
            <a:avLst/>
          </a:prstGeom>
          <a:noFill/>
        </p:spPr>
        <p:txBody>
          <a:bodyPr wrap="none" rtlCol="0">
            <a:spAutoFit/>
          </a:bodyPr>
          <a:lstStyle/>
          <a:p>
            <a:pPr algn="ctr"/>
            <a:r>
              <a:rPr lang="en-US" sz="1300" b="1" dirty="0">
                <a:solidFill>
                  <a:srgbClr val="000000"/>
                </a:solidFill>
              </a:rPr>
              <a:t>The SVE register set based </a:t>
            </a:r>
          </a:p>
          <a:p>
            <a:pPr algn="ctr"/>
            <a:r>
              <a:rPr lang="en-US" sz="1300" b="1" dirty="0">
                <a:solidFill>
                  <a:srgbClr val="000000"/>
                </a:solidFill>
              </a:rPr>
              <a:t>SIMD </a:t>
            </a:r>
            <a:r>
              <a:rPr lang="hu-HU" sz="1300" b="1" dirty="0">
                <a:solidFill>
                  <a:srgbClr val="000000"/>
                </a:solidFill>
              </a:rPr>
              <a:t>extension</a:t>
            </a:r>
            <a:r>
              <a:rPr lang="en-US" sz="1300" b="1" dirty="0">
                <a:solidFill>
                  <a:srgbClr val="000000"/>
                </a:solidFill>
              </a:rPr>
              <a:t>s</a:t>
            </a:r>
            <a:endParaRPr lang="hu-HU" sz="1300" b="1" dirty="0">
              <a:solidFill>
                <a:srgbClr val="000000"/>
              </a:solidFill>
            </a:endParaRPr>
          </a:p>
        </p:txBody>
      </p:sp>
      <p:grpSp>
        <p:nvGrpSpPr>
          <p:cNvPr id="4" name="Group 3"/>
          <p:cNvGrpSpPr/>
          <p:nvPr/>
        </p:nvGrpSpPr>
        <p:grpSpPr>
          <a:xfrm>
            <a:off x="1484844" y="2843935"/>
            <a:ext cx="6225910" cy="725956"/>
            <a:chOff x="1484844" y="3068960"/>
            <a:chExt cx="6225910" cy="725956"/>
          </a:xfrm>
        </p:grpSpPr>
        <p:sp>
          <p:nvSpPr>
            <p:cNvPr id="19" name="Line 17"/>
            <p:cNvSpPr>
              <a:spLocks noChangeShapeType="1"/>
            </p:cNvSpPr>
            <p:nvPr/>
          </p:nvSpPr>
          <p:spPr bwMode="auto">
            <a:xfrm flipV="1">
              <a:off x="1521402" y="3566134"/>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0" name="Line 25"/>
            <p:cNvSpPr>
              <a:spLocks noChangeShapeType="1"/>
            </p:cNvSpPr>
            <p:nvPr/>
          </p:nvSpPr>
          <p:spPr bwMode="auto">
            <a:xfrm>
              <a:off x="1519452" y="3580515"/>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1" name="Line 29"/>
            <p:cNvSpPr>
              <a:spLocks noChangeShapeType="1"/>
            </p:cNvSpPr>
            <p:nvPr/>
          </p:nvSpPr>
          <p:spPr bwMode="auto">
            <a:xfrm flipH="1">
              <a:off x="7676931" y="357414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2" name="Oval 13"/>
            <p:cNvSpPr>
              <a:spLocks noChangeArrowheads="1"/>
            </p:cNvSpPr>
            <p:nvPr/>
          </p:nvSpPr>
          <p:spPr bwMode="auto">
            <a:xfrm>
              <a:off x="4551918" y="373459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3" name="Line 25"/>
            <p:cNvSpPr>
              <a:spLocks noChangeShapeType="1"/>
            </p:cNvSpPr>
            <p:nvPr/>
          </p:nvSpPr>
          <p:spPr bwMode="auto">
            <a:xfrm>
              <a:off x="4585423" y="3406353"/>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4" name="Oval 13"/>
            <p:cNvSpPr>
              <a:spLocks noChangeArrowheads="1"/>
            </p:cNvSpPr>
            <p:nvPr/>
          </p:nvSpPr>
          <p:spPr bwMode="auto">
            <a:xfrm>
              <a:off x="1484844" y="3732869"/>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5" name="Oval 13"/>
            <p:cNvSpPr>
              <a:spLocks noChangeArrowheads="1"/>
            </p:cNvSpPr>
            <p:nvPr/>
          </p:nvSpPr>
          <p:spPr bwMode="auto">
            <a:xfrm>
              <a:off x="7645666" y="3728106"/>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9" name="Text Box 16"/>
            <p:cNvSpPr txBox="1">
              <a:spLocks noChangeArrowheads="1"/>
            </p:cNvSpPr>
            <p:nvPr/>
          </p:nvSpPr>
          <p:spPr bwMode="auto">
            <a:xfrm>
              <a:off x="1865195" y="3068960"/>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hu-HU" altLang="en-US" sz="1300" b="1" dirty="0">
                  <a:solidFill>
                    <a:srgbClr val="000000"/>
                  </a:solidFill>
                </a:rPr>
                <a:t>ISA extensions to enhance compute capabilities</a:t>
              </a:r>
              <a:endParaRPr lang="en-US" altLang="en-US" sz="1300" b="1" dirty="0">
                <a:solidFill>
                  <a:srgbClr val="000000"/>
                </a:solidFill>
              </a:endParaRPr>
            </a:p>
          </p:txBody>
        </p:sp>
      </p:grpSp>
      <p:sp>
        <p:nvSpPr>
          <p:cNvPr id="30" name="TextBox 29"/>
          <p:cNvSpPr txBox="1"/>
          <p:nvPr/>
        </p:nvSpPr>
        <p:spPr>
          <a:xfrm>
            <a:off x="53242" y="4861938"/>
            <a:ext cx="1309974" cy="292388"/>
          </a:xfrm>
          <a:prstGeom prst="rect">
            <a:avLst/>
          </a:prstGeom>
          <a:noFill/>
        </p:spPr>
        <p:txBody>
          <a:bodyPr wrap="none" rtlCol="0">
            <a:spAutoFit/>
          </a:bodyPr>
          <a:lstStyle/>
          <a:p>
            <a:r>
              <a:rPr lang="en-GB" sz="1300" i="1" dirty="0"/>
              <a:t>Introduced in</a:t>
            </a:r>
          </a:p>
        </p:txBody>
      </p:sp>
    </p:spTree>
    <p:extLst>
      <p:ext uri="{BB962C8B-B14F-4D97-AF65-F5344CB8AC3E}">
        <p14:creationId xmlns:p14="http://schemas.microsoft.com/office/powerpoint/2010/main" val="328293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 calcmode="lin" valueType="num">
                                      <p:cBhvr additive="base">
                                        <p:cTn id="5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 calcmode="lin" valueType="num">
                                      <p:cBhvr additive="base">
                                        <p:cTn id="6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26" grpId="0"/>
      <p:bldP spid="27" grpId="0"/>
      <p:bldP spid="28"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344989" y="1942382"/>
            <a:ext cx="84348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kumimoji="0" lang="hu-HU" sz="1900" b="0" i="0" u="none" strike="noStrike" kern="1200" cap="none" spc="0" normalizeH="0" baseline="0" noProof="0" dirty="0">
                <a:ln>
                  <a:noFill/>
                </a:ln>
                <a:solidFill>
                  <a:srgbClr val="FFFFFF"/>
                </a:solidFill>
                <a:effectLst/>
                <a:uLnTx/>
                <a:uFillTx/>
                <a:latin typeface="Verdana"/>
                <a:ea typeface="+mn-ea"/>
                <a:cs typeface="+mn-cs"/>
              </a:rPr>
              <a:t>2.2.</a:t>
            </a:r>
            <a:r>
              <a:rPr lang="en-GB" sz="1900" dirty="0">
                <a:solidFill>
                  <a:srgbClr val="FFFFFF"/>
                </a:solidFill>
              </a:rPr>
              <a:t>2 The GPR register set based FX SIMD extension</a:t>
            </a:r>
          </a:p>
        </p:txBody>
      </p:sp>
    </p:spTree>
    <p:extLst>
      <p:ext uri="{BB962C8B-B14F-4D97-AF65-F5344CB8AC3E}">
        <p14:creationId xmlns:p14="http://schemas.microsoft.com/office/powerpoint/2010/main" val="32676842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defRPr/>
            </a:pPr>
            <a:r>
              <a:rPr lang="hu-HU" sz="1700" kern="1200" dirty="0">
                <a:solidFill>
                  <a:srgbClr val="FFFFFF"/>
                </a:solidFill>
              </a:rPr>
              <a:t>2.2.</a:t>
            </a:r>
            <a:r>
              <a:rPr lang="en-GB" sz="1700" dirty="0">
                <a:solidFill>
                  <a:srgbClr val="FFFFFF"/>
                </a:solidFill>
              </a:rPr>
              <a:t>2 The GPR register set based FX SIMD extension (1)</a:t>
            </a:r>
          </a:p>
        </p:txBody>
      </p:sp>
      <p:sp>
        <p:nvSpPr>
          <p:cNvPr id="39" name="Text Box 4"/>
          <p:cNvSpPr txBox="1">
            <a:spLocks noChangeArrowheads="1"/>
          </p:cNvSpPr>
          <p:nvPr/>
        </p:nvSpPr>
        <p:spPr bwMode="auto">
          <a:xfrm>
            <a:off x="72461"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2.2.2 The GPR register set based FX SIMD ISA extension</a:t>
            </a:r>
          </a:p>
        </p:txBody>
      </p:sp>
      <p:sp>
        <p:nvSpPr>
          <p:cNvPr id="2" name="Rounded Rectangle 1"/>
          <p:cNvSpPr/>
          <p:nvPr/>
        </p:nvSpPr>
        <p:spPr bwMode="auto">
          <a:xfrm>
            <a:off x="36035" y="1927352"/>
            <a:ext cx="2858943" cy="2536763"/>
          </a:xfrm>
          <a:prstGeom prst="round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8" name="TextBox 27"/>
          <p:cNvSpPr txBox="1"/>
          <p:nvPr/>
        </p:nvSpPr>
        <p:spPr>
          <a:xfrm>
            <a:off x="532442" y="2590184"/>
            <a:ext cx="1911229"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FX-SIMD operations</a:t>
            </a:r>
            <a:endParaRPr lang="en-US" sz="1300" dirty="0">
              <a:solidFill>
                <a:srgbClr val="000000"/>
              </a:solidFill>
            </a:endParaRPr>
          </a:p>
        </p:txBody>
      </p:sp>
      <p:sp>
        <p:nvSpPr>
          <p:cNvPr id="29" name="TextBox 28"/>
          <p:cNvSpPr txBox="1"/>
          <p:nvPr/>
        </p:nvSpPr>
        <p:spPr>
          <a:xfrm>
            <a:off x="3068959" y="2615154"/>
            <a:ext cx="3004604" cy="892552"/>
          </a:xfrm>
          <a:prstGeom prst="rect">
            <a:avLst/>
          </a:prstGeom>
          <a:noFill/>
        </p:spPr>
        <p:txBody>
          <a:bodyPr wrap="none" rtlCol="0">
            <a:spAutoFit/>
          </a:bodyPr>
          <a:lstStyle/>
          <a:p>
            <a:pPr algn="ctr"/>
            <a:r>
              <a:rPr lang="en-GB" sz="1300" dirty="0">
                <a:solidFill>
                  <a:srgbClr val="000000"/>
                </a:solidFill>
              </a:rPr>
              <a:t>First </a:t>
            </a:r>
            <a:r>
              <a:rPr lang="en-GB" sz="1300" dirty="0" err="1">
                <a:solidFill>
                  <a:srgbClr val="000000"/>
                </a:solidFill>
              </a:rPr>
              <a:t>i</a:t>
            </a:r>
            <a:r>
              <a:rPr lang="hu-HU" sz="1300" dirty="0">
                <a:solidFill>
                  <a:srgbClr val="000000"/>
                </a:solidFill>
              </a:rPr>
              <a:t>t support</a:t>
            </a:r>
            <a:r>
              <a:rPr lang="en-GB" sz="1300" dirty="0" err="1">
                <a:solidFill>
                  <a:srgbClr val="000000"/>
                </a:solidFill>
              </a:rPr>
              <a:t>ed</a:t>
            </a:r>
            <a:r>
              <a:rPr lang="en-GB" sz="1300" dirty="0">
                <a:solidFill>
                  <a:srgbClr val="000000"/>
                </a:solidFill>
              </a:rPr>
              <a:t> </a:t>
            </a:r>
            <a:r>
              <a:rPr lang="en-GB" sz="1300" dirty="0" smtClean="0">
                <a:solidFill>
                  <a:srgbClr val="000000"/>
                </a:solidFill>
              </a:rPr>
              <a:t>only </a:t>
            </a:r>
            <a:endParaRPr lang="en-GB" sz="1300" dirty="0">
              <a:solidFill>
                <a:srgbClr val="000000"/>
              </a:solidFill>
            </a:endParaRPr>
          </a:p>
          <a:p>
            <a:pPr algn="ctr"/>
            <a:r>
              <a:rPr lang="en-GB" sz="1300" dirty="0">
                <a:solidFill>
                  <a:srgbClr val="000000"/>
                </a:solidFill>
              </a:rPr>
              <a:t>scalar </a:t>
            </a:r>
            <a:r>
              <a:rPr lang="hu-HU" sz="1300" dirty="0">
                <a:solidFill>
                  <a:srgbClr val="000000"/>
                </a:solidFill>
              </a:rPr>
              <a:t>FP </a:t>
            </a:r>
            <a:r>
              <a:rPr lang="en-GB" sz="1300" dirty="0">
                <a:solidFill>
                  <a:srgbClr val="000000"/>
                </a:solidFill>
              </a:rPr>
              <a:t>and FP</a:t>
            </a:r>
            <a:r>
              <a:rPr lang="hu-HU" sz="1300" dirty="0">
                <a:solidFill>
                  <a:srgbClr val="000000"/>
                </a:solidFill>
              </a:rPr>
              <a:t> SIMD operations</a:t>
            </a:r>
            <a:endParaRPr lang="en-GB" sz="1300" dirty="0">
              <a:solidFill>
                <a:srgbClr val="000000"/>
              </a:solidFill>
            </a:endParaRPr>
          </a:p>
          <a:p>
            <a:pPr algn="ctr"/>
            <a:r>
              <a:rPr lang="en-GB" sz="1300" dirty="0">
                <a:solidFill>
                  <a:srgbClr val="000000"/>
                </a:solidFill>
              </a:rPr>
              <a:t>then also </a:t>
            </a:r>
          </a:p>
          <a:p>
            <a:pPr algn="ctr"/>
            <a:r>
              <a:rPr lang="en-GB" sz="1300" dirty="0">
                <a:solidFill>
                  <a:srgbClr val="000000"/>
                </a:solidFill>
              </a:rPr>
              <a:t>FX/FP SIMD operations</a:t>
            </a:r>
            <a:endParaRPr lang="en-US" sz="1300" dirty="0">
              <a:solidFill>
                <a:srgbClr val="000000"/>
              </a:solidFill>
            </a:endParaRPr>
          </a:p>
        </p:txBody>
      </p:sp>
      <p:sp>
        <p:nvSpPr>
          <p:cNvPr id="30" name="TextBox 29"/>
          <p:cNvSpPr txBox="1"/>
          <p:nvPr/>
        </p:nvSpPr>
        <p:spPr>
          <a:xfrm>
            <a:off x="6247543" y="2612542"/>
            <a:ext cx="2861682" cy="692497"/>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FX/FP SIMD operations</a:t>
            </a:r>
          </a:p>
          <a:p>
            <a:pPr algn="ctr"/>
            <a:r>
              <a:rPr lang="hu-HU" sz="1300" dirty="0">
                <a:solidFill>
                  <a:srgbClr val="000000"/>
                </a:solidFill>
              </a:rPr>
              <a:t>on long </a:t>
            </a:r>
            <a:r>
              <a:rPr lang="en-GB" sz="1300" dirty="0">
                <a:solidFill>
                  <a:srgbClr val="000000"/>
                </a:solidFill>
              </a:rPr>
              <a:t>(up to 16x128-bit) </a:t>
            </a:r>
            <a:r>
              <a:rPr lang="hu-HU" sz="1300" dirty="0">
                <a:solidFill>
                  <a:srgbClr val="000000"/>
                </a:solidFill>
              </a:rPr>
              <a:t>data</a:t>
            </a:r>
            <a:endParaRPr lang="en-US" sz="1300" dirty="0">
              <a:solidFill>
                <a:srgbClr val="000000"/>
              </a:solidFill>
            </a:endParaRPr>
          </a:p>
        </p:txBody>
      </p:sp>
      <p:sp>
        <p:nvSpPr>
          <p:cNvPr id="31" name="TextBox 30"/>
          <p:cNvSpPr txBox="1"/>
          <p:nvPr/>
        </p:nvSpPr>
        <p:spPr>
          <a:xfrm>
            <a:off x="1110758" y="3527248"/>
            <a:ext cx="760144" cy="292388"/>
          </a:xfrm>
          <a:prstGeom prst="rect">
            <a:avLst/>
          </a:prstGeom>
          <a:noFill/>
        </p:spPr>
        <p:txBody>
          <a:bodyPr wrap="none" rtlCol="0">
            <a:spAutoFit/>
          </a:bodyPr>
          <a:lstStyle/>
          <a:p>
            <a:r>
              <a:rPr lang="en-US" sz="1300" dirty="0"/>
              <a:t>Armv6</a:t>
            </a:r>
          </a:p>
        </p:txBody>
      </p:sp>
      <p:sp>
        <p:nvSpPr>
          <p:cNvPr id="32" name="TextBox 31"/>
          <p:cNvSpPr txBox="1"/>
          <p:nvPr/>
        </p:nvSpPr>
        <p:spPr>
          <a:xfrm>
            <a:off x="4216901" y="3514346"/>
            <a:ext cx="760144" cy="292388"/>
          </a:xfrm>
          <a:prstGeom prst="rect">
            <a:avLst/>
          </a:prstGeom>
          <a:noFill/>
        </p:spPr>
        <p:txBody>
          <a:bodyPr wrap="none" rtlCol="0">
            <a:spAutoFit/>
          </a:bodyPr>
          <a:lstStyle/>
          <a:p>
            <a:r>
              <a:rPr lang="en-US" sz="1300" dirty="0"/>
              <a:t>Armv5</a:t>
            </a:r>
          </a:p>
        </p:txBody>
      </p:sp>
      <p:sp>
        <p:nvSpPr>
          <p:cNvPr id="33" name="TextBox 32"/>
          <p:cNvSpPr txBox="1"/>
          <p:nvPr/>
        </p:nvSpPr>
        <p:spPr>
          <a:xfrm>
            <a:off x="7216406" y="3518882"/>
            <a:ext cx="926857" cy="292388"/>
          </a:xfrm>
          <a:prstGeom prst="rect">
            <a:avLst/>
          </a:prstGeom>
          <a:noFill/>
        </p:spPr>
        <p:txBody>
          <a:bodyPr wrap="none" rtlCol="0">
            <a:spAutoFit/>
          </a:bodyPr>
          <a:lstStyle/>
          <a:p>
            <a:r>
              <a:rPr lang="en-US" sz="1300" dirty="0"/>
              <a:t>Armv8.2</a:t>
            </a:r>
          </a:p>
        </p:txBody>
      </p:sp>
      <p:sp>
        <p:nvSpPr>
          <p:cNvPr id="34" name="TextBox 33"/>
          <p:cNvSpPr txBox="1"/>
          <p:nvPr/>
        </p:nvSpPr>
        <p:spPr>
          <a:xfrm>
            <a:off x="6260640" y="4554125"/>
            <a:ext cx="2811860" cy="292388"/>
          </a:xfrm>
          <a:prstGeom prst="rect">
            <a:avLst/>
          </a:prstGeom>
          <a:noFill/>
        </p:spPr>
        <p:txBody>
          <a:bodyPr wrap="none" rtlCol="0">
            <a:spAutoFit/>
          </a:bodyPr>
          <a:lstStyle/>
          <a:p>
            <a:r>
              <a:rPr lang="en-US" sz="1300" dirty="0" err="1"/>
              <a:t>SVE</a:t>
            </a:r>
            <a:r>
              <a:rPr lang="en-US" sz="1300" dirty="0"/>
              <a:t>: Scalable Vector Extension</a:t>
            </a:r>
          </a:p>
        </p:txBody>
      </p:sp>
      <p:sp>
        <p:nvSpPr>
          <p:cNvPr id="40" name="Line 17"/>
          <p:cNvSpPr>
            <a:spLocks noChangeShapeType="1"/>
          </p:cNvSpPr>
          <p:nvPr/>
        </p:nvSpPr>
        <p:spPr bwMode="auto">
          <a:xfrm flipV="1">
            <a:off x="1521402" y="1698571"/>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6" name="Line 25"/>
          <p:cNvSpPr>
            <a:spLocks noChangeShapeType="1"/>
          </p:cNvSpPr>
          <p:nvPr/>
        </p:nvSpPr>
        <p:spPr bwMode="auto">
          <a:xfrm>
            <a:off x="1519452" y="1712952"/>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7" name="Line 29"/>
          <p:cNvSpPr>
            <a:spLocks noChangeShapeType="1"/>
          </p:cNvSpPr>
          <p:nvPr/>
        </p:nvSpPr>
        <p:spPr bwMode="auto">
          <a:xfrm flipH="1">
            <a:off x="7676931" y="170658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8" name="Oval 13"/>
          <p:cNvSpPr>
            <a:spLocks noChangeArrowheads="1"/>
          </p:cNvSpPr>
          <p:nvPr/>
        </p:nvSpPr>
        <p:spPr bwMode="auto">
          <a:xfrm>
            <a:off x="4551918" y="1867028"/>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9" name="Line 25"/>
          <p:cNvSpPr>
            <a:spLocks noChangeShapeType="1"/>
          </p:cNvSpPr>
          <p:nvPr/>
        </p:nvSpPr>
        <p:spPr bwMode="auto">
          <a:xfrm>
            <a:off x="4585423" y="1538790"/>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0" name="Oval 13"/>
          <p:cNvSpPr>
            <a:spLocks noChangeArrowheads="1"/>
          </p:cNvSpPr>
          <p:nvPr/>
        </p:nvSpPr>
        <p:spPr bwMode="auto">
          <a:xfrm>
            <a:off x="1484844" y="1865306"/>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1" name="Oval 13"/>
          <p:cNvSpPr>
            <a:spLocks noChangeArrowheads="1"/>
          </p:cNvSpPr>
          <p:nvPr/>
        </p:nvSpPr>
        <p:spPr bwMode="auto">
          <a:xfrm>
            <a:off x="7645666" y="186054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2" name="Text Box 6"/>
          <p:cNvSpPr txBox="1">
            <a:spLocks noChangeArrowheads="1"/>
          </p:cNvSpPr>
          <p:nvPr/>
        </p:nvSpPr>
        <p:spPr bwMode="auto">
          <a:xfrm>
            <a:off x="71500" y="2033988"/>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a:solidFill>
                  <a:srgbClr val="000000"/>
                </a:solidFill>
              </a:rPr>
              <a:t>The GPR register set based</a:t>
            </a:r>
          </a:p>
          <a:p>
            <a:pPr algn="ctr" eaLnBrk="1" hangingPunct="1"/>
            <a:r>
              <a:rPr lang="en-GB" sz="1300" b="1" dirty="0">
                <a:solidFill>
                  <a:srgbClr val="000000"/>
                </a:solidFill>
              </a:rPr>
              <a:t>FX </a:t>
            </a:r>
            <a:r>
              <a:rPr lang="hu-HU" sz="1300" b="1" dirty="0">
                <a:solidFill>
                  <a:srgbClr val="000000"/>
                </a:solidFill>
              </a:rPr>
              <a:t>SIMD</a:t>
            </a:r>
            <a:r>
              <a:rPr lang="en-US" sz="1300" b="1" dirty="0">
                <a:solidFill>
                  <a:srgbClr val="000000"/>
                </a:solidFill>
              </a:rPr>
              <a:t> extension</a:t>
            </a:r>
            <a:endParaRPr lang="hu-HU" sz="1300" b="1" dirty="0">
              <a:solidFill>
                <a:srgbClr val="000000"/>
              </a:solidFill>
            </a:endParaRPr>
          </a:p>
          <a:p>
            <a:pPr algn="ctr" eaLnBrk="1" hangingPunct="1"/>
            <a:r>
              <a:rPr lang="en-US" sz="1300" b="1" dirty="0">
                <a:solidFill>
                  <a:srgbClr val="000000"/>
                </a:solidFill>
              </a:rPr>
              <a:t> </a:t>
            </a:r>
          </a:p>
        </p:txBody>
      </p:sp>
      <p:sp>
        <p:nvSpPr>
          <p:cNvPr id="53" name="Text Box 5"/>
          <p:cNvSpPr txBox="1">
            <a:spLocks noChangeArrowheads="1"/>
          </p:cNvSpPr>
          <p:nvPr/>
        </p:nvSpPr>
        <p:spPr bwMode="auto">
          <a:xfrm>
            <a:off x="2873077" y="2033845"/>
            <a:ext cx="33538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The sec</a:t>
            </a:r>
            <a:r>
              <a:rPr lang="hu-HU" sz="1300" b="1" dirty="0">
                <a:solidFill>
                  <a:srgbClr val="000000"/>
                </a:solidFill>
              </a:rPr>
              <a:t>ondary register set </a:t>
            </a:r>
            <a:r>
              <a:rPr lang="en-GB" sz="1300" b="1" dirty="0">
                <a:solidFill>
                  <a:srgbClr val="000000"/>
                </a:solidFill>
              </a:rPr>
              <a:t>based</a:t>
            </a:r>
            <a:endParaRPr lang="en-US" sz="1300" b="1" dirty="0">
              <a:solidFill>
                <a:srgbClr val="000000"/>
              </a:solidFill>
            </a:endParaRPr>
          </a:p>
          <a:p>
            <a:pPr algn="ctr" eaLnBrk="1" hangingPunct="1"/>
            <a:r>
              <a:rPr lang="en-US" sz="1300" b="1" dirty="0">
                <a:solidFill>
                  <a:srgbClr val="000000"/>
                </a:solidFill>
              </a:rPr>
              <a:t>scalar </a:t>
            </a:r>
            <a:r>
              <a:rPr lang="hu-HU" sz="1300" b="1" dirty="0">
                <a:solidFill>
                  <a:srgbClr val="000000"/>
                </a:solidFill>
              </a:rPr>
              <a:t>FP and SIMD extensions</a:t>
            </a:r>
          </a:p>
        </p:txBody>
      </p:sp>
      <p:sp>
        <p:nvSpPr>
          <p:cNvPr id="65" name="TextBox 64"/>
          <p:cNvSpPr txBox="1"/>
          <p:nvPr/>
        </p:nvSpPr>
        <p:spPr>
          <a:xfrm>
            <a:off x="6349480" y="2064030"/>
            <a:ext cx="2770309" cy="492443"/>
          </a:xfrm>
          <a:prstGeom prst="rect">
            <a:avLst/>
          </a:prstGeom>
          <a:noFill/>
        </p:spPr>
        <p:txBody>
          <a:bodyPr wrap="none" rtlCol="0">
            <a:spAutoFit/>
          </a:bodyPr>
          <a:lstStyle/>
          <a:p>
            <a:pPr algn="ctr"/>
            <a:r>
              <a:rPr lang="en-US" sz="1300" b="1" dirty="0">
                <a:solidFill>
                  <a:srgbClr val="000000"/>
                </a:solidFill>
              </a:rPr>
              <a:t>The SVE register set added </a:t>
            </a:r>
          </a:p>
          <a:p>
            <a:pPr algn="ctr"/>
            <a:r>
              <a:rPr lang="en-US" sz="1300" b="1" dirty="0">
                <a:solidFill>
                  <a:srgbClr val="000000"/>
                </a:solidFill>
              </a:rPr>
              <a:t>with SIMD </a:t>
            </a:r>
            <a:r>
              <a:rPr lang="hu-HU" sz="1300" b="1" dirty="0">
                <a:solidFill>
                  <a:srgbClr val="000000"/>
                </a:solidFill>
              </a:rPr>
              <a:t>extension</a:t>
            </a:r>
            <a:r>
              <a:rPr lang="en-US" sz="1300" b="1" dirty="0">
                <a:solidFill>
                  <a:srgbClr val="000000"/>
                </a:solidFill>
              </a:rPr>
              <a:t>s</a:t>
            </a:r>
            <a:endParaRPr lang="hu-HU" sz="1300" b="1" dirty="0">
              <a:solidFill>
                <a:srgbClr val="000000"/>
              </a:solidFill>
            </a:endParaRPr>
          </a:p>
        </p:txBody>
      </p:sp>
      <p:sp>
        <p:nvSpPr>
          <p:cNvPr id="66" name="Text Box 16"/>
          <p:cNvSpPr txBox="1">
            <a:spLocks noChangeArrowheads="1"/>
          </p:cNvSpPr>
          <p:nvPr/>
        </p:nvSpPr>
        <p:spPr bwMode="auto">
          <a:xfrm>
            <a:off x="1865195" y="1201397"/>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hu-HU" altLang="en-US" sz="1300" b="1" dirty="0">
                <a:solidFill>
                  <a:srgbClr val="000000"/>
                </a:solidFill>
              </a:rPr>
              <a:t>ISA extensions to enhance compute capabilities</a:t>
            </a:r>
            <a:endParaRPr lang="en-US" altLang="en-US" sz="1300" b="1" dirty="0">
              <a:solidFill>
                <a:srgbClr val="000000"/>
              </a:solidFill>
            </a:endParaRPr>
          </a:p>
        </p:txBody>
      </p:sp>
      <p:sp>
        <p:nvSpPr>
          <p:cNvPr id="67" name="TextBox 66"/>
          <p:cNvSpPr txBox="1"/>
          <p:nvPr/>
        </p:nvSpPr>
        <p:spPr>
          <a:xfrm>
            <a:off x="53242" y="3271210"/>
            <a:ext cx="1309974" cy="292388"/>
          </a:xfrm>
          <a:prstGeom prst="rect">
            <a:avLst/>
          </a:prstGeom>
          <a:noFill/>
        </p:spPr>
        <p:txBody>
          <a:bodyPr wrap="none" rtlCol="0">
            <a:spAutoFit/>
          </a:bodyPr>
          <a:lstStyle/>
          <a:p>
            <a:r>
              <a:rPr lang="en-GB" sz="1300" i="1" dirty="0"/>
              <a:t>Introduced in</a:t>
            </a:r>
          </a:p>
        </p:txBody>
      </p:sp>
      <p:sp>
        <p:nvSpPr>
          <p:cNvPr id="68" name="TextBox 67"/>
          <p:cNvSpPr txBox="1"/>
          <p:nvPr/>
        </p:nvSpPr>
        <p:spPr>
          <a:xfrm>
            <a:off x="746575" y="3834188"/>
            <a:ext cx="1452642" cy="569387"/>
          </a:xfrm>
          <a:prstGeom prst="rect">
            <a:avLst/>
          </a:prstGeom>
          <a:noFill/>
        </p:spPr>
        <p:txBody>
          <a:bodyPr wrap="none" rtlCol="0">
            <a:spAutoFit/>
          </a:bodyPr>
          <a:lstStyle/>
          <a:p>
            <a:pPr algn="ctr">
              <a:spcAft>
                <a:spcPts val="600"/>
              </a:spcAft>
            </a:pPr>
            <a:r>
              <a:rPr lang="en-GB" sz="1300" i="1" dirty="0">
                <a:solidFill>
                  <a:srgbClr val="000000"/>
                </a:solidFill>
              </a:rPr>
              <a:t>(2002)</a:t>
            </a:r>
          </a:p>
          <a:p>
            <a:pPr algn="ctr">
              <a:spcAft>
                <a:spcPts val="400"/>
              </a:spcAft>
            </a:pPr>
            <a:r>
              <a:rPr lang="en-GB" sz="1300" i="1" dirty="0">
                <a:solidFill>
                  <a:srgbClr val="000000"/>
                </a:solidFill>
              </a:rPr>
              <a:t>(Section 2.2.2)</a:t>
            </a:r>
            <a:endParaRPr lang="en-US" sz="1300" i="1" dirty="0">
              <a:solidFill>
                <a:srgbClr val="000000"/>
              </a:solidFill>
            </a:endParaRPr>
          </a:p>
        </p:txBody>
      </p:sp>
      <p:sp>
        <p:nvSpPr>
          <p:cNvPr id="69" name="TextBox 68"/>
          <p:cNvSpPr txBox="1"/>
          <p:nvPr/>
        </p:nvSpPr>
        <p:spPr>
          <a:xfrm>
            <a:off x="3851920" y="3834045"/>
            <a:ext cx="1452642" cy="569387"/>
          </a:xfrm>
          <a:prstGeom prst="rect">
            <a:avLst/>
          </a:prstGeom>
          <a:noFill/>
        </p:spPr>
        <p:txBody>
          <a:bodyPr wrap="none" rtlCol="0">
            <a:spAutoFit/>
          </a:bodyPr>
          <a:lstStyle/>
          <a:p>
            <a:pPr algn="ctr">
              <a:spcAft>
                <a:spcPts val="600"/>
              </a:spcAft>
            </a:pPr>
            <a:r>
              <a:rPr lang="en-GB" sz="1300" i="1" dirty="0">
                <a:solidFill>
                  <a:srgbClr val="000000"/>
                </a:solidFill>
              </a:rPr>
              <a:t>(2000)</a:t>
            </a:r>
          </a:p>
          <a:p>
            <a:pPr algn="ctr">
              <a:spcAft>
                <a:spcPts val="400"/>
              </a:spcAft>
            </a:pPr>
            <a:r>
              <a:rPr lang="en-GB" sz="1300" i="1" dirty="0">
                <a:solidFill>
                  <a:srgbClr val="000000"/>
                </a:solidFill>
              </a:rPr>
              <a:t>(Section 2.2.3)</a:t>
            </a:r>
            <a:endParaRPr lang="en-US" sz="1300" i="1" dirty="0">
              <a:solidFill>
                <a:srgbClr val="000000"/>
              </a:solidFill>
            </a:endParaRPr>
          </a:p>
        </p:txBody>
      </p:sp>
      <p:sp>
        <p:nvSpPr>
          <p:cNvPr id="70" name="TextBox 69"/>
          <p:cNvSpPr txBox="1"/>
          <p:nvPr/>
        </p:nvSpPr>
        <p:spPr>
          <a:xfrm>
            <a:off x="6957265" y="3835850"/>
            <a:ext cx="1452642" cy="569387"/>
          </a:xfrm>
          <a:prstGeom prst="rect">
            <a:avLst/>
          </a:prstGeom>
          <a:noFill/>
        </p:spPr>
        <p:txBody>
          <a:bodyPr wrap="none" rtlCol="0">
            <a:spAutoFit/>
          </a:bodyPr>
          <a:lstStyle/>
          <a:p>
            <a:pPr algn="ctr">
              <a:spcAft>
                <a:spcPts val="600"/>
              </a:spcAft>
            </a:pPr>
            <a:r>
              <a:rPr lang="en-GB" sz="1300" i="1" dirty="0">
                <a:solidFill>
                  <a:srgbClr val="000000"/>
                </a:solidFill>
              </a:rPr>
              <a:t>(2016)</a:t>
            </a:r>
          </a:p>
          <a:p>
            <a:pPr algn="ctr">
              <a:spcAft>
                <a:spcPts val="400"/>
              </a:spcAft>
            </a:pPr>
            <a:r>
              <a:rPr lang="en-GB" sz="1300" i="1" dirty="0">
                <a:solidFill>
                  <a:srgbClr val="000000"/>
                </a:solidFill>
              </a:rPr>
              <a:t>(Section 2.2.4)</a:t>
            </a:r>
            <a:endParaRPr lang="en-US" sz="1300" i="1" dirty="0">
              <a:solidFill>
                <a:srgbClr val="000000"/>
              </a:solidFill>
            </a:endParaRPr>
          </a:p>
        </p:txBody>
      </p:sp>
    </p:spTree>
    <p:extLst>
      <p:ext uri="{BB962C8B-B14F-4D97-AF65-F5344CB8AC3E}">
        <p14:creationId xmlns:p14="http://schemas.microsoft.com/office/powerpoint/2010/main" val="166291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2.2.</a:t>
            </a:r>
            <a:r>
              <a:rPr lang="en-GB" sz="1700" dirty="0">
                <a:solidFill>
                  <a:srgbClr val="FFFFFF"/>
                </a:solidFill>
              </a:rPr>
              <a:t>2 The GPR register set based FX SIMD extension (2)</a:t>
            </a:r>
            <a:endParaRPr lang="en-US" sz="1700" dirty="0">
              <a:solidFill>
                <a:srgbClr val="FFFFFF"/>
              </a:solidFill>
            </a:endParaRPr>
          </a:p>
        </p:txBody>
      </p:sp>
      <p:sp>
        <p:nvSpPr>
          <p:cNvPr id="34" name="TextBox 33"/>
          <p:cNvSpPr txBox="1"/>
          <p:nvPr/>
        </p:nvSpPr>
        <p:spPr>
          <a:xfrm>
            <a:off x="73881" y="413665"/>
            <a:ext cx="8659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T</a:t>
            </a:r>
            <a:r>
              <a:rPr kumimoji="0" lang="hu-HU" sz="1800" b="0" i="0" u="none" strike="noStrike" kern="1200" cap="none" spc="0" normalizeH="0" baseline="0" noProof="0" dirty="0">
                <a:ln>
                  <a:noFill/>
                </a:ln>
                <a:solidFill>
                  <a:srgbClr val="2D2D8A"/>
                </a:solidFill>
                <a:effectLst/>
                <a:uLnTx/>
                <a:uFillTx/>
                <a:latin typeface="Verdana"/>
                <a:ea typeface="+mn-ea"/>
                <a:cs typeface="+mn-cs"/>
              </a:rPr>
              <a:t>he </a:t>
            </a:r>
            <a:r>
              <a:rPr kumimoji="0" lang="en-GB" sz="1800" b="0" i="0" u="none" strike="noStrike" kern="1200" cap="none" spc="0" normalizeH="0" baseline="0" noProof="0" dirty="0">
                <a:ln>
                  <a:noFill/>
                </a:ln>
                <a:solidFill>
                  <a:srgbClr val="2D2D8A"/>
                </a:solidFill>
                <a:effectLst/>
                <a:uLnTx/>
                <a:uFillTx/>
                <a:latin typeface="Verdana"/>
                <a:ea typeface="+mn-ea"/>
                <a:cs typeface="+mn-cs"/>
              </a:rPr>
              <a:t>FX SIMD extension, based on the GPR register set of the Armv6 ISA</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0" name="TextBox 49"/>
          <p:cNvSpPr txBox="1"/>
          <p:nvPr/>
        </p:nvSpPr>
        <p:spPr>
          <a:xfrm>
            <a:off x="2294499" y="1166901"/>
            <a:ext cx="195598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0000"/>
                </a:solidFill>
                <a:effectLst/>
                <a:uLnTx/>
                <a:uFillTx/>
                <a:latin typeface="Verdana"/>
                <a:ea typeface="+mn-ea"/>
                <a:cs typeface="+mn-cs"/>
              </a:rPr>
              <a:t>Armv3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Previously 26 bit</a:t>
            </a:r>
            <a:r>
              <a:rPr kumimoji="0" lang="en-GB" sz="1200" b="0" i="0" u="none" strike="noStrike" kern="1200" cap="none" spc="0" normalizeH="0" baseline="0" noProof="0" dirty="0">
                <a:ln>
                  <a:noFill/>
                </a:ln>
                <a:solidFill>
                  <a:srgbClr val="000000"/>
                </a:solidFill>
                <a:effectLst/>
                <a:uLnTx/>
                <a:uFillTx/>
                <a:latin typeface="Verdana"/>
                <a:ea typeface="+mn-ea"/>
                <a:cs typeface="+mn-cs"/>
              </a:rPr>
              <a:t> </a:t>
            </a:r>
            <a:r>
              <a:rPr kumimoji="0" lang="hu-HU" sz="1200" b="0" i="0" u="none" strike="noStrike" kern="1200" cap="none" spc="0" normalizeH="0" baseline="0" noProof="0" dirty="0">
                <a:ln>
                  <a:noFill/>
                </a:ln>
                <a:solidFill>
                  <a:srgbClr val="000000"/>
                </a:solidFill>
                <a:effectLst/>
                <a:uLnTx/>
                <a:uFillTx/>
                <a:latin typeface="Verdana"/>
                <a:ea typeface="+mn-ea"/>
                <a:cs typeface="+mn-cs"/>
              </a:rPr>
              <a:t>wide)</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6" name="Rectangle 55"/>
          <p:cNvSpPr/>
          <p:nvPr/>
        </p:nvSpPr>
        <p:spPr bwMode="auto">
          <a:xfrm>
            <a:off x="2800988" y="2237412"/>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57" name="TextBox 56"/>
          <p:cNvSpPr txBox="1"/>
          <p:nvPr/>
        </p:nvSpPr>
        <p:spPr>
          <a:xfrm>
            <a:off x="2980848" y="1928287"/>
            <a:ext cx="3802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32</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8" name="TextBox 57"/>
          <p:cNvSpPr txBox="1"/>
          <p:nvPr/>
        </p:nvSpPr>
        <p:spPr>
          <a:xfrm>
            <a:off x="2366755" y="2269080"/>
            <a:ext cx="3802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13</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9" name="TextBox 58"/>
          <p:cNvSpPr txBox="1"/>
          <p:nvPr/>
        </p:nvSpPr>
        <p:spPr>
          <a:xfrm>
            <a:off x="2096725" y="1657715"/>
            <a:ext cx="1766830" cy="2658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70C0"/>
                </a:solidFill>
                <a:effectLst/>
                <a:uLnTx/>
                <a:uFillTx/>
                <a:latin typeface="Verdana"/>
                <a:ea typeface="+mn-ea"/>
                <a:cs typeface="+mn-cs"/>
              </a:rPr>
              <a:t>GPR register set </a:t>
            </a:r>
            <a:endParaRPr kumimoji="0" lang="en-US" sz="1300" b="1" i="0" u="none" strike="noStrike" kern="1200" cap="none" spc="0" normalizeH="0" baseline="0" noProof="0" dirty="0">
              <a:ln>
                <a:noFill/>
              </a:ln>
              <a:solidFill>
                <a:srgbClr val="0070C0"/>
              </a:solidFill>
              <a:effectLst/>
              <a:uLnTx/>
              <a:uFillTx/>
              <a:latin typeface="Verdana"/>
              <a:ea typeface="+mn-ea"/>
              <a:cs typeface="+mn-cs"/>
            </a:endParaRPr>
          </a:p>
        </p:txBody>
      </p:sp>
      <p:sp>
        <p:nvSpPr>
          <p:cNvPr id="68" name="TextBox 67"/>
          <p:cNvSpPr txBox="1"/>
          <p:nvPr/>
        </p:nvSpPr>
        <p:spPr>
          <a:xfrm>
            <a:off x="4031940" y="969855"/>
            <a:ext cx="5212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srgbClr val="000000"/>
                </a:solidFill>
                <a:effectLst/>
                <a:uLnTx/>
                <a:uFillTx/>
                <a:latin typeface="Verdana"/>
                <a:ea typeface="+mn-ea"/>
                <a:cs typeface="+mn-cs"/>
              </a:rPr>
              <a:t>...</a:t>
            </a:r>
            <a:endParaRPr kumimoji="0" lang="en-US" sz="2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0" name="TextBox 69"/>
          <p:cNvSpPr txBox="1"/>
          <p:nvPr/>
        </p:nvSpPr>
        <p:spPr>
          <a:xfrm>
            <a:off x="5322790" y="1161499"/>
            <a:ext cx="77938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0000"/>
                </a:solidFill>
                <a:effectLst/>
                <a:uLnTx/>
                <a:uFillTx/>
                <a:latin typeface="Verdana"/>
                <a:ea typeface="+mn-ea"/>
                <a:cs typeface="+mn-cs"/>
              </a:rPr>
              <a:t>Armv6</a:t>
            </a:r>
          </a:p>
        </p:txBody>
      </p:sp>
      <p:sp>
        <p:nvSpPr>
          <p:cNvPr id="71" name="Rounded Rectangle 70"/>
          <p:cNvSpPr/>
          <p:nvPr/>
        </p:nvSpPr>
        <p:spPr bwMode="auto">
          <a:xfrm>
            <a:off x="2205245" y="3476351"/>
            <a:ext cx="4572000" cy="792000"/>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2" name="Rounded Rectangle 71"/>
          <p:cNvSpPr/>
          <p:nvPr/>
        </p:nvSpPr>
        <p:spPr bwMode="auto">
          <a:xfrm>
            <a:off x="4641848" y="4416420"/>
            <a:ext cx="2124000" cy="1422855"/>
          </a:xfrm>
          <a:prstGeom prst="roundRect">
            <a:avLst/>
          </a:prstGeom>
          <a:solidFill>
            <a:srgbClr val="FFEBAB"/>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TextBox 73"/>
          <p:cNvSpPr txBox="1"/>
          <p:nvPr/>
        </p:nvSpPr>
        <p:spPr>
          <a:xfrm>
            <a:off x="2375015" y="3755572"/>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75" name="TextBox 74"/>
          <p:cNvSpPr txBox="1"/>
          <p:nvPr/>
        </p:nvSpPr>
        <p:spPr>
          <a:xfrm>
            <a:off x="3322729" y="3763253"/>
            <a:ext cx="713657" cy="461665"/>
          </a:xfrm>
          <a:prstGeom prst="rect">
            <a:avLst/>
          </a:prstGeom>
          <a:noFill/>
        </p:spPr>
        <p:txBody>
          <a:bodyPr wrap="none" rtlCol="0">
            <a:spAutoFit/>
          </a:bodyPr>
          <a:lstStyle/>
          <a:p>
            <a:r>
              <a:rPr lang="hu-HU" sz="1200" dirty="0"/>
              <a:t>FX32</a:t>
            </a:r>
            <a:endParaRPr lang="en-GB" sz="1200" dirty="0"/>
          </a:p>
          <a:p>
            <a:r>
              <a:rPr lang="en-GB" sz="1200" dirty="0"/>
              <a:t>Bool32</a:t>
            </a:r>
            <a:endParaRPr lang="en-US" sz="1200" dirty="0"/>
          </a:p>
        </p:txBody>
      </p:sp>
      <p:sp>
        <p:nvSpPr>
          <p:cNvPr id="76" name="TextBox 75"/>
          <p:cNvSpPr txBox="1"/>
          <p:nvPr/>
        </p:nvSpPr>
        <p:spPr>
          <a:xfrm>
            <a:off x="5092144" y="4503847"/>
            <a:ext cx="1460076" cy="492443"/>
          </a:xfrm>
          <a:prstGeom prst="rect">
            <a:avLst/>
          </a:prstGeom>
          <a:noFill/>
        </p:spPr>
        <p:txBody>
          <a:bodyPr wrap="square" rtlCol="0">
            <a:spAutoFit/>
          </a:bodyPr>
          <a:lstStyle/>
          <a:p>
            <a:pPr algn="ctr"/>
            <a:r>
              <a:rPr lang="en-US" sz="1300" b="1" dirty="0">
                <a:solidFill>
                  <a:srgbClr val="FF0000"/>
                </a:solidFill>
              </a:rPr>
              <a:t>FX </a:t>
            </a:r>
            <a:r>
              <a:rPr lang="hu-HU" sz="1300" b="1" dirty="0">
                <a:solidFill>
                  <a:srgbClr val="FF0000"/>
                </a:solidFill>
              </a:rPr>
              <a:t>SIMD</a:t>
            </a:r>
          </a:p>
          <a:p>
            <a:pPr algn="ctr"/>
            <a:r>
              <a:rPr lang="hu-HU" sz="1300" b="1" dirty="0">
                <a:solidFill>
                  <a:srgbClr val="FF0000"/>
                </a:solidFill>
              </a:rPr>
              <a:t>extension</a:t>
            </a:r>
            <a:r>
              <a:rPr lang="en-US" sz="1300" b="1" dirty="0">
                <a:solidFill>
                  <a:srgbClr val="FF0000"/>
                </a:solidFill>
              </a:rPr>
              <a:t>s</a:t>
            </a:r>
          </a:p>
        </p:txBody>
      </p:sp>
      <p:sp>
        <p:nvSpPr>
          <p:cNvPr id="77" name="Rectangle 76"/>
          <p:cNvSpPr/>
          <p:nvPr/>
        </p:nvSpPr>
        <p:spPr>
          <a:xfrm>
            <a:off x="4747634" y="5427726"/>
            <a:ext cx="2029611" cy="276999"/>
          </a:xfrm>
          <a:prstGeom prst="rect">
            <a:avLst/>
          </a:prstGeom>
        </p:spPr>
        <p:txBody>
          <a:bodyPr wrap="square">
            <a:spAutoFit/>
          </a:bodyPr>
          <a:lstStyle/>
          <a:p>
            <a:pPr algn="ctr"/>
            <a:r>
              <a:rPr lang="hu-HU" sz="1200" dirty="0"/>
              <a:t>FX8/16 operations</a:t>
            </a:r>
            <a:endParaRPr lang="en-US" sz="1200" dirty="0"/>
          </a:p>
        </p:txBody>
      </p:sp>
      <p:sp>
        <p:nvSpPr>
          <p:cNvPr id="78" name="TextBox 77"/>
          <p:cNvSpPr txBox="1"/>
          <p:nvPr/>
        </p:nvSpPr>
        <p:spPr>
          <a:xfrm>
            <a:off x="2597568" y="3482886"/>
            <a:ext cx="1074332" cy="292388"/>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sp>
        <p:nvSpPr>
          <p:cNvPr id="79" name="TextBox 78"/>
          <p:cNvSpPr txBox="1"/>
          <p:nvPr/>
        </p:nvSpPr>
        <p:spPr>
          <a:xfrm>
            <a:off x="5236590" y="4985357"/>
            <a:ext cx="1059906" cy="461665"/>
          </a:xfrm>
          <a:prstGeom prst="rect">
            <a:avLst/>
          </a:prstGeom>
          <a:noFill/>
        </p:spPr>
        <p:txBody>
          <a:bodyPr wrap="none" rtlCol="0">
            <a:spAutoFit/>
          </a:bodyPr>
          <a:lstStyle/>
          <a:p>
            <a:pPr algn="ctr"/>
            <a:r>
              <a:rPr lang="en-US" sz="1200" i="1" dirty="0">
                <a:solidFill>
                  <a:srgbClr val="0070C0"/>
                </a:solidFill>
              </a:rPr>
              <a:t>32-bit wide</a:t>
            </a:r>
          </a:p>
          <a:p>
            <a:pPr algn="ctr"/>
            <a:r>
              <a:rPr lang="en-US" sz="1200" i="1" dirty="0">
                <a:solidFill>
                  <a:srgbClr val="0070C0"/>
                </a:solidFill>
              </a:rPr>
              <a:t> </a:t>
            </a:r>
            <a:r>
              <a:rPr lang="hu-HU" sz="1200" i="1" dirty="0">
                <a:solidFill>
                  <a:srgbClr val="0070C0"/>
                </a:solidFill>
              </a:rPr>
              <a:t>SIMD</a:t>
            </a:r>
            <a:r>
              <a:rPr lang="en-US" sz="1200" i="1" dirty="0">
                <a:solidFill>
                  <a:srgbClr val="0070C0"/>
                </a:solidFill>
              </a:rPr>
              <a:t> </a:t>
            </a:r>
            <a:r>
              <a:rPr lang="hu-HU" sz="1200" i="1" dirty="0">
                <a:solidFill>
                  <a:srgbClr val="0070C0"/>
                </a:solidFill>
              </a:rPr>
              <a:t>data</a:t>
            </a:r>
            <a:endParaRPr lang="en-US" sz="1200" i="1" dirty="0">
              <a:solidFill>
                <a:srgbClr val="0070C0"/>
              </a:solidFill>
            </a:endParaRPr>
          </a:p>
        </p:txBody>
      </p:sp>
      <p:sp>
        <p:nvSpPr>
          <p:cNvPr id="3" name="Right Arrow 2"/>
          <p:cNvSpPr/>
          <p:nvPr/>
        </p:nvSpPr>
        <p:spPr bwMode="auto">
          <a:xfrm>
            <a:off x="3520988" y="2331701"/>
            <a:ext cx="3121242" cy="152194"/>
          </a:xfrm>
          <a:prstGeom prst="rightArrow">
            <a:avLst/>
          </a:prstGeom>
          <a:solidFill>
            <a:schemeClr val="bg1">
              <a:lumMod val="65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4" name="TextBox 3"/>
          <p:cNvSpPr txBox="1"/>
          <p:nvPr/>
        </p:nvSpPr>
        <p:spPr>
          <a:xfrm>
            <a:off x="250825" y="6444335"/>
            <a:ext cx="6541471" cy="292388"/>
          </a:xfrm>
          <a:prstGeom prst="rect">
            <a:avLst/>
          </a:prstGeom>
          <a:noFill/>
        </p:spPr>
        <p:txBody>
          <a:bodyPr wrap="none" rtlCol="0">
            <a:spAutoFit/>
          </a:bodyPr>
          <a:lstStyle/>
          <a:p>
            <a:r>
              <a:rPr lang="en-GB" sz="1300" dirty="0"/>
              <a:t>Note: Subsequently we do not follow the evolution of Boolean data types</a:t>
            </a:r>
          </a:p>
        </p:txBody>
      </p:sp>
      <p:sp>
        <p:nvSpPr>
          <p:cNvPr id="5" name="Rounded Rectangle 4"/>
          <p:cNvSpPr/>
          <p:nvPr/>
        </p:nvSpPr>
        <p:spPr bwMode="auto">
          <a:xfrm>
            <a:off x="4662011" y="1014302"/>
            <a:ext cx="2086006" cy="4824973"/>
          </a:xfrm>
          <a:prstGeom prst="roundRect">
            <a:avLst/>
          </a:prstGeom>
          <a:noFill/>
          <a:ln w="1905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22"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2707645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agram illustrating NEON packed SIMD proc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725" y="1737390"/>
            <a:ext cx="4860540" cy="21750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040" y="413665"/>
            <a:ext cx="9211496" cy="646331"/>
          </a:xfrm>
          <a:prstGeom prst="rect">
            <a:avLst/>
          </a:prstGeom>
          <a:noFill/>
        </p:spPr>
        <p:txBody>
          <a:bodyPr wrap="none" rtlCol="0">
            <a:spAutoFit/>
          </a:bodyPr>
          <a:lstStyle/>
          <a:p>
            <a:pPr>
              <a:tabLst>
                <a:tab pos="2425700" algn="l"/>
              </a:tabLst>
            </a:pPr>
            <a:r>
              <a:rPr lang="hu-HU" dirty="0">
                <a:solidFill>
                  <a:schemeClr val="accent6"/>
                </a:solidFill>
              </a:rPr>
              <a:t>The GPR register set based SIMD extension</a:t>
            </a:r>
            <a:r>
              <a:rPr lang="en-GB" dirty="0">
                <a:solidFill>
                  <a:schemeClr val="accent6"/>
                </a:solidFill>
              </a:rPr>
              <a:t>, introduced in the Armv6 ISA </a:t>
            </a:r>
            <a:r>
              <a:rPr lang="en-GB" dirty="0" smtClean="0">
                <a:solidFill>
                  <a:schemeClr val="accent6"/>
                </a:solidFill>
              </a:rPr>
              <a:t>-1</a:t>
            </a:r>
            <a:endParaRPr lang="en-US" dirty="0">
              <a:solidFill>
                <a:schemeClr val="accent6"/>
              </a:solidFill>
            </a:endParaRPr>
          </a:p>
          <a:p>
            <a:pPr>
              <a:tabLst>
                <a:tab pos="2425700" algn="l"/>
              </a:tabLst>
            </a:pPr>
            <a:endParaRPr lang="en-US" dirty="0">
              <a:solidFill>
                <a:srgbClr val="2D2D8A"/>
              </a:solidFill>
            </a:endParaRPr>
          </a:p>
        </p:txBody>
      </p:sp>
      <p:sp>
        <p:nvSpPr>
          <p:cNvPr id="7" name="TextBox 6"/>
          <p:cNvSpPr txBox="1"/>
          <p:nvPr/>
        </p:nvSpPr>
        <p:spPr>
          <a:xfrm>
            <a:off x="2201219" y="3912483"/>
            <a:ext cx="4756046" cy="338554"/>
          </a:xfrm>
          <a:prstGeom prst="rect">
            <a:avLst/>
          </a:prstGeom>
          <a:noFill/>
        </p:spPr>
        <p:txBody>
          <a:bodyPr wrap="none" rtlCol="0">
            <a:spAutoFit/>
          </a:bodyPr>
          <a:lstStyle/>
          <a:p>
            <a:r>
              <a:rPr lang="en-US" sz="1600" dirty="0">
                <a:solidFill>
                  <a:srgbClr val="000000"/>
                </a:solidFill>
              </a:rPr>
              <a:t>Figure: SIMD operation on 4x FX8 data [</a:t>
            </a:r>
            <a:r>
              <a:rPr lang="hu-HU" sz="1600" dirty="0">
                <a:solidFill>
                  <a:srgbClr val="000000"/>
                </a:solidFill>
              </a:rPr>
              <a:t>11</a:t>
            </a:r>
            <a:r>
              <a:rPr lang="en-US" sz="1600" dirty="0">
                <a:solidFill>
                  <a:srgbClr val="000000"/>
                </a:solidFill>
              </a:rPr>
              <a:t>]</a:t>
            </a:r>
          </a:p>
        </p:txBody>
      </p:sp>
      <p:sp>
        <p:nvSpPr>
          <p:cNvPr id="9"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2.2.</a:t>
            </a:r>
            <a:r>
              <a:rPr lang="en-GB" sz="1700" dirty="0">
                <a:solidFill>
                  <a:srgbClr val="FFFFFF"/>
                </a:solidFill>
              </a:rPr>
              <a:t>2 The GPR register set based FX SIMD extension </a:t>
            </a:r>
            <a:r>
              <a:rPr lang="en-GB" sz="1700" dirty="0" smtClean="0">
                <a:solidFill>
                  <a:srgbClr val="FFFFFF"/>
                </a:solidFill>
              </a:rPr>
              <a:t>(3)</a:t>
            </a:r>
            <a:endParaRPr lang="en-US" sz="1700" dirty="0">
              <a:solidFill>
                <a:srgbClr val="FFFFFF"/>
              </a:solidFill>
            </a:endParaRPr>
          </a:p>
        </p:txBody>
      </p:sp>
      <p:sp>
        <p:nvSpPr>
          <p:cNvPr id="2" name="TextBox 1"/>
          <p:cNvSpPr txBox="1"/>
          <p:nvPr/>
        </p:nvSpPr>
        <p:spPr>
          <a:xfrm>
            <a:off x="116950" y="818710"/>
            <a:ext cx="8904232" cy="830997"/>
          </a:xfrm>
          <a:prstGeom prst="rect">
            <a:avLst/>
          </a:prstGeom>
          <a:noFill/>
        </p:spPr>
        <p:txBody>
          <a:bodyPr wrap="none" rtlCol="0">
            <a:spAutoFit/>
          </a:bodyPr>
          <a:lstStyle/>
          <a:p>
            <a:pPr marL="285750" lvl="0" indent="-285750">
              <a:buFont typeface="Arial" panose="020B0604020202020204" pitchFamily="34" charset="0"/>
              <a:buChar char="•"/>
            </a:pPr>
            <a:r>
              <a:rPr lang="en-US" sz="1600" dirty="0" smtClean="0">
                <a:solidFill>
                  <a:srgbClr val="FF0000"/>
                </a:solidFill>
              </a:rPr>
              <a:t>The introduced FX </a:t>
            </a:r>
            <a:r>
              <a:rPr lang="en-US" sz="1600" dirty="0">
                <a:solidFill>
                  <a:srgbClr val="FF0000"/>
                </a:solidFill>
              </a:rPr>
              <a:t>SIMD </a:t>
            </a:r>
            <a:r>
              <a:rPr lang="en-US" sz="1600" dirty="0" smtClean="0">
                <a:solidFill>
                  <a:srgbClr val="FF0000"/>
                </a:solidFill>
              </a:rPr>
              <a:t>extension </a:t>
            </a:r>
            <a:r>
              <a:rPr lang="en-US" sz="1600" dirty="0" smtClean="0"/>
              <a:t>performs</a:t>
            </a:r>
            <a:r>
              <a:rPr lang="en-US" sz="1600" dirty="0" smtClean="0">
                <a:solidFill>
                  <a:srgbClr val="FF0000"/>
                </a:solidFill>
              </a:rPr>
              <a:t> </a:t>
            </a:r>
            <a:r>
              <a:rPr lang="en-US" sz="1600" dirty="0" smtClean="0">
                <a:solidFill>
                  <a:srgbClr val="000000"/>
                </a:solidFill>
              </a:rPr>
              <a:t>the </a:t>
            </a:r>
            <a:r>
              <a:rPr lang="en-US" sz="1600" dirty="0">
                <a:solidFill>
                  <a:srgbClr val="0070C0"/>
                </a:solidFill>
              </a:rPr>
              <a:t>same </a:t>
            </a:r>
            <a:r>
              <a:rPr lang="en-US" sz="1600" dirty="0" smtClean="0">
                <a:solidFill>
                  <a:srgbClr val="0070C0"/>
                </a:solidFill>
              </a:rPr>
              <a:t>FX operation </a:t>
            </a:r>
            <a:r>
              <a:rPr lang="en-US" sz="1600" dirty="0">
                <a:solidFill>
                  <a:srgbClr val="0070C0"/>
                </a:solidFill>
              </a:rPr>
              <a:t>on </a:t>
            </a:r>
            <a:r>
              <a:rPr lang="hu-HU" sz="1600" dirty="0">
                <a:solidFill>
                  <a:srgbClr val="0070C0"/>
                </a:solidFill>
              </a:rPr>
              <a:t>all</a:t>
            </a:r>
            <a:r>
              <a:rPr lang="en-US" sz="1600" dirty="0">
                <a:solidFill>
                  <a:srgbClr val="0070C0"/>
                </a:solidFill>
              </a:rPr>
              <a:t> </a:t>
            </a:r>
            <a:r>
              <a:rPr lang="en-US" sz="1600" dirty="0" smtClean="0">
                <a:solidFill>
                  <a:srgbClr val="0070C0"/>
                </a:solidFill>
              </a:rPr>
              <a:t>FX8 or</a:t>
            </a:r>
          </a:p>
          <a:p>
            <a:pPr lvl="0"/>
            <a:r>
              <a:rPr lang="en-US" sz="1600" dirty="0">
                <a:solidFill>
                  <a:srgbClr val="0070C0"/>
                </a:solidFill>
              </a:rPr>
              <a:t> </a:t>
            </a:r>
            <a:r>
              <a:rPr lang="en-US" sz="1600" dirty="0" smtClean="0">
                <a:solidFill>
                  <a:srgbClr val="0070C0"/>
                </a:solidFill>
              </a:rPr>
              <a:t>     FX16 data elements of 32-bit data-words </a:t>
            </a:r>
            <a:r>
              <a:rPr lang="en-US" sz="1600" dirty="0" smtClean="0"/>
              <a:t>kept in the </a:t>
            </a:r>
            <a:r>
              <a:rPr lang="en-US" sz="1600" dirty="0" smtClean="0">
                <a:solidFill>
                  <a:srgbClr val="0070C0"/>
                </a:solidFill>
              </a:rPr>
              <a:t>GPR registers, </a:t>
            </a:r>
            <a:r>
              <a:rPr lang="en-US" sz="1600" dirty="0" smtClean="0">
                <a:solidFill>
                  <a:srgbClr val="000000"/>
                </a:solidFill>
              </a:rPr>
              <a:t>as </a:t>
            </a:r>
            <a:r>
              <a:rPr lang="hu-HU" sz="1600" dirty="0" smtClean="0">
                <a:solidFill>
                  <a:srgbClr val="000000"/>
                </a:solidFill>
              </a:rPr>
              <a:t>indicated</a:t>
            </a:r>
            <a:endParaRPr lang="en-GB" sz="1600" dirty="0" smtClean="0">
              <a:solidFill>
                <a:srgbClr val="000000"/>
              </a:solidFill>
            </a:endParaRPr>
          </a:p>
          <a:p>
            <a:pPr lvl="0"/>
            <a:r>
              <a:rPr lang="en-GB" sz="1600" dirty="0">
                <a:solidFill>
                  <a:srgbClr val="000000"/>
                </a:solidFill>
              </a:rPr>
              <a:t> </a:t>
            </a:r>
            <a:r>
              <a:rPr lang="en-GB" sz="1600" dirty="0" smtClean="0">
                <a:solidFill>
                  <a:srgbClr val="000000"/>
                </a:solidFill>
              </a:rPr>
              <a:t>    </a:t>
            </a:r>
            <a:r>
              <a:rPr lang="en-US" sz="1600" dirty="0" smtClean="0">
                <a:solidFill>
                  <a:srgbClr val="000000"/>
                </a:solidFill>
              </a:rPr>
              <a:t> </a:t>
            </a:r>
            <a:r>
              <a:rPr lang="en-US" sz="1600" dirty="0">
                <a:solidFill>
                  <a:srgbClr val="000000"/>
                </a:solidFill>
              </a:rPr>
              <a:t>below for FX8 data.</a:t>
            </a:r>
            <a:endParaRPr lang="hu-HU" sz="1600" dirty="0">
              <a:solidFill>
                <a:srgbClr val="000000"/>
              </a:solidFill>
            </a:endParaRPr>
          </a:p>
        </p:txBody>
      </p:sp>
      <p:sp>
        <p:nvSpPr>
          <p:cNvPr id="3" name="TextBox 2"/>
          <p:cNvSpPr txBox="1"/>
          <p:nvPr/>
        </p:nvSpPr>
        <p:spPr>
          <a:xfrm>
            <a:off x="206515" y="4482695"/>
            <a:ext cx="8937485" cy="164660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solidFill>
                  <a:srgbClr val="000000"/>
                </a:solidFill>
              </a:rPr>
              <a:t>It</a:t>
            </a:r>
            <a:r>
              <a:rPr lang="hu-HU" sz="1600" dirty="0">
                <a:solidFill>
                  <a:srgbClr val="000000"/>
                </a:solidFill>
              </a:rPr>
              <a:t> </a:t>
            </a:r>
            <a:r>
              <a:rPr lang="en-GB" sz="1600" dirty="0">
                <a:solidFill>
                  <a:srgbClr val="000000"/>
                </a:solidFill>
              </a:rPr>
              <a:t>has </a:t>
            </a:r>
            <a:r>
              <a:rPr lang="hu-HU" sz="1600" dirty="0">
                <a:solidFill>
                  <a:srgbClr val="000000"/>
                </a:solidFill>
              </a:rPr>
              <a:t>only </a:t>
            </a:r>
            <a:r>
              <a:rPr lang="en-US" sz="1600" dirty="0">
                <a:solidFill>
                  <a:srgbClr val="000000"/>
                </a:solidFill>
              </a:rPr>
              <a:t>a</a:t>
            </a:r>
            <a:r>
              <a:rPr lang="hu-HU" sz="1600" dirty="0">
                <a:solidFill>
                  <a:srgbClr val="000000"/>
                </a:solidFill>
              </a:rPr>
              <a:t> </a:t>
            </a:r>
            <a:r>
              <a:rPr lang="en-US" sz="1600" dirty="0">
                <a:solidFill>
                  <a:srgbClr val="0070C0"/>
                </a:solidFill>
              </a:rPr>
              <a:t>modest performance boosting potential</a:t>
            </a:r>
            <a:r>
              <a:rPr lang="hu-HU" sz="1600" dirty="0" smtClean="0">
                <a:solidFill>
                  <a:srgbClr val="0070C0"/>
                </a:solidFill>
              </a:rPr>
              <a:t>.</a:t>
            </a:r>
            <a:endParaRPr lang="en-GB" sz="1600" dirty="0" smtClean="0">
              <a:solidFill>
                <a:srgbClr val="0070C0"/>
              </a:solidFill>
            </a:endParaRPr>
          </a:p>
          <a:p>
            <a:pPr marL="285750" indent="-285750">
              <a:buFont typeface="Arial" panose="020B0604020202020204" pitchFamily="34" charset="0"/>
              <a:buChar char="•"/>
            </a:pPr>
            <a:r>
              <a:rPr lang="en-GB" sz="1600" spc="-40" dirty="0" smtClean="0"/>
              <a:t>Here </a:t>
            </a:r>
            <a:r>
              <a:rPr lang="en-GB" sz="1600" spc="-40" dirty="0"/>
              <a:t>we note that s</a:t>
            </a:r>
            <a:r>
              <a:rPr lang="hu-HU" sz="1600" spc="-40" dirty="0"/>
              <a:t>ubsequently, in</a:t>
            </a:r>
            <a:r>
              <a:rPr lang="en-GB" sz="1600" spc="-40" dirty="0"/>
              <a:t> </a:t>
            </a:r>
            <a:r>
              <a:rPr lang="hu-HU" sz="1600" spc="-40" dirty="0"/>
              <a:t>the Armv7 ISA version</a:t>
            </a:r>
            <a:r>
              <a:rPr lang="en-GB" sz="1600" spc="-40" dirty="0"/>
              <a:t>,</a:t>
            </a:r>
            <a:r>
              <a:rPr lang="hu-HU" sz="1600" spc="-40" dirty="0"/>
              <a:t> </a:t>
            </a:r>
            <a:r>
              <a:rPr lang="en-GB" sz="1600" spc="-40" dirty="0"/>
              <a:t>ARM introduced the </a:t>
            </a:r>
            <a:r>
              <a:rPr lang="en-GB" sz="1600" spc="-40" dirty="0" smtClean="0"/>
              <a:t> </a:t>
            </a:r>
          </a:p>
          <a:p>
            <a:r>
              <a:rPr lang="en-GB" sz="1600" spc="-40" dirty="0"/>
              <a:t> </a:t>
            </a:r>
            <a:r>
              <a:rPr lang="en-GB" sz="1600" spc="-40" dirty="0" smtClean="0"/>
              <a:t>     </a:t>
            </a:r>
            <a:r>
              <a:rPr lang="hu-HU" sz="1600" spc="-40" dirty="0" smtClean="0"/>
              <a:t>secondary</a:t>
            </a:r>
            <a:r>
              <a:rPr lang="en-GB" sz="1600" spc="-40" dirty="0" smtClean="0"/>
              <a:t> </a:t>
            </a:r>
            <a:r>
              <a:rPr lang="hu-HU" sz="1600" spc="-40" dirty="0" smtClean="0"/>
              <a:t>register</a:t>
            </a:r>
            <a:r>
              <a:rPr lang="en-GB" sz="1600" spc="-40" dirty="0" smtClean="0"/>
              <a:t> </a:t>
            </a:r>
            <a:r>
              <a:rPr lang="hu-HU" sz="1600" spc="-40" dirty="0" smtClean="0"/>
              <a:t>set </a:t>
            </a:r>
            <a:r>
              <a:rPr lang="hu-HU" sz="1600" spc="-40" dirty="0"/>
              <a:t>based</a:t>
            </a:r>
            <a:r>
              <a:rPr lang="en-GB" sz="1600" spc="-40" dirty="0"/>
              <a:t> </a:t>
            </a:r>
            <a:r>
              <a:rPr lang="en-US" sz="1600" spc="-40" dirty="0">
                <a:solidFill>
                  <a:srgbClr val="0070C0"/>
                </a:solidFill>
              </a:rPr>
              <a:t>advanced SIMD extension </a:t>
            </a:r>
            <a:r>
              <a:rPr lang="hu-HU" sz="1600" spc="-40" dirty="0">
                <a:solidFill>
                  <a:srgbClr val="0070C0"/>
                </a:solidFill>
              </a:rPr>
              <a:t>(</a:t>
            </a:r>
            <a:r>
              <a:rPr lang="en-GB" sz="1600" spc="-40" dirty="0">
                <a:solidFill>
                  <a:srgbClr val="0070C0"/>
                </a:solidFill>
              </a:rPr>
              <a:t>called </a:t>
            </a:r>
            <a:r>
              <a:rPr lang="hu-HU" sz="1600" spc="-40" dirty="0">
                <a:solidFill>
                  <a:srgbClr val="0070C0"/>
                </a:solidFill>
              </a:rPr>
              <a:t>NEON)</a:t>
            </a:r>
            <a:r>
              <a:rPr lang="en-GB" sz="1600" spc="-40" dirty="0"/>
              <a:t> to be </a:t>
            </a:r>
            <a:endParaRPr lang="en-GB" sz="1600" spc="-40" dirty="0" smtClean="0"/>
          </a:p>
          <a:p>
            <a:r>
              <a:rPr lang="en-GB" sz="1600" spc="-40" dirty="0"/>
              <a:t> </a:t>
            </a:r>
            <a:r>
              <a:rPr lang="en-GB" sz="1600" spc="-40" dirty="0" smtClean="0"/>
              <a:t>     discussed </a:t>
            </a:r>
            <a:r>
              <a:rPr lang="en-GB" sz="1600" spc="-40" dirty="0"/>
              <a:t>later</a:t>
            </a:r>
            <a:r>
              <a:rPr lang="en-GB" sz="1600" spc="-40" dirty="0" smtClean="0"/>
              <a:t>, that </a:t>
            </a:r>
            <a:r>
              <a:rPr lang="en-GB" sz="1600" spc="-40" dirty="0"/>
              <a:t>provides operations on 64 or 128-bit SIMD data and has </a:t>
            </a:r>
            <a:r>
              <a:rPr lang="en-GB" sz="1600" spc="-40" dirty="0" smtClean="0"/>
              <a:t>a</a:t>
            </a:r>
          </a:p>
          <a:p>
            <a:r>
              <a:rPr lang="en-GB" sz="1600" spc="-40" dirty="0"/>
              <a:t> </a:t>
            </a:r>
            <a:r>
              <a:rPr lang="en-GB" sz="1600" spc="-40" dirty="0" smtClean="0"/>
              <a:t>     </a:t>
            </a:r>
            <a:r>
              <a:rPr lang="en-GB" sz="1600" spc="-40" dirty="0" smtClean="0">
                <a:solidFill>
                  <a:srgbClr val="0070C0"/>
                </a:solidFill>
              </a:rPr>
              <a:t>much higher </a:t>
            </a:r>
            <a:r>
              <a:rPr lang="en-GB" sz="1600" spc="-40" dirty="0">
                <a:solidFill>
                  <a:srgbClr val="0070C0"/>
                </a:solidFill>
              </a:rPr>
              <a:t>performance boosting potential </a:t>
            </a:r>
            <a:r>
              <a:rPr lang="en-GB" sz="1600" spc="-40" dirty="0"/>
              <a:t>than the original </a:t>
            </a:r>
            <a:r>
              <a:rPr lang="en-GB" sz="1600" spc="-40" dirty="0" smtClean="0"/>
              <a:t>GPR </a:t>
            </a:r>
            <a:r>
              <a:rPr lang="en-GB" sz="1600" spc="-40" dirty="0"/>
              <a:t>register </a:t>
            </a:r>
            <a:r>
              <a:rPr lang="en-GB" sz="1600" spc="-40" dirty="0" smtClean="0"/>
              <a:t>set-based</a:t>
            </a:r>
          </a:p>
          <a:p>
            <a:r>
              <a:rPr lang="en-GB" sz="1600" spc="-40" dirty="0"/>
              <a:t> </a:t>
            </a:r>
            <a:r>
              <a:rPr lang="en-GB" sz="1600" spc="-40" dirty="0" smtClean="0"/>
              <a:t>     </a:t>
            </a:r>
            <a:r>
              <a:rPr lang="en-GB" sz="1600" spc="-40" dirty="0"/>
              <a:t>SIMD extension</a:t>
            </a:r>
            <a:r>
              <a:rPr lang="en-GB" sz="1600" spc="-40" dirty="0" smtClean="0"/>
              <a:t>.</a:t>
            </a:r>
            <a:r>
              <a:rPr lang="hu-HU" sz="1600" dirty="0" smtClean="0"/>
              <a:t>  </a:t>
            </a:r>
            <a:endParaRPr lang="en-US" sz="1600" dirty="0"/>
          </a:p>
        </p:txBody>
      </p:sp>
      <p:sp>
        <p:nvSpPr>
          <p:cNvPr id="8" name="Rectangle 7"/>
          <p:cNvSpPr/>
          <p:nvPr/>
        </p:nvSpPr>
        <p:spPr>
          <a:xfrm>
            <a:off x="26495" y="5184481"/>
            <a:ext cx="9721080" cy="338554"/>
          </a:xfrm>
          <a:prstGeom prst="rect">
            <a:avLst/>
          </a:prstGeom>
        </p:spPr>
        <p:txBody>
          <a:bodyPr wrap="square">
            <a:spAutoFit/>
          </a:bodyPr>
          <a:lstStyle/>
          <a:p>
            <a:pPr marL="285750" indent="-285750">
              <a:buFont typeface="Arial" panose="020B0604020202020204" pitchFamily="34" charset="0"/>
              <a:buChar char="•"/>
            </a:pPr>
            <a:endParaRPr lang="en-US" sz="1600" spc="-40" dirty="0"/>
          </a:p>
        </p:txBody>
      </p:sp>
      <p:sp>
        <p:nvSpPr>
          <p:cNvPr id="10"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4" name="TextBox 3"/>
          <p:cNvSpPr txBox="1"/>
          <p:nvPr/>
        </p:nvSpPr>
        <p:spPr>
          <a:xfrm>
            <a:off x="3941941" y="1718810"/>
            <a:ext cx="720069" cy="276999"/>
          </a:xfrm>
          <a:prstGeom prst="rect">
            <a:avLst/>
          </a:prstGeom>
          <a:noFill/>
        </p:spPr>
        <p:txBody>
          <a:bodyPr wrap="none" rtlCol="0">
            <a:spAutoFit/>
          </a:bodyPr>
          <a:lstStyle/>
          <a:p>
            <a:r>
              <a:rPr lang="en-GB" sz="1200" dirty="0" smtClean="0"/>
              <a:t>4x FX8</a:t>
            </a:r>
          </a:p>
        </p:txBody>
      </p:sp>
      <p:sp>
        <p:nvSpPr>
          <p:cNvPr id="11" name="TextBox 10"/>
          <p:cNvSpPr txBox="1"/>
          <p:nvPr/>
        </p:nvSpPr>
        <p:spPr>
          <a:xfrm>
            <a:off x="6822261" y="2168860"/>
            <a:ext cx="1200970" cy="276999"/>
          </a:xfrm>
          <a:prstGeom prst="rect">
            <a:avLst/>
          </a:prstGeom>
          <a:noFill/>
        </p:spPr>
        <p:txBody>
          <a:bodyPr wrap="none" rtlCol="0">
            <a:spAutoFit/>
          </a:bodyPr>
          <a:lstStyle/>
          <a:p>
            <a:r>
              <a:rPr lang="en-GB" sz="1200" dirty="0" smtClean="0"/>
              <a:t>(32-bit wide)</a:t>
            </a:r>
          </a:p>
        </p:txBody>
      </p:sp>
    </p:spTree>
    <p:extLst>
      <p:ext uri="{BB962C8B-B14F-4D97-AF65-F5344CB8AC3E}">
        <p14:creationId xmlns:p14="http://schemas.microsoft.com/office/powerpoint/2010/main" val="4423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2.2.2 The GPR register set based FX SIMD extension</a:t>
            </a:r>
            <a:r>
              <a:rPr lang="hu-HU" sz="1700" dirty="0">
                <a:solidFill>
                  <a:srgbClr val="FFFFFF"/>
                </a:solidFill>
              </a:rPr>
              <a:t> </a:t>
            </a:r>
            <a:r>
              <a:rPr lang="hu-HU" sz="1700" dirty="0" smtClean="0">
                <a:solidFill>
                  <a:srgbClr val="FFFFFF"/>
                </a:solidFill>
              </a:rPr>
              <a:t>(</a:t>
            </a:r>
            <a:r>
              <a:rPr lang="en-GB" sz="1700" dirty="0" smtClean="0">
                <a:solidFill>
                  <a:srgbClr val="FFFFFF"/>
                </a:solidFill>
              </a:rPr>
              <a:t>4</a:t>
            </a:r>
            <a:r>
              <a:rPr lang="hu-HU" sz="1700" dirty="0" smtClean="0">
                <a:solidFill>
                  <a:srgbClr val="FFFFFF"/>
                </a:solidFill>
              </a:rPr>
              <a:t>)</a:t>
            </a:r>
            <a:endParaRPr lang="en-US" sz="1700" dirty="0">
              <a:solidFill>
                <a:srgbClr val="FFFFFF"/>
              </a:solidFill>
            </a:endParaRPr>
          </a:p>
        </p:txBody>
      </p:sp>
      <p:sp>
        <p:nvSpPr>
          <p:cNvPr id="3" name="TextBox 2"/>
          <p:cNvSpPr txBox="1"/>
          <p:nvPr/>
        </p:nvSpPr>
        <p:spPr>
          <a:xfrm>
            <a:off x="325820" y="818710"/>
            <a:ext cx="8571001" cy="584775"/>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solidFill>
                  <a:srgbClr val="000000"/>
                </a:solidFill>
              </a:rPr>
              <a:t>ARM’s</a:t>
            </a:r>
            <a:r>
              <a:rPr lang="hu-HU" sz="1600" dirty="0" smtClean="0">
                <a:solidFill>
                  <a:srgbClr val="000000"/>
                </a:solidFill>
              </a:rPr>
              <a:t> </a:t>
            </a:r>
            <a:r>
              <a:rPr lang="hu-HU" sz="1600" dirty="0">
                <a:solidFill>
                  <a:srgbClr val="000000"/>
                </a:solidFill>
              </a:rPr>
              <a:t>GPR register set based </a:t>
            </a:r>
            <a:r>
              <a:rPr lang="hu-HU" sz="1600" dirty="0"/>
              <a:t>SIMD </a:t>
            </a:r>
            <a:r>
              <a:rPr lang="hu-HU" sz="1600" dirty="0" smtClean="0"/>
              <a:t>extension</a:t>
            </a:r>
            <a:r>
              <a:rPr lang="en-GB" sz="1600" dirty="0" smtClean="0"/>
              <a:t>, introduced in 2002 </a:t>
            </a:r>
            <a:r>
              <a:rPr lang="en-US" sz="1600" dirty="0" smtClean="0">
                <a:solidFill>
                  <a:srgbClr val="000000"/>
                </a:solidFill>
              </a:rPr>
              <a:t>is </a:t>
            </a:r>
            <a:r>
              <a:rPr lang="en-US" sz="1600" dirty="0">
                <a:solidFill>
                  <a:srgbClr val="0070C0"/>
                </a:solidFill>
              </a:rPr>
              <a:t>similar </a:t>
            </a:r>
            <a:r>
              <a:rPr lang="en-US" sz="1600" dirty="0" smtClean="0">
                <a:solidFill>
                  <a:srgbClr val="0070C0"/>
                </a:solidFill>
              </a:rPr>
              <a:t>to</a:t>
            </a:r>
          </a:p>
          <a:p>
            <a:r>
              <a:rPr lang="en-US" sz="1600" dirty="0">
                <a:solidFill>
                  <a:srgbClr val="0070C0"/>
                </a:solidFill>
              </a:rPr>
              <a:t> </a:t>
            </a:r>
            <a:r>
              <a:rPr lang="en-US" sz="1600" dirty="0" smtClean="0">
                <a:solidFill>
                  <a:srgbClr val="0070C0"/>
                </a:solidFill>
              </a:rPr>
              <a:t>    </a:t>
            </a:r>
            <a:r>
              <a:rPr lang="en-US" sz="1600" dirty="0">
                <a:solidFill>
                  <a:srgbClr val="0070C0"/>
                </a:solidFill>
              </a:rPr>
              <a:t>Intel’ s MMX </a:t>
            </a:r>
            <a:r>
              <a:rPr lang="en-US" sz="1600" dirty="0">
                <a:solidFill>
                  <a:srgbClr val="000000"/>
                </a:solidFill>
              </a:rPr>
              <a:t>x86 </a:t>
            </a:r>
            <a:r>
              <a:rPr lang="en-US" sz="1600" dirty="0" smtClean="0">
                <a:solidFill>
                  <a:srgbClr val="000000"/>
                </a:solidFill>
              </a:rPr>
              <a:t>ISA extension </a:t>
            </a:r>
            <a:r>
              <a:rPr lang="en-US" sz="1600" dirty="0">
                <a:solidFill>
                  <a:srgbClr val="000000"/>
                </a:solidFill>
              </a:rPr>
              <a:t>from 1997</a:t>
            </a:r>
            <a:r>
              <a:rPr lang="en-US" sz="1600" dirty="0" smtClean="0">
                <a:solidFill>
                  <a:srgbClr val="000000"/>
                </a:solidFill>
              </a:rPr>
              <a:t>.</a:t>
            </a:r>
            <a:r>
              <a:rPr lang="hu-HU" sz="1600" dirty="0" smtClean="0"/>
              <a:t>    </a:t>
            </a:r>
            <a:endParaRPr lang="en-US" sz="1600" dirty="0"/>
          </a:p>
        </p:txBody>
      </p:sp>
      <p:sp>
        <p:nvSpPr>
          <p:cNvPr id="5" name="TextBox 4"/>
          <p:cNvSpPr txBox="1"/>
          <p:nvPr/>
        </p:nvSpPr>
        <p:spPr>
          <a:xfrm>
            <a:off x="74187" y="413665"/>
            <a:ext cx="8069325" cy="369332"/>
          </a:xfrm>
          <a:prstGeom prst="rect">
            <a:avLst/>
          </a:prstGeom>
          <a:noFill/>
        </p:spPr>
        <p:txBody>
          <a:bodyPr wrap="none" rtlCol="0">
            <a:spAutoFit/>
          </a:bodyPr>
          <a:lstStyle/>
          <a:p>
            <a:r>
              <a:rPr lang="hu-HU" spc="-100" dirty="0">
                <a:solidFill>
                  <a:schemeClr val="accent6"/>
                </a:solidFill>
              </a:rPr>
              <a:t> </a:t>
            </a:r>
            <a:r>
              <a:rPr lang="en-GB" spc="-100" dirty="0" smtClean="0">
                <a:solidFill>
                  <a:schemeClr val="accent6"/>
                </a:solidFill>
              </a:rPr>
              <a:t>Remark to t</a:t>
            </a:r>
            <a:r>
              <a:rPr lang="hu-HU" spc="-100" dirty="0" smtClean="0">
                <a:solidFill>
                  <a:schemeClr val="accent6"/>
                </a:solidFill>
              </a:rPr>
              <a:t>he </a:t>
            </a:r>
            <a:r>
              <a:rPr lang="hu-HU" spc="-100" dirty="0">
                <a:solidFill>
                  <a:schemeClr val="accent6"/>
                </a:solidFill>
              </a:rPr>
              <a:t>GPR register set based SIMD </a:t>
            </a:r>
            <a:r>
              <a:rPr lang="hu-HU" spc="-100" dirty="0" smtClean="0">
                <a:solidFill>
                  <a:schemeClr val="accent6"/>
                </a:solidFill>
              </a:rPr>
              <a:t>extension</a:t>
            </a:r>
            <a:r>
              <a:rPr lang="en-GB" spc="-100" dirty="0" smtClean="0">
                <a:solidFill>
                  <a:schemeClr val="accent6"/>
                </a:solidFill>
              </a:rPr>
              <a:t> of the </a:t>
            </a:r>
            <a:r>
              <a:rPr lang="en-GB" spc="-100" dirty="0">
                <a:solidFill>
                  <a:schemeClr val="accent6"/>
                </a:solidFill>
              </a:rPr>
              <a:t>Armv6 ISA -2</a:t>
            </a:r>
            <a:endParaRPr lang="en-US" spc="-100" dirty="0">
              <a:solidFill>
                <a:schemeClr val="accent6"/>
              </a:solidFill>
            </a:endParaRPr>
          </a:p>
        </p:txBody>
      </p:sp>
    </p:spTree>
    <p:extLst>
      <p:ext uri="{BB962C8B-B14F-4D97-AF65-F5344CB8AC3E}">
        <p14:creationId xmlns:p14="http://schemas.microsoft.com/office/powerpoint/2010/main" val="6969448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186313" y="5590350"/>
            <a:ext cx="1099981" cy="246221"/>
          </a:xfrm>
          <a:prstGeom prst="rect">
            <a:avLst/>
          </a:prstGeom>
          <a:noFill/>
        </p:spPr>
        <p:txBody>
          <a:bodyPr wrap="none" rtlCol="0">
            <a:spAutoFit/>
          </a:bodyPr>
          <a:lstStyle/>
          <a:p>
            <a:r>
              <a:rPr lang="en-US" sz="1000" dirty="0">
                <a:solidFill>
                  <a:srgbClr val="000000"/>
                </a:solidFill>
              </a:rPr>
              <a:t>Dedicated use</a:t>
            </a:r>
          </a:p>
        </p:txBody>
      </p:sp>
      <p:sp>
        <p:nvSpPr>
          <p:cNvPr id="20" name="TextBox 19"/>
          <p:cNvSpPr txBox="1"/>
          <p:nvPr/>
        </p:nvSpPr>
        <p:spPr>
          <a:xfrm>
            <a:off x="7913705" y="5562890"/>
            <a:ext cx="1099981" cy="246221"/>
          </a:xfrm>
          <a:prstGeom prst="rect">
            <a:avLst/>
          </a:prstGeom>
          <a:noFill/>
        </p:spPr>
        <p:txBody>
          <a:bodyPr wrap="none" rtlCol="0">
            <a:spAutoFit/>
          </a:bodyPr>
          <a:lstStyle/>
          <a:p>
            <a:r>
              <a:rPr lang="en-US" sz="1000" dirty="0">
                <a:solidFill>
                  <a:srgbClr val="000000"/>
                </a:solidFill>
              </a:rPr>
              <a:t>Dedicated use</a:t>
            </a:r>
          </a:p>
        </p:txBody>
      </p:sp>
      <p:sp>
        <p:nvSpPr>
          <p:cNvPr id="22" name="TextBox 21"/>
          <p:cNvSpPr txBox="1"/>
          <p:nvPr/>
        </p:nvSpPr>
        <p:spPr>
          <a:xfrm>
            <a:off x="2262933" y="3873811"/>
            <a:ext cx="1047082" cy="630942"/>
          </a:xfrm>
          <a:prstGeom prst="rect">
            <a:avLst/>
          </a:prstGeom>
          <a:noFill/>
        </p:spPr>
        <p:txBody>
          <a:bodyPr wrap="none" rtlCol="0">
            <a:spAutoFit/>
          </a:bodyPr>
          <a:lstStyle/>
          <a:p>
            <a:pPr>
              <a:spcAft>
                <a:spcPts val="300"/>
              </a:spcAft>
            </a:pPr>
            <a:r>
              <a:rPr lang="en-US" sz="1000" dirty="0">
                <a:solidFill>
                  <a:srgbClr val="000000"/>
                </a:solidFill>
              </a:rPr>
              <a:t>Stack pointer</a:t>
            </a:r>
          </a:p>
          <a:p>
            <a:pPr>
              <a:spcAft>
                <a:spcPts val="300"/>
              </a:spcAft>
            </a:pPr>
            <a:r>
              <a:rPr lang="en-US" sz="1000" dirty="0">
                <a:solidFill>
                  <a:srgbClr val="000000"/>
                </a:solidFill>
              </a:rPr>
              <a:t>Link register</a:t>
            </a:r>
          </a:p>
          <a:p>
            <a:pPr>
              <a:spcAft>
                <a:spcPts val="300"/>
              </a:spcAft>
            </a:pPr>
            <a:r>
              <a:rPr lang="en-US" sz="1000" dirty="0">
                <a:solidFill>
                  <a:srgbClr val="000000"/>
                </a:solidFill>
              </a:rPr>
              <a:t>PC</a:t>
            </a:r>
          </a:p>
        </p:txBody>
      </p:sp>
      <p:sp>
        <p:nvSpPr>
          <p:cNvPr id="24" name="TextBox 23"/>
          <p:cNvSpPr txBox="1"/>
          <p:nvPr/>
        </p:nvSpPr>
        <p:spPr>
          <a:xfrm>
            <a:off x="1334373" y="1781905"/>
            <a:ext cx="914033" cy="246221"/>
          </a:xfrm>
          <a:prstGeom prst="rect">
            <a:avLst/>
          </a:prstGeom>
          <a:noFill/>
        </p:spPr>
        <p:txBody>
          <a:bodyPr wrap="none" rtlCol="0">
            <a:spAutoFit/>
          </a:bodyPr>
          <a:lstStyle/>
          <a:p>
            <a:r>
              <a:rPr lang="en-US" sz="1000" dirty="0">
                <a:solidFill>
                  <a:srgbClr val="000000"/>
                </a:solidFill>
              </a:rPr>
              <a:t>32-bit wide</a:t>
            </a:r>
          </a:p>
        </p:txBody>
      </p:sp>
      <p:sp>
        <p:nvSpPr>
          <p:cNvPr id="25" name="TextBox 24"/>
          <p:cNvSpPr txBox="1"/>
          <p:nvPr/>
        </p:nvSpPr>
        <p:spPr>
          <a:xfrm>
            <a:off x="4335161" y="1763815"/>
            <a:ext cx="914033" cy="246221"/>
          </a:xfrm>
          <a:prstGeom prst="rect">
            <a:avLst/>
          </a:prstGeom>
          <a:noFill/>
        </p:spPr>
        <p:txBody>
          <a:bodyPr wrap="none" rtlCol="0">
            <a:spAutoFit/>
          </a:bodyPr>
          <a:lstStyle/>
          <a:p>
            <a:r>
              <a:rPr lang="en-US" sz="1000">
                <a:solidFill>
                  <a:srgbClr val="000000"/>
                </a:solidFill>
              </a:rPr>
              <a:t>32-bit wide</a:t>
            </a:r>
          </a:p>
        </p:txBody>
      </p:sp>
      <p:sp>
        <p:nvSpPr>
          <p:cNvPr id="26" name="TextBox 25"/>
          <p:cNvSpPr txBox="1"/>
          <p:nvPr/>
        </p:nvSpPr>
        <p:spPr>
          <a:xfrm>
            <a:off x="6716483" y="1789215"/>
            <a:ext cx="914033" cy="246221"/>
          </a:xfrm>
          <a:prstGeom prst="rect">
            <a:avLst/>
          </a:prstGeom>
          <a:noFill/>
        </p:spPr>
        <p:txBody>
          <a:bodyPr wrap="none" rtlCol="0">
            <a:spAutoFit/>
          </a:bodyPr>
          <a:lstStyle/>
          <a:p>
            <a:r>
              <a:rPr lang="en-US" sz="1000" dirty="0">
                <a:solidFill>
                  <a:srgbClr val="000000"/>
                </a:solidFill>
              </a:rPr>
              <a:t>64-bit wide</a:t>
            </a:r>
          </a:p>
        </p:txBody>
      </p:sp>
      <p:sp>
        <p:nvSpPr>
          <p:cNvPr id="28" name="TextBox 27"/>
          <p:cNvSpPr txBox="1"/>
          <p:nvPr/>
        </p:nvSpPr>
        <p:spPr>
          <a:xfrm>
            <a:off x="4243156" y="5869723"/>
            <a:ext cx="1208985" cy="276999"/>
          </a:xfrm>
          <a:prstGeom prst="rect">
            <a:avLst/>
          </a:prstGeom>
          <a:noFill/>
        </p:spPr>
        <p:txBody>
          <a:bodyPr wrap="none" rtlCol="0">
            <a:spAutoFit/>
          </a:bodyPr>
          <a:lstStyle/>
          <a:p>
            <a:r>
              <a:rPr lang="en-US" sz="1200" dirty="0">
                <a:solidFill>
                  <a:srgbClr val="000000"/>
                </a:solidFill>
              </a:rPr>
              <a:t>32-bit access</a:t>
            </a:r>
          </a:p>
        </p:txBody>
      </p:sp>
      <p:sp>
        <p:nvSpPr>
          <p:cNvPr id="29" name="TextBox 28"/>
          <p:cNvSpPr txBox="1"/>
          <p:nvPr/>
        </p:nvSpPr>
        <p:spPr>
          <a:xfrm>
            <a:off x="6583416" y="5859270"/>
            <a:ext cx="1208985" cy="276999"/>
          </a:xfrm>
          <a:prstGeom prst="rect">
            <a:avLst/>
          </a:prstGeom>
          <a:noFill/>
        </p:spPr>
        <p:txBody>
          <a:bodyPr wrap="none" rtlCol="0">
            <a:spAutoFit/>
          </a:bodyPr>
          <a:lstStyle/>
          <a:p>
            <a:r>
              <a:rPr lang="en-US" sz="1200" dirty="0">
                <a:solidFill>
                  <a:srgbClr val="000000"/>
                </a:solidFill>
              </a:rPr>
              <a:t>64-bit access</a:t>
            </a:r>
          </a:p>
        </p:txBody>
      </p:sp>
      <p:sp>
        <p:nvSpPr>
          <p:cNvPr id="33" name="Left Brace 32"/>
          <p:cNvSpPr/>
          <p:nvPr/>
        </p:nvSpPr>
        <p:spPr bwMode="auto">
          <a:xfrm rot="16200000">
            <a:off x="6037650" y="4197844"/>
            <a:ext cx="228600" cy="400150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34" name="TextBox 33"/>
          <p:cNvSpPr txBox="1"/>
          <p:nvPr/>
        </p:nvSpPr>
        <p:spPr>
          <a:xfrm>
            <a:off x="4331218" y="6309320"/>
            <a:ext cx="3735416" cy="461665"/>
          </a:xfrm>
          <a:prstGeom prst="rect">
            <a:avLst/>
          </a:prstGeom>
          <a:noFill/>
        </p:spPr>
        <p:txBody>
          <a:bodyPr wrap="square" rtlCol="0">
            <a:spAutoFit/>
          </a:bodyPr>
          <a:lstStyle/>
          <a:p>
            <a:pPr algn="ctr"/>
            <a:r>
              <a:rPr lang="en-US" sz="1200" dirty="0">
                <a:solidFill>
                  <a:srgbClr val="000000"/>
                </a:solidFill>
              </a:rPr>
              <a:t>GPRs in the </a:t>
            </a:r>
            <a:r>
              <a:rPr lang="hu-HU" sz="1200" dirty="0">
                <a:solidFill>
                  <a:srgbClr val="0070C0"/>
                </a:solidFill>
              </a:rPr>
              <a:t>Armv8 AArch64 </a:t>
            </a:r>
            <a:r>
              <a:rPr lang="hu-HU" sz="1200" dirty="0">
                <a:solidFill>
                  <a:srgbClr val="000000"/>
                </a:solidFill>
              </a:rPr>
              <a:t>execution mode </a:t>
            </a:r>
          </a:p>
          <a:p>
            <a:pPr algn="ctr"/>
            <a:endParaRPr lang="en-US" sz="1200" dirty="0">
              <a:solidFill>
                <a:srgbClr val="000000"/>
              </a:solidFill>
            </a:endParaRPr>
          </a:p>
        </p:txBody>
      </p:sp>
      <p:grpSp>
        <p:nvGrpSpPr>
          <p:cNvPr id="2" name="Group 1"/>
          <p:cNvGrpSpPr/>
          <p:nvPr/>
        </p:nvGrpSpPr>
        <p:grpSpPr>
          <a:xfrm>
            <a:off x="1457418" y="2147552"/>
            <a:ext cx="720000" cy="2376000"/>
            <a:chOff x="1457419" y="1998728"/>
            <a:chExt cx="649287" cy="2376487"/>
          </a:xfrm>
        </p:grpSpPr>
        <p:sp>
          <p:nvSpPr>
            <p:cNvPr id="39"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900">
                  <a:solidFill>
                    <a:srgbClr val="000000"/>
                  </a:solidFill>
                  <a:ea typeface="Verdana" panose="020B0604030504040204" pitchFamily="34" charset="0"/>
                  <a:cs typeface="Verdana" panose="020B0604030504040204" pitchFamily="34" charset="0"/>
                </a:rPr>
                <a:t>R0</a:t>
              </a:r>
            </a:p>
          </p:txBody>
        </p:sp>
        <p:sp>
          <p:nvSpPr>
            <p:cNvPr id="40"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a:t>
              </a:r>
            </a:p>
          </p:txBody>
        </p:sp>
        <p:sp>
          <p:nvSpPr>
            <p:cNvPr id="41"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R2</a:t>
              </a:r>
            </a:p>
          </p:txBody>
        </p:sp>
        <p:sp>
          <p:nvSpPr>
            <p:cNvPr id="42"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43"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R12</a:t>
              </a:r>
            </a:p>
          </p:txBody>
        </p:sp>
        <p:sp>
          <p:nvSpPr>
            <p:cNvPr id="44" name="Téglalap 8"/>
            <p:cNvSpPr/>
            <p:nvPr/>
          </p:nvSpPr>
          <p:spPr>
            <a:xfrm>
              <a:off x="1457419"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R13(SP)</a:t>
              </a:r>
            </a:p>
          </p:txBody>
        </p:sp>
        <p:sp>
          <p:nvSpPr>
            <p:cNvPr id="45"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R14(LR)</a:t>
              </a:r>
            </a:p>
          </p:txBody>
        </p:sp>
        <p:sp>
          <p:nvSpPr>
            <p:cNvPr id="46"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R15(PC)</a:t>
              </a:r>
            </a:p>
          </p:txBody>
        </p:sp>
      </p:grpSp>
      <p:grpSp>
        <p:nvGrpSpPr>
          <p:cNvPr id="3" name="Group 2"/>
          <p:cNvGrpSpPr/>
          <p:nvPr/>
        </p:nvGrpSpPr>
        <p:grpSpPr>
          <a:xfrm>
            <a:off x="4447015" y="2137692"/>
            <a:ext cx="720000" cy="3672000"/>
            <a:chOff x="4012722" y="1988868"/>
            <a:chExt cx="649288" cy="3671887"/>
          </a:xfrm>
        </p:grpSpPr>
        <p:sp>
          <p:nvSpPr>
            <p:cNvPr id="48" name="Téglalap 11"/>
            <p:cNvSpPr/>
            <p:nvPr/>
          </p:nvSpPr>
          <p:spPr>
            <a:xfrm>
              <a:off x="4012722" y="1988868"/>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0</a:t>
              </a:r>
            </a:p>
          </p:txBody>
        </p:sp>
        <p:sp>
          <p:nvSpPr>
            <p:cNvPr id="49" name="Téglalap 12"/>
            <p:cNvSpPr/>
            <p:nvPr/>
          </p:nvSpPr>
          <p:spPr>
            <a:xfrm>
              <a:off x="4012722" y="2204768"/>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1</a:t>
              </a:r>
            </a:p>
          </p:txBody>
        </p:sp>
        <p:sp>
          <p:nvSpPr>
            <p:cNvPr id="50" name="Téglalap 13"/>
            <p:cNvSpPr/>
            <p:nvPr/>
          </p:nvSpPr>
          <p:spPr>
            <a:xfrm>
              <a:off x="4012722" y="2420668"/>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2</a:t>
              </a:r>
            </a:p>
          </p:txBody>
        </p:sp>
        <p:sp>
          <p:nvSpPr>
            <p:cNvPr id="51" name="Téglalap 14"/>
            <p:cNvSpPr/>
            <p:nvPr/>
          </p:nvSpPr>
          <p:spPr>
            <a:xfrm>
              <a:off x="4012722" y="2636568"/>
              <a:ext cx="649288"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52" name="Téglalap 15"/>
            <p:cNvSpPr/>
            <p:nvPr/>
          </p:nvSpPr>
          <p:spPr>
            <a:xfrm>
              <a:off x="4012722" y="35017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12</a:t>
              </a:r>
            </a:p>
          </p:txBody>
        </p:sp>
        <p:sp>
          <p:nvSpPr>
            <p:cNvPr id="53" name="Téglalap 16"/>
            <p:cNvSpPr/>
            <p:nvPr/>
          </p:nvSpPr>
          <p:spPr>
            <a:xfrm>
              <a:off x="4012722" y="3717655"/>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13</a:t>
              </a:r>
            </a:p>
          </p:txBody>
        </p:sp>
        <p:sp>
          <p:nvSpPr>
            <p:cNvPr id="54" name="Téglalap 17"/>
            <p:cNvSpPr/>
            <p:nvPr/>
          </p:nvSpPr>
          <p:spPr>
            <a:xfrm>
              <a:off x="4012722" y="39335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14</a:t>
              </a:r>
            </a:p>
          </p:txBody>
        </p:sp>
        <p:sp>
          <p:nvSpPr>
            <p:cNvPr id="55" name="Téglalap 19"/>
            <p:cNvSpPr/>
            <p:nvPr/>
          </p:nvSpPr>
          <p:spPr>
            <a:xfrm>
              <a:off x="4012722" y="4149455"/>
              <a:ext cx="649288" cy="8636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56" name="Téglalap 20"/>
            <p:cNvSpPr/>
            <p:nvPr/>
          </p:nvSpPr>
          <p:spPr>
            <a:xfrm>
              <a:off x="4012722" y="50130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900">
                <a:solidFill>
                  <a:srgbClr val="000000"/>
                </a:solidFill>
                <a:ea typeface="Verdana" panose="020B0604030504040204" pitchFamily="34" charset="0"/>
                <a:cs typeface="Verdana" panose="020B0604030504040204" pitchFamily="34" charset="0"/>
              </a:endParaRPr>
            </a:p>
          </p:txBody>
        </p:sp>
        <p:sp>
          <p:nvSpPr>
            <p:cNvPr id="57" name="Téglalap 21"/>
            <p:cNvSpPr/>
            <p:nvPr/>
          </p:nvSpPr>
          <p:spPr>
            <a:xfrm>
              <a:off x="4012722" y="5228955"/>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X30</a:t>
              </a:r>
            </a:p>
          </p:txBody>
        </p:sp>
        <p:sp>
          <p:nvSpPr>
            <p:cNvPr id="58" name="Téglalap 22"/>
            <p:cNvSpPr/>
            <p:nvPr/>
          </p:nvSpPr>
          <p:spPr>
            <a:xfrm>
              <a:off x="4012722" y="54448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X31</a:t>
              </a:r>
            </a:p>
          </p:txBody>
        </p:sp>
        <p:cxnSp>
          <p:nvCxnSpPr>
            <p:cNvPr id="59" name="Egyenes összekötő nyíllal 2"/>
            <p:cNvCxnSpPr/>
            <p:nvPr/>
          </p:nvCxnSpPr>
          <p:spPr>
            <a:xfrm>
              <a:off x="4012722" y="2852468"/>
              <a:ext cx="6492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Szövegdoboz 35"/>
            <p:cNvSpPr txBox="1">
              <a:spLocks noChangeArrowheads="1"/>
            </p:cNvSpPr>
            <p:nvPr/>
          </p:nvSpPr>
          <p:spPr bwMode="auto">
            <a:xfrm>
              <a:off x="4176235" y="2682605"/>
              <a:ext cx="303860" cy="2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dirty="0">
                  <a:solidFill>
                    <a:srgbClr val="000000"/>
                  </a:solidFill>
                  <a:latin typeface="Verdana" pitchFamily="34" charset="0"/>
                  <a:ea typeface="Verdana" pitchFamily="34" charset="0"/>
                  <a:cs typeface="Verdana" pitchFamily="34" charset="0"/>
                </a:rPr>
                <a:t>X3</a:t>
              </a:r>
              <a:endParaRPr lang="hu-HU" altLang="en-US" sz="900" dirty="0">
                <a:solidFill>
                  <a:srgbClr val="000000"/>
                </a:solidFill>
                <a:latin typeface="Verdana" pitchFamily="34" charset="0"/>
                <a:ea typeface="Verdana" pitchFamily="34" charset="0"/>
                <a:cs typeface="Verdana" pitchFamily="34" charset="0"/>
              </a:endParaRPr>
            </a:p>
          </p:txBody>
        </p:sp>
      </p:grpSp>
      <p:grpSp>
        <p:nvGrpSpPr>
          <p:cNvPr id="4" name="Group 3"/>
          <p:cNvGrpSpPr/>
          <p:nvPr/>
        </p:nvGrpSpPr>
        <p:grpSpPr>
          <a:xfrm>
            <a:off x="6454610" y="2111183"/>
            <a:ext cx="1440000" cy="3671887"/>
            <a:chOff x="6020317" y="1962358"/>
            <a:chExt cx="1296988" cy="3671887"/>
          </a:xfrm>
        </p:grpSpPr>
        <p:sp>
          <p:nvSpPr>
            <p:cNvPr id="62" name="Téglalap 23"/>
            <p:cNvSpPr/>
            <p:nvPr/>
          </p:nvSpPr>
          <p:spPr>
            <a:xfrm>
              <a:off x="6020317" y="1962358"/>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0</a:t>
              </a:r>
            </a:p>
          </p:txBody>
        </p:sp>
        <p:sp>
          <p:nvSpPr>
            <p:cNvPr id="63" name="Téglalap 24"/>
            <p:cNvSpPr/>
            <p:nvPr/>
          </p:nvSpPr>
          <p:spPr>
            <a:xfrm>
              <a:off x="6020317" y="2178258"/>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1</a:t>
              </a:r>
            </a:p>
          </p:txBody>
        </p:sp>
        <p:sp>
          <p:nvSpPr>
            <p:cNvPr id="64" name="Téglalap 25"/>
            <p:cNvSpPr/>
            <p:nvPr/>
          </p:nvSpPr>
          <p:spPr>
            <a:xfrm>
              <a:off x="6020317" y="2394158"/>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2</a:t>
              </a:r>
            </a:p>
          </p:txBody>
        </p:sp>
        <p:sp>
          <p:nvSpPr>
            <p:cNvPr id="65" name="Téglalap 26"/>
            <p:cNvSpPr/>
            <p:nvPr/>
          </p:nvSpPr>
          <p:spPr>
            <a:xfrm>
              <a:off x="6020317" y="2610058"/>
              <a:ext cx="1296988"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66" name="Téglalap 27"/>
            <p:cNvSpPr/>
            <p:nvPr/>
          </p:nvSpPr>
          <p:spPr>
            <a:xfrm>
              <a:off x="6020317" y="34752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12</a:t>
              </a:r>
            </a:p>
          </p:txBody>
        </p:sp>
        <p:sp>
          <p:nvSpPr>
            <p:cNvPr id="67" name="Téglalap 28"/>
            <p:cNvSpPr/>
            <p:nvPr/>
          </p:nvSpPr>
          <p:spPr>
            <a:xfrm>
              <a:off x="6020317" y="3691145"/>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13</a:t>
              </a:r>
            </a:p>
          </p:txBody>
        </p:sp>
        <p:sp>
          <p:nvSpPr>
            <p:cNvPr id="68" name="Téglalap 29"/>
            <p:cNvSpPr/>
            <p:nvPr/>
          </p:nvSpPr>
          <p:spPr>
            <a:xfrm>
              <a:off x="6020317" y="39070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14</a:t>
              </a:r>
            </a:p>
          </p:txBody>
        </p:sp>
        <p:sp>
          <p:nvSpPr>
            <p:cNvPr id="69" name="Téglalap 30"/>
            <p:cNvSpPr/>
            <p:nvPr/>
          </p:nvSpPr>
          <p:spPr>
            <a:xfrm>
              <a:off x="6020317" y="4122945"/>
              <a:ext cx="1296988" cy="8636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70" name="Téglalap 31"/>
            <p:cNvSpPr/>
            <p:nvPr/>
          </p:nvSpPr>
          <p:spPr>
            <a:xfrm>
              <a:off x="6020317" y="49865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900">
                <a:solidFill>
                  <a:srgbClr val="000000"/>
                </a:solidFill>
                <a:ea typeface="Verdana" panose="020B0604030504040204" pitchFamily="34" charset="0"/>
                <a:cs typeface="Verdana" panose="020B0604030504040204" pitchFamily="34" charset="0"/>
              </a:endParaRPr>
            </a:p>
          </p:txBody>
        </p:sp>
        <p:sp>
          <p:nvSpPr>
            <p:cNvPr id="71" name="Téglalap 32"/>
            <p:cNvSpPr/>
            <p:nvPr/>
          </p:nvSpPr>
          <p:spPr>
            <a:xfrm>
              <a:off x="6020317" y="5202445"/>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W30</a:t>
              </a:r>
            </a:p>
          </p:txBody>
        </p:sp>
        <p:sp>
          <p:nvSpPr>
            <p:cNvPr id="72" name="Téglalap 33"/>
            <p:cNvSpPr/>
            <p:nvPr/>
          </p:nvSpPr>
          <p:spPr>
            <a:xfrm>
              <a:off x="6020317" y="54183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W31</a:t>
              </a:r>
            </a:p>
          </p:txBody>
        </p:sp>
        <p:cxnSp>
          <p:nvCxnSpPr>
            <p:cNvPr id="73" name="Egyenes összekötő nyíllal 34"/>
            <p:cNvCxnSpPr/>
            <p:nvPr/>
          </p:nvCxnSpPr>
          <p:spPr>
            <a:xfrm>
              <a:off x="6020317" y="2825958"/>
              <a:ext cx="12969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Szövegdoboz 36"/>
            <p:cNvSpPr txBox="1">
              <a:spLocks noChangeArrowheads="1"/>
            </p:cNvSpPr>
            <p:nvPr/>
          </p:nvSpPr>
          <p:spPr bwMode="auto">
            <a:xfrm>
              <a:off x="6491805" y="2652920"/>
              <a:ext cx="3352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dirty="0">
                  <a:solidFill>
                    <a:srgbClr val="000000"/>
                  </a:solidFill>
                  <a:latin typeface="Verdana" pitchFamily="34" charset="0"/>
                  <a:ea typeface="Verdana" pitchFamily="34" charset="0"/>
                  <a:cs typeface="Verdana" pitchFamily="34" charset="0"/>
                </a:rPr>
                <a:t>W3</a:t>
              </a:r>
              <a:endParaRPr lang="hu-HU" altLang="en-US" sz="900" dirty="0">
                <a:solidFill>
                  <a:srgbClr val="000000"/>
                </a:solidFill>
                <a:latin typeface="Verdana" pitchFamily="34" charset="0"/>
                <a:ea typeface="Verdana" pitchFamily="34" charset="0"/>
                <a:cs typeface="Verdana" pitchFamily="34" charset="0"/>
              </a:endParaRPr>
            </a:p>
          </p:txBody>
        </p:sp>
      </p:grpSp>
      <p:sp>
        <p:nvSpPr>
          <p:cNvPr id="75"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2.2.</a:t>
            </a:r>
            <a:r>
              <a:rPr lang="en-GB" sz="1700" dirty="0">
                <a:solidFill>
                  <a:srgbClr val="FFFFFF"/>
                </a:solidFill>
              </a:rPr>
              <a:t>2 The GPR register set based FX SIMD extension </a:t>
            </a:r>
            <a:r>
              <a:rPr lang="en-GB" sz="1700" dirty="0" smtClean="0">
                <a:solidFill>
                  <a:srgbClr val="FFFFFF"/>
                </a:solidFill>
              </a:rPr>
              <a:t>(5)</a:t>
            </a:r>
            <a:endParaRPr lang="en-US" sz="1700" dirty="0">
              <a:solidFill>
                <a:srgbClr val="FFFFFF"/>
              </a:solidFill>
            </a:endParaRPr>
          </a:p>
        </p:txBody>
      </p:sp>
      <p:sp>
        <p:nvSpPr>
          <p:cNvPr id="76" name="TextBox 75"/>
          <p:cNvSpPr txBox="1"/>
          <p:nvPr/>
        </p:nvSpPr>
        <p:spPr>
          <a:xfrm>
            <a:off x="-1267679" y="638690"/>
            <a:ext cx="348172" cy="369332"/>
          </a:xfrm>
          <a:prstGeom prst="rect">
            <a:avLst/>
          </a:prstGeom>
          <a:noFill/>
        </p:spPr>
        <p:txBody>
          <a:bodyPr wrap="none" rtlCol="0">
            <a:spAutoFit/>
          </a:bodyPr>
          <a:lstStyle/>
          <a:p>
            <a:r>
              <a:rPr lang="hu-HU" dirty="0">
                <a:solidFill>
                  <a:schemeClr val="accent6"/>
                </a:solidFill>
              </a:rPr>
              <a:t>  </a:t>
            </a:r>
            <a:endParaRPr lang="en-US" dirty="0">
              <a:solidFill>
                <a:schemeClr val="accent6"/>
              </a:solidFill>
            </a:endParaRPr>
          </a:p>
        </p:txBody>
      </p:sp>
      <p:sp>
        <p:nvSpPr>
          <p:cNvPr id="5" name="TextBox 4"/>
          <p:cNvSpPr txBox="1"/>
          <p:nvPr/>
        </p:nvSpPr>
        <p:spPr>
          <a:xfrm>
            <a:off x="74775" y="413665"/>
            <a:ext cx="9897825" cy="369332"/>
          </a:xfrm>
          <a:prstGeom prst="rect">
            <a:avLst/>
          </a:prstGeom>
          <a:noFill/>
        </p:spPr>
        <p:txBody>
          <a:bodyPr wrap="square" rtlCol="0">
            <a:spAutoFit/>
          </a:bodyPr>
          <a:lstStyle/>
          <a:p>
            <a:r>
              <a:rPr lang="en-US" spc="-60" dirty="0" smtClean="0">
                <a:solidFill>
                  <a:schemeClr val="accent6"/>
                </a:solidFill>
              </a:rPr>
              <a:t>Enhancing the </a:t>
            </a:r>
            <a:r>
              <a:rPr lang="hu-HU" spc="-60" dirty="0">
                <a:solidFill>
                  <a:schemeClr val="accent6"/>
                </a:solidFill>
              </a:rPr>
              <a:t>GPR register</a:t>
            </a:r>
            <a:r>
              <a:rPr lang="en-US" spc="-60" dirty="0">
                <a:solidFill>
                  <a:schemeClr val="accent6"/>
                </a:solidFill>
              </a:rPr>
              <a:t> </a:t>
            </a:r>
            <a:r>
              <a:rPr lang="en-US" spc="-60" dirty="0" smtClean="0">
                <a:solidFill>
                  <a:schemeClr val="accent6"/>
                </a:solidFill>
              </a:rPr>
              <a:t>set-based ISA extension in </a:t>
            </a:r>
            <a:r>
              <a:rPr lang="hu-HU" spc="-60" dirty="0">
                <a:solidFill>
                  <a:schemeClr val="accent6"/>
                </a:solidFill>
              </a:rPr>
              <a:t>the A</a:t>
            </a:r>
            <a:r>
              <a:rPr lang="en-GB" spc="-60" dirty="0">
                <a:solidFill>
                  <a:schemeClr val="accent6"/>
                </a:solidFill>
              </a:rPr>
              <a:t>rmv8</a:t>
            </a:r>
            <a:r>
              <a:rPr lang="hu-HU" spc="-60" dirty="0">
                <a:solidFill>
                  <a:schemeClr val="accent6"/>
                </a:solidFill>
              </a:rPr>
              <a:t> </a:t>
            </a:r>
            <a:r>
              <a:rPr lang="en-US" spc="-60" dirty="0">
                <a:solidFill>
                  <a:schemeClr val="accent6"/>
                </a:solidFill>
              </a:rPr>
              <a:t>ISA </a:t>
            </a:r>
            <a:r>
              <a:rPr lang="en-US" spc="-60" dirty="0" smtClean="0">
                <a:solidFill>
                  <a:schemeClr val="accent6"/>
                </a:solidFill>
              </a:rPr>
              <a:t>(2012) </a:t>
            </a:r>
            <a:r>
              <a:rPr lang="en-US" spc="-60" dirty="0" smtClean="0"/>
              <a:t>[</a:t>
            </a:r>
            <a:r>
              <a:rPr lang="hu-HU" spc="-60" dirty="0"/>
              <a:t>66</a:t>
            </a:r>
            <a:r>
              <a:rPr lang="en-US" spc="-60" dirty="0"/>
              <a:t>]</a:t>
            </a:r>
          </a:p>
        </p:txBody>
      </p:sp>
      <p:sp>
        <p:nvSpPr>
          <p:cNvPr id="6" name="TextBox 5"/>
          <p:cNvSpPr txBox="1"/>
          <p:nvPr/>
        </p:nvSpPr>
        <p:spPr>
          <a:xfrm>
            <a:off x="72900" y="773705"/>
            <a:ext cx="9899700" cy="869469"/>
          </a:xfrm>
          <a:prstGeom prst="rect">
            <a:avLst/>
          </a:prstGeom>
          <a:noFill/>
        </p:spPr>
        <p:txBody>
          <a:bodyPr wrap="square" rtlCol="0">
            <a:spAutoFit/>
          </a:bodyPr>
          <a:lstStyle/>
          <a:p>
            <a:pPr lvl="0">
              <a:spcAft>
                <a:spcPts val="300"/>
              </a:spcAft>
            </a:pPr>
            <a:r>
              <a:rPr lang="en-US" sz="1600" spc="-30" dirty="0">
                <a:solidFill>
                  <a:srgbClr val="000000"/>
                </a:solidFill>
              </a:rPr>
              <a:t>The </a:t>
            </a:r>
            <a:r>
              <a:rPr lang="en-US" sz="1600" spc="-30" dirty="0">
                <a:solidFill>
                  <a:srgbClr val="FF0000"/>
                </a:solidFill>
              </a:rPr>
              <a:t>Armv8 ISA </a:t>
            </a:r>
            <a:r>
              <a:rPr lang="en-US" sz="1600" spc="-30" dirty="0" smtClean="0"/>
              <a:t>has </a:t>
            </a:r>
            <a:r>
              <a:rPr lang="en-US" sz="1600" spc="-30" dirty="0" smtClean="0">
                <a:solidFill>
                  <a:srgbClr val="FF0000"/>
                </a:solidFill>
              </a:rPr>
              <a:t>two</a:t>
            </a:r>
            <a:r>
              <a:rPr lang="en-US" sz="1600" spc="-30" dirty="0" smtClean="0"/>
              <a:t> </a:t>
            </a:r>
            <a:r>
              <a:rPr lang="en-US" sz="1600" spc="-30" dirty="0" smtClean="0">
                <a:solidFill>
                  <a:srgbClr val="FF0000"/>
                </a:solidFill>
              </a:rPr>
              <a:t>execution modes (AArch32/Aarch64).</a:t>
            </a:r>
          </a:p>
          <a:p>
            <a:pPr lvl="0"/>
            <a:r>
              <a:rPr lang="en-US" sz="1600" spc="-30" dirty="0" smtClean="0">
                <a:solidFill>
                  <a:srgbClr val="FF0000"/>
                </a:solidFill>
              </a:rPr>
              <a:t> </a:t>
            </a:r>
            <a:r>
              <a:rPr lang="en-US" sz="1600" spc="-60" dirty="0" smtClean="0">
                <a:solidFill>
                  <a:srgbClr val="FF0000"/>
                </a:solidFill>
              </a:rPr>
              <a:t>The Aarch32 execution mode equals the Armv7 ISA </a:t>
            </a:r>
            <a:r>
              <a:rPr lang="en-US" sz="1600" spc="-60" dirty="0" smtClean="0">
                <a:solidFill>
                  <a:srgbClr val="0070C0"/>
                </a:solidFill>
              </a:rPr>
              <a:t>but the </a:t>
            </a:r>
            <a:r>
              <a:rPr lang="en-US" sz="1600" spc="-60" dirty="0" smtClean="0">
                <a:solidFill>
                  <a:srgbClr val="FF0000"/>
                </a:solidFill>
              </a:rPr>
              <a:t>Armv8 AArch64 execution mode</a:t>
            </a:r>
          </a:p>
          <a:p>
            <a:pPr lvl="0"/>
            <a:r>
              <a:rPr lang="en-US" sz="1600" spc="-30" dirty="0">
                <a:solidFill>
                  <a:srgbClr val="000000"/>
                </a:solidFill>
              </a:rPr>
              <a:t> </a:t>
            </a:r>
            <a:r>
              <a:rPr lang="en-US" sz="1600" spc="-30" dirty="0" smtClean="0">
                <a:solidFill>
                  <a:srgbClr val="000000"/>
                </a:solidFill>
              </a:rPr>
              <a:t>  </a:t>
            </a:r>
            <a:r>
              <a:rPr lang="en-US" sz="1600" spc="-30" dirty="0" smtClean="0">
                <a:solidFill>
                  <a:srgbClr val="0070C0"/>
                </a:solidFill>
              </a:rPr>
              <a:t>expands the number and width of GPRs</a:t>
            </a:r>
            <a:r>
              <a:rPr lang="en-US" sz="1600" dirty="0" smtClean="0">
                <a:solidFill>
                  <a:srgbClr val="0070C0"/>
                </a:solidFill>
              </a:rPr>
              <a:t>, </a:t>
            </a:r>
            <a:r>
              <a:rPr lang="en-US" sz="1600" dirty="0">
                <a:solidFill>
                  <a:srgbClr val="0070C0"/>
                </a:solidFill>
              </a:rPr>
              <a:t>as seen in the Figure below. </a:t>
            </a:r>
            <a:endParaRPr lang="en-US" dirty="0"/>
          </a:p>
        </p:txBody>
      </p:sp>
      <p:sp>
        <p:nvSpPr>
          <p:cNvPr id="27" name="TextBox 26"/>
          <p:cNvSpPr txBox="1"/>
          <p:nvPr/>
        </p:nvSpPr>
        <p:spPr>
          <a:xfrm>
            <a:off x="-153525" y="6309320"/>
            <a:ext cx="3870081" cy="461665"/>
          </a:xfrm>
          <a:prstGeom prst="rect">
            <a:avLst/>
          </a:prstGeom>
          <a:noFill/>
        </p:spPr>
        <p:txBody>
          <a:bodyPr wrap="square" rtlCol="0">
            <a:spAutoFit/>
          </a:bodyPr>
          <a:lstStyle/>
          <a:p>
            <a:pPr algn="ctr"/>
            <a:r>
              <a:rPr lang="en-US" sz="1200" dirty="0">
                <a:solidFill>
                  <a:srgbClr val="000000"/>
                </a:solidFill>
              </a:rPr>
              <a:t>GPRs in the</a:t>
            </a:r>
            <a:r>
              <a:rPr lang="hu-HU" sz="1200" dirty="0">
                <a:solidFill>
                  <a:srgbClr val="000000"/>
                </a:solidFill>
              </a:rPr>
              <a:t> </a:t>
            </a:r>
            <a:r>
              <a:rPr lang="hu-HU" sz="1200" dirty="0">
                <a:solidFill>
                  <a:srgbClr val="0070C0"/>
                </a:solidFill>
              </a:rPr>
              <a:t>Armv3</a:t>
            </a:r>
            <a:r>
              <a:rPr lang="hu-HU" sz="1200" dirty="0">
                <a:solidFill>
                  <a:srgbClr val="000000"/>
                </a:solidFill>
              </a:rPr>
              <a:t>-</a:t>
            </a:r>
            <a:r>
              <a:rPr lang="hu-HU" sz="1200" dirty="0">
                <a:solidFill>
                  <a:srgbClr val="0070C0"/>
                </a:solidFill>
              </a:rPr>
              <a:t>Armv7</a:t>
            </a:r>
            <a:r>
              <a:rPr lang="en-US" sz="1200" dirty="0">
                <a:solidFill>
                  <a:srgbClr val="0070C0"/>
                </a:solidFill>
              </a:rPr>
              <a:t> ISA </a:t>
            </a:r>
          </a:p>
          <a:p>
            <a:pPr algn="ctr"/>
            <a:r>
              <a:rPr lang="en-US" sz="1200" dirty="0"/>
              <a:t>and in the</a:t>
            </a:r>
            <a:r>
              <a:rPr lang="hu-HU" sz="1200" dirty="0"/>
              <a:t> </a:t>
            </a:r>
            <a:r>
              <a:rPr lang="hu-HU" sz="1200" dirty="0">
                <a:solidFill>
                  <a:srgbClr val="0070C0"/>
                </a:solidFill>
              </a:rPr>
              <a:t>Armv8 </a:t>
            </a:r>
            <a:r>
              <a:rPr lang="en-US" sz="1200" dirty="0">
                <a:solidFill>
                  <a:srgbClr val="0070C0"/>
                </a:solidFill>
              </a:rPr>
              <a:t>AArch32 </a:t>
            </a:r>
            <a:r>
              <a:rPr lang="hu-HU" sz="1200" dirty="0">
                <a:solidFill>
                  <a:srgbClr val="000000"/>
                </a:solidFill>
              </a:rPr>
              <a:t>execution </a:t>
            </a:r>
            <a:r>
              <a:rPr lang="hu-HU" sz="1200" dirty="0" smtClean="0">
                <a:solidFill>
                  <a:srgbClr val="000000"/>
                </a:solidFill>
              </a:rPr>
              <a:t>mode</a:t>
            </a:r>
            <a:endParaRPr lang="en-US" sz="1200" dirty="0">
              <a:solidFill>
                <a:srgbClr val="000000"/>
              </a:solidFill>
            </a:endParaRPr>
          </a:p>
        </p:txBody>
      </p:sp>
      <p:sp>
        <p:nvSpPr>
          <p:cNvPr id="35" name="Left Brace 34"/>
          <p:cNvSpPr/>
          <p:nvPr/>
        </p:nvSpPr>
        <p:spPr bwMode="auto">
          <a:xfrm rot="16200000">
            <a:off x="1593939" y="5393803"/>
            <a:ext cx="228600" cy="161627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8" name="Right Arrow 7"/>
          <p:cNvSpPr/>
          <p:nvPr/>
        </p:nvSpPr>
        <p:spPr bwMode="auto">
          <a:xfrm>
            <a:off x="3356865" y="3080417"/>
            <a:ext cx="632682" cy="226285"/>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61" name="TextBox 6"/>
          <p:cNvSpPr txBox="1"/>
          <p:nvPr/>
        </p:nvSpPr>
        <p:spPr>
          <a:xfrm>
            <a:off x="8740365" y="6354325"/>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24036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500" fill="hold"/>
                                        <p:tgtEl>
                                          <p:spTgt spid="61"/>
                                        </p:tgtEl>
                                        <p:attrNameLst>
                                          <p:attrName>ppt_x</p:attrName>
                                        </p:attrNameLst>
                                      </p:cBhvr>
                                      <p:tavLst>
                                        <p:tav tm="0">
                                          <p:val>
                                            <p:strVal val="#ppt_x"/>
                                          </p:val>
                                        </p:tav>
                                        <p:tav tm="100000">
                                          <p:val>
                                            <p:strVal val="#ppt_x"/>
                                          </p:val>
                                        </p:tav>
                                      </p:tavLst>
                                    </p:anim>
                                    <p:anim calcmode="lin" valueType="num">
                                      <p:cBhvr additive="base">
                                        <p:cTn id="8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2" grpId="0"/>
      <p:bldP spid="24" grpId="0"/>
      <p:bldP spid="25" grpId="0"/>
      <p:bldP spid="26" grpId="0"/>
      <p:bldP spid="28" grpId="0"/>
      <p:bldP spid="29" grpId="0"/>
      <p:bldP spid="33" grpId="0" animBg="1"/>
      <p:bldP spid="34" grpId="0"/>
      <p:bldP spid="27" grpId="0"/>
      <p:bldP spid="35" grpId="0" animBg="1"/>
      <p:bldP spid="8" grpId="0" animBg="1"/>
      <p:bldP spid="6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2.2.2 The GPR register set based FX SIMD extension</a:t>
            </a:r>
            <a:r>
              <a:rPr lang="hu-HU" sz="1700" dirty="0">
                <a:solidFill>
                  <a:srgbClr val="FFFFFF"/>
                </a:solidFill>
              </a:rPr>
              <a:t> </a:t>
            </a:r>
            <a:r>
              <a:rPr lang="hu-HU" sz="1700" dirty="0" smtClean="0">
                <a:solidFill>
                  <a:srgbClr val="FFFFFF"/>
                </a:solidFill>
              </a:rPr>
              <a:t>(</a:t>
            </a:r>
            <a:r>
              <a:rPr lang="en-GB" sz="1700" dirty="0" smtClean="0">
                <a:solidFill>
                  <a:srgbClr val="FFFFFF"/>
                </a:solidFill>
              </a:rPr>
              <a:t>6</a:t>
            </a:r>
            <a:r>
              <a:rPr lang="hu-HU" sz="1700" dirty="0" smtClean="0">
                <a:solidFill>
                  <a:srgbClr val="FFFFFF"/>
                </a:solidFill>
              </a:rPr>
              <a:t>)</a:t>
            </a:r>
            <a:endParaRPr lang="en-US" sz="1700" dirty="0">
              <a:solidFill>
                <a:srgbClr val="FFFFFF"/>
              </a:solidFill>
            </a:endParaRPr>
          </a:p>
        </p:txBody>
      </p:sp>
      <p:sp>
        <p:nvSpPr>
          <p:cNvPr id="3" name="TextBox 2"/>
          <p:cNvSpPr txBox="1"/>
          <p:nvPr/>
        </p:nvSpPr>
        <p:spPr>
          <a:xfrm>
            <a:off x="325820" y="818710"/>
            <a:ext cx="8944628" cy="1400383"/>
          </a:xfrm>
          <a:prstGeom prst="rect">
            <a:avLst/>
          </a:prstGeom>
          <a:noFill/>
        </p:spPr>
        <p:txBody>
          <a:bodyPr wrap="none" rtlCol="0">
            <a:spAutoFit/>
          </a:bodyPr>
          <a:lstStyle/>
          <a:p>
            <a:pPr marL="285750" indent="-285750">
              <a:buFont typeface="Arial" panose="020B0604020202020204" pitchFamily="34" charset="0"/>
              <a:buChar char="•"/>
            </a:pPr>
            <a:r>
              <a:rPr lang="en-US" sz="1600" spc="-30" dirty="0" smtClean="0">
                <a:solidFill>
                  <a:srgbClr val="000000"/>
                </a:solidFill>
              </a:rPr>
              <a:t>The </a:t>
            </a:r>
            <a:r>
              <a:rPr lang="en-US" sz="1600" spc="-30" dirty="0" smtClean="0">
                <a:solidFill>
                  <a:srgbClr val="FF0000"/>
                </a:solidFill>
              </a:rPr>
              <a:t>AArch64 32-bit </a:t>
            </a:r>
            <a:r>
              <a:rPr lang="en-US" sz="1600" spc="-30" dirty="0">
                <a:solidFill>
                  <a:srgbClr val="FF0000"/>
                </a:solidFill>
              </a:rPr>
              <a:t>mode </a:t>
            </a:r>
            <a:r>
              <a:rPr lang="en-US" sz="1600" spc="-30" dirty="0" smtClean="0">
                <a:solidFill>
                  <a:srgbClr val="FF0000"/>
                </a:solidFill>
              </a:rPr>
              <a:t>provides </a:t>
            </a:r>
            <a:r>
              <a:rPr lang="en-US" sz="1600" spc="-30" dirty="0" smtClean="0">
                <a:solidFill>
                  <a:srgbClr val="000000"/>
                </a:solidFill>
              </a:rPr>
              <a:t>the </a:t>
            </a:r>
            <a:r>
              <a:rPr lang="en-US" sz="1600" spc="-30" dirty="0">
                <a:solidFill>
                  <a:srgbClr val="0070C0"/>
                </a:solidFill>
              </a:rPr>
              <a:t>same</a:t>
            </a:r>
            <a:r>
              <a:rPr lang="en-US" sz="1600" spc="-30" dirty="0">
                <a:solidFill>
                  <a:srgbClr val="000000"/>
                </a:solidFill>
              </a:rPr>
              <a:t> </a:t>
            </a:r>
            <a:r>
              <a:rPr lang="hu-HU" sz="1600" spc="-30" dirty="0">
                <a:solidFill>
                  <a:srgbClr val="0070C0"/>
                </a:solidFill>
              </a:rPr>
              <a:t>FX-SIMD operations </a:t>
            </a:r>
            <a:r>
              <a:rPr lang="en-GB" sz="1600" spc="-30" dirty="0" smtClean="0">
                <a:solidFill>
                  <a:srgbClr val="0070C0"/>
                </a:solidFill>
              </a:rPr>
              <a:t>as </a:t>
            </a:r>
            <a:r>
              <a:rPr lang="en-GB" sz="1600" spc="-30" dirty="0">
                <a:solidFill>
                  <a:srgbClr val="0070C0"/>
                </a:solidFill>
              </a:rPr>
              <a:t>the </a:t>
            </a:r>
            <a:r>
              <a:rPr lang="en-GB" sz="1600" spc="-30" dirty="0" smtClean="0">
                <a:solidFill>
                  <a:srgbClr val="0070C0"/>
                </a:solidFill>
              </a:rPr>
              <a:t>Armv7 </a:t>
            </a:r>
            <a:r>
              <a:rPr lang="en-GB" sz="1600" spc="-30" dirty="0">
                <a:solidFill>
                  <a:srgbClr val="0070C0"/>
                </a:solidFill>
              </a:rPr>
              <a:t>ISA,</a:t>
            </a:r>
          </a:p>
          <a:p>
            <a:r>
              <a:rPr lang="en-GB" sz="1600" dirty="0">
                <a:solidFill>
                  <a:srgbClr val="0070C0"/>
                </a:solidFill>
              </a:rPr>
              <a:t>       but </a:t>
            </a:r>
            <a:r>
              <a:rPr lang="en-GB" sz="1600" dirty="0" smtClean="0">
                <a:solidFill>
                  <a:srgbClr val="0070C0"/>
                </a:solidFill>
              </a:rPr>
              <a:t>the </a:t>
            </a:r>
            <a:r>
              <a:rPr lang="en-GB" sz="1600" dirty="0" smtClean="0">
                <a:solidFill>
                  <a:srgbClr val="FF0000"/>
                </a:solidFill>
              </a:rPr>
              <a:t>AArch64 64-bit </a:t>
            </a:r>
            <a:r>
              <a:rPr lang="en-GB" sz="1600" dirty="0">
                <a:solidFill>
                  <a:srgbClr val="FF0000"/>
                </a:solidFill>
              </a:rPr>
              <a:t>mode </a:t>
            </a:r>
            <a:r>
              <a:rPr lang="en-GB" sz="1600" dirty="0" smtClean="0">
                <a:solidFill>
                  <a:srgbClr val="FF0000"/>
                </a:solidFill>
              </a:rPr>
              <a:t>supports both 32-bit and 64-bit SIMD data </a:t>
            </a:r>
          </a:p>
          <a:p>
            <a:pPr>
              <a:spcAft>
                <a:spcPts val="600"/>
              </a:spcAft>
            </a:pPr>
            <a:r>
              <a:rPr lang="en-GB" sz="1600" dirty="0">
                <a:solidFill>
                  <a:srgbClr val="FF0000"/>
                </a:solidFill>
              </a:rPr>
              <a:t> </a:t>
            </a:r>
            <a:r>
              <a:rPr lang="en-GB" sz="1600" dirty="0" smtClean="0">
                <a:solidFill>
                  <a:srgbClr val="FF0000"/>
                </a:solidFill>
              </a:rPr>
              <a:t>      manipulations </a:t>
            </a:r>
            <a:r>
              <a:rPr lang="en-GB" sz="1600" dirty="0" smtClean="0"/>
              <a:t>(while data are accessed from </a:t>
            </a:r>
            <a:r>
              <a:rPr lang="en-GB" sz="1600" dirty="0"/>
              <a:t>the 64-bit GPR </a:t>
            </a:r>
            <a:r>
              <a:rPr lang="en-GB" sz="1600" dirty="0" smtClean="0"/>
              <a:t>registers)</a:t>
            </a:r>
            <a:r>
              <a:rPr lang="en-GB" sz="1600" dirty="0" smtClean="0">
                <a:solidFill>
                  <a:srgbClr val="0070C0"/>
                </a:solidFill>
              </a:rPr>
              <a:t>.</a:t>
            </a:r>
            <a:endParaRPr lang="en-GB" sz="1600" dirty="0">
              <a:solidFill>
                <a:srgbClr val="0070C0"/>
              </a:solidFill>
            </a:endParaRPr>
          </a:p>
          <a:p>
            <a:pPr marL="285750" indent="-285750">
              <a:buFont typeface="Arial" panose="020B0604020202020204" pitchFamily="34" charset="0"/>
              <a:buChar char="•"/>
            </a:pPr>
            <a:r>
              <a:rPr lang="en-GB" sz="1600" dirty="0" smtClean="0">
                <a:solidFill>
                  <a:srgbClr val="0070C0"/>
                </a:solidFill>
              </a:rPr>
              <a:t>In the AArch64 64-bit mode FX32 operations are also provided beyond FX8/FX16</a:t>
            </a:r>
          </a:p>
          <a:p>
            <a:r>
              <a:rPr lang="en-GB" sz="1600" dirty="0">
                <a:solidFill>
                  <a:srgbClr val="0070C0"/>
                </a:solidFill>
              </a:rPr>
              <a:t> </a:t>
            </a:r>
            <a:r>
              <a:rPr lang="en-GB" sz="1600" dirty="0" smtClean="0">
                <a:solidFill>
                  <a:srgbClr val="0070C0"/>
                </a:solidFill>
              </a:rPr>
              <a:t>      operations</a:t>
            </a:r>
            <a:r>
              <a:rPr lang="en-GB" sz="1600" dirty="0" smtClean="0">
                <a:solidFill>
                  <a:schemeClr val="accent6"/>
                </a:solidFill>
              </a:rPr>
              <a:t>, </a:t>
            </a:r>
            <a:r>
              <a:rPr lang="en-GB" sz="1600" dirty="0" smtClean="0"/>
              <a:t>as indicated in the next Figure.</a:t>
            </a:r>
            <a:endParaRPr lang="hu-HU" sz="1600" dirty="0"/>
          </a:p>
        </p:txBody>
      </p:sp>
      <p:sp>
        <p:nvSpPr>
          <p:cNvPr id="5" name="TextBox 4"/>
          <p:cNvSpPr txBox="1"/>
          <p:nvPr/>
        </p:nvSpPr>
        <p:spPr>
          <a:xfrm>
            <a:off x="74187" y="413665"/>
            <a:ext cx="9062417" cy="369332"/>
          </a:xfrm>
          <a:prstGeom prst="rect">
            <a:avLst/>
          </a:prstGeom>
          <a:noFill/>
        </p:spPr>
        <p:txBody>
          <a:bodyPr wrap="none" rtlCol="0">
            <a:spAutoFit/>
          </a:bodyPr>
          <a:lstStyle/>
          <a:p>
            <a:r>
              <a:rPr lang="hu-HU" dirty="0">
                <a:solidFill>
                  <a:schemeClr val="accent6"/>
                </a:solidFill>
              </a:rPr>
              <a:t> The GPR register set based SIMD extension</a:t>
            </a:r>
            <a:r>
              <a:rPr lang="en-GB" dirty="0">
                <a:solidFill>
                  <a:schemeClr val="accent6"/>
                </a:solidFill>
              </a:rPr>
              <a:t> introduced in the Armv8 </a:t>
            </a:r>
            <a:r>
              <a:rPr lang="en-GB" dirty="0" smtClean="0">
                <a:solidFill>
                  <a:schemeClr val="accent6"/>
                </a:solidFill>
              </a:rPr>
              <a:t>ISA</a:t>
            </a:r>
            <a:endParaRPr lang="en-US" dirty="0">
              <a:solidFill>
                <a:schemeClr val="accent6"/>
              </a:solidFill>
            </a:endParaRP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54267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942382"/>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1</a:t>
            </a:r>
            <a:r>
              <a:rPr lang="hu-HU" sz="1900" dirty="0">
                <a:solidFill>
                  <a:srgbClr val="FFFFFF"/>
                </a:solidFill>
              </a:rPr>
              <a:t>.</a:t>
            </a:r>
            <a:r>
              <a:rPr lang="en-US" sz="1900" dirty="0">
                <a:solidFill>
                  <a:srgbClr val="FFFFFF"/>
                </a:solidFill>
              </a:rPr>
              <a:t> I</a:t>
            </a:r>
            <a:r>
              <a:rPr lang="hu-HU" sz="1900" dirty="0">
                <a:solidFill>
                  <a:srgbClr val="FFFFFF"/>
                </a:solidFill>
              </a:rPr>
              <a:t>ntroduction to ARM</a:t>
            </a:r>
            <a:r>
              <a:rPr lang="en-US" sz="1900" dirty="0">
                <a:solidFill>
                  <a:srgbClr val="FFFFFF"/>
                </a:solidFill>
              </a:rPr>
              <a:t> </a:t>
            </a:r>
            <a:endParaRPr lang="hu-HU" sz="1900" dirty="0">
              <a:solidFill>
                <a:srgbClr val="FFFFFF"/>
              </a:solidFill>
            </a:endParaRPr>
          </a:p>
        </p:txBody>
      </p:sp>
    </p:spTree>
    <p:extLst>
      <p:ext uri="{BB962C8B-B14F-4D97-AF65-F5344CB8AC3E}">
        <p14:creationId xmlns:p14="http://schemas.microsoft.com/office/powerpoint/2010/main" val="1132583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2.2.</a:t>
            </a:r>
            <a:r>
              <a:rPr lang="en-GB" sz="1700" dirty="0">
                <a:solidFill>
                  <a:srgbClr val="FFFFFF"/>
                </a:solidFill>
              </a:rPr>
              <a:t>2 The GPR register set based FX SIMD extension </a:t>
            </a:r>
            <a:r>
              <a:rPr lang="en-GB" sz="1700" dirty="0" smtClean="0">
                <a:solidFill>
                  <a:srgbClr val="FFFFFF"/>
                </a:solidFill>
              </a:rPr>
              <a:t>(7)</a:t>
            </a:r>
            <a:endParaRPr lang="en-US" sz="1700" dirty="0">
              <a:solidFill>
                <a:srgbClr val="FFFFFF"/>
              </a:solidFill>
            </a:endParaRPr>
          </a:p>
        </p:txBody>
      </p:sp>
      <p:sp>
        <p:nvSpPr>
          <p:cNvPr id="4" name="Rectangle 3"/>
          <p:cNvSpPr/>
          <p:nvPr/>
        </p:nvSpPr>
        <p:spPr bwMode="auto">
          <a:xfrm>
            <a:off x="6237345" y="2312276"/>
            <a:ext cx="720000" cy="86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5" name="TextBox 4"/>
          <p:cNvSpPr txBox="1"/>
          <p:nvPr/>
        </p:nvSpPr>
        <p:spPr>
          <a:xfrm>
            <a:off x="6417205" y="1992666"/>
            <a:ext cx="380232" cy="276999"/>
          </a:xfrm>
          <a:prstGeom prst="rect">
            <a:avLst/>
          </a:prstGeom>
          <a:noFill/>
        </p:spPr>
        <p:txBody>
          <a:bodyPr wrap="none" rtlCol="0">
            <a:spAutoFit/>
          </a:bodyPr>
          <a:lstStyle/>
          <a:p>
            <a:r>
              <a:rPr lang="hu-HU" sz="1200" dirty="0"/>
              <a:t>32</a:t>
            </a:r>
            <a:endParaRPr lang="en-US" sz="1200" dirty="0"/>
          </a:p>
        </p:txBody>
      </p:sp>
      <p:sp>
        <p:nvSpPr>
          <p:cNvPr id="6" name="TextBox 5"/>
          <p:cNvSpPr txBox="1"/>
          <p:nvPr/>
        </p:nvSpPr>
        <p:spPr>
          <a:xfrm>
            <a:off x="5832140" y="2582306"/>
            <a:ext cx="380232" cy="276999"/>
          </a:xfrm>
          <a:prstGeom prst="rect">
            <a:avLst/>
          </a:prstGeom>
          <a:noFill/>
        </p:spPr>
        <p:txBody>
          <a:bodyPr wrap="none" rtlCol="0">
            <a:spAutoFit/>
          </a:bodyPr>
          <a:lstStyle/>
          <a:p>
            <a:r>
              <a:rPr lang="en-US" sz="1200" dirty="0"/>
              <a:t>31</a:t>
            </a:r>
          </a:p>
        </p:txBody>
      </p:sp>
      <p:sp>
        <p:nvSpPr>
          <p:cNvPr id="11" name="TextBox 10"/>
          <p:cNvSpPr txBox="1"/>
          <p:nvPr/>
        </p:nvSpPr>
        <p:spPr>
          <a:xfrm>
            <a:off x="566555" y="1248030"/>
            <a:ext cx="1901483" cy="461665"/>
          </a:xfrm>
          <a:prstGeom prst="rect">
            <a:avLst/>
          </a:prstGeom>
          <a:noFill/>
        </p:spPr>
        <p:txBody>
          <a:bodyPr wrap="none" rtlCol="0">
            <a:spAutoFit/>
          </a:bodyPr>
          <a:lstStyle/>
          <a:p>
            <a:pPr algn="ctr"/>
            <a:r>
              <a:rPr lang="hu-HU" sz="1200" b="1" dirty="0"/>
              <a:t>Armv3</a:t>
            </a:r>
          </a:p>
          <a:p>
            <a:pPr algn="ctr"/>
            <a:r>
              <a:rPr lang="hu-HU" sz="1200" dirty="0"/>
              <a:t>Previously 26 bitwide)</a:t>
            </a:r>
            <a:endParaRPr lang="en-US" sz="1200" dirty="0"/>
          </a:p>
        </p:txBody>
      </p:sp>
      <p:sp>
        <p:nvSpPr>
          <p:cNvPr id="15" name="Rectangle 14"/>
          <p:cNvSpPr/>
          <p:nvPr/>
        </p:nvSpPr>
        <p:spPr bwMode="auto">
          <a:xfrm>
            <a:off x="1045793" y="2308916"/>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6" name="TextBox 15"/>
          <p:cNvSpPr txBox="1"/>
          <p:nvPr/>
        </p:nvSpPr>
        <p:spPr>
          <a:xfrm>
            <a:off x="1225653" y="1999791"/>
            <a:ext cx="380232" cy="276999"/>
          </a:xfrm>
          <a:prstGeom prst="rect">
            <a:avLst/>
          </a:prstGeom>
          <a:noFill/>
        </p:spPr>
        <p:txBody>
          <a:bodyPr wrap="none" rtlCol="0">
            <a:spAutoFit/>
          </a:bodyPr>
          <a:lstStyle/>
          <a:p>
            <a:r>
              <a:rPr lang="hu-HU" sz="1200" dirty="0"/>
              <a:t>32</a:t>
            </a:r>
            <a:endParaRPr lang="en-US" sz="1200" dirty="0"/>
          </a:p>
        </p:txBody>
      </p:sp>
      <p:sp>
        <p:nvSpPr>
          <p:cNvPr id="17" name="TextBox 16"/>
          <p:cNvSpPr txBox="1"/>
          <p:nvPr/>
        </p:nvSpPr>
        <p:spPr>
          <a:xfrm>
            <a:off x="611560" y="2340584"/>
            <a:ext cx="380232" cy="276999"/>
          </a:xfrm>
          <a:prstGeom prst="rect">
            <a:avLst/>
          </a:prstGeom>
          <a:noFill/>
        </p:spPr>
        <p:txBody>
          <a:bodyPr wrap="none" rtlCol="0">
            <a:spAutoFit/>
          </a:bodyPr>
          <a:lstStyle/>
          <a:p>
            <a:r>
              <a:rPr lang="hu-HU" sz="1200" dirty="0"/>
              <a:t>13</a:t>
            </a:r>
            <a:endParaRPr lang="en-US" sz="1200" dirty="0"/>
          </a:p>
        </p:txBody>
      </p:sp>
      <p:sp>
        <p:nvSpPr>
          <p:cNvPr id="29" name="TextBox 28"/>
          <p:cNvSpPr txBox="1"/>
          <p:nvPr/>
        </p:nvSpPr>
        <p:spPr>
          <a:xfrm>
            <a:off x="4782729" y="1241061"/>
            <a:ext cx="779381" cy="276999"/>
          </a:xfrm>
          <a:prstGeom prst="rect">
            <a:avLst/>
          </a:prstGeom>
          <a:noFill/>
        </p:spPr>
        <p:txBody>
          <a:bodyPr wrap="none" rtlCol="0">
            <a:spAutoFit/>
          </a:bodyPr>
          <a:lstStyle/>
          <a:p>
            <a:pPr>
              <a:spcAft>
                <a:spcPts val="300"/>
              </a:spcAft>
            </a:pPr>
            <a:r>
              <a:rPr lang="hu-HU" sz="1200" b="1" dirty="0"/>
              <a:t>Armv7</a:t>
            </a:r>
            <a:endParaRPr lang="en-US" sz="1200" b="1" dirty="0"/>
          </a:p>
        </p:txBody>
      </p:sp>
      <p:sp>
        <p:nvSpPr>
          <p:cNvPr id="34" name="TextBox 33"/>
          <p:cNvSpPr txBox="1"/>
          <p:nvPr/>
        </p:nvSpPr>
        <p:spPr>
          <a:xfrm>
            <a:off x="73881" y="413665"/>
            <a:ext cx="9237144" cy="369332"/>
          </a:xfrm>
          <a:prstGeom prst="rect">
            <a:avLst/>
          </a:prstGeom>
          <a:noFill/>
        </p:spPr>
        <p:txBody>
          <a:bodyPr wrap="none" rtlCol="0">
            <a:spAutoFit/>
          </a:bodyPr>
          <a:lstStyle/>
          <a:p>
            <a:r>
              <a:rPr lang="en-US" dirty="0">
                <a:solidFill>
                  <a:schemeClr val="accent6"/>
                </a:solidFill>
              </a:rPr>
              <a:t>Enhancing the</a:t>
            </a:r>
            <a:r>
              <a:rPr lang="hu-HU" dirty="0">
                <a:solidFill>
                  <a:schemeClr val="accent6"/>
                </a:solidFill>
              </a:rPr>
              <a:t> GPR register set based </a:t>
            </a:r>
            <a:r>
              <a:rPr lang="en-GB" dirty="0">
                <a:solidFill>
                  <a:schemeClr val="accent6"/>
                </a:solidFill>
              </a:rPr>
              <a:t>FX </a:t>
            </a:r>
            <a:r>
              <a:rPr lang="hu-HU" dirty="0">
                <a:solidFill>
                  <a:schemeClr val="accent6"/>
                </a:solidFill>
              </a:rPr>
              <a:t>SIMD extension in the Armv</a:t>
            </a:r>
            <a:r>
              <a:rPr lang="en-US" dirty="0">
                <a:solidFill>
                  <a:schemeClr val="accent6"/>
                </a:solidFill>
              </a:rPr>
              <a:t>8</a:t>
            </a:r>
            <a:r>
              <a:rPr lang="hu-HU" dirty="0">
                <a:solidFill>
                  <a:schemeClr val="accent6"/>
                </a:solidFill>
              </a:rPr>
              <a:t> ISA</a:t>
            </a:r>
            <a:endParaRPr lang="en-US" dirty="0">
              <a:solidFill>
                <a:schemeClr val="accent6"/>
              </a:solidFill>
            </a:endParaRPr>
          </a:p>
        </p:txBody>
      </p:sp>
      <p:sp>
        <p:nvSpPr>
          <p:cNvPr id="35" name="TextBox 34"/>
          <p:cNvSpPr txBox="1"/>
          <p:nvPr/>
        </p:nvSpPr>
        <p:spPr>
          <a:xfrm>
            <a:off x="341530" y="1738844"/>
            <a:ext cx="1766830" cy="265807"/>
          </a:xfrm>
          <a:prstGeom prst="rect">
            <a:avLst/>
          </a:prstGeom>
          <a:noFill/>
        </p:spPr>
        <p:txBody>
          <a:bodyPr wrap="none" rtlCol="0">
            <a:spAutoFit/>
          </a:bodyPr>
          <a:lstStyle/>
          <a:p>
            <a:r>
              <a:rPr lang="hu-HU" sz="1300" b="1" dirty="0">
                <a:solidFill>
                  <a:srgbClr val="0070C0"/>
                </a:solidFill>
              </a:rPr>
              <a:t>GPR register set </a:t>
            </a:r>
            <a:endParaRPr lang="en-US" sz="1300" b="1" dirty="0">
              <a:solidFill>
                <a:srgbClr val="0070C0"/>
              </a:solidFill>
            </a:endParaRPr>
          </a:p>
        </p:txBody>
      </p:sp>
      <p:sp>
        <p:nvSpPr>
          <p:cNvPr id="24" name="Rectangle 23"/>
          <p:cNvSpPr/>
          <p:nvPr/>
        </p:nvSpPr>
        <p:spPr bwMode="auto">
          <a:xfrm>
            <a:off x="7452480" y="2312276"/>
            <a:ext cx="1440000" cy="86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36" name="TextBox 35"/>
          <p:cNvSpPr txBox="1"/>
          <p:nvPr/>
        </p:nvSpPr>
        <p:spPr>
          <a:xfrm>
            <a:off x="7902290" y="1985203"/>
            <a:ext cx="380232" cy="276999"/>
          </a:xfrm>
          <a:prstGeom prst="rect">
            <a:avLst/>
          </a:prstGeom>
          <a:noFill/>
        </p:spPr>
        <p:txBody>
          <a:bodyPr wrap="none" rtlCol="0">
            <a:spAutoFit/>
          </a:bodyPr>
          <a:lstStyle/>
          <a:p>
            <a:r>
              <a:rPr lang="hu-HU" sz="1200" dirty="0"/>
              <a:t>64</a:t>
            </a:r>
            <a:endParaRPr lang="en-US" sz="1200" dirty="0"/>
          </a:p>
        </p:txBody>
      </p:sp>
      <p:sp>
        <p:nvSpPr>
          <p:cNvPr id="37" name="TextBox 36"/>
          <p:cNvSpPr txBox="1"/>
          <p:nvPr/>
        </p:nvSpPr>
        <p:spPr>
          <a:xfrm>
            <a:off x="7092280" y="2582306"/>
            <a:ext cx="380232" cy="276999"/>
          </a:xfrm>
          <a:prstGeom prst="rect">
            <a:avLst/>
          </a:prstGeom>
          <a:noFill/>
        </p:spPr>
        <p:txBody>
          <a:bodyPr wrap="none" rtlCol="0">
            <a:spAutoFit/>
          </a:bodyPr>
          <a:lstStyle/>
          <a:p>
            <a:r>
              <a:rPr lang="en-US" sz="1200" dirty="0"/>
              <a:t>31</a:t>
            </a:r>
          </a:p>
        </p:txBody>
      </p:sp>
      <p:sp>
        <p:nvSpPr>
          <p:cNvPr id="38" name="TextBox 37"/>
          <p:cNvSpPr txBox="1"/>
          <p:nvPr/>
        </p:nvSpPr>
        <p:spPr>
          <a:xfrm>
            <a:off x="6732240" y="1241061"/>
            <a:ext cx="989373" cy="461665"/>
          </a:xfrm>
          <a:prstGeom prst="rect">
            <a:avLst/>
          </a:prstGeom>
          <a:noFill/>
        </p:spPr>
        <p:txBody>
          <a:bodyPr wrap="none" rtlCol="0">
            <a:spAutoFit/>
          </a:bodyPr>
          <a:lstStyle/>
          <a:p>
            <a:pPr algn="ctr"/>
            <a:r>
              <a:rPr lang="hu-HU" sz="1200" b="1" dirty="0"/>
              <a:t>Armv8</a:t>
            </a:r>
          </a:p>
          <a:p>
            <a:pPr algn="ctr"/>
            <a:r>
              <a:rPr lang="hu-HU" sz="1200" dirty="0"/>
              <a:t>(AArch64)</a:t>
            </a:r>
          </a:p>
        </p:txBody>
      </p:sp>
      <p:sp>
        <p:nvSpPr>
          <p:cNvPr id="40" name="TextBox 39"/>
          <p:cNvSpPr txBox="1"/>
          <p:nvPr/>
        </p:nvSpPr>
        <p:spPr>
          <a:xfrm>
            <a:off x="3880948" y="1986896"/>
            <a:ext cx="380232" cy="276999"/>
          </a:xfrm>
          <a:prstGeom prst="rect">
            <a:avLst/>
          </a:prstGeom>
          <a:noFill/>
        </p:spPr>
        <p:txBody>
          <a:bodyPr wrap="none" rtlCol="0">
            <a:spAutoFit/>
          </a:bodyPr>
          <a:lstStyle/>
          <a:p>
            <a:r>
              <a:rPr lang="hu-HU" sz="1200" dirty="0"/>
              <a:t>32</a:t>
            </a:r>
            <a:endParaRPr lang="en-US" sz="1200" dirty="0"/>
          </a:p>
        </p:txBody>
      </p:sp>
      <p:sp>
        <p:nvSpPr>
          <p:cNvPr id="42" name="TextBox 41"/>
          <p:cNvSpPr txBox="1"/>
          <p:nvPr/>
        </p:nvSpPr>
        <p:spPr>
          <a:xfrm>
            <a:off x="2906815" y="1079859"/>
            <a:ext cx="521297" cy="461665"/>
          </a:xfrm>
          <a:prstGeom prst="rect">
            <a:avLst/>
          </a:prstGeom>
          <a:noFill/>
        </p:spPr>
        <p:txBody>
          <a:bodyPr wrap="none" rtlCol="0">
            <a:spAutoFit/>
          </a:bodyPr>
          <a:lstStyle/>
          <a:p>
            <a:r>
              <a:rPr lang="hu-HU" sz="2400" dirty="0"/>
              <a:t>...</a:t>
            </a:r>
            <a:endParaRPr lang="en-US" sz="2400" dirty="0"/>
          </a:p>
        </p:txBody>
      </p:sp>
      <p:sp>
        <p:nvSpPr>
          <p:cNvPr id="45" name="TextBox 44"/>
          <p:cNvSpPr txBox="1"/>
          <p:nvPr/>
        </p:nvSpPr>
        <p:spPr>
          <a:xfrm>
            <a:off x="3716905" y="1233003"/>
            <a:ext cx="779380" cy="276999"/>
          </a:xfrm>
          <a:prstGeom prst="rect">
            <a:avLst/>
          </a:prstGeom>
          <a:noFill/>
        </p:spPr>
        <p:txBody>
          <a:bodyPr wrap="none" rtlCol="0">
            <a:spAutoFit/>
          </a:bodyPr>
          <a:lstStyle/>
          <a:p>
            <a:pPr algn="ctr"/>
            <a:r>
              <a:rPr lang="hu-HU" sz="1200" b="1" dirty="0"/>
              <a:t>Armv6</a:t>
            </a:r>
          </a:p>
        </p:txBody>
      </p:sp>
      <p:sp>
        <p:nvSpPr>
          <p:cNvPr id="46" name="Rounded Rectangle 45"/>
          <p:cNvSpPr/>
          <p:nvPr/>
        </p:nvSpPr>
        <p:spPr bwMode="auto">
          <a:xfrm>
            <a:off x="202127" y="3557480"/>
            <a:ext cx="8825985" cy="1080000"/>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8" name="TextBox 47"/>
          <p:cNvSpPr txBox="1"/>
          <p:nvPr/>
        </p:nvSpPr>
        <p:spPr>
          <a:xfrm>
            <a:off x="276246" y="3880513"/>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49" name="TextBox 48"/>
          <p:cNvSpPr txBox="1"/>
          <p:nvPr/>
        </p:nvSpPr>
        <p:spPr>
          <a:xfrm>
            <a:off x="1073198" y="4137857"/>
            <a:ext cx="574196" cy="276999"/>
          </a:xfrm>
          <a:prstGeom prst="rect">
            <a:avLst/>
          </a:prstGeom>
          <a:noFill/>
        </p:spPr>
        <p:txBody>
          <a:bodyPr wrap="none" rtlCol="0">
            <a:spAutoFit/>
          </a:bodyPr>
          <a:lstStyle/>
          <a:p>
            <a:r>
              <a:rPr lang="hu-HU" sz="1200" dirty="0"/>
              <a:t>FX32</a:t>
            </a:r>
            <a:endParaRPr lang="en-US" sz="1200" dirty="0"/>
          </a:p>
        </p:txBody>
      </p:sp>
      <p:sp>
        <p:nvSpPr>
          <p:cNvPr id="51" name="Rounded Rectangle 50"/>
          <p:cNvSpPr/>
          <p:nvPr/>
        </p:nvSpPr>
        <p:spPr bwMode="auto">
          <a:xfrm>
            <a:off x="2886653" y="4661440"/>
            <a:ext cx="6141460" cy="1422855"/>
          </a:xfrm>
          <a:prstGeom prst="roundRect">
            <a:avLst/>
          </a:prstGeom>
          <a:solidFill>
            <a:srgbClr val="FFEBAB"/>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52" name="TextBox 51"/>
          <p:cNvSpPr txBox="1"/>
          <p:nvPr/>
        </p:nvSpPr>
        <p:spPr>
          <a:xfrm>
            <a:off x="3262469" y="4748867"/>
            <a:ext cx="1460076" cy="492443"/>
          </a:xfrm>
          <a:prstGeom prst="rect">
            <a:avLst/>
          </a:prstGeom>
          <a:noFill/>
        </p:spPr>
        <p:txBody>
          <a:bodyPr wrap="square" rtlCol="0">
            <a:spAutoFit/>
          </a:bodyPr>
          <a:lstStyle/>
          <a:p>
            <a:pPr algn="ctr"/>
            <a:r>
              <a:rPr lang="hu-HU" sz="1300" b="1" dirty="0">
                <a:solidFill>
                  <a:srgbClr val="FF0000"/>
                </a:solidFill>
              </a:rPr>
              <a:t>SIMD</a:t>
            </a:r>
          </a:p>
          <a:p>
            <a:pPr algn="ctr"/>
            <a:r>
              <a:rPr lang="hu-HU" sz="1300" b="1" dirty="0">
                <a:solidFill>
                  <a:srgbClr val="FF0000"/>
                </a:solidFill>
              </a:rPr>
              <a:t>extension</a:t>
            </a:r>
            <a:endParaRPr lang="en-US" sz="1300" b="1" dirty="0">
              <a:solidFill>
                <a:srgbClr val="FF0000"/>
              </a:solidFill>
            </a:endParaRPr>
          </a:p>
        </p:txBody>
      </p:sp>
      <p:sp>
        <p:nvSpPr>
          <p:cNvPr id="53" name="Rectangle 52"/>
          <p:cNvSpPr/>
          <p:nvPr/>
        </p:nvSpPr>
        <p:spPr>
          <a:xfrm>
            <a:off x="2992439" y="5494039"/>
            <a:ext cx="2029611" cy="461665"/>
          </a:xfrm>
          <a:prstGeom prst="rect">
            <a:avLst/>
          </a:prstGeom>
        </p:spPr>
        <p:txBody>
          <a:bodyPr wrap="square">
            <a:spAutoFit/>
          </a:bodyPr>
          <a:lstStyle/>
          <a:p>
            <a:pPr algn="ctr"/>
            <a:r>
              <a:rPr lang="hu-HU" sz="1200" dirty="0"/>
              <a:t>32-bit wide FX-SIMD FX8/16 operations</a:t>
            </a:r>
            <a:endParaRPr lang="en-US" sz="1200" dirty="0"/>
          </a:p>
        </p:txBody>
      </p:sp>
      <p:sp>
        <p:nvSpPr>
          <p:cNvPr id="54" name="TextBox 53"/>
          <p:cNvSpPr txBox="1"/>
          <p:nvPr/>
        </p:nvSpPr>
        <p:spPr>
          <a:xfrm>
            <a:off x="851099" y="3609020"/>
            <a:ext cx="1074332" cy="292388"/>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sp>
        <p:nvSpPr>
          <p:cNvPr id="55" name="TextBox 54"/>
          <p:cNvSpPr txBox="1"/>
          <p:nvPr/>
        </p:nvSpPr>
        <p:spPr>
          <a:xfrm>
            <a:off x="2988179" y="5230377"/>
            <a:ext cx="1000595" cy="276999"/>
          </a:xfrm>
          <a:prstGeom prst="rect">
            <a:avLst/>
          </a:prstGeom>
          <a:noFill/>
        </p:spPr>
        <p:txBody>
          <a:bodyPr wrap="none" rtlCol="0">
            <a:spAutoFit/>
          </a:bodyPr>
          <a:lstStyle/>
          <a:p>
            <a:r>
              <a:rPr lang="hu-HU" sz="1200" i="1" dirty="0">
                <a:solidFill>
                  <a:srgbClr val="0070C0"/>
                </a:solidFill>
              </a:rPr>
              <a:t>SIMD data</a:t>
            </a:r>
            <a:endParaRPr lang="en-US" sz="1200" i="1" dirty="0">
              <a:solidFill>
                <a:srgbClr val="0070C0"/>
              </a:solidFill>
            </a:endParaRPr>
          </a:p>
        </p:txBody>
      </p:sp>
      <p:sp>
        <p:nvSpPr>
          <p:cNvPr id="56" name="Rectangle 55"/>
          <p:cNvSpPr/>
          <p:nvPr/>
        </p:nvSpPr>
        <p:spPr>
          <a:xfrm>
            <a:off x="5332699" y="5487615"/>
            <a:ext cx="2029611" cy="461665"/>
          </a:xfrm>
          <a:prstGeom prst="rect">
            <a:avLst/>
          </a:prstGeom>
        </p:spPr>
        <p:txBody>
          <a:bodyPr wrap="square">
            <a:spAutoFit/>
          </a:bodyPr>
          <a:lstStyle/>
          <a:p>
            <a:pPr algn="ctr"/>
            <a:r>
              <a:rPr lang="hu-HU" sz="1200" dirty="0"/>
              <a:t>32-bit wide FX-SIMD FX8/16 operations</a:t>
            </a:r>
            <a:endParaRPr lang="en-US" sz="1200" dirty="0"/>
          </a:p>
        </p:txBody>
      </p:sp>
      <p:sp>
        <p:nvSpPr>
          <p:cNvPr id="57" name="TextBox 56"/>
          <p:cNvSpPr txBox="1"/>
          <p:nvPr/>
        </p:nvSpPr>
        <p:spPr>
          <a:xfrm>
            <a:off x="5866660" y="5251107"/>
            <a:ext cx="1000595" cy="276999"/>
          </a:xfrm>
          <a:prstGeom prst="rect">
            <a:avLst/>
          </a:prstGeom>
          <a:noFill/>
        </p:spPr>
        <p:txBody>
          <a:bodyPr wrap="none" rtlCol="0">
            <a:spAutoFit/>
          </a:bodyPr>
          <a:lstStyle/>
          <a:p>
            <a:r>
              <a:rPr lang="hu-HU" sz="1200" i="1" dirty="0">
                <a:solidFill>
                  <a:srgbClr val="0070C0"/>
                </a:solidFill>
              </a:rPr>
              <a:t>SIMD data</a:t>
            </a:r>
            <a:endParaRPr lang="en-US" sz="1200" i="1" dirty="0">
              <a:solidFill>
                <a:srgbClr val="0070C0"/>
              </a:solidFill>
            </a:endParaRPr>
          </a:p>
        </p:txBody>
      </p:sp>
      <p:sp>
        <p:nvSpPr>
          <p:cNvPr id="58" name="Rectangle 57"/>
          <p:cNvSpPr/>
          <p:nvPr/>
        </p:nvSpPr>
        <p:spPr>
          <a:xfrm>
            <a:off x="7042889" y="5483101"/>
            <a:ext cx="2029611" cy="461665"/>
          </a:xfrm>
          <a:prstGeom prst="rect">
            <a:avLst/>
          </a:prstGeom>
        </p:spPr>
        <p:txBody>
          <a:bodyPr wrap="square">
            <a:spAutoFit/>
          </a:bodyPr>
          <a:lstStyle/>
          <a:p>
            <a:pPr algn="ctr"/>
            <a:r>
              <a:rPr lang="en-US" sz="1200" dirty="0"/>
              <a:t>64</a:t>
            </a:r>
            <a:r>
              <a:rPr lang="hu-HU" sz="1200" dirty="0"/>
              <a:t>-bit wide FX-SIMD </a:t>
            </a:r>
            <a:endParaRPr lang="en-US" sz="1200" dirty="0"/>
          </a:p>
          <a:p>
            <a:pPr algn="ctr"/>
            <a:r>
              <a:rPr lang="en-US" sz="1200" dirty="0"/>
              <a:t>   </a:t>
            </a:r>
            <a:r>
              <a:rPr lang="hu-HU" sz="1200" dirty="0"/>
              <a:t>FX8/16</a:t>
            </a:r>
            <a:r>
              <a:rPr lang="en-US" sz="1200" dirty="0"/>
              <a:t>/32</a:t>
            </a:r>
            <a:r>
              <a:rPr lang="hu-HU" sz="1200" dirty="0"/>
              <a:t> operations</a:t>
            </a:r>
            <a:endParaRPr lang="en-US" sz="1200" dirty="0"/>
          </a:p>
        </p:txBody>
      </p:sp>
      <p:sp>
        <p:nvSpPr>
          <p:cNvPr id="59" name="TextBox 58"/>
          <p:cNvSpPr txBox="1"/>
          <p:nvPr/>
        </p:nvSpPr>
        <p:spPr>
          <a:xfrm>
            <a:off x="7531845" y="5251107"/>
            <a:ext cx="1000595" cy="276999"/>
          </a:xfrm>
          <a:prstGeom prst="rect">
            <a:avLst/>
          </a:prstGeom>
          <a:noFill/>
        </p:spPr>
        <p:txBody>
          <a:bodyPr wrap="none" rtlCol="0">
            <a:spAutoFit/>
          </a:bodyPr>
          <a:lstStyle/>
          <a:p>
            <a:r>
              <a:rPr lang="hu-HU" sz="1200" i="1" dirty="0">
                <a:solidFill>
                  <a:srgbClr val="0070C0"/>
                </a:solidFill>
              </a:rPr>
              <a:t>SIMD data</a:t>
            </a:r>
            <a:endParaRPr lang="en-US" sz="1200" i="1" dirty="0">
              <a:solidFill>
                <a:srgbClr val="0070C0"/>
              </a:solidFill>
            </a:endParaRPr>
          </a:p>
        </p:txBody>
      </p:sp>
      <p:sp>
        <p:nvSpPr>
          <p:cNvPr id="3" name="Rounded Rectangle 2"/>
          <p:cNvSpPr/>
          <p:nvPr/>
        </p:nvSpPr>
        <p:spPr bwMode="auto">
          <a:xfrm>
            <a:off x="5466668" y="5187952"/>
            <a:ext cx="3561445" cy="896343"/>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0" name="TextBox 59"/>
          <p:cNvSpPr txBox="1"/>
          <p:nvPr/>
        </p:nvSpPr>
        <p:spPr>
          <a:xfrm>
            <a:off x="4662010" y="1475665"/>
            <a:ext cx="963725" cy="461665"/>
          </a:xfrm>
          <a:prstGeom prst="rect">
            <a:avLst/>
          </a:prstGeom>
          <a:noFill/>
        </p:spPr>
        <p:txBody>
          <a:bodyPr wrap="none" rtlCol="0">
            <a:spAutoFit/>
          </a:bodyPr>
          <a:lstStyle/>
          <a:p>
            <a:pPr algn="ctr"/>
            <a:r>
              <a:rPr lang="hu-HU" sz="1200" b="1" dirty="0"/>
              <a:t>Armv8</a:t>
            </a:r>
          </a:p>
          <a:p>
            <a:pPr algn="ctr"/>
            <a:r>
              <a:rPr lang="hu-HU" sz="1200" dirty="0"/>
              <a:t>(Aarch32)</a:t>
            </a:r>
          </a:p>
        </p:txBody>
      </p:sp>
      <p:sp>
        <p:nvSpPr>
          <p:cNvPr id="7" name="TextBox 6"/>
          <p:cNvSpPr txBox="1"/>
          <p:nvPr/>
        </p:nvSpPr>
        <p:spPr>
          <a:xfrm>
            <a:off x="6147175" y="1756846"/>
            <a:ext cx="1047082" cy="276999"/>
          </a:xfrm>
          <a:prstGeom prst="rect">
            <a:avLst/>
          </a:prstGeom>
          <a:noFill/>
        </p:spPr>
        <p:txBody>
          <a:bodyPr wrap="none" rtlCol="0">
            <a:spAutoFit/>
          </a:bodyPr>
          <a:lstStyle/>
          <a:p>
            <a:r>
              <a:rPr lang="en-US" sz="1200" dirty="0"/>
              <a:t>32-bit data</a:t>
            </a:r>
          </a:p>
        </p:txBody>
      </p:sp>
      <p:sp>
        <p:nvSpPr>
          <p:cNvPr id="61" name="TextBox 60"/>
          <p:cNvSpPr txBox="1"/>
          <p:nvPr/>
        </p:nvSpPr>
        <p:spPr>
          <a:xfrm>
            <a:off x="7530363" y="1756846"/>
            <a:ext cx="1047082" cy="276999"/>
          </a:xfrm>
          <a:prstGeom prst="rect">
            <a:avLst/>
          </a:prstGeom>
          <a:noFill/>
        </p:spPr>
        <p:txBody>
          <a:bodyPr wrap="none" rtlCol="0">
            <a:spAutoFit/>
          </a:bodyPr>
          <a:lstStyle/>
          <a:p>
            <a:r>
              <a:rPr lang="en-US" sz="1200" dirty="0"/>
              <a:t>64-bit data</a:t>
            </a:r>
          </a:p>
        </p:txBody>
      </p:sp>
      <p:sp>
        <p:nvSpPr>
          <p:cNvPr id="63" name="TextBox 62"/>
          <p:cNvSpPr txBox="1"/>
          <p:nvPr/>
        </p:nvSpPr>
        <p:spPr>
          <a:xfrm>
            <a:off x="5021970" y="2024220"/>
            <a:ext cx="380232" cy="276999"/>
          </a:xfrm>
          <a:prstGeom prst="rect">
            <a:avLst/>
          </a:prstGeom>
          <a:noFill/>
        </p:spPr>
        <p:txBody>
          <a:bodyPr wrap="none" rtlCol="0">
            <a:spAutoFit/>
          </a:bodyPr>
          <a:lstStyle/>
          <a:p>
            <a:r>
              <a:rPr lang="hu-HU" sz="1200" dirty="0"/>
              <a:t>32</a:t>
            </a:r>
            <a:endParaRPr lang="en-US" sz="1200" dirty="0"/>
          </a:p>
        </p:txBody>
      </p:sp>
      <p:sp>
        <p:nvSpPr>
          <p:cNvPr id="44" name="Right Arrow 43"/>
          <p:cNvSpPr/>
          <p:nvPr/>
        </p:nvSpPr>
        <p:spPr bwMode="auto">
          <a:xfrm>
            <a:off x="1794668" y="2408701"/>
            <a:ext cx="3672000" cy="152194"/>
          </a:xfrm>
          <a:prstGeom prst="rightArrow">
            <a:avLst/>
          </a:prstGeom>
          <a:solidFill>
            <a:schemeClr val="bg1">
              <a:lumMod val="65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7406825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96864" y="1979895"/>
            <a:ext cx="8505606"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kumimoji="0" lang="hu-HU" sz="1900" b="0" i="0" u="none" strike="noStrike" kern="1200" cap="none" spc="-50" normalizeH="0" baseline="0" noProof="0" dirty="0">
                <a:ln>
                  <a:noFill/>
                </a:ln>
                <a:solidFill>
                  <a:srgbClr val="FFFFFF"/>
                </a:solidFill>
                <a:effectLst/>
                <a:uLnTx/>
                <a:uFillTx/>
                <a:latin typeface="Verdana"/>
              </a:rPr>
              <a:t>2.2.</a:t>
            </a:r>
            <a:r>
              <a:rPr lang="en-GB" sz="1900" spc="-50" dirty="0">
                <a:solidFill>
                  <a:srgbClr val="FFFFFF"/>
                </a:solidFill>
              </a:rPr>
              <a:t>3 The secondary register set based scalar FP and SIMD extensions</a:t>
            </a:r>
            <a:endParaRPr kumimoji="0" lang="en-US" sz="1900" b="0" i="0" u="none" strike="noStrike" kern="1200" cap="none" spc="-50" normalizeH="0" baseline="0" noProof="0" dirty="0">
              <a:ln>
                <a:noFill/>
              </a:ln>
              <a:solidFill>
                <a:srgbClr val="FFFFFF"/>
              </a:solidFill>
              <a:effectLst/>
              <a:uLnTx/>
              <a:uFillTx/>
              <a:latin typeface="Verdana"/>
            </a:endParaRPr>
          </a:p>
        </p:txBody>
      </p:sp>
    </p:spTree>
    <p:extLst>
      <p:ext uri="{BB962C8B-B14F-4D97-AF65-F5344CB8AC3E}">
        <p14:creationId xmlns:p14="http://schemas.microsoft.com/office/powerpoint/2010/main" val="31112885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(1)</a:t>
            </a:r>
            <a:endParaRPr lang="en-US" sz="1700" dirty="0">
              <a:solidFill>
                <a:srgbClr val="FFFFFF"/>
              </a:solidFill>
            </a:endParaRPr>
          </a:p>
        </p:txBody>
      </p:sp>
      <p:sp>
        <p:nvSpPr>
          <p:cNvPr id="39" name="Text Box 4"/>
          <p:cNvSpPr txBox="1">
            <a:spLocks noChangeArrowheads="1"/>
          </p:cNvSpPr>
          <p:nvPr/>
        </p:nvSpPr>
        <p:spPr bwMode="auto">
          <a:xfrm>
            <a:off x="72461"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2.2.3 The secondary register set based scalar FP and SIMD extensions -199</a:t>
            </a:r>
          </a:p>
        </p:txBody>
      </p:sp>
      <p:sp>
        <p:nvSpPr>
          <p:cNvPr id="2" name="Rounded Rectangle 1"/>
          <p:cNvSpPr/>
          <p:nvPr/>
        </p:nvSpPr>
        <p:spPr bwMode="auto">
          <a:xfrm>
            <a:off x="2771800" y="1853824"/>
            <a:ext cx="3552062" cy="2610291"/>
          </a:xfrm>
          <a:prstGeom prst="round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8" name="TextBox 27"/>
          <p:cNvSpPr txBox="1"/>
          <p:nvPr/>
        </p:nvSpPr>
        <p:spPr>
          <a:xfrm>
            <a:off x="532442" y="2522532"/>
            <a:ext cx="1911229"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FX-SIMD operations</a:t>
            </a:r>
            <a:endParaRPr lang="en-US" sz="1300" dirty="0">
              <a:solidFill>
                <a:srgbClr val="000000"/>
              </a:solidFill>
            </a:endParaRPr>
          </a:p>
        </p:txBody>
      </p:sp>
      <p:sp>
        <p:nvSpPr>
          <p:cNvPr id="29" name="TextBox 28"/>
          <p:cNvSpPr txBox="1"/>
          <p:nvPr/>
        </p:nvSpPr>
        <p:spPr>
          <a:xfrm>
            <a:off x="3068959" y="2547502"/>
            <a:ext cx="3004604" cy="892552"/>
          </a:xfrm>
          <a:prstGeom prst="rect">
            <a:avLst/>
          </a:prstGeom>
          <a:noFill/>
        </p:spPr>
        <p:txBody>
          <a:bodyPr wrap="none" rtlCol="0">
            <a:spAutoFit/>
          </a:bodyPr>
          <a:lstStyle/>
          <a:p>
            <a:pPr algn="ctr"/>
            <a:r>
              <a:rPr lang="en-GB" sz="1300" dirty="0">
                <a:solidFill>
                  <a:srgbClr val="000000"/>
                </a:solidFill>
              </a:rPr>
              <a:t>First it </a:t>
            </a:r>
            <a:r>
              <a:rPr lang="hu-HU" sz="1300" dirty="0">
                <a:solidFill>
                  <a:srgbClr val="000000"/>
                </a:solidFill>
              </a:rPr>
              <a:t>support</a:t>
            </a:r>
            <a:r>
              <a:rPr lang="en-GB" sz="1300" dirty="0" err="1">
                <a:solidFill>
                  <a:srgbClr val="000000"/>
                </a:solidFill>
              </a:rPr>
              <a:t>ed</a:t>
            </a:r>
            <a:r>
              <a:rPr lang="en-GB" sz="1300" dirty="0">
                <a:solidFill>
                  <a:srgbClr val="000000"/>
                </a:solidFill>
              </a:rPr>
              <a:t> </a:t>
            </a:r>
            <a:r>
              <a:rPr lang="en-GB" sz="1300" dirty="0" smtClean="0">
                <a:solidFill>
                  <a:srgbClr val="000000"/>
                </a:solidFill>
              </a:rPr>
              <a:t>only</a:t>
            </a:r>
            <a:endParaRPr lang="en-GB" sz="1300" dirty="0">
              <a:solidFill>
                <a:srgbClr val="000000"/>
              </a:solidFill>
            </a:endParaRPr>
          </a:p>
          <a:p>
            <a:pPr algn="ctr"/>
            <a:r>
              <a:rPr lang="en-GB" sz="1300" dirty="0">
                <a:solidFill>
                  <a:srgbClr val="000000"/>
                </a:solidFill>
              </a:rPr>
              <a:t>scalar </a:t>
            </a:r>
            <a:r>
              <a:rPr lang="hu-HU" sz="1300" dirty="0">
                <a:solidFill>
                  <a:srgbClr val="000000"/>
                </a:solidFill>
              </a:rPr>
              <a:t>FP </a:t>
            </a:r>
            <a:r>
              <a:rPr lang="en-GB" sz="1300" dirty="0">
                <a:solidFill>
                  <a:srgbClr val="000000"/>
                </a:solidFill>
              </a:rPr>
              <a:t>and FP</a:t>
            </a:r>
            <a:r>
              <a:rPr lang="hu-HU" sz="1300" dirty="0">
                <a:solidFill>
                  <a:srgbClr val="000000"/>
                </a:solidFill>
              </a:rPr>
              <a:t> SIMD operations</a:t>
            </a:r>
            <a:endParaRPr lang="en-GB" sz="1300" dirty="0">
              <a:solidFill>
                <a:srgbClr val="000000"/>
              </a:solidFill>
            </a:endParaRPr>
          </a:p>
          <a:p>
            <a:pPr algn="ctr"/>
            <a:r>
              <a:rPr lang="en-GB" sz="1300" dirty="0" smtClean="0">
                <a:solidFill>
                  <a:srgbClr val="000000"/>
                </a:solidFill>
              </a:rPr>
              <a:t>then </a:t>
            </a:r>
            <a:r>
              <a:rPr lang="en-GB" sz="1300" dirty="0">
                <a:solidFill>
                  <a:srgbClr val="000000"/>
                </a:solidFill>
              </a:rPr>
              <a:t>also </a:t>
            </a:r>
          </a:p>
          <a:p>
            <a:pPr algn="ctr"/>
            <a:r>
              <a:rPr lang="en-GB" sz="1300" dirty="0">
                <a:solidFill>
                  <a:srgbClr val="000000"/>
                </a:solidFill>
              </a:rPr>
              <a:t>FX/FP SIMD operations</a:t>
            </a:r>
            <a:endParaRPr lang="en-US" sz="1300" dirty="0">
              <a:solidFill>
                <a:srgbClr val="000000"/>
              </a:solidFill>
            </a:endParaRPr>
          </a:p>
        </p:txBody>
      </p:sp>
      <p:sp>
        <p:nvSpPr>
          <p:cNvPr id="30" name="TextBox 29"/>
          <p:cNvSpPr txBox="1"/>
          <p:nvPr/>
        </p:nvSpPr>
        <p:spPr>
          <a:xfrm>
            <a:off x="6247543" y="2544890"/>
            <a:ext cx="2861682" cy="692497"/>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FX/FP SIMD operations</a:t>
            </a:r>
          </a:p>
          <a:p>
            <a:pPr algn="ctr"/>
            <a:r>
              <a:rPr lang="hu-HU" sz="1300" dirty="0">
                <a:solidFill>
                  <a:srgbClr val="000000"/>
                </a:solidFill>
              </a:rPr>
              <a:t>on long </a:t>
            </a:r>
            <a:r>
              <a:rPr lang="en-GB" sz="1300" dirty="0">
                <a:solidFill>
                  <a:srgbClr val="000000"/>
                </a:solidFill>
              </a:rPr>
              <a:t>(up to 16x128-bit) </a:t>
            </a:r>
            <a:r>
              <a:rPr lang="hu-HU" sz="1300" dirty="0">
                <a:solidFill>
                  <a:srgbClr val="000000"/>
                </a:solidFill>
              </a:rPr>
              <a:t>data</a:t>
            </a:r>
            <a:endParaRPr lang="en-US" sz="1300" dirty="0">
              <a:solidFill>
                <a:srgbClr val="000000"/>
              </a:solidFill>
            </a:endParaRPr>
          </a:p>
        </p:txBody>
      </p:sp>
      <p:sp>
        <p:nvSpPr>
          <p:cNvPr id="31" name="TextBox 30"/>
          <p:cNvSpPr txBox="1"/>
          <p:nvPr/>
        </p:nvSpPr>
        <p:spPr>
          <a:xfrm>
            <a:off x="1110758" y="3459596"/>
            <a:ext cx="734496" cy="292388"/>
          </a:xfrm>
          <a:prstGeom prst="rect">
            <a:avLst/>
          </a:prstGeom>
          <a:noFill/>
        </p:spPr>
        <p:txBody>
          <a:bodyPr wrap="none" rtlCol="0">
            <a:spAutoFit/>
          </a:bodyPr>
          <a:lstStyle/>
          <a:p>
            <a:r>
              <a:rPr lang="en-US" sz="1300" dirty="0"/>
              <a:t>Armv6</a:t>
            </a:r>
          </a:p>
        </p:txBody>
      </p:sp>
      <p:sp>
        <p:nvSpPr>
          <p:cNvPr id="32" name="TextBox 31"/>
          <p:cNvSpPr txBox="1"/>
          <p:nvPr/>
        </p:nvSpPr>
        <p:spPr>
          <a:xfrm>
            <a:off x="4216901" y="3446694"/>
            <a:ext cx="734496" cy="292388"/>
          </a:xfrm>
          <a:prstGeom prst="rect">
            <a:avLst/>
          </a:prstGeom>
          <a:noFill/>
        </p:spPr>
        <p:txBody>
          <a:bodyPr wrap="none" rtlCol="0">
            <a:spAutoFit/>
          </a:bodyPr>
          <a:lstStyle/>
          <a:p>
            <a:r>
              <a:rPr lang="en-US" sz="1300" dirty="0" smtClean="0"/>
              <a:t>Armv5</a:t>
            </a:r>
            <a:endParaRPr lang="en-US" sz="1300" dirty="0"/>
          </a:p>
        </p:txBody>
      </p:sp>
      <p:sp>
        <p:nvSpPr>
          <p:cNvPr id="33" name="TextBox 32"/>
          <p:cNvSpPr txBox="1"/>
          <p:nvPr/>
        </p:nvSpPr>
        <p:spPr>
          <a:xfrm>
            <a:off x="7216406" y="3451230"/>
            <a:ext cx="901209" cy="292388"/>
          </a:xfrm>
          <a:prstGeom prst="rect">
            <a:avLst/>
          </a:prstGeom>
          <a:noFill/>
        </p:spPr>
        <p:txBody>
          <a:bodyPr wrap="none" rtlCol="0">
            <a:spAutoFit/>
          </a:bodyPr>
          <a:lstStyle/>
          <a:p>
            <a:r>
              <a:rPr lang="en-US" sz="1300" dirty="0"/>
              <a:t>Armv8.2</a:t>
            </a:r>
          </a:p>
        </p:txBody>
      </p:sp>
      <p:sp>
        <p:nvSpPr>
          <p:cNvPr id="34" name="TextBox 33"/>
          <p:cNvSpPr txBox="1"/>
          <p:nvPr/>
        </p:nvSpPr>
        <p:spPr>
          <a:xfrm>
            <a:off x="6305645" y="4576772"/>
            <a:ext cx="2811860" cy="292388"/>
          </a:xfrm>
          <a:prstGeom prst="rect">
            <a:avLst/>
          </a:prstGeom>
          <a:noFill/>
        </p:spPr>
        <p:txBody>
          <a:bodyPr wrap="none" rtlCol="0">
            <a:spAutoFit/>
          </a:bodyPr>
          <a:lstStyle/>
          <a:p>
            <a:r>
              <a:rPr lang="en-US" sz="1300" dirty="0" err="1"/>
              <a:t>SVE</a:t>
            </a:r>
            <a:r>
              <a:rPr lang="en-US" sz="1300" dirty="0"/>
              <a:t>: Scalable Vector Extension</a:t>
            </a:r>
          </a:p>
        </p:txBody>
      </p:sp>
      <p:sp>
        <p:nvSpPr>
          <p:cNvPr id="40" name="Line 17"/>
          <p:cNvSpPr>
            <a:spLocks noChangeShapeType="1"/>
          </p:cNvSpPr>
          <p:nvPr/>
        </p:nvSpPr>
        <p:spPr bwMode="auto">
          <a:xfrm flipV="1">
            <a:off x="1521402" y="1630919"/>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6" name="Line 25"/>
          <p:cNvSpPr>
            <a:spLocks noChangeShapeType="1"/>
          </p:cNvSpPr>
          <p:nvPr/>
        </p:nvSpPr>
        <p:spPr bwMode="auto">
          <a:xfrm>
            <a:off x="1519452" y="164530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7" name="Line 29"/>
          <p:cNvSpPr>
            <a:spLocks noChangeShapeType="1"/>
          </p:cNvSpPr>
          <p:nvPr/>
        </p:nvSpPr>
        <p:spPr bwMode="auto">
          <a:xfrm flipH="1">
            <a:off x="7676931" y="1638928"/>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8" name="Oval 13"/>
          <p:cNvSpPr>
            <a:spLocks noChangeArrowheads="1"/>
          </p:cNvSpPr>
          <p:nvPr/>
        </p:nvSpPr>
        <p:spPr bwMode="auto">
          <a:xfrm>
            <a:off x="4551918" y="1799376"/>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9" name="Line 25"/>
          <p:cNvSpPr>
            <a:spLocks noChangeShapeType="1"/>
          </p:cNvSpPr>
          <p:nvPr/>
        </p:nvSpPr>
        <p:spPr bwMode="auto">
          <a:xfrm>
            <a:off x="4585423" y="1471138"/>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0" name="Oval 13"/>
          <p:cNvSpPr>
            <a:spLocks noChangeArrowheads="1"/>
          </p:cNvSpPr>
          <p:nvPr/>
        </p:nvSpPr>
        <p:spPr bwMode="auto">
          <a:xfrm>
            <a:off x="1484844" y="179765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1" name="Oval 13"/>
          <p:cNvSpPr>
            <a:spLocks noChangeArrowheads="1"/>
          </p:cNvSpPr>
          <p:nvPr/>
        </p:nvSpPr>
        <p:spPr bwMode="auto">
          <a:xfrm>
            <a:off x="7645666" y="1792891"/>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2" name="Text Box 6"/>
          <p:cNvSpPr txBox="1">
            <a:spLocks noChangeArrowheads="1"/>
          </p:cNvSpPr>
          <p:nvPr/>
        </p:nvSpPr>
        <p:spPr bwMode="auto">
          <a:xfrm>
            <a:off x="71500" y="1966336"/>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a:solidFill>
                  <a:srgbClr val="000000"/>
                </a:solidFill>
              </a:rPr>
              <a:t>The GPR register set based</a:t>
            </a:r>
          </a:p>
          <a:p>
            <a:pPr algn="ctr" eaLnBrk="1" hangingPunct="1"/>
            <a:r>
              <a:rPr lang="en-GB" sz="1300" b="1" dirty="0">
                <a:solidFill>
                  <a:srgbClr val="000000"/>
                </a:solidFill>
              </a:rPr>
              <a:t>FX </a:t>
            </a:r>
            <a:r>
              <a:rPr lang="hu-HU" sz="1300" b="1" dirty="0">
                <a:solidFill>
                  <a:srgbClr val="000000"/>
                </a:solidFill>
              </a:rPr>
              <a:t>SIMD</a:t>
            </a:r>
            <a:r>
              <a:rPr lang="en-US" sz="1300" b="1" dirty="0">
                <a:solidFill>
                  <a:srgbClr val="000000"/>
                </a:solidFill>
              </a:rPr>
              <a:t> extension</a:t>
            </a:r>
            <a:endParaRPr lang="hu-HU" sz="1300" b="1" dirty="0">
              <a:solidFill>
                <a:srgbClr val="000000"/>
              </a:solidFill>
            </a:endParaRPr>
          </a:p>
          <a:p>
            <a:pPr algn="ctr" eaLnBrk="1" hangingPunct="1"/>
            <a:r>
              <a:rPr lang="en-US" sz="1300" b="1" dirty="0">
                <a:solidFill>
                  <a:srgbClr val="000000"/>
                </a:solidFill>
              </a:rPr>
              <a:t> </a:t>
            </a:r>
          </a:p>
        </p:txBody>
      </p:sp>
      <p:sp>
        <p:nvSpPr>
          <p:cNvPr id="53" name="Text Box 5"/>
          <p:cNvSpPr txBox="1">
            <a:spLocks noChangeArrowheads="1"/>
          </p:cNvSpPr>
          <p:nvPr/>
        </p:nvSpPr>
        <p:spPr bwMode="auto">
          <a:xfrm>
            <a:off x="2873078" y="1966193"/>
            <a:ext cx="33538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The sec</a:t>
            </a:r>
            <a:r>
              <a:rPr lang="hu-HU" sz="1300" b="1" dirty="0">
                <a:solidFill>
                  <a:srgbClr val="000000"/>
                </a:solidFill>
              </a:rPr>
              <a:t>ondary register set </a:t>
            </a:r>
            <a:r>
              <a:rPr lang="en-GB" sz="1300" b="1" dirty="0">
                <a:solidFill>
                  <a:srgbClr val="000000"/>
                </a:solidFill>
              </a:rPr>
              <a:t>based</a:t>
            </a:r>
            <a:endParaRPr lang="en-US" sz="1300" b="1" dirty="0">
              <a:solidFill>
                <a:srgbClr val="000000"/>
              </a:solidFill>
            </a:endParaRPr>
          </a:p>
          <a:p>
            <a:pPr algn="ctr" eaLnBrk="1" hangingPunct="1"/>
            <a:r>
              <a:rPr lang="en-US" sz="1300" b="1" dirty="0">
                <a:solidFill>
                  <a:srgbClr val="000000"/>
                </a:solidFill>
              </a:rPr>
              <a:t>scalar </a:t>
            </a:r>
            <a:r>
              <a:rPr lang="hu-HU" sz="1300" b="1" dirty="0">
                <a:solidFill>
                  <a:srgbClr val="000000"/>
                </a:solidFill>
              </a:rPr>
              <a:t>FP and SIMD extensions</a:t>
            </a:r>
          </a:p>
        </p:txBody>
      </p:sp>
      <p:sp>
        <p:nvSpPr>
          <p:cNvPr id="54" name="TextBox 53"/>
          <p:cNvSpPr txBox="1"/>
          <p:nvPr/>
        </p:nvSpPr>
        <p:spPr>
          <a:xfrm>
            <a:off x="6358296" y="1996378"/>
            <a:ext cx="2752677" cy="492443"/>
          </a:xfrm>
          <a:prstGeom prst="rect">
            <a:avLst/>
          </a:prstGeom>
          <a:noFill/>
        </p:spPr>
        <p:txBody>
          <a:bodyPr wrap="none" rtlCol="0">
            <a:spAutoFit/>
          </a:bodyPr>
          <a:lstStyle/>
          <a:p>
            <a:pPr algn="ctr"/>
            <a:r>
              <a:rPr lang="en-US" sz="1300" b="1" dirty="0">
                <a:solidFill>
                  <a:srgbClr val="000000"/>
                </a:solidFill>
              </a:rPr>
              <a:t>The SVE register set based </a:t>
            </a:r>
          </a:p>
          <a:p>
            <a:pPr algn="ctr"/>
            <a:r>
              <a:rPr lang="en-US" sz="1300" b="1" dirty="0">
                <a:solidFill>
                  <a:srgbClr val="000000"/>
                </a:solidFill>
              </a:rPr>
              <a:t>SIMD </a:t>
            </a:r>
            <a:r>
              <a:rPr lang="hu-HU" sz="1300" b="1" dirty="0">
                <a:solidFill>
                  <a:srgbClr val="000000"/>
                </a:solidFill>
              </a:rPr>
              <a:t>extension</a:t>
            </a:r>
            <a:r>
              <a:rPr lang="en-US" sz="1300" b="1" dirty="0">
                <a:solidFill>
                  <a:srgbClr val="000000"/>
                </a:solidFill>
              </a:rPr>
              <a:t>s</a:t>
            </a:r>
            <a:endParaRPr lang="hu-HU" sz="1300" b="1" dirty="0">
              <a:solidFill>
                <a:srgbClr val="000000"/>
              </a:solidFill>
            </a:endParaRPr>
          </a:p>
        </p:txBody>
      </p:sp>
      <p:sp>
        <p:nvSpPr>
          <p:cNvPr id="66" name="Text Box 16"/>
          <p:cNvSpPr txBox="1">
            <a:spLocks noChangeArrowheads="1"/>
          </p:cNvSpPr>
          <p:nvPr/>
        </p:nvSpPr>
        <p:spPr bwMode="auto">
          <a:xfrm>
            <a:off x="1865195" y="1133745"/>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hu-HU" altLang="en-US" sz="1300" b="1" dirty="0">
                <a:solidFill>
                  <a:srgbClr val="000000"/>
                </a:solidFill>
              </a:rPr>
              <a:t>ISA extensions to enhance compute capabilities</a:t>
            </a:r>
            <a:endParaRPr lang="en-US" altLang="en-US" sz="1300" b="1" dirty="0">
              <a:solidFill>
                <a:srgbClr val="000000"/>
              </a:solidFill>
            </a:endParaRPr>
          </a:p>
        </p:txBody>
      </p:sp>
      <p:sp>
        <p:nvSpPr>
          <p:cNvPr id="67" name="TextBox 66"/>
          <p:cNvSpPr txBox="1"/>
          <p:nvPr/>
        </p:nvSpPr>
        <p:spPr>
          <a:xfrm>
            <a:off x="53242" y="3203558"/>
            <a:ext cx="1309974" cy="292388"/>
          </a:xfrm>
          <a:prstGeom prst="rect">
            <a:avLst/>
          </a:prstGeom>
          <a:noFill/>
        </p:spPr>
        <p:txBody>
          <a:bodyPr wrap="none" rtlCol="0">
            <a:spAutoFit/>
          </a:bodyPr>
          <a:lstStyle/>
          <a:p>
            <a:r>
              <a:rPr lang="en-GB" sz="1300" i="1" dirty="0"/>
              <a:t>Introduced in</a:t>
            </a:r>
          </a:p>
        </p:txBody>
      </p:sp>
      <p:sp>
        <p:nvSpPr>
          <p:cNvPr id="68" name="TextBox 67"/>
          <p:cNvSpPr txBox="1"/>
          <p:nvPr/>
        </p:nvSpPr>
        <p:spPr>
          <a:xfrm>
            <a:off x="746575" y="3834188"/>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(2002)</a:t>
            </a:r>
          </a:p>
          <a:p>
            <a:pPr algn="ctr">
              <a:spcAft>
                <a:spcPts val="400"/>
              </a:spcAft>
            </a:pPr>
            <a:r>
              <a:rPr lang="en-GB" sz="1300" i="1" dirty="0">
                <a:solidFill>
                  <a:srgbClr val="000000"/>
                </a:solidFill>
              </a:rPr>
              <a:t>(Section 2.2.2)</a:t>
            </a:r>
            <a:endParaRPr lang="en-US" sz="1300" i="1" dirty="0">
              <a:solidFill>
                <a:srgbClr val="000000"/>
              </a:solidFill>
            </a:endParaRPr>
          </a:p>
        </p:txBody>
      </p:sp>
      <p:sp>
        <p:nvSpPr>
          <p:cNvPr id="69" name="TextBox 68"/>
          <p:cNvSpPr txBox="1"/>
          <p:nvPr/>
        </p:nvSpPr>
        <p:spPr>
          <a:xfrm>
            <a:off x="3851920" y="3834045"/>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(2000)</a:t>
            </a:r>
          </a:p>
          <a:p>
            <a:pPr algn="ctr">
              <a:spcAft>
                <a:spcPts val="400"/>
              </a:spcAft>
            </a:pPr>
            <a:r>
              <a:rPr lang="en-GB" sz="1300" i="1" dirty="0">
                <a:solidFill>
                  <a:srgbClr val="000000"/>
                </a:solidFill>
              </a:rPr>
              <a:t>(Section 2.2.3)</a:t>
            </a:r>
            <a:endParaRPr lang="en-US" sz="1300" i="1" dirty="0">
              <a:solidFill>
                <a:srgbClr val="000000"/>
              </a:solidFill>
            </a:endParaRPr>
          </a:p>
        </p:txBody>
      </p:sp>
      <p:sp>
        <p:nvSpPr>
          <p:cNvPr id="70" name="TextBox 69"/>
          <p:cNvSpPr txBox="1"/>
          <p:nvPr/>
        </p:nvSpPr>
        <p:spPr>
          <a:xfrm>
            <a:off x="6957265" y="3835850"/>
            <a:ext cx="1452642" cy="543739"/>
          </a:xfrm>
          <a:prstGeom prst="rect">
            <a:avLst/>
          </a:prstGeom>
          <a:noFill/>
        </p:spPr>
        <p:txBody>
          <a:bodyPr wrap="none" rtlCol="0">
            <a:spAutoFit/>
          </a:bodyPr>
          <a:lstStyle/>
          <a:p>
            <a:pPr algn="ctr">
              <a:spcAft>
                <a:spcPts val="400"/>
              </a:spcAft>
            </a:pPr>
            <a:r>
              <a:rPr lang="en-GB" sz="1300" i="1" dirty="0">
                <a:solidFill>
                  <a:srgbClr val="000000"/>
                </a:solidFill>
              </a:rPr>
              <a:t>(2016)</a:t>
            </a:r>
          </a:p>
          <a:p>
            <a:pPr algn="ctr">
              <a:spcAft>
                <a:spcPts val="400"/>
              </a:spcAft>
            </a:pPr>
            <a:r>
              <a:rPr lang="en-GB" sz="1300" i="1" dirty="0">
                <a:solidFill>
                  <a:srgbClr val="000000"/>
                </a:solidFill>
              </a:rPr>
              <a:t>(Section 2.2.4)</a:t>
            </a:r>
            <a:endParaRPr lang="en-US" sz="1300" i="1" dirty="0">
              <a:solidFill>
                <a:srgbClr val="000000"/>
              </a:solidFill>
            </a:endParaRPr>
          </a:p>
        </p:txBody>
      </p:sp>
    </p:spTree>
    <p:extLst>
      <p:ext uri="{BB962C8B-B14F-4D97-AF65-F5344CB8AC3E}">
        <p14:creationId xmlns:p14="http://schemas.microsoft.com/office/powerpoint/2010/main" val="2682105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(2)</a:t>
            </a:r>
            <a:endParaRPr lang="en-US" sz="1700" dirty="0">
              <a:solidFill>
                <a:srgbClr val="FFFFFF"/>
              </a:solidFill>
            </a:endParaRPr>
          </a:p>
        </p:txBody>
      </p:sp>
      <p:sp>
        <p:nvSpPr>
          <p:cNvPr id="20" name="TextBox 19"/>
          <p:cNvSpPr txBox="1"/>
          <p:nvPr/>
        </p:nvSpPr>
        <p:spPr>
          <a:xfrm>
            <a:off x="764405" y="1149264"/>
            <a:ext cx="779381" cy="276999"/>
          </a:xfrm>
          <a:prstGeom prst="rect">
            <a:avLst/>
          </a:prstGeom>
          <a:noFill/>
        </p:spPr>
        <p:txBody>
          <a:bodyPr wrap="none" rtlCol="0">
            <a:spAutoFit/>
          </a:bodyPr>
          <a:lstStyle/>
          <a:p>
            <a:r>
              <a:rPr lang="hu-HU" sz="1200" b="1" dirty="0"/>
              <a:t>Armv5</a:t>
            </a:r>
            <a:endParaRPr lang="en-US" sz="1200" b="1" dirty="0"/>
          </a:p>
        </p:txBody>
      </p:sp>
      <p:sp>
        <p:nvSpPr>
          <p:cNvPr id="21" name="TextBox 20"/>
          <p:cNvSpPr txBox="1"/>
          <p:nvPr/>
        </p:nvSpPr>
        <p:spPr>
          <a:xfrm>
            <a:off x="2694526" y="1149264"/>
            <a:ext cx="2553905" cy="461665"/>
          </a:xfrm>
          <a:prstGeom prst="rect">
            <a:avLst/>
          </a:prstGeom>
          <a:noFill/>
        </p:spPr>
        <p:txBody>
          <a:bodyPr wrap="none" rtlCol="0">
            <a:spAutoFit/>
          </a:bodyPr>
          <a:lstStyle/>
          <a:p>
            <a:pPr algn="ctr"/>
            <a:r>
              <a:rPr lang="hu-HU" sz="1200" b="1" dirty="0"/>
              <a:t>Armv7</a:t>
            </a:r>
          </a:p>
          <a:p>
            <a:pPr algn="ctr"/>
            <a:r>
              <a:rPr lang="hu-HU" sz="1200" b="1" dirty="0"/>
              <a:t>(or Armv8 AArch32 mode) </a:t>
            </a:r>
            <a:endParaRPr lang="en-US" sz="1200" b="1" dirty="0"/>
          </a:p>
        </p:txBody>
      </p:sp>
      <p:sp>
        <p:nvSpPr>
          <p:cNvPr id="22" name="TextBox 21"/>
          <p:cNvSpPr txBox="1"/>
          <p:nvPr/>
        </p:nvSpPr>
        <p:spPr>
          <a:xfrm>
            <a:off x="6540331" y="1142295"/>
            <a:ext cx="1617752" cy="461665"/>
          </a:xfrm>
          <a:prstGeom prst="rect">
            <a:avLst/>
          </a:prstGeom>
          <a:noFill/>
        </p:spPr>
        <p:txBody>
          <a:bodyPr wrap="none" rtlCol="0">
            <a:spAutoFit/>
          </a:bodyPr>
          <a:lstStyle/>
          <a:p>
            <a:pPr algn="ctr"/>
            <a:r>
              <a:rPr lang="hu-HU" sz="1200" b="1" dirty="0"/>
              <a:t>Armv8</a:t>
            </a:r>
          </a:p>
          <a:p>
            <a:pPr algn="ctr"/>
            <a:r>
              <a:rPr lang="hu-HU" sz="1200" b="1" dirty="0"/>
              <a:t>(AArch64 mode)</a:t>
            </a:r>
            <a:endParaRPr lang="en-US" sz="1200" b="1" dirty="0"/>
          </a:p>
        </p:txBody>
      </p:sp>
      <p:sp>
        <p:nvSpPr>
          <p:cNvPr id="23" name="Rectangle 22"/>
          <p:cNvSpPr/>
          <p:nvPr/>
        </p:nvSpPr>
        <p:spPr bwMode="auto">
          <a:xfrm>
            <a:off x="5941574" y="2439218"/>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4" name="Rectangle 23"/>
          <p:cNvSpPr/>
          <p:nvPr/>
        </p:nvSpPr>
        <p:spPr bwMode="auto">
          <a:xfrm>
            <a:off x="2694526" y="3563377"/>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5" name="Rectangle 24"/>
          <p:cNvSpPr/>
          <p:nvPr/>
        </p:nvSpPr>
        <p:spPr bwMode="auto">
          <a:xfrm>
            <a:off x="2694846" y="2413905"/>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6" name="Rectangle 25"/>
          <p:cNvSpPr/>
          <p:nvPr/>
        </p:nvSpPr>
        <p:spPr bwMode="auto">
          <a:xfrm>
            <a:off x="579451" y="3546427"/>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7" name="Rectangle 26"/>
          <p:cNvSpPr/>
          <p:nvPr/>
        </p:nvSpPr>
        <p:spPr bwMode="auto">
          <a:xfrm>
            <a:off x="579451" y="2396954"/>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p:txBody>
      </p:sp>
      <p:sp>
        <p:nvSpPr>
          <p:cNvPr id="28" name="TextBox 27"/>
          <p:cNvSpPr txBox="1"/>
          <p:nvPr/>
        </p:nvSpPr>
        <p:spPr>
          <a:xfrm>
            <a:off x="759311" y="2130850"/>
            <a:ext cx="380232" cy="260124"/>
          </a:xfrm>
          <a:prstGeom prst="rect">
            <a:avLst/>
          </a:prstGeom>
          <a:noFill/>
        </p:spPr>
        <p:txBody>
          <a:bodyPr wrap="none" rtlCol="0">
            <a:spAutoFit/>
          </a:bodyPr>
          <a:lstStyle/>
          <a:p>
            <a:r>
              <a:rPr lang="hu-HU" sz="1200" dirty="0"/>
              <a:t>32</a:t>
            </a:r>
            <a:endParaRPr lang="en-US" sz="1200" dirty="0"/>
          </a:p>
        </p:txBody>
      </p:sp>
      <p:sp>
        <p:nvSpPr>
          <p:cNvPr id="30" name="TextBox 29"/>
          <p:cNvSpPr txBox="1"/>
          <p:nvPr/>
        </p:nvSpPr>
        <p:spPr>
          <a:xfrm>
            <a:off x="3259399" y="2151306"/>
            <a:ext cx="380232" cy="260124"/>
          </a:xfrm>
          <a:prstGeom prst="rect">
            <a:avLst/>
          </a:prstGeom>
          <a:noFill/>
        </p:spPr>
        <p:txBody>
          <a:bodyPr wrap="none" rtlCol="0">
            <a:spAutoFit/>
          </a:bodyPr>
          <a:lstStyle/>
          <a:p>
            <a:r>
              <a:rPr lang="hu-HU" sz="1200" dirty="0"/>
              <a:t>64</a:t>
            </a:r>
            <a:endParaRPr lang="en-US" sz="1200" dirty="0"/>
          </a:p>
        </p:txBody>
      </p:sp>
      <p:sp>
        <p:nvSpPr>
          <p:cNvPr id="32" name="TextBox 31"/>
          <p:cNvSpPr txBox="1"/>
          <p:nvPr/>
        </p:nvSpPr>
        <p:spPr>
          <a:xfrm>
            <a:off x="7129829" y="2143375"/>
            <a:ext cx="478016" cy="260124"/>
          </a:xfrm>
          <a:prstGeom prst="rect">
            <a:avLst/>
          </a:prstGeom>
          <a:noFill/>
        </p:spPr>
        <p:txBody>
          <a:bodyPr wrap="none" rtlCol="0">
            <a:spAutoFit/>
          </a:bodyPr>
          <a:lstStyle/>
          <a:p>
            <a:r>
              <a:rPr lang="hu-HU" sz="1200" dirty="0"/>
              <a:t>128</a:t>
            </a:r>
            <a:endParaRPr lang="en-US" sz="1200" dirty="0"/>
          </a:p>
        </p:txBody>
      </p:sp>
      <p:sp>
        <p:nvSpPr>
          <p:cNvPr id="33" name="TextBox 32"/>
          <p:cNvSpPr txBox="1"/>
          <p:nvPr/>
        </p:nvSpPr>
        <p:spPr>
          <a:xfrm>
            <a:off x="174246" y="2650534"/>
            <a:ext cx="380232" cy="260124"/>
          </a:xfrm>
          <a:prstGeom prst="rect">
            <a:avLst/>
          </a:prstGeom>
          <a:noFill/>
        </p:spPr>
        <p:txBody>
          <a:bodyPr wrap="none" rtlCol="0">
            <a:spAutoFit/>
          </a:bodyPr>
          <a:lstStyle/>
          <a:p>
            <a:r>
              <a:rPr lang="hu-HU" sz="1200" dirty="0"/>
              <a:t>32</a:t>
            </a:r>
            <a:endParaRPr lang="en-US" sz="1200" dirty="0"/>
          </a:p>
        </p:txBody>
      </p:sp>
      <p:sp>
        <p:nvSpPr>
          <p:cNvPr id="34" name="TextBox 33"/>
          <p:cNvSpPr txBox="1"/>
          <p:nvPr/>
        </p:nvSpPr>
        <p:spPr>
          <a:xfrm>
            <a:off x="2314294" y="2650534"/>
            <a:ext cx="380232" cy="260124"/>
          </a:xfrm>
          <a:prstGeom prst="rect">
            <a:avLst/>
          </a:prstGeom>
          <a:noFill/>
        </p:spPr>
        <p:txBody>
          <a:bodyPr wrap="none" rtlCol="0">
            <a:spAutoFit/>
          </a:bodyPr>
          <a:lstStyle/>
          <a:p>
            <a:r>
              <a:rPr lang="hu-HU" sz="1200" dirty="0"/>
              <a:t>32</a:t>
            </a:r>
            <a:endParaRPr lang="en-US" sz="1200" dirty="0"/>
          </a:p>
        </p:txBody>
      </p:sp>
      <p:sp>
        <p:nvSpPr>
          <p:cNvPr id="35" name="TextBox 34"/>
          <p:cNvSpPr txBox="1"/>
          <p:nvPr/>
        </p:nvSpPr>
        <p:spPr>
          <a:xfrm>
            <a:off x="5600604" y="2643990"/>
            <a:ext cx="380232" cy="260124"/>
          </a:xfrm>
          <a:prstGeom prst="rect">
            <a:avLst/>
          </a:prstGeom>
          <a:noFill/>
        </p:spPr>
        <p:txBody>
          <a:bodyPr wrap="none" rtlCol="0">
            <a:spAutoFit/>
          </a:bodyPr>
          <a:lstStyle/>
          <a:p>
            <a:r>
              <a:rPr lang="hu-HU" sz="1200" dirty="0"/>
              <a:t>32</a:t>
            </a:r>
            <a:endParaRPr lang="en-US" sz="1200" dirty="0"/>
          </a:p>
        </p:txBody>
      </p:sp>
      <p:sp>
        <p:nvSpPr>
          <p:cNvPr id="36" name="TextBox 35"/>
          <p:cNvSpPr txBox="1"/>
          <p:nvPr/>
        </p:nvSpPr>
        <p:spPr>
          <a:xfrm>
            <a:off x="193350" y="3624409"/>
            <a:ext cx="380232" cy="260124"/>
          </a:xfrm>
          <a:prstGeom prst="rect">
            <a:avLst/>
          </a:prstGeom>
          <a:noFill/>
        </p:spPr>
        <p:txBody>
          <a:bodyPr wrap="none" rtlCol="0">
            <a:spAutoFit/>
          </a:bodyPr>
          <a:lstStyle/>
          <a:p>
            <a:r>
              <a:rPr lang="hu-HU" sz="1200" dirty="0"/>
              <a:t>16</a:t>
            </a:r>
            <a:endParaRPr lang="en-US" sz="1200" dirty="0"/>
          </a:p>
        </p:txBody>
      </p:sp>
      <p:sp>
        <p:nvSpPr>
          <p:cNvPr id="37" name="TextBox 36"/>
          <p:cNvSpPr txBox="1"/>
          <p:nvPr/>
        </p:nvSpPr>
        <p:spPr>
          <a:xfrm>
            <a:off x="2314294" y="3606765"/>
            <a:ext cx="380232" cy="260124"/>
          </a:xfrm>
          <a:prstGeom prst="rect">
            <a:avLst/>
          </a:prstGeom>
          <a:noFill/>
        </p:spPr>
        <p:txBody>
          <a:bodyPr wrap="none" rtlCol="0">
            <a:spAutoFit/>
          </a:bodyPr>
          <a:lstStyle/>
          <a:p>
            <a:r>
              <a:rPr lang="hu-HU" sz="1200" dirty="0"/>
              <a:t>16</a:t>
            </a:r>
            <a:endParaRPr lang="en-US" sz="1200" dirty="0"/>
          </a:p>
        </p:txBody>
      </p:sp>
      <p:sp>
        <p:nvSpPr>
          <p:cNvPr id="38" name="TextBox 37"/>
          <p:cNvSpPr txBox="1"/>
          <p:nvPr/>
        </p:nvSpPr>
        <p:spPr>
          <a:xfrm>
            <a:off x="759311" y="3250584"/>
            <a:ext cx="343364" cy="260124"/>
          </a:xfrm>
          <a:prstGeom prst="rect">
            <a:avLst/>
          </a:prstGeom>
          <a:noFill/>
        </p:spPr>
        <p:txBody>
          <a:bodyPr wrap="none" rtlCol="0">
            <a:spAutoFit/>
          </a:bodyPr>
          <a:lstStyle/>
          <a:p>
            <a:r>
              <a:rPr lang="hu-HU" sz="1200" dirty="0"/>
              <a:t>or</a:t>
            </a:r>
            <a:endParaRPr lang="en-US" sz="1200" dirty="0"/>
          </a:p>
        </p:txBody>
      </p:sp>
      <p:sp>
        <p:nvSpPr>
          <p:cNvPr id="39" name="TextBox 38"/>
          <p:cNvSpPr txBox="1"/>
          <p:nvPr/>
        </p:nvSpPr>
        <p:spPr>
          <a:xfrm>
            <a:off x="3251262" y="3208320"/>
            <a:ext cx="343364" cy="260124"/>
          </a:xfrm>
          <a:prstGeom prst="rect">
            <a:avLst/>
          </a:prstGeom>
          <a:noFill/>
        </p:spPr>
        <p:txBody>
          <a:bodyPr wrap="none" rtlCol="0">
            <a:spAutoFit/>
          </a:bodyPr>
          <a:lstStyle/>
          <a:p>
            <a:r>
              <a:rPr lang="hu-HU" sz="1200" dirty="0"/>
              <a:t>or</a:t>
            </a:r>
            <a:endParaRPr lang="en-US" sz="1200" dirty="0"/>
          </a:p>
        </p:txBody>
      </p:sp>
      <p:sp>
        <p:nvSpPr>
          <p:cNvPr id="40" name="TextBox 39"/>
          <p:cNvSpPr txBox="1"/>
          <p:nvPr/>
        </p:nvSpPr>
        <p:spPr>
          <a:xfrm>
            <a:off x="366478" y="1639149"/>
            <a:ext cx="1729961" cy="292388"/>
          </a:xfrm>
          <a:prstGeom prst="rect">
            <a:avLst/>
          </a:prstGeom>
          <a:noFill/>
        </p:spPr>
        <p:txBody>
          <a:bodyPr wrap="none" rtlCol="0">
            <a:spAutoFit/>
          </a:bodyPr>
          <a:lstStyle/>
          <a:p>
            <a:r>
              <a:rPr lang="hu-HU" sz="1300" b="1" dirty="0">
                <a:solidFill>
                  <a:srgbClr val="0070C0"/>
                </a:solidFill>
              </a:rPr>
              <a:t>FP register set</a:t>
            </a:r>
            <a:r>
              <a:rPr lang="hu-HU" sz="1300" b="1" baseline="30000" dirty="0">
                <a:solidFill>
                  <a:srgbClr val="0070C0"/>
                </a:solidFill>
              </a:rPr>
              <a:t>1</a:t>
            </a:r>
            <a:r>
              <a:rPr lang="hu-HU" sz="1300" b="1" dirty="0">
                <a:solidFill>
                  <a:srgbClr val="0070C0"/>
                </a:solidFill>
              </a:rPr>
              <a:t> </a:t>
            </a:r>
            <a:endParaRPr lang="en-US" sz="1300" b="1" dirty="0">
              <a:solidFill>
                <a:srgbClr val="0070C0"/>
              </a:solidFill>
            </a:endParaRPr>
          </a:p>
        </p:txBody>
      </p:sp>
      <p:sp>
        <p:nvSpPr>
          <p:cNvPr id="41" name="TextBox 40"/>
          <p:cNvSpPr txBox="1"/>
          <p:nvPr/>
        </p:nvSpPr>
        <p:spPr>
          <a:xfrm>
            <a:off x="2875109" y="1635974"/>
            <a:ext cx="2133919" cy="492443"/>
          </a:xfrm>
          <a:prstGeom prst="rect">
            <a:avLst/>
          </a:prstGeom>
          <a:noFill/>
        </p:spPr>
        <p:txBody>
          <a:bodyPr wrap="none" rtlCol="0">
            <a:spAutoFit/>
          </a:bodyPr>
          <a:lstStyle/>
          <a:p>
            <a:pPr lvl="0" algn="ctr"/>
            <a:r>
              <a:rPr lang="hu-HU" sz="1300" b="1" dirty="0">
                <a:solidFill>
                  <a:srgbClr val="0070C0"/>
                </a:solidFill>
              </a:rPr>
              <a:t>Advanced SIMD</a:t>
            </a:r>
          </a:p>
          <a:p>
            <a:pPr lvl="0" algn="ctr"/>
            <a:r>
              <a:rPr lang="hu-HU" sz="1300" b="1" dirty="0">
                <a:solidFill>
                  <a:srgbClr val="0070C0"/>
                </a:solidFill>
              </a:rPr>
              <a:t> and FP register set</a:t>
            </a:r>
            <a:r>
              <a:rPr lang="hu-HU" sz="1300" b="1" baseline="30000" dirty="0">
                <a:solidFill>
                  <a:srgbClr val="0070C0"/>
                </a:solidFill>
              </a:rPr>
              <a:t>1</a:t>
            </a:r>
            <a:endParaRPr lang="en-US" baseline="30000" dirty="0"/>
          </a:p>
        </p:txBody>
      </p:sp>
      <p:sp>
        <p:nvSpPr>
          <p:cNvPr id="42" name="TextBox 41"/>
          <p:cNvSpPr txBox="1"/>
          <p:nvPr/>
        </p:nvSpPr>
        <p:spPr>
          <a:xfrm>
            <a:off x="6349861" y="1635974"/>
            <a:ext cx="2015295" cy="492443"/>
          </a:xfrm>
          <a:prstGeom prst="rect">
            <a:avLst/>
          </a:prstGeom>
          <a:noFill/>
        </p:spPr>
        <p:txBody>
          <a:bodyPr wrap="none" rtlCol="0">
            <a:spAutoFit/>
          </a:bodyPr>
          <a:lstStyle/>
          <a:p>
            <a:pPr lvl="0" algn="ctr"/>
            <a:r>
              <a:rPr lang="hu-HU" sz="1300" b="1" dirty="0">
                <a:solidFill>
                  <a:srgbClr val="0070C0"/>
                </a:solidFill>
              </a:rPr>
              <a:t>SIMD</a:t>
            </a:r>
          </a:p>
          <a:p>
            <a:pPr lvl="0" algn="ctr"/>
            <a:r>
              <a:rPr lang="hu-HU" sz="1300" b="1" dirty="0">
                <a:solidFill>
                  <a:srgbClr val="0070C0"/>
                </a:solidFill>
              </a:rPr>
              <a:t> and FP register set</a:t>
            </a:r>
            <a:endParaRPr lang="en-US" dirty="0"/>
          </a:p>
        </p:txBody>
      </p:sp>
      <p:sp>
        <p:nvSpPr>
          <p:cNvPr id="48" name="TextBox 47"/>
          <p:cNvSpPr txBox="1"/>
          <p:nvPr/>
        </p:nvSpPr>
        <p:spPr>
          <a:xfrm>
            <a:off x="73853" y="413665"/>
            <a:ext cx="6915226" cy="369332"/>
          </a:xfrm>
          <a:prstGeom prst="rect">
            <a:avLst/>
          </a:prstGeom>
          <a:noFill/>
        </p:spPr>
        <p:txBody>
          <a:bodyPr wrap="none" rtlCol="0">
            <a:spAutoFit/>
          </a:bodyPr>
          <a:lstStyle/>
          <a:p>
            <a:r>
              <a:rPr lang="en-US" dirty="0">
                <a:solidFill>
                  <a:schemeClr val="accent6"/>
                </a:solidFill>
              </a:rPr>
              <a:t>Introduction and evolution of the s</a:t>
            </a:r>
            <a:r>
              <a:rPr lang="hu-HU" dirty="0">
                <a:solidFill>
                  <a:schemeClr val="accent6"/>
                </a:solidFill>
              </a:rPr>
              <a:t>econdary register set </a:t>
            </a:r>
            <a:endParaRPr lang="en-US" dirty="0">
              <a:solidFill>
                <a:schemeClr val="accent6"/>
              </a:solidFill>
            </a:endParaRPr>
          </a:p>
        </p:txBody>
      </p:sp>
      <p:sp>
        <p:nvSpPr>
          <p:cNvPr id="3" name="Right Arrow 2"/>
          <p:cNvSpPr/>
          <p:nvPr/>
        </p:nvSpPr>
        <p:spPr bwMode="auto">
          <a:xfrm>
            <a:off x="1736685" y="2107656"/>
            <a:ext cx="359754" cy="16578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29" name="Right Arrow 28"/>
          <p:cNvSpPr/>
          <p:nvPr/>
        </p:nvSpPr>
        <p:spPr bwMode="auto">
          <a:xfrm>
            <a:off x="5202356" y="2093089"/>
            <a:ext cx="359754" cy="16578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09205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505" y="728700"/>
            <a:ext cx="7608173" cy="338554"/>
          </a:xfrm>
          <a:prstGeom prst="rect">
            <a:avLst/>
          </a:prstGeom>
          <a:noFill/>
        </p:spPr>
        <p:txBody>
          <a:bodyPr wrap="none" rtlCol="0">
            <a:spAutoFit/>
          </a:bodyPr>
          <a:lstStyle/>
          <a:p>
            <a:pPr>
              <a:spcAft>
                <a:spcPts val="600"/>
              </a:spcAft>
            </a:pPr>
            <a:r>
              <a:rPr lang="hu-HU" sz="1600" baseline="30000" dirty="0"/>
              <a:t> 1</a:t>
            </a:r>
            <a:r>
              <a:rPr lang="hu-HU" sz="1600" dirty="0"/>
              <a:t>Certain models implement only half of the specified register numbers.</a:t>
            </a:r>
            <a:r>
              <a:rPr lang="en-US" sz="1600" baseline="30000" dirty="0"/>
              <a:t> </a:t>
            </a:r>
            <a:endParaRPr lang="en-US" sz="1600" dirty="0"/>
          </a:p>
        </p:txBody>
      </p:sp>
      <p:sp>
        <p:nvSpPr>
          <p:cNvPr id="4" name="TextBox 3"/>
          <p:cNvSpPr txBox="1"/>
          <p:nvPr/>
        </p:nvSpPr>
        <p:spPr>
          <a:xfrm>
            <a:off x="72690" y="413665"/>
            <a:ext cx="1085362" cy="338554"/>
          </a:xfrm>
          <a:prstGeom prst="rect">
            <a:avLst/>
          </a:prstGeom>
          <a:noFill/>
        </p:spPr>
        <p:txBody>
          <a:bodyPr wrap="none" rtlCol="0">
            <a:spAutoFit/>
          </a:bodyPr>
          <a:lstStyle/>
          <a:p>
            <a:r>
              <a:rPr lang="hu-HU" sz="1600" dirty="0">
                <a:solidFill>
                  <a:srgbClr val="FF0000"/>
                </a:solidFill>
              </a:rPr>
              <a:t>Remarks</a:t>
            </a:r>
            <a:endParaRPr lang="en-US" sz="1600" dirty="0">
              <a:solidFill>
                <a:srgbClr val="FF0000"/>
              </a:solidFill>
            </a:endParaRPr>
          </a:p>
        </p:txBody>
      </p:sp>
      <p:sp>
        <p:nvSpPr>
          <p:cNvPr id="6" name="Title 20"/>
          <p:cNvSpPr>
            <a:spLocks noGrp="1"/>
          </p:cNvSpPr>
          <p:nvPr>
            <p:ph type="title"/>
          </p:nvPr>
        </p:nvSpPr>
        <p:spPr>
          <a:xfrm>
            <a:off x="0" y="449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  2.2.3.1 S</a:t>
            </a:r>
            <a:r>
              <a:rPr lang="en-US" sz="1700" dirty="0" err="1">
                <a:solidFill>
                  <a:srgbClr val="FFFFFF"/>
                </a:solidFill>
              </a:rPr>
              <a:t>econdary</a:t>
            </a:r>
            <a:r>
              <a:rPr lang="en-US" sz="1700" dirty="0">
                <a:solidFill>
                  <a:srgbClr val="FFFFFF"/>
                </a:solidFill>
              </a:rPr>
              <a:t> </a:t>
            </a:r>
            <a:r>
              <a:rPr lang="en-US" sz="1700" dirty="0" err="1">
                <a:solidFill>
                  <a:srgbClr val="FFFFFF"/>
                </a:solidFill>
              </a:rPr>
              <a:t>reg</a:t>
            </a:r>
            <a:r>
              <a:rPr lang="hu-HU" sz="1700" dirty="0">
                <a:solidFill>
                  <a:srgbClr val="FFFFFF"/>
                </a:solidFill>
              </a:rPr>
              <a:t>. </a:t>
            </a:r>
            <a:r>
              <a:rPr lang="en-US" sz="1700" dirty="0">
                <a:solidFill>
                  <a:srgbClr val="FFFFFF"/>
                </a:solidFill>
              </a:rPr>
              <a:t>set based</a:t>
            </a:r>
            <a:r>
              <a:rPr lang="hu-HU" sz="1700" dirty="0">
                <a:solidFill>
                  <a:srgbClr val="FFFFFF"/>
                </a:solidFill>
              </a:rPr>
              <a:t> </a:t>
            </a:r>
            <a:r>
              <a:rPr lang="en-US" sz="1700" dirty="0">
                <a:solidFill>
                  <a:srgbClr val="FFFFFF"/>
                </a:solidFill>
              </a:rPr>
              <a:t>FP and </a:t>
            </a:r>
            <a:r>
              <a:rPr lang="hu-HU" sz="1700" dirty="0">
                <a:solidFill>
                  <a:srgbClr val="FFFFFF"/>
                </a:solidFill>
              </a:rPr>
              <a:t>SIMD</a:t>
            </a:r>
            <a:r>
              <a:rPr lang="en-US" sz="1700" dirty="0">
                <a:solidFill>
                  <a:srgbClr val="FFFFFF"/>
                </a:solidFill>
              </a:rPr>
              <a:t> extensions</a:t>
            </a:r>
            <a:r>
              <a:rPr lang="hu-HU" sz="1700" dirty="0">
                <a:solidFill>
                  <a:srgbClr val="FFFFFF"/>
                </a:solidFill>
              </a:rPr>
              <a:t> - </a:t>
            </a:r>
            <a:r>
              <a:rPr lang="hu-HU" sz="1700" dirty="0" err="1">
                <a:solidFill>
                  <a:srgbClr val="FFFFFF"/>
                </a:solidFill>
              </a:rPr>
              <a:t>Overview</a:t>
            </a:r>
            <a:r>
              <a:rPr lang="hu-HU" sz="1700" dirty="0">
                <a:solidFill>
                  <a:srgbClr val="FFFFFF"/>
                </a:solidFill>
              </a:rPr>
              <a:t> (3)</a:t>
            </a:r>
            <a:endParaRPr lang="en-US" sz="1700" dirty="0">
              <a:solidFill>
                <a:srgbClr val="FFFFFF"/>
              </a:solidFill>
            </a:endParaRPr>
          </a:p>
        </p:txBody>
      </p:sp>
    </p:spTree>
    <p:extLst>
      <p:ext uri="{BB962C8B-B14F-4D97-AF65-F5344CB8AC3E}">
        <p14:creationId xmlns:p14="http://schemas.microsoft.com/office/powerpoint/2010/main" val="2771996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(3)</a:t>
            </a:r>
            <a:endParaRPr lang="en-US" sz="1700" dirty="0">
              <a:solidFill>
                <a:srgbClr val="FFFFFF"/>
              </a:solidFill>
            </a:endParaRPr>
          </a:p>
        </p:txBody>
      </p:sp>
      <p:sp>
        <p:nvSpPr>
          <p:cNvPr id="3" name="Rounded Rectangle 2"/>
          <p:cNvSpPr/>
          <p:nvPr/>
        </p:nvSpPr>
        <p:spPr bwMode="auto">
          <a:xfrm>
            <a:off x="26495" y="4220522"/>
            <a:ext cx="5651383" cy="1368000"/>
          </a:xfrm>
          <a:prstGeom prst="roundRect">
            <a:avLst/>
          </a:prstGeom>
          <a:solidFill>
            <a:srgbClr val="CDE9EB"/>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effectLst/>
              <a:latin typeface="Verdana" pitchFamily="34" charset="0"/>
            </a:endParaRPr>
          </a:p>
        </p:txBody>
      </p:sp>
      <p:sp>
        <p:nvSpPr>
          <p:cNvPr id="4" name="Rounded Rectangle 3"/>
          <p:cNvSpPr/>
          <p:nvPr/>
        </p:nvSpPr>
        <p:spPr bwMode="auto">
          <a:xfrm>
            <a:off x="1949743" y="5640370"/>
            <a:ext cx="3708000" cy="1080000"/>
          </a:xfrm>
          <a:prstGeom prst="roundRect">
            <a:avLst/>
          </a:prstGeom>
          <a:solidFill>
            <a:srgbClr val="FFEBAB"/>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p:txBody>
      </p:sp>
      <p:sp>
        <p:nvSpPr>
          <p:cNvPr id="5" name="TextBox 4"/>
          <p:cNvSpPr txBox="1"/>
          <p:nvPr/>
        </p:nvSpPr>
        <p:spPr>
          <a:xfrm>
            <a:off x="909214" y="4655607"/>
            <a:ext cx="827471" cy="276999"/>
          </a:xfrm>
          <a:prstGeom prst="rect">
            <a:avLst/>
          </a:prstGeom>
          <a:noFill/>
        </p:spPr>
        <p:txBody>
          <a:bodyPr wrap="none" rtlCol="0">
            <a:spAutoFit/>
          </a:bodyPr>
          <a:lstStyle/>
          <a:p>
            <a:r>
              <a:rPr lang="hu-HU" sz="1200" dirty="0"/>
              <a:t>FP32/64</a:t>
            </a:r>
            <a:endParaRPr lang="en-US" sz="1200" dirty="0"/>
          </a:p>
        </p:txBody>
      </p:sp>
      <p:sp>
        <p:nvSpPr>
          <p:cNvPr id="6" name="TextBox 5"/>
          <p:cNvSpPr txBox="1"/>
          <p:nvPr/>
        </p:nvSpPr>
        <p:spPr>
          <a:xfrm>
            <a:off x="75357" y="5107405"/>
            <a:ext cx="2429190" cy="461665"/>
          </a:xfrm>
          <a:prstGeom prst="rect">
            <a:avLst/>
          </a:prstGeom>
          <a:noFill/>
        </p:spPr>
        <p:txBody>
          <a:bodyPr wrap="none" rtlCol="0">
            <a:spAutoFit/>
          </a:bodyPr>
          <a:lstStyle/>
          <a:p>
            <a:pPr algn="ctr"/>
            <a:r>
              <a:rPr lang="hu-HU" sz="1200" dirty="0"/>
              <a:t>Up to 8xFP32 or 4xFP64</a:t>
            </a:r>
          </a:p>
          <a:p>
            <a:pPr algn="ctr"/>
            <a:r>
              <a:rPr lang="hu-HU" sz="1200" dirty="0"/>
              <a:t>operationsc serially executed</a:t>
            </a:r>
            <a:endParaRPr lang="en-US" sz="1200" dirty="0"/>
          </a:p>
        </p:txBody>
      </p:sp>
      <p:sp>
        <p:nvSpPr>
          <p:cNvPr id="7" name="TextBox 6"/>
          <p:cNvSpPr txBox="1"/>
          <p:nvPr/>
        </p:nvSpPr>
        <p:spPr>
          <a:xfrm>
            <a:off x="2848880" y="5107405"/>
            <a:ext cx="2349041" cy="461665"/>
          </a:xfrm>
          <a:prstGeom prst="rect">
            <a:avLst/>
          </a:prstGeom>
          <a:noFill/>
        </p:spPr>
        <p:txBody>
          <a:bodyPr wrap="none" rtlCol="0">
            <a:spAutoFit/>
          </a:bodyPr>
          <a:lstStyle/>
          <a:p>
            <a:pPr algn="ctr"/>
            <a:r>
              <a:rPr lang="hu-HU" sz="1200" dirty="0"/>
              <a:t>Up to 8xFP32 or 4xFP64</a:t>
            </a:r>
          </a:p>
          <a:p>
            <a:pPr algn="ctr"/>
            <a:r>
              <a:rPr lang="hu-HU" sz="1200" dirty="0"/>
              <a:t>operations serially executed</a:t>
            </a:r>
            <a:endParaRPr lang="en-US" sz="1200" dirty="0"/>
          </a:p>
        </p:txBody>
      </p:sp>
      <p:sp>
        <p:nvSpPr>
          <p:cNvPr id="8" name="TextBox 7"/>
          <p:cNvSpPr txBox="1"/>
          <p:nvPr/>
        </p:nvSpPr>
        <p:spPr>
          <a:xfrm>
            <a:off x="3451488" y="4672659"/>
            <a:ext cx="1159292" cy="276999"/>
          </a:xfrm>
          <a:prstGeom prst="rect">
            <a:avLst/>
          </a:prstGeom>
          <a:noFill/>
        </p:spPr>
        <p:txBody>
          <a:bodyPr wrap="none" rtlCol="0">
            <a:spAutoFit/>
          </a:bodyPr>
          <a:lstStyle/>
          <a:p>
            <a:pPr algn="ctr"/>
            <a:r>
              <a:rPr lang="hu-HU" sz="1200" dirty="0"/>
              <a:t>FP16</a:t>
            </a:r>
            <a:r>
              <a:rPr lang="hu-HU" sz="1200" baseline="30000" dirty="0"/>
              <a:t>1</a:t>
            </a:r>
            <a:r>
              <a:rPr lang="hu-HU" sz="1200" dirty="0"/>
              <a:t>/32/64</a:t>
            </a:r>
            <a:endParaRPr lang="en-US" sz="1200" dirty="0"/>
          </a:p>
        </p:txBody>
      </p:sp>
      <p:sp>
        <p:nvSpPr>
          <p:cNvPr id="9" name="TextBox 8"/>
          <p:cNvSpPr txBox="1"/>
          <p:nvPr/>
        </p:nvSpPr>
        <p:spPr>
          <a:xfrm>
            <a:off x="0" y="4476188"/>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10" name="TextBox 9"/>
          <p:cNvSpPr txBox="1"/>
          <p:nvPr/>
        </p:nvSpPr>
        <p:spPr>
          <a:xfrm>
            <a:off x="-18510" y="4881753"/>
            <a:ext cx="2810385" cy="276999"/>
          </a:xfrm>
          <a:prstGeom prst="rect">
            <a:avLst/>
          </a:prstGeom>
          <a:noFill/>
        </p:spPr>
        <p:txBody>
          <a:bodyPr wrap="none" rtlCol="0">
            <a:spAutoFit/>
          </a:bodyPr>
          <a:lstStyle/>
          <a:p>
            <a:r>
              <a:rPr lang="hu-HU" sz="1200" i="1" dirty="0">
                <a:solidFill>
                  <a:srgbClr val="0070C0"/>
                </a:solidFill>
              </a:rPr>
              <a:t>Serially processed FP vector data</a:t>
            </a:r>
            <a:endParaRPr lang="en-US" sz="1200" i="1" dirty="0">
              <a:solidFill>
                <a:srgbClr val="0070C0"/>
              </a:solidFill>
            </a:endParaRPr>
          </a:p>
        </p:txBody>
      </p:sp>
      <p:sp>
        <p:nvSpPr>
          <p:cNvPr id="11" name="TextBox 10"/>
          <p:cNvSpPr txBox="1"/>
          <p:nvPr/>
        </p:nvSpPr>
        <p:spPr>
          <a:xfrm>
            <a:off x="2353278" y="6093649"/>
            <a:ext cx="2970942" cy="646331"/>
          </a:xfrm>
          <a:prstGeom prst="rect">
            <a:avLst/>
          </a:prstGeom>
          <a:noFill/>
        </p:spPr>
        <p:txBody>
          <a:bodyPr wrap="none" rtlCol="0">
            <a:spAutoFit/>
          </a:bodyPr>
          <a:lstStyle/>
          <a:p>
            <a:pPr algn="ctr"/>
            <a:r>
              <a:rPr lang="hu-HU" sz="1200" dirty="0"/>
              <a:t>64/128-bit wide SIMD (vector) data</a:t>
            </a:r>
          </a:p>
          <a:p>
            <a:pPr algn="ctr"/>
            <a:r>
              <a:rPr lang="hu-HU" sz="1200" dirty="0"/>
              <a:t>FX8/16/32/64</a:t>
            </a:r>
          </a:p>
          <a:p>
            <a:pPr algn="ctr"/>
            <a:r>
              <a:rPr lang="hu-HU" sz="1200" dirty="0"/>
              <a:t>FP16</a:t>
            </a:r>
            <a:r>
              <a:rPr lang="hu-HU" sz="1200" baseline="30000" dirty="0"/>
              <a:t>3</a:t>
            </a:r>
            <a:r>
              <a:rPr lang="hu-HU" sz="1200" dirty="0"/>
              <a:t>/32/64 operations</a:t>
            </a:r>
            <a:endParaRPr lang="en-US" sz="1200" dirty="0"/>
          </a:p>
        </p:txBody>
      </p:sp>
      <p:sp>
        <p:nvSpPr>
          <p:cNvPr id="12" name="TextBox 11"/>
          <p:cNvSpPr txBox="1"/>
          <p:nvPr/>
        </p:nvSpPr>
        <p:spPr>
          <a:xfrm>
            <a:off x="1931620" y="5876448"/>
            <a:ext cx="1678665" cy="276999"/>
          </a:xfrm>
          <a:prstGeom prst="rect">
            <a:avLst/>
          </a:prstGeom>
          <a:noFill/>
        </p:spPr>
        <p:txBody>
          <a:bodyPr wrap="none" rtlCol="0">
            <a:spAutoFit/>
          </a:bodyPr>
          <a:lstStyle/>
          <a:p>
            <a:r>
              <a:rPr lang="hu-HU" sz="1200" i="1" dirty="0">
                <a:solidFill>
                  <a:srgbClr val="0070C0"/>
                </a:solidFill>
              </a:rPr>
              <a:t>SIMD </a:t>
            </a:r>
            <a:r>
              <a:rPr lang="en-GB" sz="1200" i="1" dirty="0" smtClean="0">
                <a:solidFill>
                  <a:srgbClr val="0070C0"/>
                </a:solidFill>
              </a:rPr>
              <a:t>(vector) </a:t>
            </a:r>
            <a:r>
              <a:rPr lang="hu-HU" sz="1200" i="1" dirty="0" smtClean="0">
                <a:solidFill>
                  <a:srgbClr val="0070C0"/>
                </a:solidFill>
              </a:rPr>
              <a:t>data</a:t>
            </a:r>
            <a:endParaRPr lang="en-US" sz="1200" i="1" dirty="0">
              <a:solidFill>
                <a:srgbClr val="0070C0"/>
              </a:solidFill>
            </a:endParaRPr>
          </a:p>
        </p:txBody>
      </p:sp>
      <p:sp>
        <p:nvSpPr>
          <p:cNvPr id="13" name="TextBox 12"/>
          <p:cNvSpPr txBox="1"/>
          <p:nvPr/>
        </p:nvSpPr>
        <p:spPr>
          <a:xfrm>
            <a:off x="298318" y="4240230"/>
            <a:ext cx="2087431" cy="292388"/>
          </a:xfrm>
          <a:prstGeom prst="rect">
            <a:avLst/>
          </a:prstGeom>
          <a:noFill/>
        </p:spPr>
        <p:txBody>
          <a:bodyPr wrap="none" rtlCol="0">
            <a:spAutoFit/>
          </a:bodyPr>
          <a:lstStyle/>
          <a:p>
            <a:pPr algn="ctr"/>
            <a:r>
              <a:rPr lang="hu-HU" sz="1300" b="1" dirty="0">
                <a:solidFill>
                  <a:srgbClr val="FF0000"/>
                </a:solidFill>
              </a:rPr>
              <a:t>VFPv1/v2 extension</a:t>
            </a:r>
          </a:p>
        </p:txBody>
      </p:sp>
      <p:sp>
        <p:nvSpPr>
          <p:cNvPr id="14" name="TextBox 13"/>
          <p:cNvSpPr txBox="1"/>
          <p:nvPr/>
        </p:nvSpPr>
        <p:spPr>
          <a:xfrm>
            <a:off x="2140245" y="5642828"/>
            <a:ext cx="3411511" cy="292388"/>
          </a:xfrm>
          <a:prstGeom prst="rect">
            <a:avLst/>
          </a:prstGeom>
          <a:noFill/>
        </p:spPr>
        <p:txBody>
          <a:bodyPr wrap="none" rtlCol="0">
            <a:spAutoFit/>
          </a:bodyPr>
          <a:lstStyle/>
          <a:p>
            <a:pPr algn="ctr"/>
            <a:r>
              <a:rPr lang="hu-HU" sz="1300" b="1" dirty="0">
                <a:solidFill>
                  <a:srgbClr val="FF0000"/>
                </a:solidFill>
              </a:rPr>
              <a:t>Advanced SIMD (NEON) extension</a:t>
            </a:r>
            <a:endParaRPr lang="en-US" sz="1300" b="1" dirty="0">
              <a:solidFill>
                <a:srgbClr val="FF0000"/>
              </a:solidFill>
            </a:endParaRPr>
          </a:p>
        </p:txBody>
      </p:sp>
      <p:sp>
        <p:nvSpPr>
          <p:cNvPr id="15" name="Rounded Rectangle 14"/>
          <p:cNvSpPr/>
          <p:nvPr/>
        </p:nvSpPr>
        <p:spPr bwMode="auto">
          <a:xfrm>
            <a:off x="5677878" y="5598708"/>
            <a:ext cx="3384000" cy="1160661"/>
          </a:xfrm>
          <a:prstGeom prst="roundRect">
            <a:avLst/>
          </a:prstGeom>
          <a:solidFill>
            <a:srgbClr val="FFB9B9"/>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6" name="TextBox 15"/>
          <p:cNvSpPr txBox="1"/>
          <p:nvPr/>
        </p:nvSpPr>
        <p:spPr>
          <a:xfrm>
            <a:off x="6355159" y="6113039"/>
            <a:ext cx="2294218" cy="646331"/>
          </a:xfrm>
          <a:prstGeom prst="rect">
            <a:avLst/>
          </a:prstGeom>
          <a:noFill/>
        </p:spPr>
        <p:txBody>
          <a:bodyPr wrap="none" rtlCol="0">
            <a:spAutoFit/>
          </a:bodyPr>
          <a:lstStyle/>
          <a:p>
            <a:pPr algn="ctr"/>
            <a:r>
              <a:rPr lang="hu-HU" sz="1200" dirty="0" smtClean="0"/>
              <a:t>64/128-bit </a:t>
            </a:r>
            <a:r>
              <a:rPr lang="hu-HU" sz="1200" dirty="0"/>
              <a:t>wide SIMD data</a:t>
            </a:r>
          </a:p>
          <a:p>
            <a:pPr algn="ctr"/>
            <a:r>
              <a:rPr lang="hu-HU" sz="1200" dirty="0"/>
              <a:t>FX8/16/32/64</a:t>
            </a:r>
          </a:p>
          <a:p>
            <a:pPr algn="ctr"/>
            <a:r>
              <a:rPr lang="hu-HU" sz="1200" dirty="0"/>
              <a:t>FP16</a:t>
            </a:r>
            <a:r>
              <a:rPr lang="hu-HU" sz="1200" baseline="30000" dirty="0"/>
              <a:t>3</a:t>
            </a:r>
            <a:r>
              <a:rPr lang="hu-HU" sz="1200" dirty="0"/>
              <a:t>/32/64 operations</a:t>
            </a:r>
            <a:endParaRPr lang="en-US" sz="1200" dirty="0"/>
          </a:p>
        </p:txBody>
      </p:sp>
      <p:sp>
        <p:nvSpPr>
          <p:cNvPr id="20" name="TextBox 19"/>
          <p:cNvSpPr txBox="1"/>
          <p:nvPr/>
        </p:nvSpPr>
        <p:spPr>
          <a:xfrm>
            <a:off x="764405" y="1103671"/>
            <a:ext cx="779381" cy="276999"/>
          </a:xfrm>
          <a:prstGeom prst="rect">
            <a:avLst/>
          </a:prstGeom>
          <a:noFill/>
        </p:spPr>
        <p:txBody>
          <a:bodyPr wrap="none" rtlCol="0">
            <a:spAutoFit/>
          </a:bodyPr>
          <a:lstStyle/>
          <a:p>
            <a:r>
              <a:rPr lang="hu-HU" sz="1200" b="1" dirty="0"/>
              <a:t>Armv5</a:t>
            </a:r>
            <a:endParaRPr lang="en-US" sz="1200" b="1" dirty="0"/>
          </a:p>
        </p:txBody>
      </p:sp>
      <p:sp>
        <p:nvSpPr>
          <p:cNvPr id="21" name="TextBox 20"/>
          <p:cNvSpPr txBox="1"/>
          <p:nvPr/>
        </p:nvSpPr>
        <p:spPr>
          <a:xfrm>
            <a:off x="2694526" y="1103671"/>
            <a:ext cx="2553905" cy="461665"/>
          </a:xfrm>
          <a:prstGeom prst="rect">
            <a:avLst/>
          </a:prstGeom>
          <a:noFill/>
        </p:spPr>
        <p:txBody>
          <a:bodyPr wrap="none" rtlCol="0">
            <a:spAutoFit/>
          </a:bodyPr>
          <a:lstStyle/>
          <a:p>
            <a:pPr algn="ctr"/>
            <a:r>
              <a:rPr lang="hu-HU" sz="1200" b="1" dirty="0"/>
              <a:t>Armv7</a:t>
            </a:r>
          </a:p>
          <a:p>
            <a:pPr algn="ctr"/>
            <a:r>
              <a:rPr lang="hu-HU" sz="1200" b="1" dirty="0"/>
              <a:t>(or Armv8 AArch32 mode) </a:t>
            </a:r>
            <a:endParaRPr lang="en-US" sz="1200" b="1" dirty="0"/>
          </a:p>
        </p:txBody>
      </p:sp>
      <p:sp>
        <p:nvSpPr>
          <p:cNvPr id="22" name="TextBox 21"/>
          <p:cNvSpPr txBox="1"/>
          <p:nvPr/>
        </p:nvSpPr>
        <p:spPr>
          <a:xfrm>
            <a:off x="6599653" y="1096702"/>
            <a:ext cx="1617752" cy="461665"/>
          </a:xfrm>
          <a:prstGeom prst="rect">
            <a:avLst/>
          </a:prstGeom>
          <a:noFill/>
        </p:spPr>
        <p:txBody>
          <a:bodyPr wrap="none" rtlCol="0">
            <a:spAutoFit/>
          </a:bodyPr>
          <a:lstStyle/>
          <a:p>
            <a:pPr algn="ctr"/>
            <a:r>
              <a:rPr lang="hu-HU" sz="1200" b="1" dirty="0"/>
              <a:t>Armv8</a:t>
            </a:r>
          </a:p>
          <a:p>
            <a:pPr algn="ctr"/>
            <a:r>
              <a:rPr lang="hu-HU" sz="1200" b="1" dirty="0"/>
              <a:t>(AArch64 mode)</a:t>
            </a:r>
            <a:endParaRPr lang="en-US" sz="1200" b="1" dirty="0"/>
          </a:p>
        </p:txBody>
      </p:sp>
      <p:sp>
        <p:nvSpPr>
          <p:cNvPr id="23" name="Rectangle 22"/>
          <p:cNvSpPr/>
          <p:nvPr/>
        </p:nvSpPr>
        <p:spPr bwMode="auto">
          <a:xfrm>
            <a:off x="5941574" y="2374375"/>
            <a:ext cx="2916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4" name="Rectangle 23"/>
          <p:cNvSpPr/>
          <p:nvPr/>
        </p:nvSpPr>
        <p:spPr bwMode="auto">
          <a:xfrm>
            <a:off x="2694526" y="3498534"/>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5" name="Rectangle 24"/>
          <p:cNvSpPr/>
          <p:nvPr/>
        </p:nvSpPr>
        <p:spPr bwMode="auto">
          <a:xfrm>
            <a:off x="2694846" y="2349062"/>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6" name="Rectangle 25"/>
          <p:cNvSpPr/>
          <p:nvPr/>
        </p:nvSpPr>
        <p:spPr bwMode="auto">
          <a:xfrm>
            <a:off x="579451" y="3481584"/>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7" name="Rectangle 26"/>
          <p:cNvSpPr/>
          <p:nvPr/>
        </p:nvSpPr>
        <p:spPr bwMode="auto">
          <a:xfrm>
            <a:off x="579451" y="2332111"/>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p:txBody>
      </p:sp>
      <p:sp>
        <p:nvSpPr>
          <p:cNvPr id="28" name="TextBox 27"/>
          <p:cNvSpPr txBox="1"/>
          <p:nvPr/>
        </p:nvSpPr>
        <p:spPr>
          <a:xfrm>
            <a:off x="759311" y="2066007"/>
            <a:ext cx="380232" cy="260124"/>
          </a:xfrm>
          <a:prstGeom prst="rect">
            <a:avLst/>
          </a:prstGeom>
          <a:noFill/>
        </p:spPr>
        <p:txBody>
          <a:bodyPr wrap="none" rtlCol="0">
            <a:spAutoFit/>
          </a:bodyPr>
          <a:lstStyle/>
          <a:p>
            <a:r>
              <a:rPr lang="hu-HU" sz="1200" dirty="0"/>
              <a:t>32</a:t>
            </a:r>
            <a:endParaRPr lang="en-US" sz="1200" dirty="0"/>
          </a:p>
        </p:txBody>
      </p:sp>
      <p:sp>
        <p:nvSpPr>
          <p:cNvPr id="29" name="TextBox 28"/>
          <p:cNvSpPr txBox="1"/>
          <p:nvPr/>
        </p:nvSpPr>
        <p:spPr>
          <a:xfrm>
            <a:off x="1002638" y="3903047"/>
            <a:ext cx="380232" cy="260124"/>
          </a:xfrm>
          <a:prstGeom prst="rect">
            <a:avLst/>
          </a:prstGeom>
          <a:noFill/>
        </p:spPr>
        <p:txBody>
          <a:bodyPr wrap="none" rtlCol="0">
            <a:spAutoFit/>
          </a:bodyPr>
          <a:lstStyle/>
          <a:p>
            <a:r>
              <a:rPr lang="hu-HU" sz="1200" dirty="0"/>
              <a:t>64</a:t>
            </a:r>
            <a:endParaRPr lang="en-US" sz="1200" dirty="0"/>
          </a:p>
        </p:txBody>
      </p:sp>
      <p:sp>
        <p:nvSpPr>
          <p:cNvPr id="30" name="TextBox 29"/>
          <p:cNvSpPr txBox="1"/>
          <p:nvPr/>
        </p:nvSpPr>
        <p:spPr>
          <a:xfrm>
            <a:off x="3259399" y="2086463"/>
            <a:ext cx="380232" cy="260124"/>
          </a:xfrm>
          <a:prstGeom prst="rect">
            <a:avLst/>
          </a:prstGeom>
          <a:noFill/>
        </p:spPr>
        <p:txBody>
          <a:bodyPr wrap="none" rtlCol="0">
            <a:spAutoFit/>
          </a:bodyPr>
          <a:lstStyle/>
          <a:p>
            <a:r>
              <a:rPr lang="hu-HU" sz="1200" dirty="0"/>
              <a:t>64</a:t>
            </a:r>
            <a:endParaRPr lang="en-US" sz="1200" dirty="0"/>
          </a:p>
        </p:txBody>
      </p:sp>
      <p:sp>
        <p:nvSpPr>
          <p:cNvPr id="31" name="TextBox 30"/>
          <p:cNvSpPr txBox="1"/>
          <p:nvPr/>
        </p:nvSpPr>
        <p:spPr>
          <a:xfrm>
            <a:off x="3799459" y="3922292"/>
            <a:ext cx="478016" cy="260124"/>
          </a:xfrm>
          <a:prstGeom prst="rect">
            <a:avLst/>
          </a:prstGeom>
          <a:noFill/>
        </p:spPr>
        <p:txBody>
          <a:bodyPr wrap="none" rtlCol="0">
            <a:spAutoFit/>
          </a:bodyPr>
          <a:lstStyle/>
          <a:p>
            <a:r>
              <a:rPr lang="hu-HU" sz="1200" dirty="0"/>
              <a:t>128</a:t>
            </a:r>
            <a:endParaRPr lang="en-US" sz="1200" dirty="0"/>
          </a:p>
        </p:txBody>
      </p:sp>
      <p:sp>
        <p:nvSpPr>
          <p:cNvPr id="32" name="TextBox 31"/>
          <p:cNvSpPr txBox="1"/>
          <p:nvPr/>
        </p:nvSpPr>
        <p:spPr>
          <a:xfrm>
            <a:off x="7129829" y="2078532"/>
            <a:ext cx="478016" cy="260124"/>
          </a:xfrm>
          <a:prstGeom prst="rect">
            <a:avLst/>
          </a:prstGeom>
          <a:noFill/>
        </p:spPr>
        <p:txBody>
          <a:bodyPr wrap="none" rtlCol="0">
            <a:spAutoFit/>
          </a:bodyPr>
          <a:lstStyle/>
          <a:p>
            <a:r>
              <a:rPr lang="hu-HU" sz="1200" dirty="0"/>
              <a:t>128</a:t>
            </a:r>
            <a:endParaRPr lang="en-US" sz="1200" dirty="0"/>
          </a:p>
        </p:txBody>
      </p:sp>
      <p:sp>
        <p:nvSpPr>
          <p:cNvPr id="33" name="TextBox 32"/>
          <p:cNvSpPr txBox="1"/>
          <p:nvPr/>
        </p:nvSpPr>
        <p:spPr>
          <a:xfrm>
            <a:off x="174246" y="2585691"/>
            <a:ext cx="380232" cy="260124"/>
          </a:xfrm>
          <a:prstGeom prst="rect">
            <a:avLst/>
          </a:prstGeom>
          <a:noFill/>
        </p:spPr>
        <p:txBody>
          <a:bodyPr wrap="none" rtlCol="0">
            <a:spAutoFit/>
          </a:bodyPr>
          <a:lstStyle/>
          <a:p>
            <a:r>
              <a:rPr lang="hu-HU" sz="1200" dirty="0"/>
              <a:t>32</a:t>
            </a:r>
            <a:endParaRPr lang="en-US" sz="1200" dirty="0"/>
          </a:p>
        </p:txBody>
      </p:sp>
      <p:sp>
        <p:nvSpPr>
          <p:cNvPr id="34" name="TextBox 33"/>
          <p:cNvSpPr txBox="1"/>
          <p:nvPr/>
        </p:nvSpPr>
        <p:spPr>
          <a:xfrm>
            <a:off x="2314294" y="2585691"/>
            <a:ext cx="380232" cy="260124"/>
          </a:xfrm>
          <a:prstGeom prst="rect">
            <a:avLst/>
          </a:prstGeom>
          <a:noFill/>
        </p:spPr>
        <p:txBody>
          <a:bodyPr wrap="none" rtlCol="0">
            <a:spAutoFit/>
          </a:bodyPr>
          <a:lstStyle/>
          <a:p>
            <a:r>
              <a:rPr lang="hu-HU" sz="1200" dirty="0"/>
              <a:t>32</a:t>
            </a:r>
            <a:endParaRPr lang="en-US" sz="1200" dirty="0"/>
          </a:p>
        </p:txBody>
      </p:sp>
      <p:sp>
        <p:nvSpPr>
          <p:cNvPr id="35" name="TextBox 34"/>
          <p:cNvSpPr txBox="1"/>
          <p:nvPr/>
        </p:nvSpPr>
        <p:spPr>
          <a:xfrm>
            <a:off x="5600604" y="2579147"/>
            <a:ext cx="380232" cy="260124"/>
          </a:xfrm>
          <a:prstGeom prst="rect">
            <a:avLst/>
          </a:prstGeom>
          <a:noFill/>
        </p:spPr>
        <p:txBody>
          <a:bodyPr wrap="none" rtlCol="0">
            <a:spAutoFit/>
          </a:bodyPr>
          <a:lstStyle/>
          <a:p>
            <a:r>
              <a:rPr lang="hu-HU" sz="1200" dirty="0"/>
              <a:t>32</a:t>
            </a:r>
            <a:endParaRPr lang="en-US" sz="1200" dirty="0"/>
          </a:p>
        </p:txBody>
      </p:sp>
      <p:sp>
        <p:nvSpPr>
          <p:cNvPr id="36" name="TextBox 35"/>
          <p:cNvSpPr txBox="1"/>
          <p:nvPr/>
        </p:nvSpPr>
        <p:spPr>
          <a:xfrm>
            <a:off x="193350" y="3559566"/>
            <a:ext cx="380232" cy="260124"/>
          </a:xfrm>
          <a:prstGeom prst="rect">
            <a:avLst/>
          </a:prstGeom>
          <a:noFill/>
        </p:spPr>
        <p:txBody>
          <a:bodyPr wrap="none" rtlCol="0">
            <a:spAutoFit/>
          </a:bodyPr>
          <a:lstStyle/>
          <a:p>
            <a:r>
              <a:rPr lang="hu-HU" sz="1200" dirty="0"/>
              <a:t>16</a:t>
            </a:r>
            <a:endParaRPr lang="en-US" sz="1200" dirty="0"/>
          </a:p>
        </p:txBody>
      </p:sp>
      <p:sp>
        <p:nvSpPr>
          <p:cNvPr id="37" name="TextBox 36"/>
          <p:cNvSpPr txBox="1"/>
          <p:nvPr/>
        </p:nvSpPr>
        <p:spPr>
          <a:xfrm>
            <a:off x="2314294" y="3541922"/>
            <a:ext cx="380232" cy="260124"/>
          </a:xfrm>
          <a:prstGeom prst="rect">
            <a:avLst/>
          </a:prstGeom>
          <a:noFill/>
        </p:spPr>
        <p:txBody>
          <a:bodyPr wrap="none" rtlCol="0">
            <a:spAutoFit/>
          </a:bodyPr>
          <a:lstStyle/>
          <a:p>
            <a:r>
              <a:rPr lang="hu-HU" sz="1200" dirty="0"/>
              <a:t>16</a:t>
            </a:r>
            <a:endParaRPr lang="en-US" sz="1200" dirty="0"/>
          </a:p>
        </p:txBody>
      </p:sp>
      <p:sp>
        <p:nvSpPr>
          <p:cNvPr id="38" name="TextBox 37"/>
          <p:cNvSpPr txBox="1"/>
          <p:nvPr/>
        </p:nvSpPr>
        <p:spPr>
          <a:xfrm>
            <a:off x="759311" y="3185741"/>
            <a:ext cx="343364" cy="260124"/>
          </a:xfrm>
          <a:prstGeom prst="rect">
            <a:avLst/>
          </a:prstGeom>
          <a:noFill/>
        </p:spPr>
        <p:txBody>
          <a:bodyPr wrap="none" rtlCol="0">
            <a:spAutoFit/>
          </a:bodyPr>
          <a:lstStyle/>
          <a:p>
            <a:r>
              <a:rPr lang="hu-HU" sz="1200" dirty="0"/>
              <a:t>or</a:t>
            </a:r>
            <a:endParaRPr lang="en-US" sz="1200" dirty="0"/>
          </a:p>
        </p:txBody>
      </p:sp>
      <p:sp>
        <p:nvSpPr>
          <p:cNvPr id="39" name="TextBox 38"/>
          <p:cNvSpPr txBox="1"/>
          <p:nvPr/>
        </p:nvSpPr>
        <p:spPr>
          <a:xfrm>
            <a:off x="3251262" y="3143477"/>
            <a:ext cx="343364" cy="260124"/>
          </a:xfrm>
          <a:prstGeom prst="rect">
            <a:avLst/>
          </a:prstGeom>
          <a:noFill/>
        </p:spPr>
        <p:txBody>
          <a:bodyPr wrap="none" rtlCol="0">
            <a:spAutoFit/>
          </a:bodyPr>
          <a:lstStyle/>
          <a:p>
            <a:r>
              <a:rPr lang="hu-HU" sz="1200" dirty="0"/>
              <a:t>or</a:t>
            </a:r>
            <a:endParaRPr lang="en-US" sz="1200" dirty="0"/>
          </a:p>
        </p:txBody>
      </p:sp>
      <p:sp>
        <p:nvSpPr>
          <p:cNvPr id="40" name="TextBox 39"/>
          <p:cNvSpPr txBox="1"/>
          <p:nvPr/>
        </p:nvSpPr>
        <p:spPr>
          <a:xfrm>
            <a:off x="366478" y="1574306"/>
            <a:ext cx="1729961" cy="292388"/>
          </a:xfrm>
          <a:prstGeom prst="rect">
            <a:avLst/>
          </a:prstGeom>
          <a:noFill/>
        </p:spPr>
        <p:txBody>
          <a:bodyPr wrap="none" rtlCol="0">
            <a:spAutoFit/>
          </a:bodyPr>
          <a:lstStyle/>
          <a:p>
            <a:r>
              <a:rPr lang="hu-HU" sz="1300" b="1" dirty="0">
                <a:solidFill>
                  <a:srgbClr val="0070C0"/>
                </a:solidFill>
              </a:rPr>
              <a:t>FP register set</a:t>
            </a:r>
            <a:r>
              <a:rPr lang="hu-HU" sz="1300" b="1" baseline="30000" dirty="0">
                <a:solidFill>
                  <a:srgbClr val="0070C0"/>
                </a:solidFill>
              </a:rPr>
              <a:t>1</a:t>
            </a:r>
            <a:r>
              <a:rPr lang="hu-HU" sz="1300" b="1" dirty="0">
                <a:solidFill>
                  <a:srgbClr val="0070C0"/>
                </a:solidFill>
              </a:rPr>
              <a:t> </a:t>
            </a:r>
            <a:endParaRPr lang="en-US" sz="1300" b="1" dirty="0">
              <a:solidFill>
                <a:srgbClr val="0070C0"/>
              </a:solidFill>
            </a:endParaRPr>
          </a:p>
        </p:txBody>
      </p:sp>
      <p:sp>
        <p:nvSpPr>
          <p:cNvPr id="41" name="TextBox 40"/>
          <p:cNvSpPr txBox="1"/>
          <p:nvPr/>
        </p:nvSpPr>
        <p:spPr>
          <a:xfrm>
            <a:off x="2875109" y="1571131"/>
            <a:ext cx="2133919" cy="492443"/>
          </a:xfrm>
          <a:prstGeom prst="rect">
            <a:avLst/>
          </a:prstGeom>
          <a:noFill/>
        </p:spPr>
        <p:txBody>
          <a:bodyPr wrap="none" rtlCol="0">
            <a:spAutoFit/>
          </a:bodyPr>
          <a:lstStyle/>
          <a:p>
            <a:pPr lvl="0" algn="ctr"/>
            <a:r>
              <a:rPr lang="hu-HU" sz="1300" b="1" dirty="0">
                <a:solidFill>
                  <a:srgbClr val="0070C0"/>
                </a:solidFill>
              </a:rPr>
              <a:t>Advanced SIMD</a:t>
            </a:r>
          </a:p>
          <a:p>
            <a:pPr lvl="0" algn="ctr"/>
            <a:r>
              <a:rPr lang="hu-HU" sz="1300" b="1" dirty="0">
                <a:solidFill>
                  <a:srgbClr val="0070C0"/>
                </a:solidFill>
              </a:rPr>
              <a:t> and FP register set</a:t>
            </a:r>
            <a:r>
              <a:rPr lang="hu-HU" sz="1300" b="1" baseline="30000" dirty="0">
                <a:solidFill>
                  <a:srgbClr val="0070C0"/>
                </a:solidFill>
              </a:rPr>
              <a:t>1</a:t>
            </a:r>
            <a:endParaRPr lang="en-US" baseline="30000" dirty="0"/>
          </a:p>
        </p:txBody>
      </p:sp>
      <p:sp>
        <p:nvSpPr>
          <p:cNvPr id="42" name="TextBox 41"/>
          <p:cNvSpPr txBox="1"/>
          <p:nvPr/>
        </p:nvSpPr>
        <p:spPr>
          <a:xfrm>
            <a:off x="6349861" y="1571131"/>
            <a:ext cx="2015295" cy="492443"/>
          </a:xfrm>
          <a:prstGeom prst="rect">
            <a:avLst/>
          </a:prstGeom>
          <a:noFill/>
        </p:spPr>
        <p:txBody>
          <a:bodyPr wrap="none" rtlCol="0">
            <a:spAutoFit/>
          </a:bodyPr>
          <a:lstStyle/>
          <a:p>
            <a:pPr lvl="0" algn="ctr"/>
            <a:r>
              <a:rPr lang="hu-HU" sz="1300" b="1" dirty="0">
                <a:solidFill>
                  <a:srgbClr val="0070C0"/>
                </a:solidFill>
              </a:rPr>
              <a:t>SIMD</a:t>
            </a:r>
          </a:p>
          <a:p>
            <a:pPr lvl="0" algn="ctr"/>
            <a:r>
              <a:rPr lang="hu-HU" sz="1300" b="1" dirty="0">
                <a:solidFill>
                  <a:srgbClr val="0070C0"/>
                </a:solidFill>
              </a:rPr>
              <a:t> and FP register set</a:t>
            </a:r>
            <a:endParaRPr lang="en-US" dirty="0"/>
          </a:p>
        </p:txBody>
      </p:sp>
      <p:sp>
        <p:nvSpPr>
          <p:cNvPr id="43" name="TextBox 42"/>
          <p:cNvSpPr txBox="1"/>
          <p:nvPr/>
        </p:nvSpPr>
        <p:spPr>
          <a:xfrm>
            <a:off x="2958818" y="4250177"/>
            <a:ext cx="2165978" cy="292388"/>
          </a:xfrm>
          <a:prstGeom prst="rect">
            <a:avLst/>
          </a:prstGeom>
          <a:noFill/>
        </p:spPr>
        <p:txBody>
          <a:bodyPr wrap="none" rtlCol="0">
            <a:spAutoFit/>
          </a:bodyPr>
          <a:lstStyle/>
          <a:p>
            <a:pPr algn="ctr"/>
            <a:r>
              <a:rPr lang="hu-HU" sz="1300" b="1" dirty="0">
                <a:solidFill>
                  <a:srgbClr val="FF0000"/>
                </a:solidFill>
              </a:rPr>
              <a:t>VFPv3/v4 extension</a:t>
            </a:r>
            <a:r>
              <a:rPr lang="hu-HU" sz="1300" b="1" baseline="30000" dirty="0">
                <a:solidFill>
                  <a:srgbClr val="FF0000"/>
                </a:solidFill>
              </a:rPr>
              <a:t>2</a:t>
            </a:r>
          </a:p>
        </p:txBody>
      </p:sp>
      <p:sp>
        <p:nvSpPr>
          <p:cNvPr id="45" name="TextBox 44"/>
          <p:cNvSpPr txBox="1"/>
          <p:nvPr/>
        </p:nvSpPr>
        <p:spPr>
          <a:xfrm>
            <a:off x="6237185" y="5631080"/>
            <a:ext cx="2505814" cy="292388"/>
          </a:xfrm>
          <a:prstGeom prst="rect">
            <a:avLst/>
          </a:prstGeom>
          <a:noFill/>
        </p:spPr>
        <p:txBody>
          <a:bodyPr wrap="none" rtlCol="0">
            <a:spAutoFit/>
          </a:bodyPr>
          <a:lstStyle/>
          <a:p>
            <a:r>
              <a:rPr lang="hu-HU" sz="1300" b="1" i="1" dirty="0" smtClean="0">
                <a:solidFill>
                  <a:srgbClr val="FF0000"/>
                </a:solidFill>
              </a:rPr>
              <a:t>SIMD</a:t>
            </a:r>
            <a:r>
              <a:rPr lang="en-GB" sz="1300" b="1" i="1" dirty="0" smtClean="0">
                <a:solidFill>
                  <a:srgbClr val="FF0000"/>
                </a:solidFill>
              </a:rPr>
              <a:t> (Neon) extension </a:t>
            </a:r>
            <a:endParaRPr lang="en-US" sz="1300" b="1" i="1" dirty="0">
              <a:solidFill>
                <a:srgbClr val="FF0000"/>
              </a:solidFill>
            </a:endParaRPr>
          </a:p>
        </p:txBody>
      </p:sp>
      <p:sp>
        <p:nvSpPr>
          <p:cNvPr id="48" name="TextBox 47"/>
          <p:cNvSpPr txBox="1"/>
          <p:nvPr/>
        </p:nvSpPr>
        <p:spPr>
          <a:xfrm>
            <a:off x="73853" y="413665"/>
            <a:ext cx="9110058" cy="369332"/>
          </a:xfrm>
          <a:prstGeom prst="rect">
            <a:avLst/>
          </a:prstGeom>
          <a:noFill/>
        </p:spPr>
        <p:txBody>
          <a:bodyPr wrap="none" rtlCol="0">
            <a:spAutoFit/>
          </a:bodyPr>
          <a:lstStyle/>
          <a:p>
            <a:r>
              <a:rPr lang="en-US" spc="-40" dirty="0" smtClean="0">
                <a:solidFill>
                  <a:schemeClr val="accent6"/>
                </a:solidFill>
              </a:rPr>
              <a:t>Evolution of the </a:t>
            </a:r>
            <a:r>
              <a:rPr lang="en-US" spc="-40" dirty="0">
                <a:solidFill>
                  <a:schemeClr val="accent6"/>
                </a:solidFill>
              </a:rPr>
              <a:t>sec</a:t>
            </a:r>
            <a:r>
              <a:rPr lang="hu-HU" spc="-40" dirty="0">
                <a:solidFill>
                  <a:schemeClr val="accent6"/>
                </a:solidFill>
              </a:rPr>
              <a:t>ondary register set based </a:t>
            </a:r>
            <a:r>
              <a:rPr lang="en-GB" spc="-40" dirty="0">
                <a:solidFill>
                  <a:schemeClr val="accent6"/>
                </a:solidFill>
              </a:rPr>
              <a:t>scalar </a:t>
            </a:r>
            <a:r>
              <a:rPr lang="hu-HU" spc="-40" dirty="0">
                <a:solidFill>
                  <a:schemeClr val="accent6"/>
                </a:solidFill>
              </a:rPr>
              <a:t>FP and SIMD extensions</a:t>
            </a:r>
            <a:r>
              <a:rPr lang="en-GB" spc="-40" dirty="0">
                <a:solidFill>
                  <a:schemeClr val="accent6"/>
                </a:solidFill>
              </a:rPr>
              <a:t> </a:t>
            </a:r>
            <a:r>
              <a:rPr lang="en-GB" spc="-40" dirty="0" smtClean="0">
                <a:solidFill>
                  <a:schemeClr val="accent6"/>
                </a:solidFill>
              </a:rPr>
              <a:t>-1</a:t>
            </a:r>
            <a:r>
              <a:rPr lang="hu-HU" spc="-40" dirty="0" smtClean="0">
                <a:solidFill>
                  <a:schemeClr val="accent6"/>
                </a:solidFill>
              </a:rPr>
              <a:t> </a:t>
            </a:r>
            <a:endParaRPr lang="en-US" spc="-40" dirty="0">
              <a:solidFill>
                <a:schemeClr val="accent6"/>
              </a:solidFill>
            </a:endParaRPr>
          </a:p>
        </p:txBody>
      </p:sp>
      <p:sp>
        <p:nvSpPr>
          <p:cNvPr id="49" name="TextBox 48"/>
          <p:cNvSpPr txBox="1"/>
          <p:nvPr/>
        </p:nvSpPr>
        <p:spPr>
          <a:xfrm>
            <a:off x="2750070" y="4477562"/>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50" name="TextBox 49"/>
          <p:cNvSpPr txBox="1"/>
          <p:nvPr/>
        </p:nvSpPr>
        <p:spPr>
          <a:xfrm>
            <a:off x="2756389" y="4882607"/>
            <a:ext cx="2810385" cy="276999"/>
          </a:xfrm>
          <a:prstGeom prst="rect">
            <a:avLst/>
          </a:prstGeom>
          <a:noFill/>
        </p:spPr>
        <p:txBody>
          <a:bodyPr wrap="none" rtlCol="0">
            <a:spAutoFit/>
          </a:bodyPr>
          <a:lstStyle/>
          <a:p>
            <a:r>
              <a:rPr lang="hu-HU" sz="1200" i="1" dirty="0">
                <a:solidFill>
                  <a:srgbClr val="0070C0"/>
                </a:solidFill>
              </a:rPr>
              <a:t>Serially processed FP vector data</a:t>
            </a:r>
            <a:endParaRPr lang="en-US" sz="1200" i="1" dirty="0">
              <a:solidFill>
                <a:srgbClr val="0070C0"/>
              </a:solidFill>
            </a:endParaRPr>
          </a:p>
        </p:txBody>
      </p:sp>
      <p:sp>
        <p:nvSpPr>
          <p:cNvPr id="19" name="Oval 18"/>
          <p:cNvSpPr/>
          <p:nvPr/>
        </p:nvSpPr>
        <p:spPr bwMode="auto">
          <a:xfrm>
            <a:off x="5651760" y="863715"/>
            <a:ext cx="3492240" cy="5994285"/>
          </a:xfrm>
          <a:prstGeom prst="ellipse">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46" name="TextBox 45"/>
          <p:cNvSpPr txBox="1"/>
          <p:nvPr/>
        </p:nvSpPr>
        <p:spPr>
          <a:xfrm>
            <a:off x="341530" y="6039290"/>
            <a:ext cx="1415644" cy="292388"/>
          </a:xfrm>
          <a:prstGeom prst="rect">
            <a:avLst/>
          </a:prstGeom>
          <a:noFill/>
        </p:spPr>
        <p:txBody>
          <a:bodyPr wrap="none" rtlCol="0">
            <a:spAutoFit/>
          </a:bodyPr>
          <a:lstStyle/>
          <a:p>
            <a:r>
              <a:rPr lang="en-GB" sz="1300" dirty="0"/>
              <a:t>VFP: Vector FP</a:t>
            </a:r>
          </a:p>
        </p:txBody>
      </p:sp>
      <p:sp>
        <p:nvSpPr>
          <p:cNvPr id="52" name="Right Arrow 51"/>
          <p:cNvSpPr/>
          <p:nvPr/>
        </p:nvSpPr>
        <p:spPr bwMode="auto">
          <a:xfrm>
            <a:off x="1736685" y="2107656"/>
            <a:ext cx="359754" cy="16578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53" name="Right Arrow 52"/>
          <p:cNvSpPr/>
          <p:nvPr/>
        </p:nvSpPr>
        <p:spPr bwMode="auto">
          <a:xfrm>
            <a:off x="4797025" y="2093089"/>
            <a:ext cx="359754" cy="16578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47" name="TextBox 46"/>
          <p:cNvSpPr txBox="1"/>
          <p:nvPr/>
        </p:nvSpPr>
        <p:spPr>
          <a:xfrm>
            <a:off x="5742130" y="5887681"/>
            <a:ext cx="1677319" cy="276999"/>
          </a:xfrm>
          <a:prstGeom prst="rect">
            <a:avLst/>
          </a:prstGeom>
          <a:noFill/>
        </p:spPr>
        <p:txBody>
          <a:bodyPr wrap="none" rtlCol="0">
            <a:spAutoFit/>
          </a:bodyPr>
          <a:lstStyle/>
          <a:p>
            <a:pPr lvl="0"/>
            <a:r>
              <a:rPr lang="en-GB" sz="1200" dirty="0">
                <a:solidFill>
                  <a:srgbClr val="0070C0"/>
                </a:solidFill>
              </a:rPr>
              <a:t>SIMD (vector) data</a:t>
            </a:r>
          </a:p>
        </p:txBody>
      </p:sp>
      <p:sp>
        <p:nvSpPr>
          <p:cNvPr id="54" name="Rounded Rectangle 53"/>
          <p:cNvSpPr/>
          <p:nvPr/>
        </p:nvSpPr>
        <p:spPr bwMode="auto">
          <a:xfrm>
            <a:off x="5742130" y="4250895"/>
            <a:ext cx="3244860" cy="1338345"/>
          </a:xfrm>
          <a:prstGeom prst="roundRect">
            <a:avLst/>
          </a:prstGeom>
          <a:solidFill>
            <a:srgbClr val="D5F0CC"/>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55" name="TextBox 54"/>
          <p:cNvSpPr txBox="1"/>
          <p:nvPr/>
        </p:nvSpPr>
        <p:spPr>
          <a:xfrm>
            <a:off x="6915350" y="4734145"/>
            <a:ext cx="1159292" cy="276999"/>
          </a:xfrm>
          <a:prstGeom prst="rect">
            <a:avLst/>
          </a:prstGeom>
          <a:noFill/>
        </p:spPr>
        <p:txBody>
          <a:bodyPr wrap="none" rtlCol="0">
            <a:spAutoFit/>
          </a:bodyPr>
          <a:lstStyle/>
          <a:p>
            <a:pPr algn="ctr"/>
            <a:r>
              <a:rPr lang="hu-HU" sz="1200" dirty="0"/>
              <a:t>FP16</a:t>
            </a:r>
            <a:r>
              <a:rPr lang="hu-HU" sz="1200" baseline="30000" dirty="0"/>
              <a:t>1</a:t>
            </a:r>
            <a:r>
              <a:rPr lang="hu-HU" sz="1200" dirty="0"/>
              <a:t>/32/64</a:t>
            </a:r>
            <a:endParaRPr lang="en-US" sz="1200" dirty="0"/>
          </a:p>
        </p:txBody>
      </p:sp>
      <p:sp>
        <p:nvSpPr>
          <p:cNvPr id="56" name="TextBox 55"/>
          <p:cNvSpPr txBox="1"/>
          <p:nvPr/>
        </p:nvSpPr>
        <p:spPr>
          <a:xfrm>
            <a:off x="6374242" y="4274906"/>
            <a:ext cx="2084224" cy="292388"/>
          </a:xfrm>
          <a:prstGeom prst="rect">
            <a:avLst/>
          </a:prstGeom>
          <a:noFill/>
        </p:spPr>
        <p:txBody>
          <a:bodyPr wrap="none" rtlCol="0">
            <a:spAutoFit/>
          </a:bodyPr>
          <a:lstStyle/>
          <a:p>
            <a:pPr algn="ctr">
              <a:spcAft>
                <a:spcPts val="200"/>
              </a:spcAft>
            </a:pPr>
            <a:r>
              <a:rPr lang="en-GB" sz="1300" b="1" dirty="0">
                <a:solidFill>
                  <a:srgbClr val="FF0000"/>
                </a:solidFill>
              </a:rPr>
              <a:t>Scalar FP </a:t>
            </a:r>
            <a:r>
              <a:rPr lang="hu-HU" sz="1300" b="1" dirty="0" smtClean="0">
                <a:solidFill>
                  <a:srgbClr val="FF0000"/>
                </a:solidFill>
              </a:rPr>
              <a:t>extension</a:t>
            </a:r>
            <a:endParaRPr lang="en-GB" sz="1300" b="1" dirty="0">
              <a:solidFill>
                <a:srgbClr val="FF0000"/>
              </a:solidFill>
            </a:endParaRPr>
          </a:p>
        </p:txBody>
      </p:sp>
      <p:sp>
        <p:nvSpPr>
          <p:cNvPr id="57" name="TextBox 56"/>
          <p:cNvSpPr txBox="1"/>
          <p:nvPr/>
        </p:nvSpPr>
        <p:spPr>
          <a:xfrm>
            <a:off x="6104943" y="4529045"/>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58" name="Rectangle 57"/>
          <p:cNvSpPr/>
          <p:nvPr/>
        </p:nvSpPr>
        <p:spPr>
          <a:xfrm>
            <a:off x="5817018" y="5094185"/>
            <a:ext cx="2985452" cy="461665"/>
          </a:xfrm>
          <a:prstGeom prst="rect">
            <a:avLst/>
          </a:prstGeom>
        </p:spPr>
        <p:txBody>
          <a:bodyPr wrap="square">
            <a:spAutoFit/>
          </a:bodyPr>
          <a:lstStyle/>
          <a:p>
            <a:pPr lvl="0"/>
            <a:r>
              <a:rPr lang="en-US" sz="1200" baseline="30000" dirty="0">
                <a:solidFill>
                  <a:srgbClr val="000000"/>
                </a:solidFill>
              </a:rPr>
              <a:t>1</a:t>
            </a:r>
            <a:r>
              <a:rPr lang="hu-HU" sz="1200" dirty="0">
                <a:solidFill>
                  <a:srgbClr val="000000"/>
                </a:solidFill>
              </a:rPr>
              <a:t>FP16 supports only data conversion</a:t>
            </a:r>
            <a:endParaRPr lang="en-US" sz="1200" dirty="0">
              <a:solidFill>
                <a:srgbClr val="000000"/>
              </a:solidFill>
            </a:endParaRPr>
          </a:p>
          <a:p>
            <a:pPr lvl="0">
              <a:spcAft>
                <a:spcPts val="600"/>
              </a:spcAft>
            </a:pPr>
            <a:r>
              <a:rPr lang="hu-HU" sz="1200" dirty="0">
                <a:solidFill>
                  <a:srgbClr val="000000"/>
                </a:solidFill>
              </a:rPr>
              <a:t> between FP16 and FP32/FP64. </a:t>
            </a:r>
            <a:endParaRPr lang="hu-HU" sz="1200" baseline="30000" dirty="0">
              <a:solidFill>
                <a:srgbClr val="000000"/>
              </a:solidFill>
            </a:endParaRPr>
          </a:p>
        </p:txBody>
      </p:sp>
    </p:spTree>
    <p:extLst>
      <p:ext uri="{BB962C8B-B14F-4D97-AF65-F5344CB8AC3E}">
        <p14:creationId xmlns:p14="http://schemas.microsoft.com/office/powerpoint/2010/main" val="3581836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700" dirty="0">
                <a:solidFill>
                  <a:srgbClr val="FFFFFF"/>
                </a:solidFill>
              </a:rPr>
              <a:t>2.2.3 The secondary register set based scalar FP and SIMD extensions (4)</a:t>
            </a:r>
            <a:endParaRPr lang="en-GB" sz="1700" dirty="0"/>
          </a:p>
        </p:txBody>
      </p:sp>
      <p:sp>
        <p:nvSpPr>
          <p:cNvPr id="3" name="TextBox 2"/>
          <p:cNvSpPr txBox="1"/>
          <p:nvPr/>
        </p:nvSpPr>
        <p:spPr>
          <a:xfrm>
            <a:off x="73853" y="413665"/>
            <a:ext cx="9252405" cy="369332"/>
          </a:xfrm>
          <a:prstGeom prst="rect">
            <a:avLst/>
          </a:prstGeom>
          <a:noFill/>
        </p:spPr>
        <p:txBody>
          <a:bodyPr wrap="none" rtlCol="0">
            <a:spAutoFit/>
          </a:bodyPr>
          <a:lstStyle/>
          <a:p>
            <a:r>
              <a:rPr lang="en-US" spc="-40" dirty="0">
                <a:solidFill>
                  <a:schemeClr val="accent6"/>
                </a:solidFill>
              </a:rPr>
              <a:t>Evolution of the sec</a:t>
            </a:r>
            <a:r>
              <a:rPr lang="hu-HU" spc="-40" dirty="0">
                <a:solidFill>
                  <a:schemeClr val="accent6"/>
                </a:solidFill>
              </a:rPr>
              <a:t>ondary register set based </a:t>
            </a:r>
            <a:r>
              <a:rPr lang="en-GB" spc="-40" dirty="0">
                <a:solidFill>
                  <a:schemeClr val="accent6"/>
                </a:solidFill>
              </a:rPr>
              <a:t>scalar </a:t>
            </a:r>
            <a:r>
              <a:rPr lang="hu-HU" spc="-40" dirty="0">
                <a:solidFill>
                  <a:schemeClr val="accent6"/>
                </a:solidFill>
              </a:rPr>
              <a:t>FP and SIMD extensions</a:t>
            </a:r>
            <a:r>
              <a:rPr lang="en-GB" spc="-40" dirty="0">
                <a:solidFill>
                  <a:schemeClr val="accent6"/>
                </a:solidFill>
              </a:rPr>
              <a:t> </a:t>
            </a:r>
            <a:r>
              <a:rPr lang="en-GB" spc="-40" dirty="0" smtClean="0">
                <a:solidFill>
                  <a:schemeClr val="accent6"/>
                </a:solidFill>
              </a:rPr>
              <a:t>-2</a:t>
            </a:r>
            <a:r>
              <a:rPr lang="hu-HU" spc="-40" dirty="0" smtClean="0">
                <a:solidFill>
                  <a:schemeClr val="accent6"/>
                </a:solidFill>
              </a:rPr>
              <a:t> </a:t>
            </a:r>
            <a:endParaRPr lang="en-US" spc="-40" dirty="0">
              <a:solidFill>
                <a:schemeClr val="accent6"/>
              </a:solidFill>
            </a:endParaRPr>
          </a:p>
        </p:txBody>
      </p:sp>
      <p:sp>
        <p:nvSpPr>
          <p:cNvPr id="5" name="TextBox 4"/>
          <p:cNvSpPr txBox="1"/>
          <p:nvPr/>
        </p:nvSpPr>
        <p:spPr>
          <a:xfrm>
            <a:off x="71500" y="818710"/>
            <a:ext cx="9199441" cy="830997"/>
          </a:xfrm>
          <a:prstGeom prst="rect">
            <a:avLst/>
          </a:prstGeom>
          <a:noFill/>
        </p:spPr>
        <p:txBody>
          <a:bodyPr wrap="none" rtlCol="0">
            <a:spAutoFit/>
          </a:bodyPr>
          <a:lstStyle/>
          <a:p>
            <a:r>
              <a:rPr lang="en-GB" sz="1600" dirty="0" smtClean="0"/>
              <a:t>Along with the introduction of the Armv8 ISA the secondary register set-based</a:t>
            </a:r>
          </a:p>
          <a:p>
            <a:r>
              <a:rPr lang="en-GB" sz="1600" dirty="0"/>
              <a:t> </a:t>
            </a:r>
            <a:r>
              <a:rPr lang="en-GB" sz="1600" dirty="0" smtClean="0"/>
              <a:t> ISA extensions of the Amv5/v7 ISA</a:t>
            </a:r>
            <a:r>
              <a:rPr lang="en-GB" sz="1600" dirty="0" smtClean="0">
                <a:solidFill>
                  <a:srgbClr val="0070C0"/>
                </a:solidFill>
              </a:rPr>
              <a:t> </a:t>
            </a:r>
            <a:r>
              <a:rPr lang="en-GB" sz="1600" dirty="0">
                <a:solidFill>
                  <a:srgbClr val="0070C0"/>
                </a:solidFill>
              </a:rPr>
              <a:t>became </a:t>
            </a:r>
            <a:r>
              <a:rPr lang="en-GB" sz="1600" dirty="0" smtClean="0">
                <a:solidFill>
                  <a:srgbClr val="0070C0"/>
                </a:solidFill>
              </a:rPr>
              <a:t>obsolete </a:t>
            </a:r>
            <a:r>
              <a:rPr lang="en-GB" sz="1600" dirty="0" smtClean="0"/>
              <a:t>and only the </a:t>
            </a:r>
            <a:r>
              <a:rPr lang="en-GB" sz="1600" dirty="0">
                <a:solidFill>
                  <a:srgbClr val="FF0000"/>
                </a:solidFill>
              </a:rPr>
              <a:t>Armv8 </a:t>
            </a:r>
            <a:r>
              <a:rPr lang="en-GB" sz="1600" dirty="0" smtClean="0">
                <a:solidFill>
                  <a:srgbClr val="FF0000"/>
                </a:solidFill>
              </a:rPr>
              <a:t>ISA-based</a:t>
            </a:r>
          </a:p>
          <a:p>
            <a:r>
              <a:rPr lang="en-GB" sz="1600" dirty="0">
                <a:solidFill>
                  <a:srgbClr val="FF0000"/>
                </a:solidFill>
              </a:rPr>
              <a:t> </a:t>
            </a:r>
            <a:r>
              <a:rPr lang="en-GB" sz="1600" dirty="0" smtClean="0">
                <a:solidFill>
                  <a:srgbClr val="FF0000"/>
                </a:solidFill>
              </a:rPr>
              <a:t> Neon extension </a:t>
            </a:r>
            <a:r>
              <a:rPr lang="en-GB" sz="1600" dirty="0" smtClean="0"/>
              <a:t>is worth of discussing next.</a:t>
            </a:r>
            <a:endParaRPr lang="en-GB" sz="1600" dirty="0"/>
          </a:p>
        </p:txBody>
      </p:sp>
    </p:spTree>
    <p:extLst>
      <p:ext uri="{BB962C8B-B14F-4D97-AF65-F5344CB8AC3E}">
        <p14:creationId xmlns:p14="http://schemas.microsoft.com/office/powerpoint/2010/main" val="5028457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(5)</a:t>
            </a:r>
            <a:endParaRPr lang="en-US" sz="1700" dirty="0">
              <a:solidFill>
                <a:srgbClr val="FFFFFF"/>
              </a:solidFill>
            </a:endParaRPr>
          </a:p>
        </p:txBody>
      </p:sp>
      <p:sp>
        <p:nvSpPr>
          <p:cNvPr id="3" name="TextBox 2"/>
          <p:cNvSpPr txBox="1"/>
          <p:nvPr/>
        </p:nvSpPr>
        <p:spPr>
          <a:xfrm>
            <a:off x="71500" y="818710"/>
            <a:ext cx="9277105"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NEON</a:t>
            </a:r>
            <a:r>
              <a:rPr kumimoji="0" lang="en-US" sz="1600" b="0" i="0" u="none" strike="noStrike" kern="1200" cap="none" spc="0" normalizeH="0" baseline="0" noProof="0" dirty="0">
                <a:ln>
                  <a:noFill/>
                </a:ln>
                <a:solidFill>
                  <a:srgbClr val="000000"/>
                </a:solidFill>
                <a:effectLst/>
                <a:uLnTx/>
                <a:uFillTx/>
                <a:latin typeface="Verdana"/>
                <a:ea typeface="+mn-ea"/>
                <a:cs typeface="+mn-cs"/>
              </a:rPr>
              <a:t> is intended to accelerate multimedia and signal</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processing algorithms</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such as video encode/decode, 2D/3D graphics, gaming,</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speech or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image processing</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 name="TextBox 3"/>
          <p:cNvSpPr txBox="1"/>
          <p:nvPr/>
        </p:nvSpPr>
        <p:spPr>
          <a:xfrm>
            <a:off x="73728" y="413665"/>
            <a:ext cx="87799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The aim of introducing the NEON extension (already in </a:t>
            </a:r>
            <a:r>
              <a:rPr kumimoji="0" lang="hu-HU" sz="1800" b="0" i="0" u="none" strike="noStrike" kern="1200" cap="none" spc="0" normalizeH="0" baseline="0" noProof="0" dirty="0">
                <a:ln>
                  <a:noFill/>
                </a:ln>
                <a:solidFill>
                  <a:srgbClr val="2D2D8A"/>
                </a:solidFill>
                <a:effectLst/>
                <a:uLnTx/>
                <a:uFillTx/>
                <a:latin typeface="Verdana"/>
                <a:ea typeface="+mn-ea"/>
                <a:cs typeface="+mn-cs"/>
              </a:rPr>
              <a:t>the Armv7</a:t>
            </a:r>
            <a:r>
              <a:rPr kumimoji="0" lang="en-GB" sz="1800" b="0" i="0" u="none" strike="noStrike" kern="1200" cap="none" spc="0" normalizeH="0" baseline="0" noProof="0" dirty="0">
                <a:ln>
                  <a:noFill/>
                </a:ln>
                <a:solidFill>
                  <a:srgbClr val="2D2D8A"/>
                </a:solidFill>
                <a:effectLst/>
                <a:uLnTx/>
                <a:uFillTx/>
                <a:latin typeface="Verdana"/>
                <a:ea typeface="+mn-ea"/>
                <a:cs typeface="+mn-cs"/>
              </a:rPr>
              <a:t>)</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11</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7094197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agram illustrating NEON packed SIMD proc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700" y="1943835"/>
            <a:ext cx="4860540" cy="21750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040" y="413665"/>
            <a:ext cx="77752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The NEON extension (introduced already in the </a:t>
            </a:r>
            <a:r>
              <a:rPr kumimoji="0" lang="hu-HU" sz="1800" b="0" i="0" u="none" strike="noStrike" kern="1200" cap="none" spc="0" normalizeH="0" baseline="0" noProof="0" dirty="0">
                <a:ln>
                  <a:noFill/>
                </a:ln>
                <a:solidFill>
                  <a:srgbClr val="2D2D8A"/>
                </a:solidFill>
                <a:effectLst/>
                <a:uLnTx/>
                <a:uFillTx/>
                <a:latin typeface="Verdana"/>
                <a:ea typeface="+mn-ea"/>
                <a:cs typeface="+mn-cs"/>
              </a:rPr>
              <a:t>Armv7 ISA</a:t>
            </a:r>
            <a:r>
              <a:rPr kumimoji="0" lang="en-GB" sz="1800" b="0" i="0" u="none" strike="noStrike" kern="1200" cap="none" spc="0" normalizeH="0" baseline="0" noProof="0" dirty="0">
                <a:ln>
                  <a:noFill/>
                </a:ln>
                <a:solidFill>
                  <a:srgbClr val="2D2D8A"/>
                </a:solidFill>
                <a:effectLst/>
                <a:uLnTx/>
                <a:uFillTx/>
                <a:latin typeface="Verdana"/>
                <a:ea typeface="+mn-ea"/>
                <a:cs typeface="+mn-cs"/>
              </a:rPr>
              <a:t>)</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11</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7" name="TextBox 6"/>
          <p:cNvSpPr txBox="1"/>
          <p:nvPr/>
        </p:nvSpPr>
        <p:spPr>
          <a:xfrm>
            <a:off x="1736685" y="4118928"/>
            <a:ext cx="46802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Execution of SIMD instructions [</a:t>
            </a:r>
            <a:r>
              <a:rPr kumimoji="0" lang="hu-HU" sz="1600" b="0" i="0" u="none" strike="noStrike" kern="1200" cap="none" spc="0" normalizeH="0" baseline="0" noProof="0" dirty="0">
                <a:ln>
                  <a:noFill/>
                </a:ln>
                <a:solidFill>
                  <a:srgbClr val="000000"/>
                </a:solidFill>
                <a:effectLst/>
                <a:uLnTx/>
                <a:uFillTx/>
                <a:latin typeface="Verdana"/>
                <a:ea typeface="+mn-ea"/>
                <a:cs typeface="+mn-cs"/>
              </a:rPr>
              <a:t>11</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9"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(6)</a:t>
            </a:r>
            <a:endParaRPr lang="en-US" sz="1700" dirty="0">
              <a:solidFill>
                <a:srgbClr val="FFFFFF"/>
              </a:solidFill>
            </a:endParaRPr>
          </a:p>
        </p:txBody>
      </p:sp>
      <p:sp>
        <p:nvSpPr>
          <p:cNvPr id="2" name="TextBox 1"/>
          <p:cNvSpPr txBox="1"/>
          <p:nvPr/>
        </p:nvSpPr>
        <p:spPr>
          <a:xfrm>
            <a:off x="251520" y="818710"/>
            <a:ext cx="8604663" cy="58477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NEON instructions </a:t>
            </a:r>
            <a:r>
              <a:rPr kumimoji="0" lang="en-US" sz="1600" b="0" i="0" u="none" strike="noStrike" kern="1200" cap="none" spc="0" normalizeH="0" baseline="0" noProof="0" dirty="0">
                <a:ln>
                  <a:noFill/>
                </a:ln>
                <a:solidFill>
                  <a:srgbClr val="000000"/>
                </a:solidFill>
                <a:effectLst/>
                <a:uLnTx/>
                <a:uFillTx/>
                <a:latin typeface="Verdana"/>
                <a:ea typeface="+mn-ea"/>
                <a:cs typeface="+mn-cs"/>
              </a:rPr>
              <a:t>operate </a:t>
            </a:r>
            <a:r>
              <a:rPr kumimoji="0" lang="en-US" sz="1600" b="0" i="0" u="none" strike="noStrike" kern="1200" cap="none" spc="0" normalizeH="0" baseline="0" noProof="0" dirty="0">
                <a:ln>
                  <a:noFill/>
                </a:ln>
                <a:solidFill>
                  <a:srgbClr val="0070C0"/>
                </a:solidFill>
                <a:effectLst/>
                <a:uLnTx/>
                <a:uFillTx/>
                <a:latin typeface="Verdana"/>
                <a:ea typeface="+mn-ea"/>
                <a:cs typeface="+mn-cs"/>
              </a:rPr>
              <a:t>on </a:t>
            </a:r>
            <a:r>
              <a:rPr kumimoji="0" lang="hu-HU" sz="1600" b="0" i="0" u="none" strike="noStrike" kern="1200" cap="none" spc="0" normalizeH="0" baseline="0" noProof="0" dirty="0">
                <a:ln>
                  <a:noFill/>
                </a:ln>
                <a:solidFill>
                  <a:srgbClr val="0070C0"/>
                </a:solidFill>
                <a:effectLst/>
                <a:uLnTx/>
                <a:uFillTx/>
                <a:latin typeface="Verdana"/>
                <a:ea typeface="+mn-ea"/>
                <a:cs typeface="+mn-cs"/>
              </a:rPr>
              <a:t>64 or 128-bit wide vector </a:t>
            </a:r>
            <a:r>
              <a:rPr kumimoji="0" lang="en-US" sz="1600" b="0" i="0" u="none" strike="noStrike" kern="1200" cap="none" spc="0" normalizeH="0" baseline="0" noProof="0" dirty="0">
                <a:ln>
                  <a:noFill/>
                </a:ln>
                <a:solidFill>
                  <a:srgbClr val="0070C0"/>
                </a:solidFill>
                <a:effectLst/>
                <a:uLnTx/>
                <a:uFillTx/>
                <a:latin typeface="Verdana"/>
                <a:ea typeface="+mn-ea"/>
                <a:cs typeface="+mn-cs"/>
              </a:rPr>
              <a:t>data </a:t>
            </a:r>
            <a:r>
              <a:rPr kumimoji="0" lang="hu-HU" sz="1600" b="0" i="0" u="none" strike="noStrike" kern="1200" cap="none" spc="0" normalizeH="0" baseline="0" noProof="0" dirty="0">
                <a:ln>
                  <a:noFill/>
                </a:ln>
                <a:solidFill>
                  <a:srgbClr val="0070C0"/>
                </a:solidFill>
                <a:effectLst/>
                <a:uLnTx/>
                <a:uFillTx/>
                <a:latin typeface="Verdana"/>
                <a:ea typeface="+mn-ea"/>
                <a:cs typeface="+mn-cs"/>
              </a:rPr>
              <a:t>(SIMD data) </a:t>
            </a:r>
            <a:r>
              <a:rPr kumimoji="0" lang="en-US" sz="1600" b="0" i="0" u="none" strike="noStrike" kern="1200" cap="none" spc="0" normalizeH="0" baseline="0" noProof="0" dirty="0">
                <a:ln>
                  <a:noFill/>
                </a:ln>
                <a:solidFill>
                  <a:srgbClr val="0070C0"/>
                </a:solidFill>
                <a:effectLst/>
                <a:uLnTx/>
                <a:uFillTx/>
                <a:latin typeface="Verdana"/>
                <a:ea typeface="+mn-ea"/>
                <a:cs typeface="+mn-cs"/>
              </a:rPr>
              <a:t>held</a:t>
            </a:r>
            <a:endParaRPr kumimoji="0" lang="hu-HU" sz="1600" b="0" i="0" u="none" strike="noStrike" kern="1200" cap="none" spc="0" normalizeH="0" baseline="0" noProof="0" dirty="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600" b="0" i="0" u="none" strike="noStrike" kern="1200" cap="none" spc="0" normalizeH="0" baseline="0" noProof="0" dirty="0">
                <a:ln>
                  <a:noFill/>
                </a:ln>
                <a:solidFill>
                  <a:srgbClr val="0070C0"/>
                </a:solidFill>
                <a:effectLst/>
                <a:uLnTx/>
                <a:uFillTx/>
                <a:latin typeface="Verdana"/>
                <a:ea typeface="+mn-ea"/>
                <a:cs typeface="+mn-cs"/>
              </a:rPr>
              <a:t>      in</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the </a:t>
            </a:r>
            <a:r>
              <a:rPr kumimoji="0" lang="en-GB" sz="1600" b="0" i="0" u="none" strike="noStrike" kern="1200" cap="none" spc="0" normalizeH="0" baseline="0" noProof="0" dirty="0">
                <a:ln>
                  <a:noFill/>
                </a:ln>
                <a:solidFill>
                  <a:srgbClr val="0070C0"/>
                </a:solidFill>
                <a:effectLst/>
                <a:uLnTx/>
                <a:uFillTx/>
                <a:latin typeface="Verdana"/>
                <a:ea typeface="+mn-ea"/>
                <a:cs typeface="+mn-cs"/>
              </a:rPr>
              <a:t>secondary</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register</a:t>
            </a:r>
            <a:r>
              <a:rPr kumimoji="0" lang="hu-HU" sz="1600" b="0" i="0" u="none" strike="noStrike" kern="1200" cap="none" spc="0" normalizeH="0" baseline="0" noProof="0" dirty="0">
                <a:ln>
                  <a:noFill/>
                </a:ln>
                <a:solidFill>
                  <a:srgbClr val="0070C0"/>
                </a:solidFill>
                <a:effectLst/>
                <a:uLnTx/>
                <a:uFillTx/>
                <a:latin typeface="Verdana"/>
                <a:ea typeface="+mn-ea"/>
                <a:cs typeface="+mn-cs"/>
              </a:rPr>
              <a:t> set</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0" name="TextBox 9"/>
          <p:cNvSpPr txBox="1"/>
          <p:nvPr/>
        </p:nvSpPr>
        <p:spPr>
          <a:xfrm>
            <a:off x="229490" y="6136122"/>
            <a:ext cx="9210406" cy="62324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For FP16 data </a:t>
            </a:r>
            <a:r>
              <a:rPr kumimoji="0" lang="hu-HU" sz="1600" b="0" i="0" u="none" strike="noStrike" kern="1200" cap="none" spc="0" normalizeH="0" baseline="0" noProof="0" dirty="0">
                <a:ln>
                  <a:noFill/>
                </a:ln>
                <a:solidFill>
                  <a:srgbClr val="000000"/>
                </a:solidFill>
                <a:effectLst/>
                <a:uLnTx/>
                <a:uFillTx/>
                <a:latin typeface="Verdana"/>
                <a:ea typeface="+mn-ea"/>
                <a:cs typeface="+mn-cs"/>
              </a:rPr>
              <a:t>NEON supports </a:t>
            </a:r>
            <a:r>
              <a:rPr kumimoji="0" lang="en-US" sz="1600" b="0" i="0" u="none" strike="noStrike" kern="1200" cap="none" spc="0" normalizeH="0" baseline="0" noProof="0" dirty="0">
                <a:ln>
                  <a:noFill/>
                </a:ln>
                <a:solidFill>
                  <a:srgbClr val="000000"/>
                </a:solidFill>
                <a:effectLst/>
                <a:uLnTx/>
                <a:uFillTx/>
                <a:latin typeface="Verdana"/>
                <a:ea typeface="+mn-ea"/>
                <a:cs typeface="+mn-cs"/>
              </a:rPr>
              <a:t>only conversion</a:t>
            </a:r>
            <a:r>
              <a:rPr kumimoji="0" lang="hu-HU" sz="1600" b="0" i="0" u="none" strike="noStrike" kern="1200" cap="none" spc="0" normalizeH="0" baseline="0" noProof="0" dirty="0">
                <a:ln>
                  <a:noFill/>
                </a:ln>
                <a:solidFill>
                  <a:srgbClr val="000000"/>
                </a:solidFill>
                <a:effectLst/>
                <a:uLnTx/>
                <a:uFillTx/>
                <a:latin typeface="Verdana"/>
                <a:ea typeface="+mn-ea"/>
                <a:cs typeface="+mn-cs"/>
              </a:rPr>
              <a:t>s between FP16 and FP32/FP64 data.</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FP16 data operations are supported only in the Advanced SIMDv2 option.</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TextBox 11"/>
          <p:cNvSpPr txBox="1"/>
          <p:nvPr/>
        </p:nvSpPr>
        <p:spPr>
          <a:xfrm>
            <a:off x="206515" y="5880756"/>
            <a:ext cx="9779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Remark</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13" name="Rectangle 12"/>
          <p:cNvSpPr/>
          <p:nvPr/>
        </p:nvSpPr>
        <p:spPr>
          <a:xfrm>
            <a:off x="251520" y="1403775"/>
            <a:ext cx="8560307" cy="33855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They perform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same operation on </a:t>
            </a:r>
            <a:r>
              <a:rPr kumimoji="0" lang="hu-HU" sz="1600" b="0" i="0" u="none" strike="noStrike" kern="1200" cap="none" spc="0" normalizeH="0" baseline="0" noProof="0" dirty="0">
                <a:ln>
                  <a:noFill/>
                </a:ln>
                <a:solidFill>
                  <a:srgbClr val="0070C0"/>
                </a:solidFill>
                <a:effectLst/>
                <a:uLnTx/>
                <a:uFillTx/>
                <a:latin typeface="Verdana"/>
                <a:ea typeface="+mn-ea"/>
                <a:cs typeface="+mn-cs"/>
              </a:rPr>
              <a:t>all</a:t>
            </a:r>
            <a:r>
              <a:rPr kumimoji="0" lang="en-US" sz="1600" b="0" i="0" u="none" strike="noStrike" kern="1200" cap="none" spc="0" normalizeH="0" baseline="0" noProof="0" dirty="0">
                <a:ln>
                  <a:noFill/>
                </a:ln>
                <a:solidFill>
                  <a:srgbClr val="0070C0"/>
                </a:solidFill>
                <a:effectLst/>
                <a:uLnTx/>
                <a:uFillTx/>
                <a:latin typeface="Verdana"/>
                <a:ea typeface="+mn-ea"/>
                <a:cs typeface="+mn-cs"/>
              </a:rPr>
              <a:t> data elements</a:t>
            </a:r>
            <a:r>
              <a:rPr kumimoji="0" lang="en-US" sz="1600" b="0" i="0" u="none" strike="noStrike" kern="1200" cap="none" spc="0" normalizeH="0" baseline="0" noProof="0" dirty="0">
                <a:ln>
                  <a:noFill/>
                </a:ln>
                <a:solidFill>
                  <a:srgbClr val="000000"/>
                </a:solidFill>
                <a:effectLst/>
                <a:uLnTx/>
                <a:uFillTx/>
                <a:latin typeface="Verdana"/>
                <a:ea typeface="+mn-ea"/>
                <a:cs typeface="+mn-cs"/>
              </a:rPr>
              <a:t>, as </a:t>
            </a:r>
            <a:r>
              <a:rPr kumimoji="0" lang="hu-HU" sz="1600" b="0" i="0" u="none" strike="noStrike" kern="1200" cap="none" spc="0" normalizeH="0" baseline="0" noProof="0" dirty="0">
                <a:ln>
                  <a:noFill/>
                </a:ln>
                <a:solidFill>
                  <a:srgbClr val="000000"/>
                </a:solidFill>
                <a:effectLst/>
                <a:uLnTx/>
                <a:uFillTx/>
                <a:latin typeface="Verdana"/>
                <a:ea typeface="+mn-ea"/>
                <a:cs typeface="+mn-cs"/>
              </a:rPr>
              <a:t>indicated</a:t>
            </a:r>
            <a:r>
              <a:rPr kumimoji="0" lang="en-US" sz="1600" b="0" i="0" u="none" strike="noStrike" kern="1200" cap="none" spc="0" normalizeH="0" baseline="0" noProof="0" dirty="0">
                <a:ln>
                  <a:noFill/>
                </a:ln>
                <a:solidFill>
                  <a:srgbClr val="000000"/>
                </a:solidFill>
                <a:effectLst/>
                <a:uLnTx/>
                <a:uFillTx/>
                <a:latin typeface="Verdana"/>
                <a:ea typeface="+mn-ea"/>
                <a:cs typeface="+mn-cs"/>
              </a:rPr>
              <a:t> below.</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TextBox 13"/>
          <p:cNvSpPr txBox="1"/>
          <p:nvPr/>
        </p:nvSpPr>
        <p:spPr>
          <a:xfrm>
            <a:off x="441240" y="4666639"/>
            <a:ext cx="7813055"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0000"/>
                </a:solidFill>
              </a:rPr>
              <a:t>In the AArch64-mode</a:t>
            </a:r>
            <a:r>
              <a:rPr lang="hu-HU" sz="1600" dirty="0" smtClean="0">
                <a:solidFill>
                  <a:srgbClr val="000000"/>
                </a:solidFill>
              </a:rPr>
              <a:t> </a:t>
            </a:r>
            <a:r>
              <a:rPr lang="hu-HU" sz="1600" dirty="0">
                <a:solidFill>
                  <a:srgbClr val="FF0000"/>
                </a:solidFill>
              </a:rPr>
              <a:t>NEON</a:t>
            </a:r>
            <a:r>
              <a:rPr lang="en-US" sz="1600" dirty="0">
                <a:solidFill>
                  <a:srgbClr val="FF0000"/>
                </a:solidFill>
              </a:rPr>
              <a:t> instructions </a:t>
            </a:r>
            <a:r>
              <a:rPr lang="en-US" sz="1600" dirty="0"/>
              <a:t>can refer </a:t>
            </a:r>
            <a:r>
              <a:rPr lang="en-US" sz="1600" dirty="0" smtClean="0"/>
              <a:t>to</a:t>
            </a:r>
            <a:endParaRPr lang="en-US" sz="1600" dirty="0">
              <a:solidFill>
                <a:srgbClr val="0070C0"/>
              </a:solidFill>
            </a:endParaRPr>
          </a:p>
        </p:txBody>
      </p:sp>
      <p:sp>
        <p:nvSpPr>
          <p:cNvPr id="15" name="TextBox 14"/>
          <p:cNvSpPr txBox="1"/>
          <p:nvPr/>
        </p:nvSpPr>
        <p:spPr>
          <a:xfrm>
            <a:off x="884683" y="5004175"/>
            <a:ext cx="3057247" cy="636072"/>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hu-HU" sz="1600" dirty="0">
                <a:solidFill>
                  <a:srgbClr val="0070C0"/>
                </a:solidFill>
              </a:rPr>
              <a:t>FX8/FX16/FX32/FX64 </a:t>
            </a:r>
            <a:r>
              <a:rPr lang="hu-HU" sz="1600" dirty="0"/>
              <a:t>or</a:t>
            </a:r>
          </a:p>
          <a:p>
            <a:pPr marL="285750" indent="-285750">
              <a:buFont typeface="Arial" panose="020B0604020202020204" pitchFamily="34" charset="0"/>
              <a:buChar char="•"/>
            </a:pPr>
            <a:r>
              <a:rPr lang="en-US" sz="1600" dirty="0">
                <a:solidFill>
                  <a:srgbClr val="0070C0"/>
                </a:solidFill>
              </a:rPr>
              <a:t>FP16</a:t>
            </a:r>
            <a:r>
              <a:rPr lang="hu-HU" sz="1600" dirty="0">
                <a:solidFill>
                  <a:srgbClr val="0070C0"/>
                </a:solidFill>
              </a:rPr>
              <a:t>/</a:t>
            </a:r>
            <a:r>
              <a:rPr lang="en-US" sz="1600" dirty="0">
                <a:solidFill>
                  <a:srgbClr val="0070C0"/>
                </a:solidFill>
              </a:rPr>
              <a:t>FP32</a:t>
            </a:r>
            <a:r>
              <a:rPr lang="hu-HU" sz="1600" dirty="0">
                <a:solidFill>
                  <a:srgbClr val="0070C0"/>
                </a:solidFill>
              </a:rPr>
              <a:t>/FP64</a:t>
            </a:r>
            <a:r>
              <a:rPr lang="en-US" sz="1600" dirty="0">
                <a:solidFill>
                  <a:srgbClr val="0070C0"/>
                </a:solidFill>
              </a:rPr>
              <a:t> </a:t>
            </a:r>
            <a:endParaRPr lang="hu-HU" sz="1600" dirty="0">
              <a:solidFill>
                <a:srgbClr val="0070C0"/>
              </a:solidFill>
            </a:endParaRPr>
          </a:p>
        </p:txBody>
      </p:sp>
      <p:sp>
        <p:nvSpPr>
          <p:cNvPr id="16" name="TextBox 15"/>
          <p:cNvSpPr txBox="1"/>
          <p:nvPr/>
        </p:nvSpPr>
        <p:spPr>
          <a:xfrm>
            <a:off x="521550" y="5589240"/>
            <a:ext cx="8322535" cy="338554"/>
          </a:xfrm>
          <a:prstGeom prst="rect">
            <a:avLst/>
          </a:prstGeom>
          <a:noFill/>
        </p:spPr>
        <p:txBody>
          <a:bodyPr wrap="none" rtlCol="0">
            <a:spAutoFit/>
          </a:bodyPr>
          <a:lstStyle/>
          <a:p>
            <a:r>
              <a:rPr lang="en-US" sz="1600" dirty="0"/>
              <a:t>data </a:t>
            </a:r>
            <a:r>
              <a:rPr lang="en-US" sz="1600" dirty="0" smtClean="0"/>
              <a:t>elements of </a:t>
            </a:r>
            <a:r>
              <a:rPr lang="en-US" sz="1600" dirty="0">
                <a:solidFill>
                  <a:srgbClr val="0070C0"/>
                </a:solidFill>
              </a:rPr>
              <a:t>64 or 128-bit </a:t>
            </a:r>
            <a:r>
              <a:rPr lang="hu-HU" sz="1600" dirty="0">
                <a:solidFill>
                  <a:srgbClr val="0070C0"/>
                </a:solidFill>
              </a:rPr>
              <a:t>wide</a:t>
            </a:r>
            <a:r>
              <a:rPr lang="en-US" sz="1600" dirty="0">
                <a:solidFill>
                  <a:srgbClr val="0070C0"/>
                </a:solidFill>
              </a:rPr>
              <a:t> </a:t>
            </a:r>
            <a:r>
              <a:rPr lang="en-US" sz="1600" dirty="0" smtClean="0">
                <a:solidFill>
                  <a:srgbClr val="0070C0"/>
                </a:solidFill>
              </a:rPr>
              <a:t>vectors</a:t>
            </a:r>
            <a:r>
              <a:rPr lang="en-US" sz="1600" dirty="0" smtClean="0"/>
              <a:t>, </a:t>
            </a:r>
            <a:r>
              <a:rPr lang="en-US" sz="1600" dirty="0"/>
              <a:t>as illustrated in the next Figure.</a:t>
            </a:r>
          </a:p>
        </p:txBody>
      </p:sp>
      <p:sp>
        <p:nvSpPr>
          <p:cNvPr id="1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81565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P spid="15" grpId="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(7)</a:t>
            </a:r>
            <a:endParaRPr lang="en-US" sz="1700" dirty="0">
              <a:solidFill>
                <a:srgbClr val="FFFFFF"/>
              </a:solidFill>
            </a:endParaRPr>
          </a:p>
        </p:txBody>
      </p:sp>
      <p:pic>
        <p:nvPicPr>
          <p:cNvPr id="3" name="Picture 2"/>
          <p:cNvPicPr>
            <a:picLocks noChangeAspect="1"/>
          </p:cNvPicPr>
          <p:nvPr/>
        </p:nvPicPr>
        <p:blipFill>
          <a:blip r:embed="rId2"/>
          <a:stretch>
            <a:fillRect/>
          </a:stretch>
        </p:blipFill>
        <p:spPr>
          <a:xfrm>
            <a:off x="116505" y="796703"/>
            <a:ext cx="8752895" cy="4668975"/>
          </a:xfrm>
          <a:prstGeom prst="rect">
            <a:avLst/>
          </a:prstGeom>
        </p:spPr>
      </p:pic>
      <p:sp>
        <p:nvSpPr>
          <p:cNvPr id="4" name="TextBox 3"/>
          <p:cNvSpPr txBox="1"/>
          <p:nvPr/>
        </p:nvSpPr>
        <p:spPr>
          <a:xfrm>
            <a:off x="73173" y="413665"/>
            <a:ext cx="6928050" cy="369332"/>
          </a:xfrm>
          <a:prstGeom prst="rect">
            <a:avLst/>
          </a:prstGeom>
          <a:noFill/>
        </p:spPr>
        <p:txBody>
          <a:bodyPr wrap="none" rtlCol="0">
            <a:spAutoFit/>
          </a:bodyPr>
          <a:lstStyle/>
          <a:p>
            <a:r>
              <a:rPr lang="hu-HU" dirty="0">
                <a:solidFill>
                  <a:schemeClr val="accent6"/>
                </a:solidFill>
              </a:rPr>
              <a:t>Example </a:t>
            </a:r>
            <a:r>
              <a:rPr lang="en-US" dirty="0">
                <a:solidFill>
                  <a:schemeClr val="accent6"/>
                </a:solidFill>
              </a:rPr>
              <a:t>v</a:t>
            </a:r>
            <a:r>
              <a:rPr lang="hu-HU" dirty="0">
                <a:solidFill>
                  <a:schemeClr val="accent6"/>
                </a:solidFill>
              </a:rPr>
              <a:t>ector data formats of the NEON extension </a:t>
            </a:r>
            <a:r>
              <a:rPr lang="hu-HU" dirty="0"/>
              <a:t>[86] </a:t>
            </a:r>
            <a:endParaRPr lang="en-US" dirty="0"/>
          </a:p>
        </p:txBody>
      </p:sp>
    </p:spTree>
    <p:extLst>
      <p:ext uri="{BB962C8B-B14F-4D97-AF65-F5344CB8AC3E}">
        <p14:creationId xmlns:p14="http://schemas.microsoft.com/office/powerpoint/2010/main" val="3990455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1881" y="1828874"/>
            <a:ext cx="2355084"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The company</a:t>
            </a:r>
          </a:p>
        </p:txBody>
      </p:sp>
      <p:sp>
        <p:nvSpPr>
          <p:cNvPr id="4" name="TextBox 3"/>
          <p:cNvSpPr txBox="1"/>
          <p:nvPr/>
        </p:nvSpPr>
        <p:spPr>
          <a:xfrm>
            <a:off x="73210" y="421829"/>
            <a:ext cx="2826415" cy="369332"/>
          </a:xfrm>
          <a:prstGeom prst="rect">
            <a:avLst/>
          </a:prstGeom>
          <a:noFill/>
        </p:spPr>
        <p:txBody>
          <a:bodyPr wrap="none" rtlCol="0">
            <a:spAutoFit/>
          </a:bodyPr>
          <a:lstStyle/>
          <a:p>
            <a:r>
              <a:rPr lang="en-US" dirty="0">
                <a:solidFill>
                  <a:srgbClr val="333399"/>
                </a:solidFill>
              </a:rPr>
              <a:t>1. </a:t>
            </a:r>
            <a:r>
              <a:rPr lang="hu-HU" dirty="0">
                <a:solidFill>
                  <a:srgbClr val="333399"/>
                </a:solidFill>
              </a:rPr>
              <a:t>Introduction to</a:t>
            </a:r>
            <a:r>
              <a:rPr lang="en-US" dirty="0">
                <a:solidFill>
                  <a:srgbClr val="333399"/>
                </a:solidFill>
              </a:rPr>
              <a:t> </a:t>
            </a:r>
            <a:r>
              <a:rPr lang="hu-HU" dirty="0">
                <a:solidFill>
                  <a:srgbClr val="333399"/>
                </a:solidFill>
              </a:rPr>
              <a:t>ARM</a:t>
            </a:r>
            <a:endParaRPr lang="en-US" dirty="0">
              <a:solidFill>
                <a:srgbClr val="333399"/>
              </a:solidFill>
            </a:endParaRPr>
          </a:p>
        </p:txBody>
      </p:sp>
      <p:sp>
        <p:nvSpPr>
          <p:cNvPr id="5" name="TextBox 4"/>
          <p:cNvSpPr txBox="1"/>
          <p:nvPr/>
        </p:nvSpPr>
        <p:spPr>
          <a:xfrm>
            <a:off x="403490" y="812289"/>
            <a:ext cx="8534324" cy="1400383"/>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en-US" sz="1600" dirty="0">
                <a:solidFill>
                  <a:srgbClr val="FF0000"/>
                </a:solidFill>
              </a:rPr>
              <a:t>ARM</a:t>
            </a:r>
            <a:r>
              <a:rPr lang="en-US" sz="1600" dirty="0">
                <a:solidFill>
                  <a:srgbClr val="000000"/>
                </a:solidFill>
              </a:rPr>
              <a:t> (</a:t>
            </a:r>
            <a:r>
              <a:rPr lang="en-US" sz="1600" dirty="0">
                <a:solidFill>
                  <a:srgbClr val="0070C0"/>
                </a:solidFill>
              </a:rPr>
              <a:t>ARM Holdings plc</a:t>
            </a:r>
            <a:r>
              <a:rPr lang="en-US" sz="1600" dirty="0">
                <a:solidFill>
                  <a:srgbClr val="000000"/>
                </a:solidFill>
              </a:rPr>
              <a:t>) </a:t>
            </a:r>
            <a:r>
              <a:rPr lang="en-US" sz="1600" dirty="0" smtClean="0">
                <a:solidFill>
                  <a:srgbClr val="000000"/>
                </a:solidFill>
              </a:rPr>
              <a:t>was </a:t>
            </a:r>
            <a:r>
              <a:rPr lang="en-US" sz="1600" dirty="0">
                <a:solidFill>
                  <a:srgbClr val="000000"/>
                </a:solidFill>
              </a:rPr>
              <a:t>a </a:t>
            </a:r>
            <a:r>
              <a:rPr lang="en-US" sz="1600" dirty="0">
                <a:solidFill>
                  <a:srgbClr val="0070C0"/>
                </a:solidFill>
              </a:rPr>
              <a:t>British </a:t>
            </a:r>
            <a:r>
              <a:rPr lang="en-US" sz="1600" dirty="0" smtClean="0">
                <a:solidFill>
                  <a:srgbClr val="0070C0"/>
                </a:solidFill>
              </a:rPr>
              <a:t>semiconductor design company </a:t>
            </a:r>
            <a:r>
              <a:rPr lang="en-US" sz="1600" dirty="0">
                <a:solidFill>
                  <a:srgbClr val="000000"/>
                </a:solidFill>
              </a:rPr>
              <a:t>with </a:t>
            </a:r>
          </a:p>
          <a:p>
            <a:r>
              <a:rPr lang="hu-HU" sz="1600" dirty="0">
                <a:solidFill>
                  <a:srgbClr val="000000"/>
                </a:solidFill>
              </a:rPr>
              <a:t>    </a:t>
            </a:r>
            <a:r>
              <a:rPr lang="en-US" sz="1600" dirty="0">
                <a:solidFill>
                  <a:srgbClr val="000000"/>
                </a:solidFill>
              </a:rPr>
              <a:t> </a:t>
            </a:r>
            <a:r>
              <a:rPr lang="hu-HU" sz="1600" dirty="0">
                <a:solidFill>
                  <a:srgbClr val="000000"/>
                </a:solidFill>
              </a:rPr>
              <a:t>its </a:t>
            </a:r>
            <a:r>
              <a:rPr lang="en-US" sz="1600" dirty="0" smtClean="0">
                <a:solidFill>
                  <a:srgbClr val="000000"/>
                </a:solidFill>
              </a:rPr>
              <a:t>headquarter </a:t>
            </a:r>
            <a:r>
              <a:rPr lang="en-US" sz="1600" dirty="0">
                <a:solidFill>
                  <a:srgbClr val="000000"/>
                </a:solidFill>
              </a:rPr>
              <a:t>in Cambridge, </a:t>
            </a:r>
            <a:r>
              <a:rPr lang="en-US" sz="1600" dirty="0" smtClean="0">
                <a:solidFill>
                  <a:srgbClr val="000000"/>
                </a:solidFill>
              </a:rPr>
              <a:t>that was </a:t>
            </a:r>
            <a:r>
              <a:rPr lang="en-US" sz="1600" dirty="0" smtClean="0">
                <a:solidFill>
                  <a:srgbClr val="0070C0"/>
                </a:solidFill>
              </a:rPr>
              <a:t>first acquired </a:t>
            </a:r>
            <a:r>
              <a:rPr lang="en-US" sz="1600" dirty="0">
                <a:solidFill>
                  <a:srgbClr val="0070C0"/>
                </a:solidFill>
              </a:rPr>
              <a:t>by Softbank </a:t>
            </a:r>
            <a:r>
              <a:rPr lang="en-US" sz="1600" dirty="0">
                <a:solidFill>
                  <a:srgbClr val="000000"/>
                </a:solidFill>
              </a:rPr>
              <a:t>(Japan</a:t>
            </a:r>
            <a:r>
              <a:rPr lang="en-US" sz="1600" dirty="0" smtClean="0">
                <a:solidFill>
                  <a:srgbClr val="000000"/>
                </a:solidFill>
              </a:rPr>
              <a:t>)</a:t>
            </a:r>
          </a:p>
          <a:p>
            <a:r>
              <a:rPr lang="en-US" sz="1600" dirty="0">
                <a:solidFill>
                  <a:srgbClr val="000000"/>
                </a:solidFill>
              </a:rPr>
              <a:t> </a:t>
            </a:r>
            <a:r>
              <a:rPr lang="en-US" sz="1600" dirty="0" smtClean="0">
                <a:solidFill>
                  <a:srgbClr val="000000"/>
                </a:solidFill>
              </a:rPr>
              <a:t>    </a:t>
            </a:r>
            <a:r>
              <a:rPr lang="en-US" sz="1600" dirty="0">
                <a:solidFill>
                  <a:srgbClr val="000000"/>
                </a:solidFill>
              </a:rPr>
              <a:t>in </a:t>
            </a:r>
            <a:r>
              <a:rPr lang="en-US" sz="1600" dirty="0" smtClean="0">
                <a:solidFill>
                  <a:srgbClr val="000000"/>
                </a:solidFill>
              </a:rPr>
              <a:t>2016 but </a:t>
            </a:r>
            <a:r>
              <a:rPr lang="en-US" sz="1600" dirty="0" smtClean="0">
                <a:solidFill>
                  <a:srgbClr val="0070C0"/>
                </a:solidFill>
              </a:rPr>
              <a:t>recently sold to </a:t>
            </a:r>
            <a:r>
              <a:rPr lang="en-US" sz="1600" dirty="0" err="1" smtClean="0">
                <a:solidFill>
                  <a:srgbClr val="0070C0"/>
                </a:solidFill>
              </a:rPr>
              <a:t>Nvidia</a:t>
            </a:r>
            <a:r>
              <a:rPr lang="en-US" sz="1600" dirty="0" smtClean="0">
                <a:solidFill>
                  <a:srgbClr val="0070C0"/>
                </a:solidFill>
              </a:rPr>
              <a:t> </a:t>
            </a:r>
            <a:r>
              <a:rPr lang="en-US" sz="1600" dirty="0" smtClean="0">
                <a:solidFill>
                  <a:srgbClr val="000000"/>
                </a:solidFill>
              </a:rPr>
              <a:t>(however the acquisition has not yet been</a:t>
            </a:r>
          </a:p>
          <a:p>
            <a:pPr>
              <a:spcAft>
                <a:spcPts val="600"/>
              </a:spcAft>
            </a:pPr>
            <a:r>
              <a:rPr lang="en-US" sz="1600" dirty="0">
                <a:solidFill>
                  <a:srgbClr val="000000"/>
                </a:solidFill>
              </a:rPr>
              <a:t> </a:t>
            </a:r>
            <a:r>
              <a:rPr lang="en-US" sz="1600" dirty="0" smtClean="0">
                <a:solidFill>
                  <a:srgbClr val="000000"/>
                </a:solidFill>
              </a:rPr>
              <a:t>    completed).</a:t>
            </a:r>
          </a:p>
          <a:p>
            <a:pPr>
              <a:spcAft>
                <a:spcPts val="600"/>
              </a:spcAft>
            </a:pPr>
            <a:r>
              <a:rPr lang="en-US" sz="1600" dirty="0" smtClean="0">
                <a:solidFill>
                  <a:srgbClr val="000000"/>
                </a:solidFill>
              </a:rPr>
              <a:t>.</a:t>
            </a:r>
            <a:endParaRPr lang="en-US" sz="1600" dirty="0"/>
          </a:p>
        </p:txBody>
      </p:sp>
      <p:sp>
        <p:nvSpPr>
          <p:cNvPr id="7" name="TextBox 6"/>
          <p:cNvSpPr txBox="1"/>
          <p:nvPr/>
        </p:nvSpPr>
        <p:spPr>
          <a:xfrm>
            <a:off x="1269721" y="2437777"/>
            <a:ext cx="7982799" cy="1192634"/>
          </a:xfrm>
          <a:prstGeom prst="rect">
            <a:avLst/>
          </a:prstGeom>
          <a:noFill/>
        </p:spPr>
        <p:txBody>
          <a:bodyPr wrap="square" rtlCol="0">
            <a:spAutoFit/>
          </a:bodyPr>
          <a:lstStyle/>
          <a:p>
            <a:pPr marL="285750" indent="-285750">
              <a:spcBef>
                <a:spcPts val="400"/>
              </a:spcBef>
              <a:spcAft>
                <a:spcPts val="300"/>
              </a:spcAft>
              <a:buFont typeface="Arial" panose="020B0604020202020204" pitchFamily="34" charset="0"/>
              <a:buChar char="•"/>
            </a:pPr>
            <a:r>
              <a:rPr lang="en-US" sz="1600" dirty="0">
                <a:solidFill>
                  <a:srgbClr val="FF0000"/>
                </a:solidFill>
              </a:rPr>
              <a:t>processor components</a:t>
            </a:r>
            <a:r>
              <a:rPr lang="hu-HU" sz="1600" dirty="0">
                <a:solidFill>
                  <a:srgbClr val="FF0000"/>
                </a:solidFill>
              </a:rPr>
              <a:t> </a:t>
            </a:r>
            <a:r>
              <a:rPr lang="hu-HU" sz="1600" dirty="0"/>
              <a:t>for the </a:t>
            </a:r>
            <a:r>
              <a:rPr lang="en-US" sz="1600" dirty="0">
                <a:solidFill>
                  <a:srgbClr val="0070C0"/>
                </a:solidFill>
              </a:rPr>
              <a:t>embedded</a:t>
            </a:r>
            <a:r>
              <a:rPr lang="hu-HU" sz="1600" dirty="0">
                <a:solidFill>
                  <a:srgbClr val="0070C0"/>
                </a:solidFill>
              </a:rPr>
              <a:t>,</a:t>
            </a:r>
            <a:r>
              <a:rPr lang="en-US" sz="1600" dirty="0">
                <a:solidFill>
                  <a:srgbClr val="0070C0"/>
                </a:solidFill>
              </a:rPr>
              <a:t> mobile</a:t>
            </a:r>
            <a:r>
              <a:rPr lang="hu-HU" sz="1600" dirty="0">
                <a:solidFill>
                  <a:srgbClr val="0070C0"/>
                </a:solidFill>
              </a:rPr>
              <a:t> and server market</a:t>
            </a:r>
            <a:r>
              <a:rPr lang="en-US" sz="1600" dirty="0">
                <a:solidFill>
                  <a:srgbClr val="0070C0"/>
                </a:solidFill>
              </a:rPr>
              <a:t>,</a:t>
            </a:r>
            <a:r>
              <a:rPr lang="en-US" sz="1600" dirty="0">
                <a:solidFill>
                  <a:srgbClr val="000000"/>
                </a:solidFill>
              </a:rPr>
              <a:t> </a:t>
            </a:r>
            <a:endParaRPr lang="hu-HU" sz="1600" dirty="0">
              <a:solidFill>
                <a:srgbClr val="000000"/>
              </a:solidFill>
            </a:endParaRPr>
          </a:p>
          <a:p>
            <a:r>
              <a:rPr lang="en-US" sz="1600" dirty="0">
                <a:solidFill>
                  <a:srgbClr val="FF0000"/>
                </a:solidFill>
              </a:rPr>
              <a:t>    </a:t>
            </a:r>
            <a:r>
              <a:rPr lang="en-US" sz="1600" dirty="0">
                <a:solidFill>
                  <a:srgbClr val="0070C0"/>
                </a:solidFill>
              </a:rPr>
              <a:t>such as CPUs, Mali GPUs, Ethos NPUs, Memory Controllers (DMC),</a:t>
            </a:r>
          </a:p>
          <a:p>
            <a:pPr>
              <a:spcAft>
                <a:spcPts val="600"/>
              </a:spcAft>
            </a:pPr>
            <a:r>
              <a:rPr lang="en-US" sz="1600" dirty="0">
                <a:solidFill>
                  <a:srgbClr val="0070C0"/>
                </a:solidFill>
              </a:rPr>
              <a:t>      on-chip interconnects </a:t>
            </a:r>
            <a:r>
              <a:rPr lang="en-US" sz="1600" dirty="0"/>
              <a:t>etc</a:t>
            </a:r>
            <a:r>
              <a:rPr lang="en-US" sz="1600" dirty="0">
                <a:solidFill>
                  <a:srgbClr val="FF0000"/>
                </a:solidFill>
              </a:rPr>
              <a:t>.</a:t>
            </a:r>
            <a:r>
              <a:rPr lang="en-US" sz="1600" dirty="0">
                <a:solidFill>
                  <a:srgbClr val="000000"/>
                </a:solidFill>
              </a:rPr>
              <a:t> as well as</a:t>
            </a:r>
          </a:p>
          <a:p>
            <a:pPr marL="285750" indent="-285750">
              <a:buFont typeface="Arial" panose="020B0604020202020204" pitchFamily="34" charset="0"/>
              <a:buChar char="•"/>
            </a:pPr>
            <a:r>
              <a:rPr lang="en-US" sz="1600" dirty="0">
                <a:solidFill>
                  <a:srgbClr val="FF0000"/>
                </a:solidFill>
              </a:rPr>
              <a:t>design tools </a:t>
            </a:r>
            <a:r>
              <a:rPr lang="en-US" sz="1600" dirty="0"/>
              <a:t>(development studios etc.), </a:t>
            </a:r>
          </a:p>
        </p:txBody>
      </p:sp>
      <p:sp>
        <p:nvSpPr>
          <p:cNvPr id="8" name="TextBox 7"/>
          <p:cNvSpPr txBox="1"/>
          <p:nvPr/>
        </p:nvSpPr>
        <p:spPr>
          <a:xfrm>
            <a:off x="1286635" y="3924345"/>
            <a:ext cx="7912935" cy="584775"/>
          </a:xfrm>
          <a:prstGeom prst="rect">
            <a:avLst/>
          </a:prstGeom>
          <a:noFill/>
        </p:spPr>
        <p:txBody>
          <a:bodyPr wrap="none" rtlCol="0">
            <a:spAutoFit/>
          </a:bodyPr>
          <a:lstStyle/>
          <a:p>
            <a:pPr marL="285750" indent="-285750">
              <a:buFont typeface="Arial" panose="020B0604020202020204" pitchFamily="34" charset="0"/>
              <a:buChar char="•"/>
            </a:pPr>
            <a:r>
              <a:rPr lang="hu-HU" sz="1600" dirty="0">
                <a:solidFill>
                  <a:srgbClr val="000000"/>
                </a:solidFill>
              </a:rPr>
              <a:t>their </a:t>
            </a:r>
            <a:r>
              <a:rPr lang="hu-HU" sz="1600" dirty="0">
                <a:solidFill>
                  <a:srgbClr val="FF0000"/>
                </a:solidFill>
              </a:rPr>
              <a:t>IP (Intellectual Property) </a:t>
            </a:r>
            <a:r>
              <a:rPr lang="hu-HU" sz="1600" dirty="0">
                <a:solidFill>
                  <a:srgbClr val="0070C0"/>
                </a:solidFill>
              </a:rPr>
              <a:t>including their ISA </a:t>
            </a:r>
            <a:r>
              <a:rPr lang="en-US" sz="1600" dirty="0">
                <a:solidFill>
                  <a:srgbClr val="000000"/>
                </a:solidFill>
              </a:rPr>
              <a:t>but </a:t>
            </a:r>
            <a:r>
              <a:rPr lang="en-US" sz="1600" dirty="0">
                <a:solidFill>
                  <a:srgbClr val="0070C0"/>
                </a:solidFill>
              </a:rPr>
              <a:t>does not fabricate</a:t>
            </a:r>
          </a:p>
          <a:p>
            <a:r>
              <a:rPr lang="en-US" sz="1600" dirty="0">
                <a:solidFill>
                  <a:srgbClr val="0070C0"/>
                </a:solidFill>
              </a:rPr>
              <a:t>      </a:t>
            </a:r>
            <a:r>
              <a:rPr lang="hu-HU" sz="1600" dirty="0">
                <a:solidFill>
                  <a:srgbClr val="0070C0"/>
                </a:solidFill>
              </a:rPr>
              <a:t>s</a:t>
            </a:r>
            <a:r>
              <a:rPr lang="en-US" sz="1600" dirty="0" err="1">
                <a:solidFill>
                  <a:srgbClr val="0070C0"/>
                </a:solidFill>
              </a:rPr>
              <a:t>emiconductors</a:t>
            </a:r>
            <a:r>
              <a:rPr lang="en-US" sz="1600" dirty="0">
                <a:solidFill>
                  <a:srgbClr val="000000"/>
                </a:solidFill>
              </a:rPr>
              <a:t>.</a:t>
            </a:r>
            <a:endParaRPr lang="en-US" sz="1600" dirty="0"/>
          </a:p>
        </p:txBody>
      </p:sp>
      <p:sp>
        <p:nvSpPr>
          <p:cNvPr id="9" name="TextBox 8"/>
          <p:cNvSpPr txBox="1"/>
          <p:nvPr/>
        </p:nvSpPr>
        <p:spPr>
          <a:xfrm>
            <a:off x="4076945" y="6465821"/>
            <a:ext cx="4335802" cy="338554"/>
          </a:xfrm>
          <a:prstGeom prst="rect">
            <a:avLst/>
          </a:prstGeom>
          <a:noFill/>
        </p:spPr>
        <p:txBody>
          <a:bodyPr wrap="none" rtlCol="0">
            <a:spAutoFit/>
          </a:bodyPr>
          <a:lstStyle/>
          <a:p>
            <a:r>
              <a:rPr lang="en-GB" sz="1600" dirty="0" smtClean="0"/>
              <a:t>I</a:t>
            </a:r>
            <a:r>
              <a:rPr lang="hu-HU" sz="1600" dirty="0" smtClean="0"/>
              <a:t>ntellectual </a:t>
            </a:r>
            <a:r>
              <a:rPr lang="en-GB" sz="1600" dirty="0" smtClean="0"/>
              <a:t>P</a:t>
            </a:r>
            <a:r>
              <a:rPr lang="hu-HU" sz="1600" dirty="0" smtClean="0"/>
              <a:t>roperty</a:t>
            </a:r>
            <a:r>
              <a:rPr lang="hu-HU" sz="1600" dirty="0"/>
              <a:t>: </a:t>
            </a:r>
            <a:r>
              <a:rPr lang="hu-HU" sz="1600" dirty="0" smtClean="0"/>
              <a:t>szellemi </a:t>
            </a:r>
            <a:r>
              <a:rPr lang="hu-HU" sz="1600" dirty="0"/>
              <a:t>tulajdon</a:t>
            </a:r>
            <a:endParaRPr lang="en-US" sz="1600" dirty="0"/>
          </a:p>
        </p:txBody>
      </p:sp>
      <p:sp>
        <p:nvSpPr>
          <p:cNvPr id="11"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13"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a:solidFill>
                  <a:srgbClr val="FFFFFF"/>
                </a:solidFill>
              </a:rPr>
              <a:t>1</a:t>
            </a:r>
            <a:r>
              <a:rPr lang="hu-HU" sz="1700" dirty="0">
                <a:solidFill>
                  <a:srgbClr val="FFFFFF"/>
                </a:solidFill>
              </a:rPr>
              <a:t>)</a:t>
            </a:r>
            <a:endParaRPr lang="en-US" sz="1700" dirty="0">
              <a:solidFill>
                <a:srgbClr val="FFFFFF"/>
              </a:solidFill>
            </a:endParaRPr>
          </a:p>
        </p:txBody>
      </p:sp>
      <p:sp>
        <p:nvSpPr>
          <p:cNvPr id="2" name="TextBox 1"/>
          <p:cNvSpPr txBox="1"/>
          <p:nvPr/>
        </p:nvSpPr>
        <p:spPr>
          <a:xfrm>
            <a:off x="926595" y="2124766"/>
            <a:ext cx="2377574"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70C0"/>
                </a:solidFill>
                <a:latin typeface="+mj-lt"/>
              </a:rPr>
              <a:t>designs</a:t>
            </a:r>
            <a:r>
              <a:rPr lang="en-US" sz="1600" dirty="0">
                <a:latin typeface="+mj-lt"/>
              </a:rPr>
              <a:t> low power</a:t>
            </a:r>
          </a:p>
        </p:txBody>
      </p:sp>
      <p:sp>
        <p:nvSpPr>
          <p:cNvPr id="10" name="TextBox 9"/>
          <p:cNvSpPr txBox="1"/>
          <p:nvPr/>
        </p:nvSpPr>
        <p:spPr>
          <a:xfrm>
            <a:off x="940060" y="3624690"/>
            <a:ext cx="1806905" cy="254360"/>
          </a:xfrm>
          <a:prstGeom prst="rect">
            <a:avLst/>
          </a:prstGeom>
          <a:noFill/>
        </p:spPr>
        <p:txBody>
          <a:bodyPr wrap="none" rtlCol="0">
            <a:spAutoFit/>
          </a:bodyPr>
          <a:lstStyle/>
          <a:p>
            <a:pPr marL="285750" indent="-285750">
              <a:buFont typeface="Arial" panose="020B0604020202020204" pitchFamily="34" charset="0"/>
              <a:buChar char="•"/>
            </a:pPr>
            <a:r>
              <a:rPr lang="en-US" sz="1600" dirty="0"/>
              <a:t>and </a:t>
            </a:r>
            <a:r>
              <a:rPr lang="en-US" sz="1600" dirty="0" err="1">
                <a:solidFill>
                  <a:srgbClr val="0070C0"/>
                </a:solidFill>
              </a:rPr>
              <a:t>licences</a:t>
            </a:r>
            <a:r>
              <a:rPr lang="en-US" sz="1600" dirty="0"/>
              <a:t> </a:t>
            </a:r>
          </a:p>
        </p:txBody>
      </p:sp>
      <p:sp>
        <p:nvSpPr>
          <p:cNvPr id="12" name="TextBox 11"/>
          <p:cNvSpPr txBox="1"/>
          <p:nvPr/>
        </p:nvSpPr>
        <p:spPr>
          <a:xfrm>
            <a:off x="26495" y="6465821"/>
            <a:ext cx="3376070" cy="338554"/>
          </a:xfrm>
          <a:prstGeom prst="rect">
            <a:avLst/>
          </a:prstGeom>
          <a:noFill/>
        </p:spPr>
        <p:txBody>
          <a:bodyPr wrap="square" rtlCol="0">
            <a:spAutoFit/>
          </a:bodyPr>
          <a:lstStyle/>
          <a:p>
            <a:r>
              <a:rPr lang="en-GB" sz="1600" dirty="0" smtClean="0"/>
              <a:t>NPU: Neural Processing Unit </a:t>
            </a:r>
            <a:endParaRPr lang="en-GB" sz="1600" dirty="0"/>
          </a:p>
        </p:txBody>
      </p:sp>
      <p:sp>
        <p:nvSpPr>
          <p:cNvPr id="16" name="TextBox 15"/>
          <p:cNvSpPr txBox="1"/>
          <p:nvPr/>
        </p:nvSpPr>
        <p:spPr>
          <a:xfrm>
            <a:off x="26495" y="6174305"/>
            <a:ext cx="4103624" cy="338554"/>
          </a:xfrm>
          <a:prstGeom prst="rect">
            <a:avLst/>
          </a:prstGeom>
          <a:noFill/>
        </p:spPr>
        <p:txBody>
          <a:bodyPr wrap="none" rtlCol="0">
            <a:spAutoFit/>
          </a:bodyPr>
          <a:lstStyle/>
          <a:p>
            <a:r>
              <a:rPr lang="en-US" sz="1600" dirty="0">
                <a:solidFill>
                  <a:srgbClr val="000000"/>
                </a:solidFill>
              </a:rPr>
              <a:t>plc: public limited company (a.m. </a:t>
            </a:r>
            <a:r>
              <a:rPr lang="en-US" sz="1600" dirty="0" err="1">
                <a:solidFill>
                  <a:srgbClr val="000000"/>
                </a:solidFill>
              </a:rPr>
              <a:t>kft</a:t>
            </a:r>
            <a:r>
              <a:rPr lang="en-US" sz="1600" dirty="0">
                <a:solidFill>
                  <a:srgbClr val="000000"/>
                </a:solidFill>
              </a:rPr>
              <a:t>)</a:t>
            </a:r>
          </a:p>
        </p:txBody>
      </p:sp>
    </p:spTree>
    <p:extLst>
      <p:ext uri="{BB962C8B-B14F-4D97-AF65-F5344CB8AC3E}">
        <p14:creationId xmlns:p14="http://schemas.microsoft.com/office/powerpoint/2010/main" val="53033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 grpId="0"/>
      <p:bldP spid="10" grpId="0"/>
      <p:bldP spid="12"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081323495"/>
              </p:ext>
            </p:extLst>
          </p:nvPr>
        </p:nvGraphicFramePr>
        <p:xfrm>
          <a:off x="18502" y="1088740"/>
          <a:ext cx="9112049" cy="5715635"/>
        </p:xfrm>
        <a:graphic>
          <a:graphicData uri="http://schemas.openxmlformats.org/drawingml/2006/table">
            <a:tbl>
              <a:tblPr firstRow="1" bandRow="1">
                <a:tableStyleId>{5940675A-B579-460E-94D1-54222C63F5DA}</a:tableStyleId>
              </a:tblPr>
              <a:tblGrid>
                <a:gridCol w="853088">
                  <a:extLst>
                    <a:ext uri="{9D8B030D-6E8A-4147-A177-3AD203B41FA5}">
                      <a16:colId xmlns:a16="http://schemas.microsoft.com/office/drawing/2014/main" val="20000"/>
                    </a:ext>
                  </a:extLst>
                </a:gridCol>
                <a:gridCol w="672255">
                  <a:extLst>
                    <a:ext uri="{9D8B030D-6E8A-4147-A177-3AD203B41FA5}">
                      <a16:colId xmlns:a16="http://schemas.microsoft.com/office/drawing/2014/main" val="20001"/>
                    </a:ext>
                  </a:extLst>
                </a:gridCol>
                <a:gridCol w="1124498">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585065">
                  <a:extLst>
                    <a:ext uri="{9D8B030D-6E8A-4147-A177-3AD203B41FA5}">
                      <a16:colId xmlns:a16="http://schemas.microsoft.com/office/drawing/2014/main" val="20004"/>
                    </a:ext>
                  </a:extLst>
                </a:gridCol>
                <a:gridCol w="1170130">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gridCol w="1125125">
                  <a:extLst>
                    <a:ext uri="{9D8B030D-6E8A-4147-A177-3AD203B41FA5}">
                      <a16:colId xmlns:a16="http://schemas.microsoft.com/office/drawing/2014/main" val="20007"/>
                    </a:ext>
                  </a:extLst>
                </a:gridCol>
                <a:gridCol w="1421648">
                  <a:extLst>
                    <a:ext uri="{9D8B030D-6E8A-4147-A177-3AD203B41FA5}">
                      <a16:colId xmlns:a16="http://schemas.microsoft.com/office/drawing/2014/main" val="20008"/>
                    </a:ext>
                  </a:extLst>
                </a:gridCol>
              </a:tblGrid>
              <a:tr h="267695">
                <a:tc rowSpan="2" gridSpan="2">
                  <a:txBody>
                    <a:bodyPr/>
                    <a:lstStyle/>
                    <a:p>
                      <a:pPr algn="ctr"/>
                      <a:r>
                        <a:rPr lang="en-US" sz="1200" dirty="0">
                          <a:solidFill>
                            <a:schemeClr val="bg1"/>
                          </a:solidFill>
                        </a:rPr>
                        <a:t>ARM ISA</a:t>
                      </a:r>
                    </a:p>
                  </a:txBody>
                  <a:tcPr anchor="ctr">
                    <a:solidFill>
                      <a:srgbClr val="0070C0"/>
                    </a:solidFill>
                  </a:tcPr>
                </a:tc>
                <a:tc rowSpan="2" hMerge="1">
                  <a:txBody>
                    <a:bodyPr/>
                    <a:lstStyle/>
                    <a:p>
                      <a:pPr algn="ctr"/>
                      <a:endParaRPr lang="en-US" sz="1200" dirty="0">
                        <a:solidFill>
                          <a:schemeClr val="bg1"/>
                        </a:solidFill>
                      </a:endParaRPr>
                    </a:p>
                  </a:txBody>
                  <a:tcPr anchor="ctr">
                    <a:solidFill>
                      <a:srgbClr val="0070C0"/>
                    </a:solidFill>
                  </a:tcPr>
                </a:tc>
                <a:tc rowSpan="3">
                  <a:txBody>
                    <a:bodyPr/>
                    <a:lstStyle/>
                    <a:p>
                      <a:pPr algn="ctr"/>
                      <a:r>
                        <a:rPr lang="en-US" sz="1200" dirty="0">
                          <a:solidFill>
                            <a:schemeClr val="bg1"/>
                          </a:solidFill>
                        </a:rPr>
                        <a:t>Name of the extensions</a:t>
                      </a:r>
                    </a:p>
                  </a:txBody>
                  <a:tcPr anchor="ctr">
                    <a:solidFill>
                      <a:schemeClr val="bg1">
                        <a:lumMod val="50000"/>
                      </a:schemeClr>
                    </a:solidFill>
                  </a:tcPr>
                </a:tc>
                <a:tc gridSpan="2">
                  <a:txBody>
                    <a:bodyPr/>
                    <a:lstStyle/>
                    <a:p>
                      <a:pPr algn="ctr"/>
                      <a:r>
                        <a:rPr lang="en-US" sz="1200">
                          <a:solidFill>
                            <a:schemeClr val="bg1"/>
                          </a:solidFill>
                        </a:rPr>
                        <a:t>Basic arch.</a:t>
                      </a:r>
                    </a:p>
                  </a:txBody>
                  <a:tcPr anchor="ctr">
                    <a:solidFill>
                      <a:srgbClr val="0070C0"/>
                    </a:solidFill>
                  </a:tcPr>
                </a:tc>
                <a:tc hMerge="1">
                  <a:txBody>
                    <a:bodyPr/>
                    <a:lstStyle/>
                    <a:p>
                      <a:pPr algn="ctr"/>
                      <a:endParaRPr lang="en-US" sz="1200" dirty="0"/>
                    </a:p>
                  </a:txBody>
                  <a:tcPr anchor="ctr"/>
                </a:tc>
                <a:tc rowSpan="3">
                  <a:txBody>
                    <a:bodyPr/>
                    <a:lstStyle/>
                    <a:p>
                      <a:pPr algn="ctr"/>
                      <a:r>
                        <a:rPr lang="en-US" sz="1200" dirty="0">
                          <a:solidFill>
                            <a:schemeClr val="bg1"/>
                          </a:solidFill>
                        </a:rPr>
                        <a:t>GPR-based</a:t>
                      </a:r>
                      <a:endParaRPr lang="hu-HU" sz="1200" dirty="0">
                        <a:solidFill>
                          <a:schemeClr val="bg1"/>
                        </a:solidFill>
                      </a:endParaRPr>
                    </a:p>
                    <a:p>
                      <a:pPr algn="ctr"/>
                      <a:r>
                        <a:rPr lang="hu-HU" sz="1200" dirty="0">
                          <a:solidFill>
                            <a:schemeClr val="bg1"/>
                          </a:solidFill>
                        </a:rPr>
                        <a:t>FX-SIMD</a:t>
                      </a:r>
                      <a:r>
                        <a:rPr lang="en-US" sz="1200" dirty="0">
                          <a:solidFill>
                            <a:schemeClr val="bg1"/>
                          </a:solidFill>
                        </a:rPr>
                        <a:t> data type</a:t>
                      </a:r>
                    </a:p>
                    <a:p>
                      <a:pPr algn="ctr"/>
                      <a:r>
                        <a:rPr lang="en-US" sz="1200" dirty="0">
                          <a:solidFill>
                            <a:schemeClr val="bg1"/>
                          </a:solidFill>
                        </a:rPr>
                        <a:t>extension</a:t>
                      </a:r>
                    </a:p>
                  </a:txBody>
                  <a:tcPr anchor="ctr">
                    <a:solidFill>
                      <a:srgbClr val="0070C0"/>
                    </a:solidFill>
                  </a:tcPr>
                </a:tc>
                <a:tc gridSpan="3">
                  <a:txBody>
                    <a:bodyPr/>
                    <a:lstStyle/>
                    <a:p>
                      <a:pPr algn="ctr"/>
                      <a:r>
                        <a:rPr lang="en-US" sz="1200" dirty="0">
                          <a:solidFill>
                            <a:schemeClr val="bg1"/>
                          </a:solidFill>
                        </a:rPr>
                        <a:t>Secondary register set based extension</a:t>
                      </a:r>
                      <a:r>
                        <a:rPr lang="hu-HU" sz="1200" dirty="0">
                          <a:solidFill>
                            <a:schemeClr val="bg1"/>
                          </a:solidFill>
                        </a:rPr>
                        <a:t>s</a:t>
                      </a:r>
                      <a:endParaRPr lang="en-US" sz="1200" dirty="0">
                        <a:solidFill>
                          <a:schemeClr val="bg1"/>
                        </a:solidFill>
                      </a:endParaRPr>
                    </a:p>
                  </a:txBody>
                  <a:tcPr anchor="ctr">
                    <a:solidFill>
                      <a:srgbClr val="00B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gridSpan="2" vMerge="1">
                  <a:txBody>
                    <a:bodyPr/>
                    <a:lstStyle/>
                    <a:p>
                      <a:pPr algn="ctr"/>
                      <a:endParaRPr lang="en-US" sz="1200" b="0" dirty="0"/>
                    </a:p>
                  </a:txBody>
                  <a:tcPr anchor="ctr"/>
                </a:tc>
                <a:tc hMerge="1" vMerge="1">
                  <a:txBody>
                    <a:bodyPr/>
                    <a:lstStyle/>
                    <a:p>
                      <a:pPr algn="ctr"/>
                      <a:endParaRPr lang="en-US" sz="1200" dirty="0"/>
                    </a:p>
                  </a:txBody>
                  <a:tcPr anchor="ctr"/>
                </a:tc>
                <a:tc vMerge="1">
                  <a:txBody>
                    <a:bodyPr/>
                    <a:lstStyle/>
                    <a:p>
                      <a:pPr algn="ctr"/>
                      <a:endParaRPr lang="en-US" sz="1200" dirty="0">
                        <a:solidFill>
                          <a:schemeClr val="bg1"/>
                        </a:solidFill>
                      </a:endParaRPr>
                    </a:p>
                  </a:txBody>
                  <a:tcPr anchor="ctr"/>
                </a:tc>
                <a:tc rowSpan="2">
                  <a:txBody>
                    <a:bodyPr/>
                    <a:lstStyle/>
                    <a:p>
                      <a:pPr algn="ctr"/>
                      <a:r>
                        <a:rPr lang="en-US" sz="1200" dirty="0" err="1">
                          <a:solidFill>
                            <a:schemeClr val="bg1"/>
                          </a:solidFill>
                        </a:rPr>
                        <a:t>GPRs</a:t>
                      </a:r>
                      <a:endParaRPr lang="en-US" sz="1200" dirty="0">
                        <a:solidFill>
                          <a:schemeClr val="bg1"/>
                        </a:solidFill>
                      </a:endParaRPr>
                    </a:p>
                  </a:txBody>
                  <a:tcPr anchor="ctr">
                    <a:solidFill>
                      <a:srgbClr val="0070C0"/>
                    </a:solidFill>
                  </a:tcPr>
                </a:tc>
                <a:tc rowSpan="2">
                  <a:txBody>
                    <a:bodyPr/>
                    <a:lstStyle/>
                    <a:p>
                      <a:pPr algn="ctr"/>
                      <a:r>
                        <a:rPr lang="en-US" sz="1200" dirty="0">
                          <a:solidFill>
                            <a:schemeClr val="bg1"/>
                          </a:solidFill>
                        </a:rPr>
                        <a:t>Data type</a:t>
                      </a:r>
                    </a:p>
                  </a:txBody>
                  <a:tcPr anchor="ctr">
                    <a:solidFill>
                      <a:srgbClr val="0070C0"/>
                    </a:solidFill>
                  </a:tcPr>
                </a:tc>
                <a:tc vMerge="1">
                  <a:txBody>
                    <a:bodyPr/>
                    <a:lstStyle/>
                    <a:p>
                      <a:pPr algn="ctr"/>
                      <a:endParaRPr lang="en-US" sz="1200" dirty="0">
                        <a:solidFill>
                          <a:schemeClr val="bg1"/>
                        </a:solidFill>
                      </a:endParaRPr>
                    </a:p>
                  </a:txBody>
                  <a:tcPr anchor="ctr">
                    <a:solidFill>
                      <a:srgbClr val="0070C0"/>
                    </a:solidFill>
                  </a:tcPr>
                </a:tc>
                <a:tc rowSpan="2">
                  <a:txBody>
                    <a:bodyPr/>
                    <a:lstStyle/>
                    <a:p>
                      <a:pPr algn="ctr"/>
                      <a:r>
                        <a:rPr lang="hu-HU" sz="1200" dirty="0">
                          <a:solidFill>
                            <a:schemeClr val="bg1"/>
                          </a:solidFill>
                        </a:rPr>
                        <a:t>Available</a:t>
                      </a:r>
                      <a:r>
                        <a:rPr lang="hu-HU" sz="1200" baseline="0" dirty="0">
                          <a:solidFill>
                            <a:schemeClr val="bg1"/>
                          </a:solidFill>
                        </a:rPr>
                        <a:t> </a:t>
                      </a:r>
                    </a:p>
                    <a:p>
                      <a:pPr algn="ctr"/>
                      <a:r>
                        <a:rPr lang="hu-HU" sz="1200" baseline="0" dirty="0">
                          <a:solidFill>
                            <a:schemeClr val="bg1"/>
                          </a:solidFill>
                        </a:rPr>
                        <a:t>r</a:t>
                      </a:r>
                      <a:r>
                        <a:rPr lang="en-US" sz="1200" dirty="0" err="1">
                          <a:solidFill>
                            <a:schemeClr val="bg1"/>
                          </a:solidFill>
                        </a:rPr>
                        <a:t>eg</a:t>
                      </a:r>
                      <a:r>
                        <a:rPr lang="en-US" sz="1200" dirty="0">
                          <a:solidFill>
                            <a:schemeClr val="bg1"/>
                          </a:solidFill>
                        </a:rPr>
                        <a:t>. </a:t>
                      </a:r>
                      <a:r>
                        <a:rPr lang="hu-HU" sz="1200" dirty="0">
                          <a:solidFill>
                            <a:schemeClr val="bg1"/>
                          </a:solidFill>
                        </a:rPr>
                        <a:t> </a:t>
                      </a:r>
                      <a:r>
                        <a:rPr lang="en-US" sz="1200" dirty="0">
                          <a:solidFill>
                            <a:schemeClr val="bg1"/>
                          </a:solidFill>
                        </a:rPr>
                        <a:t>s</a:t>
                      </a:r>
                      <a:r>
                        <a:rPr lang="hu-HU" sz="1200" dirty="0">
                          <a:solidFill>
                            <a:schemeClr val="bg1"/>
                          </a:solidFill>
                        </a:rPr>
                        <a:t>et</a:t>
                      </a:r>
                      <a:endParaRPr lang="en-US" sz="1200" dirty="0">
                        <a:solidFill>
                          <a:schemeClr val="bg1"/>
                        </a:solidFill>
                      </a:endParaRPr>
                    </a:p>
                  </a:txBody>
                  <a:tcPr anchor="ctr">
                    <a:solidFill>
                      <a:srgbClr val="00B050"/>
                    </a:solidFill>
                  </a:tcPr>
                </a:tc>
                <a:tc rowSpan="2">
                  <a:txBody>
                    <a:bodyPr/>
                    <a:lstStyle/>
                    <a:p>
                      <a:pPr algn="ctr"/>
                      <a:r>
                        <a:rPr lang="en-US" sz="1200">
                          <a:solidFill>
                            <a:schemeClr val="bg1"/>
                          </a:solidFill>
                        </a:rPr>
                        <a:t>Scalar</a:t>
                      </a:r>
                    </a:p>
                    <a:p>
                      <a:pPr algn="ctr"/>
                      <a:r>
                        <a:rPr lang="en-US" sz="1200">
                          <a:solidFill>
                            <a:schemeClr val="bg1"/>
                          </a:solidFill>
                        </a:rPr>
                        <a:t> data types</a:t>
                      </a:r>
                    </a:p>
                  </a:txBody>
                  <a:tcPr anchor="ctr">
                    <a:solidFill>
                      <a:srgbClr val="00B050"/>
                    </a:solidFill>
                  </a:tcPr>
                </a:tc>
                <a:tc rowSpan="2">
                  <a:txBody>
                    <a:bodyPr/>
                    <a:lstStyle/>
                    <a:p>
                      <a:pPr algn="ctr"/>
                      <a:r>
                        <a:rPr lang="en-US" sz="1200" dirty="0">
                          <a:solidFill>
                            <a:schemeClr val="bg1"/>
                          </a:solidFill>
                        </a:rPr>
                        <a:t>Vector (SIMD)</a:t>
                      </a:r>
                    </a:p>
                    <a:p>
                      <a:pPr algn="ctr"/>
                      <a:r>
                        <a:rPr lang="en-US" sz="1200" dirty="0">
                          <a:solidFill>
                            <a:schemeClr val="bg1"/>
                          </a:solidFill>
                        </a:rPr>
                        <a:t> data types</a:t>
                      </a:r>
                    </a:p>
                  </a:txBody>
                  <a:tcPr anchor="ctr">
                    <a:solidFill>
                      <a:srgbClr val="00B050"/>
                    </a:solidFill>
                  </a:tcPr>
                </a:tc>
                <a:extLst>
                  <a:ext uri="{0D108BD9-81ED-4DB2-BD59-A6C34878D82A}">
                    <a16:rowId xmlns:a16="http://schemas.microsoft.com/office/drawing/2014/main" val="10001"/>
                  </a:ext>
                </a:extLst>
              </a:tr>
              <a:tr h="465987">
                <a:tc>
                  <a:txBody>
                    <a:bodyPr/>
                    <a:lstStyle/>
                    <a:p>
                      <a:pPr algn="ctr"/>
                      <a:r>
                        <a:rPr lang="en-US" sz="1200" dirty="0">
                          <a:solidFill>
                            <a:schemeClr val="bg1"/>
                          </a:solidFill>
                        </a:rPr>
                        <a:t>Name</a:t>
                      </a:r>
                    </a:p>
                  </a:txBody>
                  <a:tcPr anchor="ctr">
                    <a:solidFill>
                      <a:srgbClr val="0070C0"/>
                    </a:solidFill>
                  </a:tcPr>
                </a:tc>
                <a:tc>
                  <a:txBody>
                    <a:bodyPr/>
                    <a:lstStyle/>
                    <a:p>
                      <a:endParaRPr lang="en-US" dirty="0"/>
                    </a:p>
                  </a:txBody>
                  <a:tcPr anchor="ctr">
                    <a:solidFill>
                      <a:srgbClr val="0070C0"/>
                    </a:solidFill>
                  </a:tcPr>
                </a:tc>
                <a:tc vMerge="1">
                  <a:txBody>
                    <a:bodyPr/>
                    <a:lstStyle/>
                    <a:p>
                      <a:endParaRPr lang="en-US"/>
                    </a:p>
                  </a:txBody>
                  <a:tcPr>
                    <a:solidFill>
                      <a:srgbClr val="0070C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67695">
                <a:tc>
                  <a:txBody>
                    <a:bodyPr/>
                    <a:lstStyle/>
                    <a:p>
                      <a:pPr algn="ctr"/>
                      <a:r>
                        <a:rPr lang="en-US" sz="1200" b="0" dirty="0">
                          <a:solidFill>
                            <a:schemeClr val="bg1"/>
                          </a:solidFill>
                        </a:rPr>
                        <a:t>Armv1</a:t>
                      </a:r>
                    </a:p>
                  </a:txBody>
                  <a:tcPr anchor="ctr">
                    <a:solidFill>
                      <a:srgbClr val="0070C0"/>
                    </a:solidFill>
                  </a:tcPr>
                </a:tc>
                <a:tc>
                  <a:txBody>
                    <a:bodyPr/>
                    <a:lstStyle/>
                    <a:p>
                      <a:pPr algn="ctr"/>
                      <a:r>
                        <a:rPr lang="en-US" sz="1200" dirty="0"/>
                        <a:t>198</a:t>
                      </a:r>
                      <a:r>
                        <a:rPr lang="hu-HU" sz="1200" dirty="0"/>
                        <a:t>5</a:t>
                      </a:r>
                      <a:endParaRPr lang="en-US" sz="1200" dirty="0"/>
                    </a:p>
                  </a:txBody>
                  <a:tcPr anchor="ctr">
                    <a:solidFill>
                      <a:srgbClr val="FFFFCC"/>
                    </a:solidFill>
                  </a:tcPr>
                </a:tc>
                <a:tc>
                  <a:txBody>
                    <a:bodyPr/>
                    <a:lstStyle/>
                    <a:p>
                      <a:pPr algn="ctr"/>
                      <a:endParaRPr lang="en-US" sz="1200" dirty="0"/>
                    </a:p>
                  </a:txBody>
                  <a:tcPr anchor="ctr">
                    <a:solidFill>
                      <a:srgbClr val="FFFFCC"/>
                    </a:solidFill>
                  </a:tcPr>
                </a:tc>
                <a:tc>
                  <a:txBody>
                    <a:bodyPr/>
                    <a:lstStyle/>
                    <a:p>
                      <a:pPr algn="ctr"/>
                      <a:r>
                        <a:rPr lang="en-US" sz="1200" err="1"/>
                        <a:t>n.a</a:t>
                      </a:r>
                      <a:r>
                        <a:rPr lang="en-US" sz="1200"/>
                        <a:t>.</a:t>
                      </a:r>
                    </a:p>
                  </a:txBody>
                  <a:tcPr anchor="ctr">
                    <a:solidFill>
                      <a:srgbClr val="C9F5FF"/>
                    </a:solidFill>
                  </a:tcPr>
                </a:tc>
                <a:tc rowSpan="10">
                  <a:txBody>
                    <a:bodyPr/>
                    <a:lstStyle/>
                    <a:p>
                      <a:pPr algn="ctr"/>
                      <a:endParaRPr lang="en-US" sz="1200" dirty="0"/>
                    </a:p>
                    <a:p>
                      <a:pPr algn="ctr"/>
                      <a:endParaRPr lang="en-US" sz="1200" dirty="0"/>
                    </a:p>
                    <a:p>
                      <a:pPr algn="ctr"/>
                      <a:endParaRPr lang="en-US" sz="1200" dirty="0"/>
                    </a:p>
                    <a:p>
                      <a:pPr algn="ctr"/>
                      <a:r>
                        <a:rPr lang="en-US" sz="1200" dirty="0" err="1"/>
                        <a:t>FX32</a:t>
                      </a:r>
                      <a:endParaRPr lang="en-US" sz="1200" dirty="0"/>
                    </a:p>
                  </a:txBody>
                  <a:tcPr anchor="ctr">
                    <a:solidFill>
                      <a:srgbClr val="C9F5FF"/>
                    </a:solidFill>
                  </a:tcPr>
                </a:tc>
                <a:tc>
                  <a:txBody>
                    <a:bodyPr/>
                    <a:lstStyle/>
                    <a:p>
                      <a:pPr algn="ctr"/>
                      <a:endParaRPr lang="en-US" sz="1200"/>
                    </a:p>
                  </a:txBody>
                  <a:tcPr anchor="ctr">
                    <a:solidFill>
                      <a:schemeClr val="bg1"/>
                    </a:solidFill>
                  </a:tcPr>
                </a:tc>
                <a:tc>
                  <a:txBody>
                    <a:bodyPr/>
                    <a:lstStyle/>
                    <a:p>
                      <a:pPr algn="ctr"/>
                      <a:endParaRPr lang="en-US" sz="120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a:p>
                  </a:txBody>
                  <a:tcPr anchor="ctr">
                    <a:solidFill>
                      <a:schemeClr val="bg1"/>
                    </a:solidFill>
                  </a:tcPr>
                </a:tc>
                <a:tc>
                  <a:txBody>
                    <a:bodyPr/>
                    <a:lstStyle/>
                    <a:p>
                      <a:pPr algn="ctr"/>
                      <a:endParaRPr lang="en-US" sz="1200"/>
                    </a:p>
                  </a:txBody>
                  <a:tcPr anchor="ctr">
                    <a:solidFill>
                      <a:schemeClr val="bg1"/>
                    </a:solidFill>
                  </a:tcPr>
                </a:tc>
                <a:extLst>
                  <a:ext uri="{0D108BD9-81ED-4DB2-BD59-A6C34878D82A}">
                    <a16:rowId xmlns:a16="http://schemas.microsoft.com/office/drawing/2014/main" val="10003"/>
                  </a:ext>
                </a:extLst>
              </a:tr>
              <a:tr h="267695">
                <a:tc>
                  <a:txBody>
                    <a:bodyPr/>
                    <a:lstStyle/>
                    <a:p>
                      <a:pPr algn="ctr"/>
                      <a:r>
                        <a:rPr lang="en-US" sz="1200" b="0" dirty="0">
                          <a:solidFill>
                            <a:schemeClr val="bg1"/>
                          </a:solidFill>
                        </a:rPr>
                        <a:t>Armv2</a:t>
                      </a:r>
                    </a:p>
                  </a:txBody>
                  <a:tcPr anchor="ctr">
                    <a:solidFill>
                      <a:srgbClr val="0070C0"/>
                    </a:solidFill>
                  </a:tcPr>
                </a:tc>
                <a:tc>
                  <a:txBody>
                    <a:bodyPr/>
                    <a:lstStyle/>
                    <a:p>
                      <a:pPr algn="ctr"/>
                      <a:r>
                        <a:rPr lang="en-US" sz="1200" dirty="0"/>
                        <a:t>1989</a:t>
                      </a:r>
                    </a:p>
                  </a:txBody>
                  <a:tcPr anchor="ctr">
                    <a:solidFill>
                      <a:srgbClr val="FFFFCC"/>
                    </a:solidFill>
                  </a:tcPr>
                </a:tc>
                <a:tc>
                  <a:txBody>
                    <a:bodyPr/>
                    <a:lstStyle/>
                    <a:p>
                      <a:endParaRPr lang="en-US" sz="1200" dirty="0"/>
                    </a:p>
                  </a:txBody>
                  <a:tcPr anchor="ctr">
                    <a:solidFill>
                      <a:srgbClr val="FFFFCC"/>
                    </a:solidFill>
                  </a:tcPr>
                </a:tc>
                <a:tc>
                  <a:txBody>
                    <a:bodyPr/>
                    <a:lstStyle/>
                    <a:p>
                      <a:pPr algn="ctr"/>
                      <a:r>
                        <a:rPr lang="en-US" sz="1200" err="1"/>
                        <a:t>n.a</a:t>
                      </a:r>
                      <a:r>
                        <a:rPr lang="en-US" sz="1200"/>
                        <a:t>.</a:t>
                      </a:r>
                    </a:p>
                  </a:txBody>
                  <a:tcPr anchor="ctr">
                    <a:solidFill>
                      <a:srgbClr val="C9F5FF"/>
                    </a:solidFill>
                  </a:tcPr>
                </a:tc>
                <a:tc vMerge="1">
                  <a:txBody>
                    <a:bodyPr/>
                    <a:lstStyle/>
                    <a:p>
                      <a:endParaRPr lang="en-US" sz="1200" dirty="0"/>
                    </a:p>
                  </a:txBody>
                  <a:tcPr anchor="ct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extLst>
                  <a:ext uri="{0D108BD9-81ED-4DB2-BD59-A6C34878D82A}">
                    <a16:rowId xmlns:a16="http://schemas.microsoft.com/office/drawing/2014/main" val="10004"/>
                  </a:ext>
                </a:extLst>
              </a:tr>
              <a:tr h="267695">
                <a:tc>
                  <a:txBody>
                    <a:bodyPr/>
                    <a:lstStyle/>
                    <a:p>
                      <a:pPr algn="ctr"/>
                      <a:r>
                        <a:rPr lang="en-US" sz="1200" b="0" dirty="0">
                          <a:solidFill>
                            <a:schemeClr val="bg1"/>
                          </a:solidFill>
                        </a:rPr>
                        <a:t>Armv3</a:t>
                      </a:r>
                    </a:p>
                  </a:txBody>
                  <a:tcPr anchor="ctr">
                    <a:solidFill>
                      <a:srgbClr val="0070C0"/>
                    </a:solidFill>
                  </a:tcPr>
                </a:tc>
                <a:tc>
                  <a:txBody>
                    <a:bodyPr/>
                    <a:lstStyle/>
                    <a:p>
                      <a:pPr algn="ctr"/>
                      <a:r>
                        <a:rPr lang="en-US" sz="1200" dirty="0"/>
                        <a:t>1991</a:t>
                      </a:r>
                    </a:p>
                  </a:txBody>
                  <a:tcPr anchor="ctr">
                    <a:solidFill>
                      <a:srgbClr val="FFFFCC"/>
                    </a:solidFill>
                  </a:tcPr>
                </a:tc>
                <a:tc>
                  <a:txBody>
                    <a:bodyPr/>
                    <a:lstStyle/>
                    <a:p>
                      <a:endParaRPr lang="en-US" sz="1200" dirty="0"/>
                    </a:p>
                  </a:txBody>
                  <a:tcPr anchor="ctr">
                    <a:solidFill>
                      <a:srgbClr val="FFFFCC"/>
                    </a:solidFill>
                  </a:tcPr>
                </a:tc>
                <a:tc rowSpan="8">
                  <a:txBody>
                    <a:bodyPr/>
                    <a:lstStyle/>
                    <a:p>
                      <a:r>
                        <a:rPr lang="en-US" sz="1200" dirty="0" err="1"/>
                        <a:t>13x32</a:t>
                      </a:r>
                      <a:endParaRPr lang="en-US" sz="1200" dirty="0"/>
                    </a:p>
                  </a:txBody>
                  <a:tcPr anchor="ctr">
                    <a:solidFill>
                      <a:srgbClr val="C9F5FF"/>
                    </a:solidFill>
                  </a:tcPr>
                </a:tc>
                <a:tc vMerge="1">
                  <a:txBody>
                    <a:bodyPr/>
                    <a:lstStyle/>
                    <a:p>
                      <a:pPr algn="ctr"/>
                      <a:endParaRPr lang="en-US" sz="1200" dirty="0"/>
                    </a:p>
                  </a:txBody>
                  <a:tcPr anchor="ct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extLst>
                  <a:ext uri="{0D108BD9-81ED-4DB2-BD59-A6C34878D82A}">
                    <a16:rowId xmlns:a16="http://schemas.microsoft.com/office/drawing/2014/main" val="10005"/>
                  </a:ext>
                </a:extLst>
              </a:tr>
              <a:tr h="267695">
                <a:tc>
                  <a:txBody>
                    <a:bodyPr/>
                    <a:lstStyle/>
                    <a:p>
                      <a:pPr algn="ctr"/>
                      <a:r>
                        <a:rPr lang="en-US" sz="1200" b="0" dirty="0">
                          <a:solidFill>
                            <a:schemeClr val="bg1"/>
                          </a:solidFill>
                        </a:rPr>
                        <a:t>Armv4</a:t>
                      </a:r>
                    </a:p>
                  </a:txBody>
                  <a:tcPr anchor="ctr">
                    <a:solidFill>
                      <a:srgbClr val="0070C0"/>
                    </a:solidFill>
                  </a:tcPr>
                </a:tc>
                <a:tc>
                  <a:txBody>
                    <a:bodyPr/>
                    <a:lstStyle/>
                    <a:p>
                      <a:pPr algn="ctr"/>
                      <a:r>
                        <a:rPr lang="en-US" sz="1200" dirty="0"/>
                        <a:t>1996</a:t>
                      </a:r>
                    </a:p>
                  </a:txBody>
                  <a:tcPr anchor="ctr">
                    <a:solidFill>
                      <a:srgbClr val="FFFFCC"/>
                    </a:solidFill>
                  </a:tcPr>
                </a:tc>
                <a:tc>
                  <a:txBody>
                    <a:bodyPr/>
                    <a:lstStyle/>
                    <a:p>
                      <a:endParaRPr lang="en-US" sz="1200"/>
                    </a:p>
                  </a:txBody>
                  <a:tcPr anchor="ctr">
                    <a:solidFill>
                      <a:srgbClr val="FFFFCC"/>
                    </a:solidFill>
                  </a:tcPr>
                </a:tc>
                <a:tc vMerge="1">
                  <a:txBody>
                    <a:bodyPr/>
                    <a:lstStyle/>
                    <a:p>
                      <a:endParaRPr lang="en-US"/>
                    </a:p>
                  </a:txBody>
                  <a:tcPr/>
                </a:tc>
                <a:tc vMerge="1">
                  <a:txBody>
                    <a:bodyPr/>
                    <a:lstStyle/>
                    <a:p>
                      <a:endParaRPr lang="en-US" sz="1200" dirty="0"/>
                    </a:p>
                  </a:txBody>
                  <a:tcPr anchor="ct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extLst>
                  <a:ext uri="{0D108BD9-81ED-4DB2-BD59-A6C34878D82A}">
                    <a16:rowId xmlns:a16="http://schemas.microsoft.com/office/drawing/2014/main" val="10006"/>
                  </a:ext>
                </a:extLst>
              </a:tr>
              <a:tr h="267695">
                <a:tc rowSpan="2">
                  <a:txBody>
                    <a:bodyPr/>
                    <a:lstStyle/>
                    <a:p>
                      <a:pPr algn="ctr"/>
                      <a:r>
                        <a:rPr lang="en-US" sz="1200" b="0" dirty="0">
                          <a:solidFill>
                            <a:schemeClr val="bg1"/>
                          </a:solidFill>
                        </a:rPr>
                        <a:t>Armv5</a:t>
                      </a:r>
                    </a:p>
                  </a:txBody>
                  <a:tcPr anchor="ctr">
                    <a:solidFill>
                      <a:srgbClr val="0070C0"/>
                    </a:solidFill>
                  </a:tcPr>
                </a:tc>
                <a:tc rowSpan="2">
                  <a:txBody>
                    <a:bodyPr/>
                    <a:lstStyle/>
                    <a:p>
                      <a:r>
                        <a:rPr lang="en-US" sz="1200" dirty="0">
                          <a:solidFill>
                            <a:schemeClr val="tx1"/>
                          </a:solidFill>
                        </a:rPr>
                        <a:t> 2000</a:t>
                      </a:r>
                    </a:p>
                  </a:txBody>
                  <a:tcPr anchor="ctr">
                    <a:solidFill>
                      <a:srgbClr val="FFFFCC"/>
                    </a:solidFill>
                  </a:tcPr>
                </a:tc>
                <a:tc>
                  <a:txBody>
                    <a:bodyPr/>
                    <a:lstStyle/>
                    <a:p>
                      <a:pPr algn="ctr"/>
                      <a:r>
                        <a:rPr lang="en-US" sz="1200" b="1" dirty="0"/>
                        <a:t>VFP(v1)</a:t>
                      </a:r>
                      <a:r>
                        <a:rPr lang="hu-HU" sz="1200" b="1" baseline="30000" dirty="0"/>
                        <a:t>1</a:t>
                      </a:r>
                      <a:endParaRPr lang="en-US" sz="1200" b="1" baseline="30000" dirty="0"/>
                    </a:p>
                  </a:txBody>
                  <a:tcPr anchor="ctr">
                    <a:solidFill>
                      <a:srgbClr val="FFFFCC"/>
                    </a:solidFill>
                  </a:tcPr>
                </a:tc>
                <a:tc vMerge="1">
                  <a:txBody>
                    <a:bodyPr/>
                    <a:lstStyle/>
                    <a:p>
                      <a:endParaRPr lang="en-US"/>
                    </a:p>
                  </a:txBody>
                  <a:tcPr/>
                </a:tc>
                <a:tc vMerge="1">
                  <a:txBody>
                    <a:bodyPr/>
                    <a:lstStyle/>
                    <a:p>
                      <a:endParaRPr lang="en-US" sz="1200" dirty="0"/>
                    </a:p>
                  </a:txBody>
                  <a:tcPr anchor="ctr"/>
                </a:tc>
                <a:tc rowSpan="2">
                  <a:txBody>
                    <a:bodyPr/>
                    <a:lstStyle/>
                    <a:p>
                      <a:endParaRPr lang="en-US" sz="1200" dirty="0"/>
                    </a:p>
                  </a:txBody>
                  <a:tcPr anchor="ctr">
                    <a:solidFill>
                      <a:srgbClr val="F2F2F2"/>
                    </a:solidFill>
                  </a:tcPr>
                </a:tc>
                <a:tc rowSpan="2">
                  <a:txBody>
                    <a:bodyPr/>
                    <a:lstStyle/>
                    <a:p>
                      <a:pPr algn="ctr"/>
                      <a:r>
                        <a:rPr lang="hu-HU" sz="1200" b="0" dirty="0">
                          <a:solidFill>
                            <a:srgbClr val="C00000"/>
                          </a:solidFill>
                        </a:rPr>
                        <a:t>FP register set</a:t>
                      </a:r>
                    </a:p>
                    <a:p>
                      <a:pPr algn="ctr"/>
                      <a:r>
                        <a:rPr lang="en-US" sz="1200" dirty="0"/>
                        <a:t> </a:t>
                      </a:r>
                      <a:r>
                        <a:rPr lang="en-US" sz="1200" dirty="0">
                          <a:solidFill>
                            <a:schemeClr val="tx1"/>
                          </a:solidFill>
                        </a:rPr>
                        <a:t>32x32/16x64</a:t>
                      </a:r>
                    </a:p>
                  </a:txBody>
                  <a:tcPr anchor="ctr">
                    <a:solidFill>
                      <a:schemeClr val="bg1">
                        <a:lumMod val="95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FP</a:t>
                      </a:r>
                      <a:r>
                        <a:rPr lang="hu-HU" sz="1200" dirty="0"/>
                        <a:t> </a:t>
                      </a:r>
                      <a:r>
                        <a:rPr lang="en-US" sz="1200" dirty="0"/>
                        <a:t>32/64</a:t>
                      </a:r>
                    </a:p>
                  </a:txBody>
                  <a:tcPr anchor="ctr">
                    <a:solidFill>
                      <a:schemeClr val="bg1">
                        <a:lumMod val="95000"/>
                      </a:schemeClr>
                    </a:solidFill>
                  </a:tcPr>
                </a:tc>
                <a:tc rowSpan="2">
                  <a:txBody>
                    <a:bodyPr/>
                    <a:lstStyle/>
                    <a:p>
                      <a:pPr algn="ctr"/>
                      <a:r>
                        <a:rPr lang="hu-HU" sz="1200" dirty="0"/>
                        <a:t>FP 32/64</a:t>
                      </a:r>
                    </a:p>
                    <a:p>
                      <a:pPr algn="ctr"/>
                      <a:r>
                        <a:rPr lang="en-US" sz="1200" dirty="0"/>
                        <a:t>Serially</a:t>
                      </a:r>
                      <a:r>
                        <a:rPr lang="hu-HU" sz="1200" dirty="0"/>
                        <a:t> ex.</a:t>
                      </a:r>
                      <a:endParaRPr lang="en-US" sz="1200" dirty="0"/>
                    </a:p>
                  </a:txBody>
                  <a:tcPr anchor="ctr">
                    <a:solidFill>
                      <a:schemeClr val="bg1">
                        <a:lumMod val="95000"/>
                      </a:schemeClr>
                    </a:solidFill>
                  </a:tcPr>
                </a:tc>
                <a:extLst>
                  <a:ext uri="{0D108BD9-81ED-4DB2-BD59-A6C34878D82A}">
                    <a16:rowId xmlns:a16="http://schemas.microsoft.com/office/drawing/2014/main" val="10007"/>
                  </a:ext>
                </a:extLst>
              </a:tr>
              <a:tr h="26769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VFP2</a:t>
                      </a:r>
                      <a:r>
                        <a:rPr lang="hu-HU" sz="1200" b="1" baseline="30000" dirty="0"/>
                        <a:t>1</a:t>
                      </a:r>
                      <a:endParaRPr lang="en-US" sz="1200" b="1" baseline="30000"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46158">
                <a:tc>
                  <a:txBody>
                    <a:bodyPr/>
                    <a:lstStyle/>
                    <a:p>
                      <a:pPr algn="ctr"/>
                      <a:r>
                        <a:rPr lang="en-US" sz="1200" b="0" dirty="0">
                          <a:solidFill>
                            <a:schemeClr val="bg1"/>
                          </a:solidFill>
                        </a:rPr>
                        <a:t>Armv6</a:t>
                      </a:r>
                    </a:p>
                  </a:txBody>
                  <a:tcPr anchor="ctr">
                    <a:solidFill>
                      <a:srgbClr val="0070C0"/>
                    </a:solidFill>
                  </a:tcPr>
                </a:tc>
                <a:tc>
                  <a:txBody>
                    <a:bodyPr/>
                    <a:lstStyle/>
                    <a:p>
                      <a:r>
                        <a:rPr lang="en-US" sz="1200" dirty="0"/>
                        <a:t> 2002</a:t>
                      </a:r>
                    </a:p>
                  </a:txBody>
                  <a:tcPr anchor="ctr">
                    <a:solidFill>
                      <a:srgbClr val="FFFFCC"/>
                    </a:solidFill>
                  </a:tcPr>
                </a:tc>
                <a:tc>
                  <a:txBody>
                    <a:bodyPr/>
                    <a:lstStyle/>
                    <a:p>
                      <a:pPr algn="ctr"/>
                      <a:r>
                        <a:rPr lang="en-US" sz="1200" b="1" dirty="0"/>
                        <a:t>SIMD</a:t>
                      </a:r>
                    </a:p>
                  </a:txBody>
                  <a:tcPr anchor="ctr">
                    <a:solidFill>
                      <a:srgbClr val="FFFFCC"/>
                    </a:solidFill>
                  </a:tcPr>
                </a:tc>
                <a:tc vMerge="1">
                  <a:txBody>
                    <a:bodyPr/>
                    <a:lstStyle/>
                    <a:p>
                      <a:endParaRPr lang="en-US"/>
                    </a:p>
                  </a:txBody>
                  <a:tcPr/>
                </a:tc>
                <a:tc vMerge="1">
                  <a:txBody>
                    <a:bodyPr/>
                    <a:lstStyle/>
                    <a:p>
                      <a:endParaRPr lang="en-US" dirty="0"/>
                    </a:p>
                  </a:txBody>
                  <a:tcPr anchor="ctr"/>
                </a:tc>
                <a:tc>
                  <a:txBody>
                    <a:bodyPr/>
                    <a:lstStyle/>
                    <a:p>
                      <a:pPr algn="ctr"/>
                      <a:r>
                        <a:rPr lang="en-US" sz="1200" dirty="0"/>
                        <a:t>32-bit</a:t>
                      </a:r>
                      <a:r>
                        <a:rPr lang="hu-HU" sz="1200" dirty="0"/>
                        <a:t> </a:t>
                      </a:r>
                      <a:r>
                        <a:rPr lang="en-US" sz="1200" dirty="0"/>
                        <a:t>w</a:t>
                      </a:r>
                      <a:r>
                        <a:rPr lang="hu-HU" sz="1200" dirty="0"/>
                        <a:t>ide</a:t>
                      </a:r>
                      <a:r>
                        <a:rPr lang="en-US" sz="1200" dirty="0"/>
                        <a:t> FX8/16</a:t>
                      </a:r>
                    </a:p>
                  </a:txBody>
                  <a:tcPr anchor="ctr">
                    <a:solidFill>
                      <a:srgbClr val="FFFFAF"/>
                    </a:solidFill>
                  </a:tcPr>
                </a:tc>
                <a:tc>
                  <a:txBody>
                    <a:bodyPr/>
                    <a:lstStyle/>
                    <a:p>
                      <a:endParaRPr lang="en-US"/>
                    </a:p>
                  </a:txBody>
                  <a:tcPr anchor="ctr">
                    <a:solidFill>
                      <a:srgbClr val="FFFFAF"/>
                    </a:solidFill>
                  </a:tcPr>
                </a:tc>
                <a:tc>
                  <a:txBody>
                    <a:bodyPr/>
                    <a:lstStyle/>
                    <a:p>
                      <a:endParaRPr lang="en-US"/>
                    </a:p>
                  </a:txBody>
                  <a:tcPr anchor="ctr">
                    <a:solidFill>
                      <a:srgbClr val="FFFFAF"/>
                    </a:solidFill>
                  </a:tcPr>
                </a:tc>
                <a:tc>
                  <a:txBody>
                    <a:bodyPr/>
                    <a:lstStyle/>
                    <a:p>
                      <a:endParaRPr lang="en-US"/>
                    </a:p>
                  </a:txBody>
                  <a:tcPr anchor="ctr">
                    <a:solidFill>
                      <a:srgbClr val="FFFFAF"/>
                    </a:solidFill>
                  </a:tcPr>
                </a:tc>
                <a:extLst>
                  <a:ext uri="{0D108BD9-81ED-4DB2-BD59-A6C34878D82A}">
                    <a16:rowId xmlns:a16="http://schemas.microsoft.com/office/drawing/2014/main" val="10009"/>
                  </a:ext>
                </a:extLst>
              </a:tr>
              <a:tr h="387004">
                <a:tc rowSpan="3">
                  <a:txBody>
                    <a:bodyPr/>
                    <a:lstStyle/>
                    <a:p>
                      <a:pPr algn="ctr"/>
                      <a:r>
                        <a:rPr lang="en-US" sz="1200" b="0" dirty="0">
                          <a:solidFill>
                            <a:schemeClr val="bg1"/>
                          </a:solidFill>
                        </a:rPr>
                        <a:t>Armv7</a:t>
                      </a:r>
                    </a:p>
                  </a:txBody>
                  <a:tcPr anchor="ctr">
                    <a:solidFill>
                      <a:srgbClr val="0070C0"/>
                    </a:solidFill>
                  </a:tcPr>
                </a:tc>
                <a:tc rowSpan="3">
                  <a:txBody>
                    <a:bodyPr/>
                    <a:lstStyle/>
                    <a:p>
                      <a:pPr algn="ctr"/>
                      <a:endParaRPr lang="en-US" sz="1200" dirty="0"/>
                    </a:p>
                    <a:p>
                      <a:pPr algn="ctr"/>
                      <a:r>
                        <a:rPr lang="en-US" sz="1200" dirty="0"/>
                        <a:t>2005</a:t>
                      </a:r>
                    </a:p>
                    <a:p>
                      <a:pPr algn="ctr"/>
                      <a:endParaRPr lang="en-US" sz="1200" dirty="0"/>
                    </a:p>
                  </a:txBody>
                  <a:tcPr anchor="ctr">
                    <a:solidFill>
                      <a:srgbClr val="FFFFCC"/>
                    </a:solidFill>
                  </a:tcPr>
                </a:tc>
                <a:tc>
                  <a:txBody>
                    <a:bodyPr/>
                    <a:lstStyle/>
                    <a:p>
                      <a:pPr algn="ctr"/>
                      <a:r>
                        <a:rPr lang="en-US" sz="1200" b="1" dirty="0"/>
                        <a:t>VFPv3</a:t>
                      </a:r>
                      <a:r>
                        <a:rPr lang="hu-HU" sz="1200" b="1" baseline="30000" dirty="0"/>
                        <a:t>2</a:t>
                      </a:r>
                      <a:endParaRPr lang="en-US" sz="1200" b="1" baseline="30000" dirty="0"/>
                    </a:p>
                  </a:txBody>
                  <a:tcPr anchor="ctr">
                    <a:solidFill>
                      <a:srgbClr val="FFFFCC"/>
                    </a:solidFill>
                  </a:tcPr>
                </a:tc>
                <a:tc vMerge="1">
                  <a:txBody>
                    <a:bodyPr/>
                    <a:lstStyle/>
                    <a:p>
                      <a:endParaRPr lang="en-US"/>
                    </a:p>
                  </a:txBody>
                  <a:tcPr/>
                </a:tc>
                <a:tc vMerge="1">
                  <a:txBody>
                    <a:bodyPr/>
                    <a:lstStyle/>
                    <a:p>
                      <a:endParaRPr lang="en-US"/>
                    </a:p>
                  </a:txBody>
                  <a:tcPr/>
                </a:tc>
                <a:tc rowSpan="2">
                  <a:txBody>
                    <a:bodyPr/>
                    <a:lstStyle/>
                    <a:p>
                      <a:endParaRPr lang="en-US" dirty="0"/>
                    </a:p>
                  </a:txBody>
                  <a:tcPr anchor="ctr">
                    <a:solidFill>
                      <a:srgbClr val="F2F2F2"/>
                    </a:solidFill>
                  </a:tcPr>
                </a:tc>
                <a:tc rowSpan="2">
                  <a:txBody>
                    <a:bodyPr/>
                    <a:lstStyle/>
                    <a:p>
                      <a:pPr algn="ctr"/>
                      <a:r>
                        <a:rPr lang="hu-HU" sz="1200" dirty="0">
                          <a:solidFill>
                            <a:srgbClr val="C00000"/>
                          </a:solidFill>
                        </a:rPr>
                        <a:t>Adv. SIMD and FP register set</a:t>
                      </a:r>
                    </a:p>
                    <a:p>
                      <a:pPr algn="ctr"/>
                      <a:r>
                        <a:rPr lang="en-US" sz="1200" dirty="0">
                          <a:solidFill>
                            <a:schemeClr val="tx1"/>
                          </a:solidFill>
                        </a:rPr>
                        <a:t>32x64</a:t>
                      </a:r>
                      <a:r>
                        <a:rPr lang="hu-HU" sz="1200" dirty="0">
                          <a:solidFill>
                            <a:schemeClr val="tx1"/>
                          </a:solidFill>
                        </a:rPr>
                        <a:t> or 16X128</a:t>
                      </a:r>
                      <a:endParaRPr lang="en-US" sz="1200" dirty="0"/>
                    </a:p>
                  </a:txBody>
                  <a:tcPr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rPr>
                        <a:t>+FP</a:t>
                      </a:r>
                      <a:r>
                        <a:rPr kumimoji="0" lang="hu-HU" sz="1200" b="0" i="0" u="none" strike="noStrike" kern="1200" cap="none" spc="0" normalizeH="0" baseline="0" noProof="0" dirty="0">
                          <a:ln>
                            <a:noFill/>
                          </a:ln>
                          <a:solidFill>
                            <a:srgbClr val="000000"/>
                          </a:solidFill>
                          <a:effectLst/>
                          <a:uLnTx/>
                          <a:uFillTx/>
                          <a:latin typeface="+mn-lt"/>
                        </a:rPr>
                        <a:t> </a:t>
                      </a:r>
                      <a:r>
                        <a:rPr kumimoji="0" lang="en-US" sz="1200" b="0" i="0" u="none" strike="noStrike" kern="1200" cap="none" spc="0" normalizeH="0" baseline="0" noProof="0" dirty="0">
                          <a:ln>
                            <a:noFill/>
                          </a:ln>
                          <a:solidFill>
                            <a:srgbClr val="000000"/>
                          </a:solidFill>
                          <a:effectLst/>
                          <a:uLnTx/>
                          <a:uFillTx/>
                          <a:latin typeface="+mn-lt"/>
                        </a:rPr>
                        <a:t>16</a:t>
                      </a:r>
                      <a:r>
                        <a:rPr kumimoji="0" lang="hu-HU" sz="1200" b="0" i="0" u="none" strike="noStrike" kern="1200" cap="none" spc="0" normalizeH="0" baseline="30000" noProof="0" dirty="0">
                          <a:ln>
                            <a:noFill/>
                          </a:ln>
                          <a:solidFill>
                            <a:srgbClr val="000000"/>
                          </a:solidFill>
                          <a:effectLst/>
                          <a:uLnTx/>
                          <a:uFillTx/>
                          <a:latin typeface="+mn-lt"/>
                        </a:rPr>
                        <a:t>4</a:t>
                      </a:r>
                      <a:endParaRPr kumimoji="0" lang="en-US" sz="1200" b="0" i="0" u="none" strike="noStrike" kern="1200" cap="none" spc="0" normalizeH="0" baseline="0" noProof="0" dirty="0">
                        <a:ln>
                          <a:noFill/>
                        </a:ln>
                        <a:solidFill>
                          <a:srgbClr val="000000"/>
                        </a:solidFill>
                        <a:effectLst/>
                        <a:uLnTx/>
                        <a:uFillTx/>
                        <a:latin typeface="+mn-lt"/>
                      </a:endParaRPr>
                    </a:p>
                  </a:txBody>
                  <a:tcPr anchor="ctr">
                    <a:solidFill>
                      <a:srgbClr val="F2F2F2"/>
                    </a:solidFill>
                  </a:tcPr>
                </a:tc>
                <a:tc rowSpan="2">
                  <a:txBody>
                    <a:bodyPr/>
                    <a:lstStyle/>
                    <a:p>
                      <a:pPr algn="ctr"/>
                      <a:r>
                        <a:rPr lang="hu-HU" sz="1200" dirty="0"/>
                        <a:t>FP 16</a:t>
                      </a:r>
                      <a:r>
                        <a:rPr lang="hu-HU" sz="1200" baseline="30000" dirty="0"/>
                        <a:t>4</a:t>
                      </a:r>
                      <a:r>
                        <a:rPr lang="hu-HU" sz="1200" dirty="0"/>
                        <a:t>/32/64</a:t>
                      </a:r>
                    </a:p>
                    <a:p>
                      <a:pPr algn="ctr"/>
                      <a:r>
                        <a:rPr lang="en-US" sz="1200" dirty="0"/>
                        <a:t>Serially</a:t>
                      </a:r>
                    </a:p>
                    <a:p>
                      <a:pPr algn="ctr"/>
                      <a:r>
                        <a:rPr lang="en-US" sz="1200" dirty="0"/>
                        <a:t>executed</a:t>
                      </a:r>
                    </a:p>
                  </a:txBody>
                  <a:tcPr anchor="ctr">
                    <a:solidFill>
                      <a:srgbClr val="F2F2F2"/>
                    </a:solidFill>
                  </a:tcPr>
                </a:tc>
                <a:extLst>
                  <a:ext uri="{0D108BD9-81ED-4DB2-BD59-A6C34878D82A}">
                    <a16:rowId xmlns:a16="http://schemas.microsoft.com/office/drawing/2014/main" val="10010"/>
                  </a:ext>
                </a:extLst>
              </a:tr>
              <a:tr h="416080">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VFPv4</a:t>
                      </a:r>
                      <a:r>
                        <a:rPr lang="hu-HU" sz="1200" b="1" baseline="30000" dirty="0"/>
                        <a:t>2,3,4</a:t>
                      </a:r>
                      <a:endParaRPr lang="en-US" sz="1200" b="1" baseline="30000"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rPr>
                        <a:t>+</a:t>
                      </a:r>
                      <a:r>
                        <a:rPr kumimoji="0" lang="hu-HU" sz="1200" b="0" i="0" u="none" strike="noStrike" kern="1200" cap="none" spc="0" normalizeH="0" baseline="0" noProof="0" dirty="0">
                          <a:ln>
                            <a:noFill/>
                          </a:ln>
                          <a:solidFill>
                            <a:srgbClr val="000000"/>
                          </a:solidFill>
                          <a:effectLst/>
                          <a:uLnTx/>
                          <a:uFillTx/>
                          <a:latin typeface="+mn-lt"/>
                        </a:rPr>
                        <a:t> </a:t>
                      </a:r>
                      <a:r>
                        <a:rPr kumimoji="0" lang="en-US" sz="1200" b="0" i="0" u="none" strike="noStrike" kern="1200" cap="none" spc="0" normalizeH="0" baseline="0" noProof="0" dirty="0" err="1">
                          <a:ln>
                            <a:noFill/>
                          </a:ln>
                          <a:solidFill>
                            <a:srgbClr val="000000"/>
                          </a:solidFill>
                          <a:effectLst/>
                          <a:uLnTx/>
                          <a:uFillTx/>
                          <a:latin typeface="+mn-lt"/>
                        </a:rPr>
                        <a:t>FMA</a:t>
                      </a:r>
                      <a:endParaRPr kumimoji="0" lang="en-US" sz="1200" b="0" i="0" u="none" strike="noStrike" kern="1200" cap="none" spc="0" normalizeH="0" baseline="0" noProof="0" dirty="0">
                        <a:ln>
                          <a:noFill/>
                        </a:ln>
                        <a:solidFill>
                          <a:srgbClr val="000000"/>
                        </a:solidFill>
                        <a:effectLst/>
                        <a:uLnTx/>
                        <a:uFillTx/>
                        <a:latin typeface="+mn-lt"/>
                      </a:endParaRPr>
                    </a:p>
                  </a:txBody>
                  <a:tcPr anchor="ctr">
                    <a:solidFill>
                      <a:srgbClr val="F2F2F2"/>
                    </a:solidFill>
                  </a:tcPr>
                </a:tc>
                <a:tc vMerge="1">
                  <a:txBody>
                    <a:bodyPr/>
                    <a:lstStyle/>
                    <a:p>
                      <a:endParaRPr lang="en-US"/>
                    </a:p>
                  </a:txBody>
                  <a:tcPr/>
                </a:tc>
                <a:extLst>
                  <a:ext uri="{0D108BD9-81ED-4DB2-BD59-A6C34878D82A}">
                    <a16:rowId xmlns:a16="http://schemas.microsoft.com/office/drawing/2014/main" val="10011"/>
                  </a:ext>
                </a:extLst>
              </a:tr>
              <a:tr h="803084">
                <a:tc vMerge="1">
                  <a:txBody>
                    <a:bodyPr/>
                    <a:lstStyle/>
                    <a:p>
                      <a:endParaRPr lang="en-US"/>
                    </a:p>
                  </a:txBody>
                  <a:tcPr/>
                </a:tc>
                <a:tc vMerge="1">
                  <a:txBody>
                    <a:bodyPr/>
                    <a:lstStyle/>
                    <a:p>
                      <a:endParaRPr lang="en-US"/>
                    </a:p>
                  </a:txBody>
                  <a:tcPr/>
                </a:tc>
                <a:tc>
                  <a:txBody>
                    <a:bodyPr/>
                    <a:lstStyle/>
                    <a:p>
                      <a:pPr algn="ctr">
                        <a:spcAft>
                          <a:spcPts val="200"/>
                        </a:spcAft>
                      </a:pPr>
                      <a:r>
                        <a:rPr lang="en-US" sz="1200" b="1" dirty="0"/>
                        <a:t>Adv. SIMD</a:t>
                      </a:r>
                      <a:endParaRPr lang="hu-HU" sz="1200" b="1" dirty="0"/>
                    </a:p>
                    <a:p>
                      <a:pPr algn="ctr">
                        <a:spcAft>
                          <a:spcPts val="200"/>
                        </a:spcAft>
                      </a:pPr>
                      <a:r>
                        <a:rPr lang="hu-HU" sz="1200" b="1" dirty="0"/>
                        <a:t>(NEON)</a:t>
                      </a:r>
                      <a:r>
                        <a:rPr lang="hu-HU" sz="1200" b="1" baseline="30000" dirty="0"/>
                        <a:t>4,5</a:t>
                      </a:r>
                    </a:p>
                  </a:txBody>
                  <a:tcPr anchor="ctr"/>
                </a:tc>
                <a:tc vMerge="1">
                  <a:txBody>
                    <a:bodyPr/>
                    <a:lstStyle/>
                    <a:p>
                      <a:endParaRPr lang="en-US"/>
                    </a:p>
                  </a:txBody>
                  <a:tcPr/>
                </a:tc>
                <a:tc vMerge="1">
                  <a:txBody>
                    <a:bodyPr/>
                    <a:lstStyle/>
                    <a:p>
                      <a:endParaRPr lang="en-US"/>
                    </a:p>
                  </a:txBody>
                  <a:tcPr/>
                </a:tc>
                <a:tc>
                  <a:txBody>
                    <a:bodyPr/>
                    <a:lstStyle/>
                    <a:p>
                      <a:pPr algn="ctr"/>
                      <a:endParaRPr lang="en-US" sz="1200"/>
                    </a:p>
                  </a:txBody>
                  <a:tcPr anchor="ctr">
                    <a:solidFill>
                      <a:srgbClr val="CCE9AD"/>
                    </a:solidFill>
                  </a:tcPr>
                </a:tc>
                <a:tc>
                  <a:txBody>
                    <a:bodyPr/>
                    <a:lstStyle/>
                    <a:p>
                      <a:pPr algn="ctr"/>
                      <a:r>
                        <a:rPr lang="en-US" sz="1200" dirty="0">
                          <a:solidFill>
                            <a:schemeClr val="tx1"/>
                          </a:solidFill>
                        </a:rPr>
                        <a:t>32x64</a:t>
                      </a:r>
                      <a:r>
                        <a:rPr lang="hu-HU" sz="1200" dirty="0">
                          <a:solidFill>
                            <a:schemeClr val="tx1"/>
                          </a:solidFill>
                        </a:rPr>
                        <a:t> or</a:t>
                      </a:r>
                      <a:r>
                        <a:rPr lang="en-US" sz="1200" dirty="0">
                          <a:solidFill>
                            <a:schemeClr val="tx1"/>
                          </a:solidFill>
                        </a:rPr>
                        <a:t>16x128</a:t>
                      </a:r>
                    </a:p>
                  </a:txBody>
                  <a:tcPr anchor="ctr">
                    <a:solidFill>
                      <a:srgbClr val="CCE9AD"/>
                    </a:solidFill>
                  </a:tcPr>
                </a:tc>
                <a:tc>
                  <a:txBody>
                    <a:bodyPr/>
                    <a:lstStyle/>
                    <a:p>
                      <a:pPr algn="ctr"/>
                      <a:endParaRPr lang="en-US" sz="1200" dirty="0"/>
                    </a:p>
                  </a:txBody>
                  <a:tcPr anchor="ctr">
                    <a:solidFill>
                      <a:srgbClr val="CCE9AD"/>
                    </a:solidFill>
                  </a:tcPr>
                </a:tc>
                <a:tc>
                  <a:txBody>
                    <a:bodyPr/>
                    <a:lstStyle/>
                    <a:p>
                      <a:pPr algn="ctr"/>
                      <a:r>
                        <a:rPr lang="en-US" sz="1200" dirty="0"/>
                        <a:t>64/128-bit wide</a:t>
                      </a:r>
                    </a:p>
                    <a:p>
                      <a:pPr algn="ctr"/>
                      <a:r>
                        <a:rPr lang="en-US" sz="1200" dirty="0"/>
                        <a:t>FX 8/16/32/64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rPr>
                        <a:t>FP </a:t>
                      </a:r>
                      <a:r>
                        <a:rPr kumimoji="0" lang="hu-HU" sz="1200" b="0" i="0" u="none" strike="noStrike" kern="1200" cap="none" spc="0" normalizeH="0" baseline="0" noProof="0" dirty="0">
                          <a:ln>
                            <a:noFill/>
                          </a:ln>
                          <a:solidFill>
                            <a:srgbClr val="000000"/>
                          </a:solidFill>
                          <a:effectLst/>
                          <a:uLnTx/>
                          <a:uFillTx/>
                          <a:latin typeface="+mn-lt"/>
                        </a:rPr>
                        <a:t>1</a:t>
                      </a:r>
                      <a:r>
                        <a:rPr kumimoji="0" lang="en-US" sz="1200" b="0" i="0" u="none" strike="noStrike" kern="1200" cap="none" spc="0" normalizeH="0" baseline="0" noProof="0" dirty="0">
                          <a:ln>
                            <a:noFill/>
                          </a:ln>
                          <a:solidFill>
                            <a:srgbClr val="000000"/>
                          </a:solidFill>
                          <a:effectLst/>
                          <a:uLnTx/>
                          <a:uFillTx/>
                          <a:latin typeface="+mn-lt"/>
                        </a:rPr>
                        <a:t>6</a:t>
                      </a:r>
                      <a:r>
                        <a:rPr kumimoji="0" lang="hu-HU" sz="1200" b="0" i="0" u="none" strike="noStrike" kern="1200" cap="none" spc="0" normalizeH="0" baseline="30000" noProof="0" dirty="0">
                          <a:ln>
                            <a:noFill/>
                          </a:ln>
                          <a:solidFill>
                            <a:srgbClr val="000000"/>
                          </a:solidFill>
                          <a:effectLst/>
                          <a:uLnTx/>
                          <a:uFillTx/>
                          <a:latin typeface="+mn-lt"/>
                        </a:rPr>
                        <a:t>5</a:t>
                      </a:r>
                      <a:r>
                        <a:rPr kumimoji="0" lang="en-US" sz="1200" b="0" i="0" u="none" strike="noStrike" kern="1200" cap="none" spc="0" normalizeH="0" baseline="0" noProof="0" dirty="0">
                          <a:ln>
                            <a:noFill/>
                          </a:ln>
                          <a:solidFill>
                            <a:srgbClr val="000000"/>
                          </a:solidFill>
                          <a:effectLst/>
                          <a:uLnTx/>
                          <a:uFillTx/>
                          <a:latin typeface="+mn-lt"/>
                        </a:rPr>
                        <a:t>/32</a:t>
                      </a:r>
                      <a:r>
                        <a:rPr kumimoji="0" lang="hu-HU" sz="1200" b="0" i="0" u="none" strike="noStrike" kern="1200" cap="none" spc="0" normalizeH="0" baseline="0" noProof="0" dirty="0">
                          <a:ln>
                            <a:noFill/>
                          </a:ln>
                          <a:solidFill>
                            <a:srgbClr val="000000"/>
                          </a:solidFill>
                          <a:effectLst/>
                          <a:uLnTx/>
                          <a:uFillTx/>
                          <a:latin typeface="+mn-lt"/>
                        </a:rPr>
                        <a:t>/64</a:t>
                      </a:r>
                      <a:r>
                        <a:rPr kumimoji="0" lang="en-US" sz="1200" b="0" i="0" u="none" strike="noStrike" kern="1200" cap="none" spc="0" normalizeH="0" baseline="0" noProof="0" dirty="0">
                          <a:ln>
                            <a:noFill/>
                          </a:ln>
                          <a:solidFill>
                            <a:srgbClr val="000000"/>
                          </a:solidFill>
                          <a:effectLst/>
                          <a:uLnTx/>
                          <a:uFillTx/>
                          <a:latin typeface="+mn-lt"/>
                        </a:rPr>
                        <a:t> </a:t>
                      </a:r>
                      <a:r>
                        <a:rPr kumimoji="0" lang="hu-HU" sz="1200" b="0" i="0" u="none" strike="noStrike" kern="1200" cap="none" spc="0" normalizeH="0" baseline="0" noProof="0" dirty="0">
                          <a:ln>
                            <a:noFill/>
                          </a:ln>
                          <a:solidFill>
                            <a:srgbClr val="000000"/>
                          </a:solidFill>
                          <a:effectLst/>
                          <a:uLnTx/>
                          <a:uFillTx/>
                          <a:latin typeface="+mn-lt"/>
                        </a:rPr>
                        <a:t>+FMA</a:t>
                      </a:r>
                      <a:r>
                        <a:rPr kumimoji="0" lang="hu-HU" sz="1200" b="0" i="0" u="none" strike="noStrike" kern="1200" cap="none" spc="0" normalizeH="0" baseline="30000" noProof="0" dirty="0">
                          <a:ln>
                            <a:noFill/>
                          </a:ln>
                          <a:solidFill>
                            <a:srgbClr val="000000"/>
                          </a:solidFill>
                          <a:effectLst/>
                          <a:uLnTx/>
                          <a:uFillTx/>
                          <a:latin typeface="+mn-lt"/>
                        </a:rPr>
                        <a:t>5</a:t>
                      </a:r>
                      <a:endParaRPr lang="en-US" sz="1200" baseline="30000" dirty="0"/>
                    </a:p>
                  </a:txBody>
                  <a:tcPr anchor="ctr">
                    <a:solidFill>
                      <a:srgbClr val="CCE9AD"/>
                    </a:solidFill>
                  </a:tcPr>
                </a:tc>
                <a:extLst>
                  <a:ext uri="{0D108BD9-81ED-4DB2-BD59-A6C34878D82A}">
                    <a16:rowId xmlns:a16="http://schemas.microsoft.com/office/drawing/2014/main" val="10012"/>
                  </a:ext>
                </a:extLst>
              </a:tr>
              <a:tr h="468560">
                <a:tc rowSpan="2">
                  <a:txBody>
                    <a:bodyPr/>
                    <a:lstStyle/>
                    <a:p>
                      <a:pPr algn="ctr"/>
                      <a:r>
                        <a:rPr lang="en-US" sz="1200" b="0" dirty="0">
                          <a:solidFill>
                            <a:schemeClr val="bg1"/>
                          </a:solidFill>
                        </a:rPr>
                        <a:t>Armv8</a:t>
                      </a:r>
                    </a:p>
                  </a:txBody>
                  <a:tcPr anchor="ctr">
                    <a:solidFill>
                      <a:srgbClr val="0070C0"/>
                    </a:solidFill>
                  </a:tcPr>
                </a:tc>
                <a:tc rowSpan="2">
                  <a:txBody>
                    <a:bodyPr/>
                    <a:lstStyle/>
                    <a:p>
                      <a:pPr algn="ctr"/>
                      <a:r>
                        <a:rPr lang="en-US" sz="1200" dirty="0"/>
                        <a:t>2012</a:t>
                      </a:r>
                    </a:p>
                  </a:txBody>
                  <a:tcPr anchor="ctr">
                    <a:solidFill>
                      <a:srgbClr val="FFFFCC"/>
                    </a:solidFill>
                  </a:tcPr>
                </a:tc>
                <a:tc>
                  <a:txBody>
                    <a:bodyPr/>
                    <a:lstStyle/>
                    <a:p>
                      <a:pPr algn="ctr"/>
                      <a:r>
                        <a:rPr lang="en-US" sz="1200" b="1" dirty="0"/>
                        <a:t>AArch32</a:t>
                      </a:r>
                    </a:p>
                  </a:txBody>
                  <a:tcPr anchor="ctr">
                    <a:solidFill>
                      <a:srgbClr val="FFFFCC"/>
                    </a:solidFill>
                  </a:tcPr>
                </a:tc>
                <a:tc rowSpan="2">
                  <a:txBody>
                    <a:bodyPr/>
                    <a:lstStyle/>
                    <a:p>
                      <a:pPr algn="ctr"/>
                      <a:r>
                        <a:rPr lang="en-US" sz="1200"/>
                        <a:t>31x64</a:t>
                      </a:r>
                    </a:p>
                  </a:txBody>
                  <a:tcPr anchor="ctr">
                    <a:solidFill>
                      <a:srgbClr val="C9F5FF"/>
                    </a:solidFill>
                  </a:tcPr>
                </a:tc>
                <a:tc rowSpan="2">
                  <a:txBody>
                    <a:bodyPr/>
                    <a:lstStyle/>
                    <a:p>
                      <a:pPr algn="ctr"/>
                      <a:r>
                        <a:rPr lang="en-US" sz="1200"/>
                        <a:t>FX32/64</a:t>
                      </a:r>
                    </a:p>
                  </a:txBody>
                  <a:tcPr anchor="ctr">
                    <a:solidFill>
                      <a:srgbClr val="C9F5FF"/>
                    </a:solidFill>
                  </a:tcPr>
                </a:tc>
                <a:tc>
                  <a:txBody>
                    <a:bodyPr/>
                    <a:lstStyle/>
                    <a:p>
                      <a:pPr algn="ctr"/>
                      <a:r>
                        <a:rPr lang="en-US" sz="1200" dirty="0"/>
                        <a:t>32-bit</a:t>
                      </a:r>
                      <a:r>
                        <a:rPr lang="hu-HU" sz="1200" dirty="0"/>
                        <a:t> </a:t>
                      </a:r>
                      <a:r>
                        <a:rPr lang="en-US" sz="1200" dirty="0"/>
                        <a:t>w</a:t>
                      </a:r>
                      <a:r>
                        <a:rPr lang="hu-HU" sz="1200" dirty="0"/>
                        <a:t>ide</a:t>
                      </a:r>
                      <a:r>
                        <a:rPr lang="en-US" sz="1200" dirty="0"/>
                        <a:t> FX8/16</a:t>
                      </a:r>
                    </a:p>
                  </a:txBody>
                  <a:tcPr anchor="ctr">
                    <a:solidFill>
                      <a:srgbClr val="3BDAFF"/>
                    </a:solidFill>
                  </a:tcPr>
                </a:tc>
                <a:tc>
                  <a:txBody>
                    <a:bodyPr/>
                    <a:lstStyle/>
                    <a:p>
                      <a:pPr marL="0" algn="ctr" defTabSz="914400" rtl="0" eaLnBrk="1" latinLnBrk="0" hangingPunct="1"/>
                      <a:r>
                        <a:rPr lang="en-US" sz="1200" kern="1200" dirty="0">
                          <a:solidFill>
                            <a:schemeClr val="tx1"/>
                          </a:solidFill>
                          <a:latin typeface="+mn-lt"/>
                          <a:ea typeface="+mn-ea"/>
                          <a:cs typeface="+mn-cs"/>
                        </a:rPr>
                        <a:t>32x64</a:t>
                      </a:r>
                      <a:r>
                        <a:rPr lang="hu-HU" sz="1200" kern="1200" dirty="0">
                          <a:solidFill>
                            <a:schemeClr val="tx1"/>
                          </a:solidFill>
                          <a:latin typeface="+mn-lt"/>
                          <a:ea typeface="+mn-ea"/>
                          <a:cs typeface="+mn-cs"/>
                        </a:rPr>
                        <a:t> or </a:t>
                      </a:r>
                      <a:r>
                        <a:rPr lang="en-US" sz="1200" kern="1200" dirty="0">
                          <a:solidFill>
                            <a:schemeClr val="tx1"/>
                          </a:solidFill>
                          <a:latin typeface="+mn-lt"/>
                          <a:ea typeface="+mn-ea"/>
                          <a:cs typeface="+mn-cs"/>
                        </a:rPr>
                        <a:t>16x128</a:t>
                      </a:r>
                    </a:p>
                  </a:txBody>
                  <a:tcPr anchor="ctr">
                    <a:solidFill>
                      <a:srgbClr val="3BDAFF"/>
                    </a:solidFill>
                  </a:tcPr>
                </a:tc>
                <a:tc>
                  <a:txBody>
                    <a:bodyPr/>
                    <a:lstStyle/>
                    <a:p>
                      <a:pPr marL="0" algn="ctr" defTabSz="914400" rtl="0" eaLnBrk="1" latinLnBrk="0" hangingPunct="1"/>
                      <a:r>
                        <a:rPr lang="en-US" sz="1200" kern="1200" dirty="0">
                          <a:solidFill>
                            <a:schemeClr val="tx1"/>
                          </a:solidFill>
                          <a:latin typeface="+mn-lt"/>
                          <a:ea typeface="+mn-ea"/>
                          <a:cs typeface="+mn-cs"/>
                        </a:rPr>
                        <a:t>FP</a:t>
                      </a:r>
                      <a:endParaRPr lang="hu-HU" sz="1200" kern="1200" dirty="0">
                        <a:solidFill>
                          <a:schemeClr val="tx1"/>
                        </a:solidFill>
                        <a:latin typeface="+mn-lt"/>
                        <a:ea typeface="+mn-ea"/>
                        <a:cs typeface="+mn-cs"/>
                      </a:endParaRPr>
                    </a:p>
                    <a:p>
                      <a:pPr marL="0" algn="ctr" defTabSz="914400" rtl="0" eaLnBrk="1" latinLnBrk="0" hangingPunct="1"/>
                      <a:r>
                        <a:rPr lang="hu-HU" sz="1200" kern="1200" dirty="0">
                          <a:solidFill>
                            <a:schemeClr val="tx1"/>
                          </a:solidFill>
                          <a:latin typeface="+mn-lt"/>
                          <a:ea typeface="+mn-ea"/>
                          <a:cs typeface="+mn-cs"/>
                        </a:rPr>
                        <a:t>16</a:t>
                      </a:r>
                      <a:r>
                        <a:rPr lang="hu-HU" sz="1200" kern="1200" baseline="30000" dirty="0">
                          <a:solidFill>
                            <a:schemeClr val="tx1"/>
                          </a:solidFill>
                          <a:latin typeface="+mn-lt"/>
                          <a:ea typeface="+mn-ea"/>
                          <a:cs typeface="+mn-cs"/>
                        </a:rPr>
                        <a:t>4</a:t>
                      </a:r>
                      <a:r>
                        <a:rPr lang="hu-HU" sz="1200" kern="1200" dirty="0">
                          <a:solidFill>
                            <a:schemeClr val="tx1"/>
                          </a:solidFill>
                          <a:latin typeface="+mn-lt"/>
                          <a:ea typeface="+mn-ea"/>
                          <a:cs typeface="+mn-cs"/>
                        </a:rPr>
                        <a:t>/</a:t>
                      </a:r>
                      <a:r>
                        <a:rPr lang="en-US" sz="1200" kern="1200" dirty="0">
                          <a:solidFill>
                            <a:schemeClr val="tx1"/>
                          </a:solidFill>
                          <a:latin typeface="+mn-lt"/>
                          <a:ea typeface="+mn-ea"/>
                          <a:cs typeface="+mn-cs"/>
                        </a:rPr>
                        <a:t>32/64</a:t>
                      </a:r>
                    </a:p>
                  </a:txBody>
                  <a:tcPr anchor="ctr">
                    <a:solidFill>
                      <a:srgbClr val="3BDAFF"/>
                    </a:solidFill>
                  </a:tcPr>
                </a:tc>
                <a:tc>
                  <a:txBody>
                    <a:bodyPr/>
                    <a:lstStyle/>
                    <a:p>
                      <a:pPr algn="ctr"/>
                      <a:r>
                        <a:rPr lang="en-US" sz="1200" dirty="0"/>
                        <a:t>As for Armv7</a:t>
                      </a:r>
                    </a:p>
                    <a:p>
                      <a:pPr algn="ctr"/>
                      <a:r>
                        <a:rPr lang="en-US" sz="1200" dirty="0"/>
                        <a:t>Adv. </a:t>
                      </a:r>
                      <a:r>
                        <a:rPr lang="en-US" sz="1200" dirty="0" err="1"/>
                        <a:t>SIMD</a:t>
                      </a:r>
                      <a:endParaRPr lang="en-US" sz="1200" dirty="0"/>
                    </a:p>
                  </a:txBody>
                  <a:tcPr anchor="ctr">
                    <a:solidFill>
                      <a:srgbClr val="3BDAFF"/>
                    </a:solidFill>
                  </a:tcPr>
                </a:tc>
                <a:extLst>
                  <a:ext uri="{0D108BD9-81ED-4DB2-BD59-A6C34878D82A}">
                    <a16:rowId xmlns:a16="http://schemas.microsoft.com/office/drawing/2014/main" val="10013"/>
                  </a:ext>
                </a:extLst>
              </a:tr>
              <a:tr h="675075">
                <a:tc vMerge="1">
                  <a:txBody>
                    <a:bodyPr/>
                    <a:lstStyle/>
                    <a:p>
                      <a:endParaRPr lang="en-US"/>
                    </a:p>
                  </a:txBody>
                  <a:tcPr/>
                </a:tc>
                <a:tc vMerge="1">
                  <a:txBody>
                    <a:bodyPr/>
                    <a:lstStyle/>
                    <a:p>
                      <a:endParaRPr lang="en-US"/>
                    </a:p>
                  </a:txBody>
                  <a:tcPr/>
                </a:tc>
                <a:tc>
                  <a:txBody>
                    <a:bodyPr/>
                    <a:lstStyle/>
                    <a:p>
                      <a:pPr algn="ctr"/>
                      <a:r>
                        <a:rPr lang="en-US" sz="1200" b="1" dirty="0"/>
                        <a:t>AArch64</a:t>
                      </a:r>
                    </a:p>
                  </a:txBody>
                  <a:tcPr anchor="ct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64-bit</a:t>
                      </a:r>
                      <a:r>
                        <a:rPr kumimoji="0" lang="hu-HU" sz="1200" b="0" i="0" u="none" strike="noStrike" kern="1200" cap="none" spc="0" normalizeH="0" baseline="0" noProof="0" dirty="0">
                          <a:ln>
                            <a:noFill/>
                          </a:ln>
                          <a:solidFill>
                            <a:srgbClr val="000000"/>
                          </a:solidFill>
                          <a:effectLst/>
                          <a:uLnTx/>
                          <a:uFillTx/>
                          <a:latin typeface="+mn-lt"/>
                          <a:ea typeface="+mn-ea"/>
                          <a:cs typeface="+mn-cs"/>
                        </a:rPr>
                        <a:t> </a:t>
                      </a:r>
                      <a:r>
                        <a:rPr kumimoji="0" lang="en-US" sz="1200" b="0" i="0" u="none" strike="noStrike" kern="1200" cap="none" spc="0" normalizeH="0" baseline="0" noProof="0" dirty="0">
                          <a:ln>
                            <a:noFill/>
                          </a:ln>
                          <a:solidFill>
                            <a:srgbClr val="000000"/>
                          </a:solidFill>
                          <a:effectLst/>
                          <a:uLnTx/>
                          <a:uFillTx/>
                          <a:latin typeface="+mn-lt"/>
                          <a:ea typeface="+mn-ea"/>
                          <a:cs typeface="+mn-cs"/>
                        </a:rPr>
                        <a:t>w</a:t>
                      </a:r>
                      <a:r>
                        <a:rPr kumimoji="0" lang="hu-HU" sz="1200" b="0" i="0" u="none" strike="noStrike" kern="1200" cap="none" spc="0" normalizeH="0" baseline="0" noProof="0" dirty="0">
                          <a:ln>
                            <a:noFill/>
                          </a:ln>
                          <a:solidFill>
                            <a:srgbClr val="000000"/>
                          </a:solidFill>
                          <a:effectLst/>
                          <a:uLnTx/>
                          <a:uFillTx/>
                          <a:latin typeface="+mn-lt"/>
                          <a:ea typeface="+mn-ea"/>
                          <a:cs typeface="+mn-cs"/>
                        </a:rPr>
                        <a:t>ide</a:t>
                      </a:r>
                      <a:r>
                        <a:rPr kumimoji="0" lang="en-US" sz="1200" b="0" i="0" u="none" strike="noStrike" kern="1200" cap="none" spc="0" normalizeH="0" baseline="0" noProof="0" dirty="0">
                          <a:ln>
                            <a:noFill/>
                          </a:ln>
                          <a:solidFill>
                            <a:srgbClr val="000000"/>
                          </a:solidFill>
                          <a:effectLst/>
                          <a:uLnTx/>
                          <a:uFillTx/>
                          <a:latin typeface="+mn-lt"/>
                          <a:ea typeface="+mn-ea"/>
                          <a:cs typeface="+mn-cs"/>
                        </a:rPr>
                        <a:t> FX8/16/32</a:t>
                      </a:r>
                    </a:p>
                  </a:txBody>
                  <a:tcPr anchor="ctr">
                    <a:solidFill>
                      <a:srgbClr val="FFCDDE"/>
                    </a:solidFill>
                  </a:tcPr>
                </a:tc>
                <a:tc>
                  <a:txBody>
                    <a:bodyPr/>
                    <a:lstStyle/>
                    <a:p>
                      <a:pPr marL="0" algn="ctr" defTabSz="914400" rtl="0" eaLnBrk="1" latinLnBrk="0" hangingPunct="1"/>
                      <a:r>
                        <a:rPr lang="hu-HU" sz="1200" kern="1200" dirty="0">
                          <a:solidFill>
                            <a:srgbClr val="C00000"/>
                          </a:solidFill>
                          <a:latin typeface="+mn-lt"/>
                          <a:ea typeface="+mn-ea"/>
                          <a:cs typeface="+mn-cs"/>
                        </a:rPr>
                        <a:t>SIMD and FP</a:t>
                      </a:r>
                    </a:p>
                    <a:p>
                      <a:pPr marL="0" algn="ctr" defTabSz="914400" rtl="0" eaLnBrk="1" latinLnBrk="0" hangingPunct="1"/>
                      <a:r>
                        <a:rPr lang="hu-HU" sz="1200" kern="1200" dirty="0">
                          <a:solidFill>
                            <a:srgbClr val="C00000"/>
                          </a:solidFill>
                          <a:latin typeface="+mn-lt"/>
                          <a:ea typeface="+mn-ea"/>
                          <a:cs typeface="+mn-cs"/>
                        </a:rPr>
                        <a:t>register set</a:t>
                      </a:r>
                    </a:p>
                    <a:p>
                      <a:pPr marL="0" algn="ctr" defTabSz="914400" rtl="0" eaLnBrk="1" latinLnBrk="0" hangingPunct="1"/>
                      <a:r>
                        <a:rPr lang="en-US" sz="1200" kern="1200" dirty="0">
                          <a:solidFill>
                            <a:schemeClr val="tx1"/>
                          </a:solidFill>
                          <a:latin typeface="+mn-lt"/>
                          <a:ea typeface="+mn-ea"/>
                          <a:cs typeface="+mn-cs"/>
                        </a:rPr>
                        <a:t>32x128</a:t>
                      </a:r>
                    </a:p>
                  </a:txBody>
                  <a:tcPr anchor="ctr">
                    <a:solidFill>
                      <a:srgbClr val="FFCDDE"/>
                    </a:solidFill>
                  </a:tcPr>
                </a:tc>
                <a:tc>
                  <a:txBody>
                    <a:bodyPr/>
                    <a:lstStyle/>
                    <a:p>
                      <a:pPr marL="0" algn="ctr" defTabSz="914400" rtl="0" eaLnBrk="1" latinLnBrk="0" hangingPunct="1"/>
                      <a:r>
                        <a:rPr lang="en-US" sz="1200" kern="1200" dirty="0">
                          <a:solidFill>
                            <a:schemeClr val="tx1"/>
                          </a:solidFill>
                          <a:latin typeface="+mn-lt"/>
                          <a:ea typeface="+mn-ea"/>
                          <a:cs typeface="+mn-cs"/>
                        </a:rPr>
                        <a:t>FX 8/…/64 </a:t>
                      </a:r>
                    </a:p>
                    <a:p>
                      <a:pPr marL="0" algn="ctr" defTabSz="914400" rtl="0" eaLnBrk="1" latinLnBrk="0" hangingPunct="1"/>
                      <a:r>
                        <a:rPr lang="en-US" sz="1200" kern="1200" dirty="0">
                          <a:solidFill>
                            <a:schemeClr val="tx1"/>
                          </a:solidFill>
                          <a:latin typeface="+mn-lt"/>
                          <a:ea typeface="+mn-ea"/>
                          <a:cs typeface="+mn-cs"/>
                        </a:rPr>
                        <a:t>FP </a:t>
                      </a:r>
                      <a:r>
                        <a:rPr lang="hu-HU" sz="1200" kern="1200" dirty="0">
                          <a:solidFill>
                            <a:schemeClr val="tx1"/>
                          </a:solidFill>
                          <a:latin typeface="+mn-lt"/>
                          <a:ea typeface="+mn-ea"/>
                          <a:cs typeface="+mn-cs"/>
                        </a:rPr>
                        <a:t>16</a:t>
                      </a:r>
                      <a:r>
                        <a:rPr lang="hu-HU" sz="1200" kern="1200" baseline="30000" dirty="0">
                          <a:solidFill>
                            <a:schemeClr val="tx1"/>
                          </a:solidFill>
                          <a:latin typeface="+mn-lt"/>
                          <a:ea typeface="+mn-ea"/>
                          <a:cs typeface="+mn-cs"/>
                        </a:rPr>
                        <a:t>4</a:t>
                      </a:r>
                      <a:r>
                        <a:rPr lang="hu-HU" sz="1200" kern="1200" dirty="0">
                          <a:solidFill>
                            <a:schemeClr val="tx1"/>
                          </a:solidFill>
                          <a:latin typeface="+mn-lt"/>
                          <a:ea typeface="+mn-ea"/>
                          <a:cs typeface="+mn-cs"/>
                        </a:rPr>
                        <a:t>/</a:t>
                      </a:r>
                      <a:r>
                        <a:rPr lang="en-US" sz="1200" kern="1200" dirty="0">
                          <a:solidFill>
                            <a:schemeClr val="tx1"/>
                          </a:solidFill>
                          <a:latin typeface="+mn-lt"/>
                          <a:ea typeface="+mn-ea"/>
                          <a:cs typeface="+mn-cs"/>
                        </a:rPr>
                        <a:t>32/64</a:t>
                      </a:r>
                    </a:p>
                  </a:txBody>
                  <a:tcPr anchor="ctr">
                    <a:solidFill>
                      <a:srgbClr val="FFCDDE"/>
                    </a:solidFill>
                  </a:tcPr>
                </a:tc>
                <a:tc>
                  <a:txBody>
                    <a:bodyPr/>
                    <a:lstStyle/>
                    <a:p>
                      <a:pPr algn="ctr"/>
                      <a:r>
                        <a:rPr lang="en-US" sz="1200" dirty="0"/>
                        <a:t>As for Armv7</a:t>
                      </a:r>
                    </a:p>
                    <a:p>
                      <a:pPr algn="ctr"/>
                      <a:r>
                        <a:rPr lang="en-US" sz="1200" dirty="0"/>
                        <a:t>Adv. </a:t>
                      </a:r>
                      <a:r>
                        <a:rPr lang="en-US" sz="1200" dirty="0" err="1"/>
                        <a:t>SIMD</a:t>
                      </a:r>
                      <a:endParaRPr lang="en-US" sz="1200" dirty="0"/>
                    </a:p>
                  </a:txBody>
                  <a:tcPr anchor="ctr">
                    <a:solidFill>
                      <a:srgbClr val="FFCDDE"/>
                    </a:solidFill>
                  </a:tcPr>
                </a:tc>
                <a:extLst>
                  <a:ext uri="{0D108BD9-81ED-4DB2-BD59-A6C34878D82A}">
                    <a16:rowId xmlns:a16="http://schemas.microsoft.com/office/drawing/2014/main" val="10014"/>
                  </a:ext>
                </a:extLst>
              </a:tr>
            </a:tbl>
          </a:graphicData>
        </a:graphic>
      </p:graphicFrame>
      <p:sp>
        <p:nvSpPr>
          <p:cNvPr id="13"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(8)</a:t>
            </a:r>
            <a:endParaRPr lang="en-US" sz="1700" dirty="0">
              <a:solidFill>
                <a:srgbClr val="FFFFFF"/>
              </a:solidFill>
            </a:endParaRPr>
          </a:p>
        </p:txBody>
      </p:sp>
      <p:sp>
        <p:nvSpPr>
          <p:cNvPr id="2" name="Rectangle 1"/>
          <p:cNvSpPr/>
          <p:nvPr/>
        </p:nvSpPr>
        <p:spPr bwMode="auto">
          <a:xfrm>
            <a:off x="5140757" y="3023955"/>
            <a:ext cx="3989794" cy="3780420"/>
          </a:xfrm>
          <a:prstGeom prst="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 name="Text Box 4"/>
          <p:cNvSpPr txBox="1">
            <a:spLocks noChangeArrowheads="1"/>
          </p:cNvSpPr>
          <p:nvPr/>
        </p:nvSpPr>
        <p:spPr bwMode="auto">
          <a:xfrm>
            <a:off x="72461"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The secondary register set based scalar FP and SIMD extensions - Summary</a:t>
            </a:r>
          </a:p>
        </p:txBody>
      </p:sp>
    </p:spTree>
    <p:extLst>
      <p:ext uri="{BB962C8B-B14F-4D97-AF65-F5344CB8AC3E}">
        <p14:creationId xmlns:p14="http://schemas.microsoft.com/office/powerpoint/2010/main" val="2056348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335364" y="1942380"/>
            <a:ext cx="84348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kumimoji="0" lang="hu-HU" sz="1900" b="0" i="0" u="none" strike="noStrike" kern="1200" cap="none" spc="0" normalizeH="0" baseline="0" noProof="0" dirty="0">
                <a:ln>
                  <a:noFill/>
                </a:ln>
                <a:solidFill>
                  <a:srgbClr val="FFFFFF"/>
                </a:solidFill>
                <a:effectLst/>
                <a:uLnTx/>
                <a:uFillTx/>
                <a:latin typeface="Verdana"/>
                <a:ea typeface="+mn-ea"/>
                <a:cs typeface="+mn-cs"/>
              </a:rPr>
              <a:t>2.2.</a:t>
            </a:r>
            <a:r>
              <a:rPr lang="en-GB" sz="1900" dirty="0">
                <a:solidFill>
                  <a:srgbClr val="FFFFFF"/>
                </a:solidFill>
              </a:rPr>
              <a:t>4 The SVE register set based SIMD extensions</a:t>
            </a:r>
            <a:endParaRPr kumimoji="0" lang="en-US"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6796774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a:t>
            </a:r>
            <a:r>
              <a:rPr lang="hu-HU" sz="1700" dirty="0">
                <a:solidFill>
                  <a:srgbClr val="FFFFFF"/>
                </a:solidFill>
              </a:rPr>
              <a:t>)</a:t>
            </a:r>
            <a:endParaRPr lang="en-US" sz="1700" dirty="0">
              <a:solidFill>
                <a:srgbClr val="FFFFFF"/>
              </a:solidFill>
            </a:endParaRPr>
          </a:p>
        </p:txBody>
      </p:sp>
      <p:sp>
        <p:nvSpPr>
          <p:cNvPr id="36" name="TextBox 35"/>
          <p:cNvSpPr txBox="1"/>
          <p:nvPr/>
        </p:nvSpPr>
        <p:spPr>
          <a:xfrm>
            <a:off x="532442" y="2545179"/>
            <a:ext cx="1911229"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FX-SIMD operations</a:t>
            </a:r>
            <a:endParaRPr lang="en-US" sz="1300" dirty="0">
              <a:solidFill>
                <a:srgbClr val="000000"/>
              </a:solidFill>
            </a:endParaRPr>
          </a:p>
        </p:txBody>
      </p:sp>
      <p:sp>
        <p:nvSpPr>
          <p:cNvPr id="37" name="TextBox 36"/>
          <p:cNvSpPr txBox="1"/>
          <p:nvPr/>
        </p:nvSpPr>
        <p:spPr>
          <a:xfrm>
            <a:off x="3023827" y="2570149"/>
            <a:ext cx="3004604" cy="892552"/>
          </a:xfrm>
          <a:prstGeom prst="rect">
            <a:avLst/>
          </a:prstGeom>
          <a:noFill/>
        </p:spPr>
        <p:txBody>
          <a:bodyPr wrap="none" rtlCol="0">
            <a:spAutoFit/>
          </a:bodyPr>
          <a:lstStyle/>
          <a:p>
            <a:pPr algn="ctr"/>
            <a:r>
              <a:rPr lang="en-GB" sz="1300" dirty="0">
                <a:solidFill>
                  <a:srgbClr val="000000"/>
                </a:solidFill>
              </a:rPr>
              <a:t>First it </a:t>
            </a:r>
            <a:r>
              <a:rPr lang="hu-HU" sz="1300" dirty="0">
                <a:solidFill>
                  <a:srgbClr val="000000"/>
                </a:solidFill>
              </a:rPr>
              <a:t>support</a:t>
            </a:r>
            <a:r>
              <a:rPr lang="en-GB" sz="1300" dirty="0" err="1">
                <a:solidFill>
                  <a:srgbClr val="000000"/>
                </a:solidFill>
              </a:rPr>
              <a:t>ed</a:t>
            </a:r>
            <a:r>
              <a:rPr lang="en-GB" sz="1300" dirty="0">
                <a:solidFill>
                  <a:srgbClr val="000000"/>
                </a:solidFill>
              </a:rPr>
              <a:t> </a:t>
            </a:r>
            <a:r>
              <a:rPr lang="en-GB" sz="1300" dirty="0" smtClean="0">
                <a:solidFill>
                  <a:srgbClr val="000000"/>
                </a:solidFill>
              </a:rPr>
              <a:t>only</a:t>
            </a:r>
            <a:endParaRPr lang="en-GB" sz="1300" dirty="0">
              <a:solidFill>
                <a:srgbClr val="000000"/>
              </a:solidFill>
            </a:endParaRPr>
          </a:p>
          <a:p>
            <a:pPr algn="ctr"/>
            <a:r>
              <a:rPr lang="en-GB" sz="1300" dirty="0">
                <a:solidFill>
                  <a:srgbClr val="000000"/>
                </a:solidFill>
              </a:rPr>
              <a:t>scalar </a:t>
            </a:r>
            <a:r>
              <a:rPr lang="hu-HU" sz="1300" dirty="0">
                <a:solidFill>
                  <a:srgbClr val="000000"/>
                </a:solidFill>
              </a:rPr>
              <a:t>FP </a:t>
            </a:r>
            <a:r>
              <a:rPr lang="en-GB" sz="1300" dirty="0">
                <a:solidFill>
                  <a:srgbClr val="000000"/>
                </a:solidFill>
              </a:rPr>
              <a:t>and FP</a:t>
            </a:r>
            <a:r>
              <a:rPr lang="hu-HU" sz="1300" dirty="0">
                <a:solidFill>
                  <a:srgbClr val="000000"/>
                </a:solidFill>
              </a:rPr>
              <a:t> SIMD operations</a:t>
            </a:r>
            <a:endParaRPr lang="en-GB" sz="1300" dirty="0">
              <a:solidFill>
                <a:srgbClr val="000000"/>
              </a:solidFill>
            </a:endParaRPr>
          </a:p>
          <a:p>
            <a:pPr algn="ctr"/>
            <a:r>
              <a:rPr lang="en-GB" sz="1300" dirty="0">
                <a:solidFill>
                  <a:srgbClr val="000000"/>
                </a:solidFill>
              </a:rPr>
              <a:t>then also </a:t>
            </a:r>
          </a:p>
          <a:p>
            <a:pPr algn="ctr"/>
            <a:r>
              <a:rPr lang="en-GB" sz="1300" dirty="0">
                <a:solidFill>
                  <a:srgbClr val="000000"/>
                </a:solidFill>
              </a:rPr>
              <a:t>FX/FP SIMD operations</a:t>
            </a:r>
            <a:endParaRPr lang="en-US" sz="1300" dirty="0">
              <a:solidFill>
                <a:srgbClr val="000000"/>
              </a:solidFill>
            </a:endParaRPr>
          </a:p>
        </p:txBody>
      </p:sp>
      <p:sp>
        <p:nvSpPr>
          <p:cNvPr id="38" name="TextBox 37"/>
          <p:cNvSpPr txBox="1"/>
          <p:nvPr/>
        </p:nvSpPr>
        <p:spPr>
          <a:xfrm>
            <a:off x="6507215" y="2567537"/>
            <a:ext cx="2175852" cy="692497"/>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FX/FP SIMD operations</a:t>
            </a:r>
          </a:p>
          <a:p>
            <a:pPr algn="ctr"/>
            <a:r>
              <a:rPr lang="hu-HU" sz="1300" dirty="0">
                <a:solidFill>
                  <a:srgbClr val="000000"/>
                </a:solidFill>
              </a:rPr>
              <a:t>on long vector data</a:t>
            </a:r>
            <a:endParaRPr lang="en-US" sz="1300" dirty="0">
              <a:solidFill>
                <a:srgbClr val="000000"/>
              </a:solidFill>
            </a:endParaRPr>
          </a:p>
        </p:txBody>
      </p:sp>
      <p:sp>
        <p:nvSpPr>
          <p:cNvPr id="39" name="Text Box 4"/>
          <p:cNvSpPr txBox="1">
            <a:spLocks noChangeArrowheads="1"/>
          </p:cNvSpPr>
          <p:nvPr/>
        </p:nvSpPr>
        <p:spPr bwMode="auto">
          <a:xfrm>
            <a:off x="72462"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2.2.4 The SVE register set based SIMD extensions -1</a:t>
            </a:r>
          </a:p>
        </p:txBody>
      </p:sp>
      <p:sp>
        <p:nvSpPr>
          <p:cNvPr id="2" name="Rounded Rectangle 1"/>
          <p:cNvSpPr/>
          <p:nvPr/>
        </p:nvSpPr>
        <p:spPr bwMode="auto">
          <a:xfrm>
            <a:off x="6283984" y="1882347"/>
            <a:ext cx="2689690" cy="2761788"/>
          </a:xfrm>
          <a:prstGeom prst="round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3" name="TextBox 42"/>
          <p:cNvSpPr txBox="1"/>
          <p:nvPr/>
        </p:nvSpPr>
        <p:spPr>
          <a:xfrm>
            <a:off x="1110758" y="3441902"/>
            <a:ext cx="919611" cy="292388"/>
          </a:xfrm>
          <a:prstGeom prst="rect">
            <a:avLst/>
          </a:prstGeom>
          <a:noFill/>
        </p:spPr>
        <p:txBody>
          <a:bodyPr wrap="none" rtlCol="0">
            <a:spAutoFit/>
          </a:bodyPr>
          <a:lstStyle/>
          <a:p>
            <a:r>
              <a:rPr lang="en-US" sz="1300" dirty="0"/>
              <a:t>Armv6-A</a:t>
            </a:r>
          </a:p>
        </p:txBody>
      </p:sp>
      <p:sp>
        <p:nvSpPr>
          <p:cNvPr id="44" name="TextBox 43"/>
          <p:cNvSpPr txBox="1"/>
          <p:nvPr/>
        </p:nvSpPr>
        <p:spPr>
          <a:xfrm>
            <a:off x="4170075" y="3429000"/>
            <a:ext cx="919611" cy="292388"/>
          </a:xfrm>
          <a:prstGeom prst="rect">
            <a:avLst/>
          </a:prstGeom>
          <a:noFill/>
        </p:spPr>
        <p:txBody>
          <a:bodyPr wrap="none" rtlCol="0">
            <a:spAutoFit/>
          </a:bodyPr>
          <a:lstStyle/>
          <a:p>
            <a:r>
              <a:rPr lang="en-US" sz="1300" dirty="0"/>
              <a:t>Armv5-A</a:t>
            </a:r>
          </a:p>
        </p:txBody>
      </p:sp>
      <p:sp>
        <p:nvSpPr>
          <p:cNvPr id="45" name="TextBox 44"/>
          <p:cNvSpPr txBox="1"/>
          <p:nvPr/>
        </p:nvSpPr>
        <p:spPr>
          <a:xfrm>
            <a:off x="6448699" y="3433536"/>
            <a:ext cx="2423227" cy="492443"/>
          </a:xfrm>
          <a:prstGeom prst="rect">
            <a:avLst/>
          </a:prstGeom>
          <a:noFill/>
        </p:spPr>
        <p:txBody>
          <a:bodyPr wrap="none" rtlCol="0">
            <a:spAutoFit/>
          </a:bodyPr>
          <a:lstStyle/>
          <a:p>
            <a:r>
              <a:rPr lang="en-US" sz="1300" dirty="0"/>
              <a:t>SVE extension: Armv8.2-A</a:t>
            </a:r>
          </a:p>
          <a:p>
            <a:r>
              <a:rPr lang="en-US" sz="1300" dirty="0"/>
              <a:t>SVE2 extension: Arm9-A</a:t>
            </a:r>
          </a:p>
        </p:txBody>
      </p:sp>
      <p:sp>
        <p:nvSpPr>
          <p:cNvPr id="3" name="TextBox 2"/>
          <p:cNvSpPr txBox="1"/>
          <p:nvPr/>
        </p:nvSpPr>
        <p:spPr>
          <a:xfrm>
            <a:off x="6102170" y="6264315"/>
            <a:ext cx="2811860" cy="292388"/>
          </a:xfrm>
          <a:prstGeom prst="rect">
            <a:avLst/>
          </a:prstGeom>
          <a:noFill/>
        </p:spPr>
        <p:txBody>
          <a:bodyPr wrap="none" rtlCol="0">
            <a:spAutoFit/>
          </a:bodyPr>
          <a:lstStyle/>
          <a:p>
            <a:r>
              <a:rPr lang="en-US" sz="1300" dirty="0" err="1"/>
              <a:t>SVE</a:t>
            </a:r>
            <a:r>
              <a:rPr lang="en-US" sz="1300" dirty="0"/>
              <a:t>: Scalable Vector Extension</a:t>
            </a:r>
          </a:p>
        </p:txBody>
      </p:sp>
      <p:sp>
        <p:nvSpPr>
          <p:cNvPr id="55" name="Line 17"/>
          <p:cNvSpPr>
            <a:spLocks noChangeShapeType="1"/>
          </p:cNvSpPr>
          <p:nvPr/>
        </p:nvSpPr>
        <p:spPr bwMode="auto">
          <a:xfrm flipV="1">
            <a:off x="1521402" y="1653566"/>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6" name="Line 25"/>
          <p:cNvSpPr>
            <a:spLocks noChangeShapeType="1"/>
          </p:cNvSpPr>
          <p:nvPr/>
        </p:nvSpPr>
        <p:spPr bwMode="auto">
          <a:xfrm>
            <a:off x="1519452" y="166794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7" name="Line 29"/>
          <p:cNvSpPr>
            <a:spLocks noChangeShapeType="1"/>
          </p:cNvSpPr>
          <p:nvPr/>
        </p:nvSpPr>
        <p:spPr bwMode="auto">
          <a:xfrm flipH="1">
            <a:off x="7676931" y="1661575"/>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8" name="Oval 13"/>
          <p:cNvSpPr>
            <a:spLocks noChangeArrowheads="1"/>
          </p:cNvSpPr>
          <p:nvPr/>
        </p:nvSpPr>
        <p:spPr bwMode="auto">
          <a:xfrm>
            <a:off x="4551918" y="182202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9" name="Line 25"/>
          <p:cNvSpPr>
            <a:spLocks noChangeShapeType="1"/>
          </p:cNvSpPr>
          <p:nvPr/>
        </p:nvSpPr>
        <p:spPr bwMode="auto">
          <a:xfrm>
            <a:off x="4585423" y="1493785"/>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0" name="Oval 13"/>
          <p:cNvSpPr>
            <a:spLocks noChangeArrowheads="1"/>
          </p:cNvSpPr>
          <p:nvPr/>
        </p:nvSpPr>
        <p:spPr bwMode="auto">
          <a:xfrm>
            <a:off x="1484844" y="182030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1" name="Oval 13"/>
          <p:cNvSpPr>
            <a:spLocks noChangeArrowheads="1"/>
          </p:cNvSpPr>
          <p:nvPr/>
        </p:nvSpPr>
        <p:spPr bwMode="auto">
          <a:xfrm>
            <a:off x="7645666" y="1815538"/>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2" name="Text Box 6"/>
          <p:cNvSpPr txBox="1">
            <a:spLocks noChangeArrowheads="1"/>
          </p:cNvSpPr>
          <p:nvPr/>
        </p:nvSpPr>
        <p:spPr bwMode="auto">
          <a:xfrm>
            <a:off x="175054" y="1988983"/>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a:solidFill>
                  <a:srgbClr val="000000"/>
                </a:solidFill>
              </a:rPr>
              <a:t>The GPR register set based</a:t>
            </a:r>
          </a:p>
          <a:p>
            <a:pPr algn="ctr" eaLnBrk="1" hangingPunct="1"/>
            <a:r>
              <a:rPr lang="hu-HU" sz="1300" b="1" dirty="0">
                <a:solidFill>
                  <a:srgbClr val="000000"/>
                </a:solidFill>
              </a:rPr>
              <a:t>SIMD</a:t>
            </a:r>
            <a:r>
              <a:rPr lang="en-US" sz="1300" b="1" dirty="0">
                <a:solidFill>
                  <a:srgbClr val="000000"/>
                </a:solidFill>
              </a:rPr>
              <a:t> extension</a:t>
            </a:r>
            <a:endParaRPr lang="hu-HU" sz="1300" b="1" dirty="0">
              <a:solidFill>
                <a:srgbClr val="000000"/>
              </a:solidFill>
            </a:endParaRPr>
          </a:p>
          <a:p>
            <a:pPr algn="ctr" eaLnBrk="1" hangingPunct="1"/>
            <a:r>
              <a:rPr lang="en-US" sz="1300" b="1" dirty="0">
                <a:solidFill>
                  <a:srgbClr val="000000"/>
                </a:solidFill>
              </a:rPr>
              <a:t> </a:t>
            </a:r>
          </a:p>
        </p:txBody>
      </p:sp>
      <p:sp>
        <p:nvSpPr>
          <p:cNvPr id="63" name="Text Box 5"/>
          <p:cNvSpPr txBox="1">
            <a:spLocks noChangeArrowheads="1"/>
          </p:cNvSpPr>
          <p:nvPr/>
        </p:nvSpPr>
        <p:spPr bwMode="auto">
          <a:xfrm>
            <a:off x="2873076" y="1988840"/>
            <a:ext cx="33538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The sec</a:t>
            </a:r>
            <a:r>
              <a:rPr lang="hu-HU" sz="1300" b="1" dirty="0">
                <a:solidFill>
                  <a:srgbClr val="000000"/>
                </a:solidFill>
              </a:rPr>
              <a:t>ondary register set </a:t>
            </a:r>
            <a:r>
              <a:rPr lang="en-GB" sz="1300" b="1" dirty="0">
                <a:solidFill>
                  <a:srgbClr val="000000"/>
                </a:solidFill>
              </a:rPr>
              <a:t>based</a:t>
            </a:r>
            <a:endParaRPr lang="en-US" sz="1300" b="1" dirty="0">
              <a:solidFill>
                <a:srgbClr val="000000"/>
              </a:solidFill>
            </a:endParaRPr>
          </a:p>
          <a:p>
            <a:pPr algn="ctr" eaLnBrk="1" hangingPunct="1"/>
            <a:r>
              <a:rPr lang="hu-HU" sz="1300" b="1" dirty="0">
                <a:solidFill>
                  <a:srgbClr val="000000"/>
                </a:solidFill>
              </a:rPr>
              <a:t>FP and SIMD extensions</a:t>
            </a:r>
          </a:p>
        </p:txBody>
      </p:sp>
      <p:sp>
        <p:nvSpPr>
          <p:cNvPr id="64" name="TextBox 63"/>
          <p:cNvSpPr txBox="1"/>
          <p:nvPr/>
        </p:nvSpPr>
        <p:spPr>
          <a:xfrm>
            <a:off x="6268286" y="2019025"/>
            <a:ext cx="2752677" cy="492443"/>
          </a:xfrm>
          <a:prstGeom prst="rect">
            <a:avLst/>
          </a:prstGeom>
          <a:noFill/>
        </p:spPr>
        <p:txBody>
          <a:bodyPr wrap="none" rtlCol="0">
            <a:spAutoFit/>
          </a:bodyPr>
          <a:lstStyle/>
          <a:p>
            <a:pPr algn="ctr"/>
            <a:r>
              <a:rPr lang="en-US" sz="1300" b="1" dirty="0">
                <a:solidFill>
                  <a:srgbClr val="000000"/>
                </a:solidFill>
              </a:rPr>
              <a:t>The SVE register set based </a:t>
            </a:r>
          </a:p>
          <a:p>
            <a:pPr algn="ctr"/>
            <a:r>
              <a:rPr lang="en-US" sz="1300" b="1" dirty="0">
                <a:solidFill>
                  <a:srgbClr val="000000"/>
                </a:solidFill>
              </a:rPr>
              <a:t>SIMD </a:t>
            </a:r>
            <a:r>
              <a:rPr lang="hu-HU" sz="1300" b="1" dirty="0">
                <a:solidFill>
                  <a:srgbClr val="000000"/>
                </a:solidFill>
              </a:rPr>
              <a:t>extension</a:t>
            </a:r>
            <a:r>
              <a:rPr lang="en-US" sz="1300" b="1" dirty="0">
                <a:solidFill>
                  <a:srgbClr val="000000"/>
                </a:solidFill>
              </a:rPr>
              <a:t>s</a:t>
            </a:r>
            <a:endParaRPr lang="hu-HU" sz="1300" b="1" dirty="0">
              <a:solidFill>
                <a:srgbClr val="000000"/>
              </a:solidFill>
            </a:endParaRPr>
          </a:p>
        </p:txBody>
      </p:sp>
      <p:sp>
        <p:nvSpPr>
          <p:cNvPr id="65" name="Text Box 16"/>
          <p:cNvSpPr txBox="1">
            <a:spLocks noChangeArrowheads="1"/>
          </p:cNvSpPr>
          <p:nvPr/>
        </p:nvSpPr>
        <p:spPr bwMode="auto">
          <a:xfrm>
            <a:off x="1865195" y="1156392"/>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hu-HU" altLang="en-US" sz="1300" b="1" dirty="0">
                <a:solidFill>
                  <a:srgbClr val="000000"/>
                </a:solidFill>
              </a:rPr>
              <a:t>ISA extensions to enhance compute capabilities</a:t>
            </a:r>
            <a:endParaRPr lang="en-US" altLang="en-US" sz="1300" b="1" dirty="0">
              <a:solidFill>
                <a:srgbClr val="000000"/>
              </a:solidFill>
            </a:endParaRPr>
          </a:p>
        </p:txBody>
      </p:sp>
      <p:sp>
        <p:nvSpPr>
          <p:cNvPr id="26" name="TextBox 25"/>
          <p:cNvSpPr txBox="1"/>
          <p:nvPr/>
        </p:nvSpPr>
        <p:spPr>
          <a:xfrm>
            <a:off x="746575" y="3968383"/>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(2002)</a:t>
            </a:r>
          </a:p>
          <a:p>
            <a:pPr algn="ctr">
              <a:spcAft>
                <a:spcPts val="400"/>
              </a:spcAft>
            </a:pPr>
            <a:r>
              <a:rPr lang="en-GB" sz="1300" i="1" dirty="0">
                <a:solidFill>
                  <a:srgbClr val="000000"/>
                </a:solidFill>
              </a:rPr>
              <a:t>(Section 2.2.2)</a:t>
            </a:r>
            <a:endParaRPr lang="en-US" sz="1300" i="1" dirty="0">
              <a:solidFill>
                <a:srgbClr val="000000"/>
              </a:solidFill>
            </a:endParaRPr>
          </a:p>
        </p:txBody>
      </p:sp>
      <p:sp>
        <p:nvSpPr>
          <p:cNvPr id="27" name="TextBox 26"/>
          <p:cNvSpPr txBox="1"/>
          <p:nvPr/>
        </p:nvSpPr>
        <p:spPr>
          <a:xfrm>
            <a:off x="3851920" y="3968240"/>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(2000)</a:t>
            </a:r>
          </a:p>
          <a:p>
            <a:pPr algn="ctr">
              <a:spcAft>
                <a:spcPts val="400"/>
              </a:spcAft>
            </a:pPr>
            <a:r>
              <a:rPr lang="en-GB" sz="1300" i="1" dirty="0">
                <a:solidFill>
                  <a:srgbClr val="000000"/>
                </a:solidFill>
              </a:rPr>
              <a:t>(Section 2.2.3)</a:t>
            </a:r>
            <a:endParaRPr lang="en-US" sz="1300" i="1" dirty="0">
              <a:solidFill>
                <a:srgbClr val="000000"/>
              </a:solidFill>
            </a:endParaRPr>
          </a:p>
        </p:txBody>
      </p:sp>
      <p:sp>
        <p:nvSpPr>
          <p:cNvPr id="28" name="TextBox 27"/>
          <p:cNvSpPr txBox="1"/>
          <p:nvPr/>
        </p:nvSpPr>
        <p:spPr>
          <a:xfrm>
            <a:off x="6473161" y="3970045"/>
            <a:ext cx="2420856" cy="543739"/>
          </a:xfrm>
          <a:prstGeom prst="rect">
            <a:avLst/>
          </a:prstGeom>
          <a:noFill/>
        </p:spPr>
        <p:txBody>
          <a:bodyPr wrap="none" rtlCol="0">
            <a:spAutoFit/>
          </a:bodyPr>
          <a:lstStyle/>
          <a:p>
            <a:pPr algn="ctr">
              <a:spcAft>
                <a:spcPts val="400"/>
              </a:spcAft>
            </a:pPr>
            <a:r>
              <a:rPr lang="en-GB" sz="1300" i="1" dirty="0" smtClean="0">
                <a:solidFill>
                  <a:srgbClr val="000000"/>
                </a:solidFill>
              </a:rPr>
              <a:t>SVE (2016). SVE2 (2021)</a:t>
            </a:r>
            <a:endParaRPr lang="en-GB" sz="1300" i="1" dirty="0">
              <a:solidFill>
                <a:srgbClr val="000000"/>
              </a:solidFill>
            </a:endParaRPr>
          </a:p>
          <a:p>
            <a:pPr algn="ctr">
              <a:spcAft>
                <a:spcPts val="400"/>
              </a:spcAft>
            </a:pPr>
            <a:r>
              <a:rPr lang="en-GB" sz="1300" i="1" dirty="0">
                <a:solidFill>
                  <a:srgbClr val="000000"/>
                </a:solidFill>
              </a:rPr>
              <a:t>(Section 2.2.4)</a:t>
            </a:r>
            <a:endParaRPr lang="en-US" sz="1300" i="1" dirty="0">
              <a:solidFill>
                <a:srgbClr val="000000"/>
              </a:solidFill>
            </a:endParaRPr>
          </a:p>
        </p:txBody>
      </p:sp>
    </p:spTree>
    <p:extLst>
      <p:ext uri="{BB962C8B-B14F-4D97-AF65-F5344CB8AC3E}">
        <p14:creationId xmlns:p14="http://schemas.microsoft.com/office/powerpoint/2010/main" val="31773202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2</a:t>
            </a:r>
            <a:r>
              <a:rPr lang="hu-HU" sz="1700" dirty="0">
                <a:solidFill>
                  <a:srgbClr val="FFFFFF"/>
                </a:solidFill>
              </a:rPr>
              <a:t>)</a:t>
            </a:r>
            <a:endParaRPr lang="en-US" sz="1700" dirty="0">
              <a:solidFill>
                <a:srgbClr val="FFFFFF"/>
              </a:solidFill>
            </a:endParaRPr>
          </a:p>
        </p:txBody>
      </p:sp>
      <p:sp>
        <p:nvSpPr>
          <p:cNvPr id="5" name="TextBox 4"/>
          <p:cNvSpPr txBox="1"/>
          <p:nvPr/>
        </p:nvSpPr>
        <p:spPr>
          <a:xfrm>
            <a:off x="206515" y="818710"/>
            <a:ext cx="8812862" cy="2654573"/>
          </a:xfrm>
          <a:prstGeom prst="rect">
            <a:avLst/>
          </a:prstGeom>
          <a:noFill/>
        </p:spPr>
        <p:txBody>
          <a:bodyPr wrap="none" rtlCol="0">
            <a:spAutoFit/>
          </a:bodyPr>
          <a:lstStyle/>
          <a:p>
            <a:pPr marL="285750" indent="-285750">
              <a:buFont typeface="Arial" panose="020B0604020202020204" pitchFamily="34" charset="0"/>
              <a:buChar char="•"/>
            </a:pPr>
            <a:r>
              <a:rPr lang="hu-HU" sz="1600" dirty="0">
                <a:solidFill>
                  <a:srgbClr val="333399"/>
                </a:solidFill>
              </a:rPr>
              <a:t>The </a:t>
            </a:r>
            <a:r>
              <a:rPr lang="hu-HU" sz="1600" dirty="0">
                <a:solidFill>
                  <a:srgbClr val="FF0000"/>
                </a:solidFill>
              </a:rPr>
              <a:t>SVE (Scalable Vector Extension) </a:t>
            </a:r>
            <a:r>
              <a:rPr lang="hu-HU" sz="1600" dirty="0"/>
              <a:t>was announced in </a:t>
            </a:r>
            <a:r>
              <a:rPr lang="hu-HU" sz="1600" dirty="0">
                <a:solidFill>
                  <a:srgbClr val="0070C0"/>
                </a:solidFill>
              </a:rPr>
              <a:t>8/2016</a:t>
            </a:r>
            <a:r>
              <a:rPr lang="hu-HU" sz="1600" dirty="0"/>
              <a:t> (in the Hot Chips</a:t>
            </a:r>
            <a:endParaRPr lang="en-GB" sz="1600" dirty="0"/>
          </a:p>
          <a:p>
            <a:pPr>
              <a:spcAft>
                <a:spcPts val="600"/>
              </a:spcAft>
            </a:pPr>
            <a:r>
              <a:rPr lang="en-GB" sz="1600" dirty="0"/>
              <a:t>      </a:t>
            </a:r>
            <a:r>
              <a:rPr lang="hu-HU" sz="1600" dirty="0"/>
              <a:t> conference)</a:t>
            </a:r>
            <a:r>
              <a:rPr lang="en-GB" sz="1600" dirty="0"/>
              <a:t> and </a:t>
            </a:r>
            <a:r>
              <a:rPr lang="hu-HU" sz="1600" dirty="0">
                <a:solidFill>
                  <a:srgbClr val="0070C0"/>
                </a:solidFill>
              </a:rPr>
              <a:t>introduced</a:t>
            </a:r>
            <a:r>
              <a:rPr lang="en-GB" sz="1600" dirty="0">
                <a:solidFill>
                  <a:srgbClr val="0070C0"/>
                </a:solidFill>
              </a:rPr>
              <a:t> in</a:t>
            </a:r>
            <a:r>
              <a:rPr lang="hu-HU" sz="1600" dirty="0">
                <a:solidFill>
                  <a:srgbClr val="0070C0"/>
                </a:solidFill>
              </a:rPr>
              <a:t> the </a:t>
            </a:r>
            <a:r>
              <a:rPr lang="en-US" sz="1600" dirty="0">
                <a:solidFill>
                  <a:srgbClr val="0070C0"/>
                </a:solidFill>
              </a:rPr>
              <a:t>Armv8.2-based ISA</a:t>
            </a:r>
            <a:r>
              <a:rPr lang="en-US" sz="1600" dirty="0">
                <a:solidFill>
                  <a:srgbClr val="333399"/>
                </a:solidFill>
              </a:rPr>
              <a:t>, </a:t>
            </a:r>
            <a:r>
              <a:rPr lang="en-US" sz="1600" dirty="0">
                <a:solidFill>
                  <a:srgbClr val="0070C0"/>
                </a:solidFill>
              </a:rPr>
              <a:t>as an optional feature.</a:t>
            </a:r>
            <a:endParaRPr lang="hu-HU" sz="1600" dirty="0">
              <a:solidFill>
                <a:srgbClr val="0070C0"/>
              </a:solidFill>
            </a:endParaRPr>
          </a:p>
          <a:p>
            <a:pPr marL="285750" indent="-285750">
              <a:buFont typeface="Arial" panose="020B0604020202020204" pitchFamily="34" charset="0"/>
              <a:buChar char="•"/>
            </a:pPr>
            <a:r>
              <a:rPr lang="en-US" sz="1600" dirty="0"/>
              <a:t>Its general specification became available as the ARM Architecture Reference </a:t>
            </a:r>
          </a:p>
          <a:p>
            <a:r>
              <a:rPr lang="en-US" sz="1600" dirty="0"/>
              <a:t>      Manual Supplement - The Scalable Vector Extension (SVE) for Armv8-A</a:t>
            </a:r>
          </a:p>
          <a:p>
            <a:pPr>
              <a:spcAft>
                <a:spcPts val="600"/>
              </a:spcAft>
            </a:pPr>
            <a:r>
              <a:rPr lang="en-US" sz="1600" dirty="0"/>
              <a:t>      (</a:t>
            </a:r>
            <a:r>
              <a:rPr lang="el-GR" sz="1600" dirty="0"/>
              <a:t>β</a:t>
            </a:r>
            <a:r>
              <a:rPr lang="en-US" sz="1600" dirty="0"/>
              <a:t> version in 3/2017).</a:t>
            </a:r>
            <a:endParaRPr lang="hu-HU" sz="1600" dirty="0"/>
          </a:p>
          <a:p>
            <a:pPr marL="285750" indent="-285750">
              <a:spcAft>
                <a:spcPts val="600"/>
              </a:spcAft>
              <a:buFont typeface="Arial" panose="020B0604020202020204" pitchFamily="34" charset="0"/>
              <a:buChar char="•"/>
            </a:pPr>
            <a:r>
              <a:rPr lang="hu-HU" sz="1600" dirty="0" smtClean="0"/>
              <a:t>SVE </a:t>
            </a:r>
            <a:r>
              <a:rPr lang="hu-HU" sz="1600" dirty="0"/>
              <a:t>is implemented </a:t>
            </a:r>
            <a:r>
              <a:rPr lang="hu-HU" sz="1600" dirty="0">
                <a:solidFill>
                  <a:srgbClr val="0070C0"/>
                </a:solidFill>
              </a:rPr>
              <a:t>only in the AArch64 </a:t>
            </a:r>
            <a:r>
              <a:rPr lang="hu-HU" sz="1600" dirty="0"/>
              <a:t>version of Armv8.</a:t>
            </a:r>
          </a:p>
          <a:p>
            <a:pPr marL="285750" indent="-285750">
              <a:spcAft>
                <a:spcPts val="600"/>
              </a:spcAft>
              <a:buFont typeface="Arial" panose="020B0604020202020204" pitchFamily="34" charset="0"/>
              <a:buChar char="•"/>
            </a:pPr>
            <a:r>
              <a:rPr lang="hu-HU" sz="1600" dirty="0"/>
              <a:t>SVE </a:t>
            </a:r>
            <a:r>
              <a:rPr lang="hu-HU" sz="1600" dirty="0">
                <a:solidFill>
                  <a:srgbClr val="0070C0"/>
                </a:solidFill>
              </a:rPr>
              <a:t>aims at HPC </a:t>
            </a:r>
            <a:r>
              <a:rPr lang="hu-HU" sz="1600" dirty="0"/>
              <a:t>scientific workloads rather than media or image processing. </a:t>
            </a:r>
          </a:p>
          <a:p>
            <a:pPr marL="285750" indent="-285750">
              <a:spcAft>
                <a:spcPts val="300"/>
              </a:spcAft>
              <a:buFont typeface="Arial" panose="020B0604020202020204" pitchFamily="34" charset="0"/>
              <a:buChar char="•"/>
            </a:pPr>
            <a:r>
              <a:rPr lang="hu-HU" sz="1600" dirty="0"/>
              <a:t>It supports </a:t>
            </a:r>
            <a:r>
              <a:rPr lang="hu-HU" sz="1600" dirty="0">
                <a:solidFill>
                  <a:srgbClr val="0070C0"/>
                </a:solidFill>
              </a:rPr>
              <a:t>both FX and FP</a:t>
            </a:r>
            <a:r>
              <a:rPr lang="en-GB" sz="1600" dirty="0">
                <a:solidFill>
                  <a:srgbClr val="0070C0"/>
                </a:solidFill>
              </a:rPr>
              <a:t> SIMD</a:t>
            </a:r>
            <a:r>
              <a:rPr lang="hu-HU" sz="1600" dirty="0">
                <a:solidFill>
                  <a:srgbClr val="0070C0"/>
                </a:solidFill>
              </a:rPr>
              <a:t> processing</a:t>
            </a:r>
            <a:r>
              <a:rPr lang="hu-HU" sz="1600" dirty="0"/>
              <a:t>. </a:t>
            </a:r>
          </a:p>
          <a:p>
            <a:pPr marL="285750" indent="-285750">
              <a:spcAft>
                <a:spcPts val="300"/>
              </a:spcAft>
              <a:buFont typeface="Arial" panose="020B0604020202020204" pitchFamily="34" charset="0"/>
              <a:buChar char="•"/>
            </a:pPr>
            <a:endParaRPr lang="hu-HU" sz="1600" dirty="0"/>
          </a:p>
        </p:txBody>
      </p:sp>
      <p:sp>
        <p:nvSpPr>
          <p:cNvPr id="3" name="TextBox 2"/>
          <p:cNvSpPr txBox="1"/>
          <p:nvPr/>
        </p:nvSpPr>
        <p:spPr>
          <a:xfrm>
            <a:off x="73907" y="413665"/>
            <a:ext cx="6841938" cy="369332"/>
          </a:xfrm>
          <a:prstGeom prst="rect">
            <a:avLst/>
          </a:prstGeom>
          <a:noFill/>
        </p:spPr>
        <p:txBody>
          <a:bodyPr wrap="none" rtlCol="0">
            <a:spAutoFit/>
          </a:bodyPr>
          <a:lstStyle/>
          <a:p>
            <a:r>
              <a:rPr lang="en-GB" dirty="0">
                <a:solidFill>
                  <a:schemeClr val="accent6"/>
                </a:solidFill>
              </a:rPr>
              <a:t>2.2.4 The SVE register set based SIMD extension-2  </a:t>
            </a:r>
            <a:r>
              <a:rPr lang="en-GB" dirty="0"/>
              <a:t>[96]</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8905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3</a:t>
            </a:r>
            <a:r>
              <a:rPr lang="hu-HU" sz="1700" dirty="0">
                <a:solidFill>
                  <a:srgbClr val="FFFFFF"/>
                </a:solidFill>
              </a:rPr>
              <a:t>)</a:t>
            </a:r>
            <a:endParaRPr lang="en-US" sz="1700" dirty="0">
              <a:solidFill>
                <a:srgbClr val="FFFFFF"/>
              </a:solidFill>
            </a:endParaRPr>
          </a:p>
        </p:txBody>
      </p:sp>
      <p:sp>
        <p:nvSpPr>
          <p:cNvPr id="7" name="TextBox 6"/>
          <p:cNvSpPr txBox="1"/>
          <p:nvPr/>
        </p:nvSpPr>
        <p:spPr>
          <a:xfrm>
            <a:off x="3764863" y="1204278"/>
            <a:ext cx="1617752" cy="461665"/>
          </a:xfrm>
          <a:prstGeom prst="rect">
            <a:avLst/>
          </a:prstGeom>
          <a:noFill/>
        </p:spPr>
        <p:txBody>
          <a:bodyPr wrap="none" rtlCol="0">
            <a:spAutoFit/>
          </a:bodyPr>
          <a:lstStyle/>
          <a:p>
            <a:pPr algn="ctr"/>
            <a:r>
              <a:rPr lang="hu-HU" sz="1200" b="1" dirty="0"/>
              <a:t>Armv8</a:t>
            </a:r>
            <a:r>
              <a:rPr lang="en-US" sz="1200" b="1" dirty="0"/>
              <a:t>.2</a:t>
            </a:r>
            <a:endParaRPr lang="hu-HU" sz="1200" b="1" dirty="0"/>
          </a:p>
          <a:p>
            <a:pPr algn="ctr"/>
            <a:r>
              <a:rPr lang="hu-HU" sz="1200" b="1" dirty="0"/>
              <a:t>(AArch64 mode)</a:t>
            </a:r>
            <a:endParaRPr lang="en-US" sz="1200" b="1" dirty="0"/>
          </a:p>
        </p:txBody>
      </p:sp>
      <p:sp>
        <p:nvSpPr>
          <p:cNvPr id="8" name="Rectangle 7"/>
          <p:cNvSpPr/>
          <p:nvPr/>
        </p:nvSpPr>
        <p:spPr bwMode="auto">
          <a:xfrm>
            <a:off x="6270301" y="2179833"/>
            <a:ext cx="2385594" cy="576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 name="TextBox 8"/>
          <p:cNvSpPr txBox="1"/>
          <p:nvPr/>
        </p:nvSpPr>
        <p:spPr>
          <a:xfrm>
            <a:off x="6859799" y="1894200"/>
            <a:ext cx="478016" cy="260124"/>
          </a:xfrm>
          <a:prstGeom prst="rect">
            <a:avLst/>
          </a:prstGeom>
          <a:noFill/>
        </p:spPr>
        <p:txBody>
          <a:bodyPr wrap="none" rtlCol="0">
            <a:spAutoFit/>
          </a:bodyPr>
          <a:lstStyle/>
          <a:p>
            <a:r>
              <a:rPr lang="hu-HU" sz="1200" dirty="0"/>
              <a:t>128</a:t>
            </a:r>
            <a:endParaRPr lang="en-US" sz="1200" dirty="0"/>
          </a:p>
        </p:txBody>
      </p:sp>
      <p:sp>
        <p:nvSpPr>
          <p:cNvPr id="10" name="TextBox 9"/>
          <p:cNvSpPr txBox="1"/>
          <p:nvPr/>
        </p:nvSpPr>
        <p:spPr>
          <a:xfrm>
            <a:off x="8647263" y="2394815"/>
            <a:ext cx="380232" cy="260124"/>
          </a:xfrm>
          <a:prstGeom prst="rect">
            <a:avLst/>
          </a:prstGeom>
          <a:noFill/>
        </p:spPr>
        <p:txBody>
          <a:bodyPr wrap="none" rtlCol="0">
            <a:spAutoFit/>
          </a:bodyPr>
          <a:lstStyle/>
          <a:p>
            <a:r>
              <a:rPr lang="hu-HU" sz="1200" dirty="0"/>
              <a:t>32</a:t>
            </a:r>
            <a:endParaRPr lang="en-US" sz="1200" dirty="0"/>
          </a:p>
        </p:txBody>
      </p:sp>
      <p:sp>
        <p:nvSpPr>
          <p:cNvPr id="11" name="TextBox 10"/>
          <p:cNvSpPr txBox="1"/>
          <p:nvPr/>
        </p:nvSpPr>
        <p:spPr>
          <a:xfrm>
            <a:off x="3716905" y="1673805"/>
            <a:ext cx="1681871" cy="292388"/>
          </a:xfrm>
          <a:prstGeom prst="rect">
            <a:avLst/>
          </a:prstGeom>
          <a:noFill/>
        </p:spPr>
        <p:txBody>
          <a:bodyPr wrap="none" rtlCol="0">
            <a:spAutoFit/>
          </a:bodyPr>
          <a:lstStyle/>
          <a:p>
            <a:pPr lvl="0" algn="ctr"/>
            <a:r>
              <a:rPr lang="en-US" sz="1300" b="1" dirty="0" err="1">
                <a:solidFill>
                  <a:srgbClr val="0070C0"/>
                </a:solidFill>
              </a:rPr>
              <a:t>SVE</a:t>
            </a:r>
            <a:r>
              <a:rPr lang="hu-HU" sz="1300" b="1" dirty="0">
                <a:solidFill>
                  <a:srgbClr val="0070C0"/>
                </a:solidFill>
              </a:rPr>
              <a:t> register set</a:t>
            </a:r>
            <a:endParaRPr lang="en-US" dirty="0"/>
          </a:p>
        </p:txBody>
      </p:sp>
      <p:sp>
        <p:nvSpPr>
          <p:cNvPr id="16" name="Rectangle 15"/>
          <p:cNvSpPr/>
          <p:nvPr/>
        </p:nvSpPr>
        <p:spPr bwMode="auto">
          <a:xfrm>
            <a:off x="3877349" y="2177995"/>
            <a:ext cx="2385594" cy="576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7" name="Rectangle 16"/>
          <p:cNvSpPr/>
          <p:nvPr/>
        </p:nvSpPr>
        <p:spPr bwMode="auto">
          <a:xfrm>
            <a:off x="277278" y="2164548"/>
            <a:ext cx="2385594" cy="576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8" name="TextBox 17"/>
          <p:cNvSpPr txBox="1"/>
          <p:nvPr/>
        </p:nvSpPr>
        <p:spPr>
          <a:xfrm>
            <a:off x="3031366" y="2229523"/>
            <a:ext cx="603050" cy="461665"/>
          </a:xfrm>
          <a:prstGeom prst="rect">
            <a:avLst/>
          </a:prstGeom>
          <a:noFill/>
        </p:spPr>
        <p:txBody>
          <a:bodyPr wrap="none" rtlCol="0">
            <a:spAutoFit/>
          </a:bodyPr>
          <a:lstStyle/>
          <a:p>
            <a:r>
              <a:rPr lang="en-US" sz="2400" dirty="0"/>
              <a:t>---</a:t>
            </a:r>
          </a:p>
        </p:txBody>
      </p:sp>
      <p:sp>
        <p:nvSpPr>
          <p:cNvPr id="19" name="Left Brace 18"/>
          <p:cNvSpPr/>
          <p:nvPr/>
        </p:nvSpPr>
        <p:spPr bwMode="auto">
          <a:xfrm rot="16200000">
            <a:off x="4333774" y="-1221535"/>
            <a:ext cx="253770" cy="836676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21" name="TextBox 20"/>
          <p:cNvSpPr txBox="1"/>
          <p:nvPr/>
        </p:nvSpPr>
        <p:spPr>
          <a:xfrm>
            <a:off x="68170" y="413665"/>
            <a:ext cx="2638864" cy="369332"/>
          </a:xfrm>
          <a:prstGeom prst="rect">
            <a:avLst/>
          </a:prstGeom>
          <a:noFill/>
        </p:spPr>
        <p:txBody>
          <a:bodyPr wrap="none" rtlCol="0">
            <a:spAutoFit/>
          </a:bodyPr>
          <a:lstStyle/>
          <a:p>
            <a:r>
              <a:rPr lang="hu-HU" dirty="0">
                <a:solidFill>
                  <a:schemeClr val="accent6"/>
                </a:solidFill>
              </a:rPr>
              <a:t>The </a:t>
            </a:r>
            <a:r>
              <a:rPr lang="en-US" dirty="0" err="1">
                <a:solidFill>
                  <a:schemeClr val="accent6"/>
                </a:solidFill>
              </a:rPr>
              <a:t>SVE</a:t>
            </a:r>
            <a:r>
              <a:rPr lang="en-US" dirty="0">
                <a:solidFill>
                  <a:schemeClr val="accent6"/>
                </a:solidFill>
              </a:rPr>
              <a:t> </a:t>
            </a:r>
            <a:r>
              <a:rPr lang="hu-HU" dirty="0">
                <a:solidFill>
                  <a:schemeClr val="accent6"/>
                </a:solidFill>
              </a:rPr>
              <a:t>register set</a:t>
            </a:r>
            <a:r>
              <a:rPr lang="en-US" dirty="0">
                <a:solidFill>
                  <a:schemeClr val="accent6"/>
                </a:solidFill>
              </a:rPr>
              <a:t> </a:t>
            </a:r>
          </a:p>
        </p:txBody>
      </p:sp>
      <p:sp>
        <p:nvSpPr>
          <p:cNvPr id="5" name="TextBox 4"/>
          <p:cNvSpPr txBox="1"/>
          <p:nvPr/>
        </p:nvSpPr>
        <p:spPr>
          <a:xfrm>
            <a:off x="71500" y="840196"/>
            <a:ext cx="6030670" cy="338554"/>
          </a:xfrm>
          <a:prstGeom prst="rect">
            <a:avLst/>
          </a:prstGeom>
          <a:noFill/>
        </p:spPr>
        <p:txBody>
          <a:bodyPr wrap="square" rtlCol="0">
            <a:spAutoFit/>
          </a:bodyPr>
          <a:lstStyle/>
          <a:p>
            <a:r>
              <a:rPr lang="en-GB" sz="1600" dirty="0"/>
              <a:t>Introduced in the Armv8. 2 (2016) as an option.</a:t>
            </a:r>
          </a:p>
        </p:txBody>
      </p:sp>
      <p:sp>
        <p:nvSpPr>
          <p:cNvPr id="4" name="Rectangle 3"/>
          <p:cNvSpPr/>
          <p:nvPr/>
        </p:nvSpPr>
        <p:spPr>
          <a:xfrm>
            <a:off x="3944177" y="3145361"/>
            <a:ext cx="1479892" cy="276999"/>
          </a:xfrm>
          <a:prstGeom prst="rect">
            <a:avLst/>
          </a:prstGeom>
        </p:spPr>
        <p:txBody>
          <a:bodyPr wrap="none">
            <a:spAutoFit/>
          </a:bodyPr>
          <a:lstStyle/>
          <a:p>
            <a:pPr lvl="0"/>
            <a:r>
              <a:rPr lang="hu-HU" sz="1200" dirty="0">
                <a:solidFill>
                  <a:srgbClr val="000000"/>
                </a:solidFill>
              </a:rPr>
              <a:t>(1...16)x</a:t>
            </a:r>
            <a:r>
              <a:rPr lang="en-GB" sz="1200" dirty="0">
                <a:solidFill>
                  <a:srgbClr val="000000"/>
                </a:solidFill>
              </a:rPr>
              <a:t> </a:t>
            </a:r>
            <a:r>
              <a:rPr lang="hu-HU" sz="1200" dirty="0" smtClean="0">
                <a:solidFill>
                  <a:srgbClr val="000000"/>
                </a:solidFill>
              </a:rPr>
              <a:t>128</a:t>
            </a:r>
            <a:r>
              <a:rPr lang="en-GB" sz="1200" dirty="0" smtClean="0">
                <a:solidFill>
                  <a:srgbClr val="000000"/>
                </a:solidFill>
              </a:rPr>
              <a:t> bit</a:t>
            </a:r>
            <a:endParaRPr lang="en-US" sz="1200" dirty="0">
              <a:solidFill>
                <a:srgbClr val="000000"/>
              </a:solidFill>
            </a:endParaRPr>
          </a:p>
        </p:txBody>
      </p:sp>
      <p:sp>
        <p:nvSpPr>
          <p:cNvPr id="20"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9373786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045" y="413665"/>
            <a:ext cx="4533613" cy="369332"/>
          </a:xfrm>
          <a:prstGeom prst="rect">
            <a:avLst/>
          </a:prstGeom>
          <a:noFill/>
        </p:spPr>
        <p:txBody>
          <a:bodyPr wrap="none" rtlCol="0">
            <a:spAutoFit/>
          </a:bodyPr>
          <a:lstStyle/>
          <a:p>
            <a:r>
              <a:rPr lang="en-GB" dirty="0">
                <a:solidFill>
                  <a:schemeClr val="accent6"/>
                </a:solidFill>
              </a:rPr>
              <a:t>Designation of the </a:t>
            </a:r>
            <a:r>
              <a:rPr lang="hu-HU" dirty="0">
                <a:solidFill>
                  <a:schemeClr val="accent6"/>
                </a:solidFill>
              </a:rPr>
              <a:t>SVE registers </a:t>
            </a:r>
            <a:r>
              <a:rPr lang="hu-HU" dirty="0"/>
              <a:t>[96]</a:t>
            </a:r>
            <a:endParaRPr lang="en-US" dirty="0"/>
          </a:p>
        </p:txBody>
      </p:sp>
      <p:pic>
        <p:nvPicPr>
          <p:cNvPr id="6" name="Picture 5"/>
          <p:cNvPicPr>
            <a:picLocks noChangeAspect="1"/>
          </p:cNvPicPr>
          <p:nvPr/>
        </p:nvPicPr>
        <p:blipFill>
          <a:blip r:embed="rId2"/>
          <a:stretch>
            <a:fillRect/>
          </a:stretch>
        </p:blipFill>
        <p:spPr>
          <a:xfrm>
            <a:off x="1781690" y="1104319"/>
            <a:ext cx="5175575" cy="1784774"/>
          </a:xfrm>
          <a:prstGeom prst="rect">
            <a:avLst/>
          </a:prstGeom>
        </p:spPr>
      </p:pic>
      <p:sp>
        <p:nvSpPr>
          <p:cNvPr id="7" name="TextBox 6"/>
          <p:cNvSpPr txBox="1"/>
          <p:nvPr/>
        </p:nvSpPr>
        <p:spPr>
          <a:xfrm>
            <a:off x="4075806" y="3023955"/>
            <a:ext cx="1486304" cy="338554"/>
          </a:xfrm>
          <a:prstGeom prst="rect">
            <a:avLst/>
          </a:prstGeom>
          <a:noFill/>
        </p:spPr>
        <p:txBody>
          <a:bodyPr wrap="none" rtlCol="0">
            <a:spAutoFit/>
          </a:bodyPr>
          <a:lstStyle/>
          <a:p>
            <a:r>
              <a:rPr lang="hu-HU" sz="1600" dirty="0"/>
              <a:t>LEN: 1 to 16</a:t>
            </a:r>
            <a:endParaRPr lang="en-US" sz="1600" dirty="0"/>
          </a:p>
        </p:txBody>
      </p:sp>
      <p:sp>
        <p:nvSpPr>
          <p:cNvPr id="8" name="Title 1"/>
          <p:cNvSpPr>
            <a:spLocks noGrp="1"/>
          </p:cNvSpPr>
          <p:nvPr>
            <p:ph type="title"/>
          </p:nvPr>
        </p:nvSpPr>
        <p:spPr>
          <a:xfrm>
            <a:off x="0" y="-63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4</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35993845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5</a:t>
            </a:r>
            <a:r>
              <a:rPr lang="hu-HU" sz="1700" dirty="0">
                <a:solidFill>
                  <a:srgbClr val="FFFFFF"/>
                </a:solidFill>
              </a:rPr>
              <a:t>)</a:t>
            </a:r>
            <a:endParaRPr lang="en-US" sz="1700" dirty="0">
              <a:solidFill>
                <a:srgbClr val="FFFFFF"/>
              </a:solidFill>
            </a:endParaRPr>
          </a:p>
        </p:txBody>
      </p:sp>
      <p:sp>
        <p:nvSpPr>
          <p:cNvPr id="3" name="Rounded Rectangle 2"/>
          <p:cNvSpPr/>
          <p:nvPr/>
        </p:nvSpPr>
        <p:spPr bwMode="auto">
          <a:xfrm>
            <a:off x="297465" y="3928614"/>
            <a:ext cx="8568000" cy="1345591"/>
          </a:xfrm>
          <a:prstGeom prst="roundRect">
            <a:avLst/>
          </a:prstGeom>
          <a:solidFill>
            <a:srgbClr val="CCFFCC"/>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 name="TextBox 3"/>
          <p:cNvSpPr txBox="1"/>
          <p:nvPr/>
        </p:nvSpPr>
        <p:spPr>
          <a:xfrm>
            <a:off x="2653890" y="4677525"/>
            <a:ext cx="3822393" cy="461665"/>
          </a:xfrm>
          <a:prstGeom prst="rect">
            <a:avLst/>
          </a:prstGeom>
          <a:solidFill>
            <a:srgbClr val="CCFFCC"/>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128-bit </a:t>
            </a:r>
            <a:r>
              <a:rPr kumimoji="0" lang="hu-HU" sz="1200" b="0" i="0" u="none" strike="noStrike" kern="1200" cap="none" spc="0" normalizeH="0" baseline="0" noProof="0" err="1">
                <a:ln>
                  <a:noFill/>
                </a:ln>
                <a:solidFill>
                  <a:srgbClr val="000000"/>
                </a:solidFill>
                <a:effectLst/>
                <a:uLnTx/>
                <a:uFillTx/>
                <a:latin typeface="Verdana"/>
                <a:ea typeface="+mn-ea"/>
                <a:cs typeface="+mn-cs"/>
              </a:rPr>
              <a:t>lane</a:t>
            </a:r>
            <a:r>
              <a:rPr kumimoji="0" lang="hu-HU" sz="1200" b="0" i="0" u="none" strike="noStrike" kern="1200" cap="none" spc="0" normalizeH="0" baseline="0" noProof="0">
                <a:ln>
                  <a:noFill/>
                </a:ln>
                <a:solidFill>
                  <a:srgbClr val="000000"/>
                </a:solidFill>
                <a:effectLst/>
                <a:uLnTx/>
                <a:uFillTx/>
                <a:latin typeface="Verdana"/>
                <a:ea typeface="+mn-ea"/>
                <a:cs typeface="+mn-cs"/>
              </a:rPr>
              <a:t>: FX8/16/32/64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                                 FP16</a:t>
            </a:r>
            <a:r>
              <a:rPr kumimoji="0" lang="hu-HU" sz="1200" b="0" i="0" u="none" strike="noStrike" kern="1200" cap="none" spc="0" normalizeH="0" baseline="30000" noProof="0">
                <a:ln>
                  <a:noFill/>
                </a:ln>
                <a:solidFill>
                  <a:srgbClr val="000000"/>
                </a:solidFill>
                <a:effectLst/>
                <a:uLnTx/>
                <a:uFillTx/>
                <a:latin typeface="Verdana"/>
                <a:ea typeface="+mn-ea"/>
                <a:cs typeface="+mn-cs"/>
              </a:rPr>
              <a:t>3</a:t>
            </a:r>
            <a:r>
              <a:rPr kumimoji="0" lang="hu-HU" sz="1200" b="0" i="0" u="none" strike="noStrike" kern="1200" cap="none" spc="0" normalizeH="0" baseline="0" noProof="0">
                <a:ln>
                  <a:noFill/>
                </a:ln>
                <a:solidFill>
                  <a:srgbClr val="000000"/>
                </a:solidFill>
                <a:effectLst/>
                <a:uLnTx/>
                <a:uFillTx/>
                <a:latin typeface="Verdana"/>
                <a:ea typeface="+mn-ea"/>
                <a:cs typeface="+mn-cs"/>
              </a:rPr>
              <a:t>/32/64 operations</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6" name="TextBox 5"/>
          <p:cNvSpPr txBox="1"/>
          <p:nvPr/>
        </p:nvSpPr>
        <p:spPr>
          <a:xfrm>
            <a:off x="3194893" y="3954123"/>
            <a:ext cx="3533340"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FF0000"/>
                </a:solidFill>
                <a:effectLst/>
                <a:uLnTx/>
                <a:uFillTx/>
                <a:latin typeface="Verdana"/>
                <a:ea typeface="+mn-ea"/>
                <a:cs typeface="+mn-cs"/>
              </a:rPr>
              <a:t>S</a:t>
            </a:r>
            <a:r>
              <a:rPr kumimoji="0" lang="en-US" sz="1300" b="1" i="0" u="none" strike="noStrike" kern="1200" cap="none" spc="0" normalizeH="0" baseline="0" noProof="0" dirty="0">
                <a:ln>
                  <a:noFill/>
                </a:ln>
                <a:solidFill>
                  <a:srgbClr val="FF0000"/>
                </a:solidFill>
                <a:effectLst/>
                <a:uLnTx/>
                <a:uFillTx/>
                <a:latin typeface="Verdana"/>
                <a:ea typeface="+mn-ea"/>
                <a:cs typeface="+mn-cs"/>
              </a:rPr>
              <a:t>VE </a:t>
            </a:r>
            <a:r>
              <a:rPr kumimoji="0" lang="en-US" sz="1300" i="0" u="none" strike="noStrike" kern="1200" cap="none" spc="0" normalizeH="0" baseline="0" noProof="0" dirty="0">
                <a:ln>
                  <a:noFill/>
                </a:ln>
                <a:effectLst/>
                <a:uLnTx/>
                <a:uFillTx/>
                <a:latin typeface="Verdana"/>
                <a:ea typeface="+mn-ea"/>
                <a:cs typeface="+mn-cs"/>
              </a:rPr>
              <a:t>(2016</a:t>
            </a:r>
            <a:r>
              <a:rPr kumimoji="0" lang="en-US" sz="1300" i="0" u="none" strike="noStrike" kern="1200" cap="none" spc="0" normalizeH="0" baseline="0" noProof="0" dirty="0" smtClean="0">
                <a:ln>
                  <a:noFill/>
                </a:ln>
                <a:effectLst/>
                <a:uLnTx/>
                <a:uFillTx/>
                <a:latin typeface="Verdana"/>
                <a:ea typeface="+mn-ea"/>
                <a:cs typeface="+mn-cs"/>
              </a:rPr>
              <a:t>) </a:t>
            </a:r>
            <a:r>
              <a:rPr kumimoji="0" lang="hu-HU" sz="1300" b="1" i="0" u="none" strike="noStrike" kern="1200" cap="none" spc="0" normalizeH="0" baseline="0" noProof="0" dirty="0" smtClean="0">
                <a:ln>
                  <a:noFill/>
                </a:ln>
                <a:solidFill>
                  <a:srgbClr val="FF0000"/>
                </a:solidFill>
                <a:effectLst/>
                <a:uLnTx/>
                <a:uFillTx/>
                <a:latin typeface="Verdana"/>
                <a:ea typeface="+mn-ea"/>
                <a:cs typeface="+mn-cs"/>
              </a:rPr>
              <a:t>/</a:t>
            </a:r>
            <a:r>
              <a:rPr kumimoji="0" lang="hu-HU" sz="1300" b="1" i="0" u="none" strike="noStrike" kern="1200" cap="none" spc="0" normalizeH="0" baseline="0" noProof="0" dirty="0">
                <a:ln>
                  <a:noFill/>
                </a:ln>
                <a:solidFill>
                  <a:srgbClr val="FF0000"/>
                </a:solidFill>
                <a:effectLst/>
                <a:uLnTx/>
                <a:uFillTx/>
                <a:latin typeface="Verdana"/>
                <a:ea typeface="+mn-ea"/>
                <a:cs typeface="+mn-cs"/>
              </a:rPr>
              <a:t>SVE2 </a:t>
            </a:r>
            <a:r>
              <a:rPr kumimoji="0" lang="en-GB" sz="1300" i="0" u="none" strike="noStrike" kern="1200" cap="none" spc="0" normalizeH="0" baseline="0" noProof="0" dirty="0">
                <a:ln>
                  <a:noFill/>
                </a:ln>
                <a:effectLst/>
                <a:uLnTx/>
                <a:uFillTx/>
                <a:latin typeface="Verdana"/>
                <a:ea typeface="+mn-ea"/>
                <a:cs typeface="+mn-cs"/>
              </a:rPr>
              <a:t>(2021)</a:t>
            </a:r>
            <a:r>
              <a:rPr kumimoji="0" lang="en-GB" sz="1300" b="1" i="0" u="none" strike="noStrike" kern="1200" cap="none" spc="0" normalizeH="0" baseline="0" noProof="0" dirty="0">
                <a:ln>
                  <a:noFill/>
                </a:ln>
                <a:solidFill>
                  <a:srgbClr val="FF0000"/>
                </a:solidFill>
                <a:effectLst/>
                <a:uLnTx/>
                <a:uFillTx/>
                <a:latin typeface="Verdana"/>
                <a:ea typeface="+mn-ea"/>
                <a:cs typeface="+mn-cs"/>
              </a:rPr>
              <a:t> </a:t>
            </a:r>
            <a:r>
              <a:rPr kumimoji="0" lang="hu-HU" sz="1300" b="1" i="0" u="none" strike="noStrike" kern="1200" cap="none" spc="0" normalizeH="0" baseline="0" noProof="0" dirty="0">
                <a:ln>
                  <a:noFill/>
                </a:ln>
                <a:solidFill>
                  <a:srgbClr val="FF0000"/>
                </a:solidFill>
                <a:effectLst/>
                <a:uLnTx/>
                <a:uFillTx/>
                <a:latin typeface="Verdana"/>
                <a:ea typeface="+mn-ea"/>
                <a:cs typeface="+mn-cs"/>
              </a:rPr>
              <a:t>extension</a:t>
            </a:r>
            <a:r>
              <a:rPr kumimoji="0" lang="en-GB" sz="1300" b="1" i="0" u="none" strike="noStrike" kern="1200" cap="none" spc="0" normalizeH="0" baseline="0" noProof="0" dirty="0">
                <a:ln>
                  <a:noFill/>
                </a:ln>
                <a:solidFill>
                  <a:srgbClr val="FF0000"/>
                </a:solidFill>
                <a:effectLst/>
                <a:uLnTx/>
                <a:uFillTx/>
                <a:latin typeface="Verdana"/>
                <a:ea typeface="+mn-ea"/>
                <a:cs typeface="+mn-cs"/>
              </a:rPr>
              <a:t>s</a:t>
            </a:r>
            <a:endParaRPr kumimoji="0" lang="hu-HU" sz="1300" b="1" i="0" u="none" strike="noStrike" kern="1200" cap="none" spc="0" normalizeH="0" baseline="0" noProof="0" dirty="0">
              <a:ln>
                <a:noFill/>
              </a:ln>
              <a:solidFill>
                <a:srgbClr val="FF0000"/>
              </a:solidFill>
              <a:effectLst/>
              <a:uLnTx/>
              <a:uFillTx/>
              <a:latin typeface="Verdana"/>
              <a:ea typeface="+mn-ea"/>
              <a:cs typeface="+mn-cs"/>
            </a:endParaRPr>
          </a:p>
        </p:txBody>
      </p:sp>
      <p:sp>
        <p:nvSpPr>
          <p:cNvPr id="7" name="TextBox 6"/>
          <p:cNvSpPr txBox="1"/>
          <p:nvPr/>
        </p:nvSpPr>
        <p:spPr>
          <a:xfrm>
            <a:off x="3764863" y="1396032"/>
            <a:ext cx="161775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srgbClr val="000000"/>
                </a:solidFill>
                <a:effectLst/>
                <a:uLnTx/>
                <a:uFillTx/>
                <a:latin typeface="Verdana"/>
                <a:ea typeface="+mn-ea"/>
                <a:cs typeface="+mn-cs"/>
              </a:rPr>
              <a:t>Armv8</a:t>
            </a:r>
            <a:r>
              <a:rPr kumimoji="0" lang="en-US" sz="1200" b="1" i="0" u="none" strike="noStrike" kern="1200" cap="none" spc="0" normalizeH="0" baseline="0" noProof="0">
                <a:ln>
                  <a:noFill/>
                </a:ln>
                <a:solidFill>
                  <a:srgbClr val="000000"/>
                </a:solidFill>
                <a:effectLst/>
                <a:uLnTx/>
                <a:uFillTx/>
                <a:latin typeface="Verdana"/>
                <a:ea typeface="+mn-ea"/>
                <a:cs typeface="+mn-cs"/>
              </a:rPr>
              <a:t>.2</a:t>
            </a:r>
            <a:endParaRPr kumimoji="0" lang="hu-HU" sz="1200" b="1"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srgbClr val="000000"/>
                </a:solidFill>
                <a:effectLst/>
                <a:uLnTx/>
                <a:uFillTx/>
                <a:latin typeface="Verdana"/>
                <a:ea typeface="+mn-ea"/>
                <a:cs typeface="+mn-cs"/>
              </a:rPr>
              <a:t>(AArch64 mode)</a:t>
            </a:r>
            <a:endParaRPr kumimoji="0" lang="en-US" sz="1200" b="1" i="0" u="none" strike="noStrike" kern="1200" cap="none" spc="0" normalizeH="0" baseline="0" noProof="0">
              <a:ln>
                <a:noFill/>
              </a:ln>
              <a:solidFill>
                <a:srgbClr val="000000"/>
              </a:solidFill>
              <a:effectLst/>
              <a:uLnTx/>
              <a:uFillTx/>
              <a:latin typeface="Verdana"/>
              <a:ea typeface="+mn-ea"/>
              <a:cs typeface="+mn-cs"/>
            </a:endParaRPr>
          </a:p>
        </p:txBody>
      </p:sp>
      <p:sp>
        <p:nvSpPr>
          <p:cNvPr id="8" name="Rectangle 7"/>
          <p:cNvSpPr/>
          <p:nvPr/>
        </p:nvSpPr>
        <p:spPr bwMode="auto">
          <a:xfrm>
            <a:off x="6270301" y="2438950"/>
            <a:ext cx="2385594" cy="540000"/>
          </a:xfrm>
          <a:prstGeom prst="rect">
            <a:avLst/>
          </a:prstGeom>
          <a:solidFill>
            <a:schemeClr val="bg1">
              <a:lumMod val="5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 name="TextBox 8"/>
          <p:cNvSpPr txBox="1"/>
          <p:nvPr/>
        </p:nvSpPr>
        <p:spPr>
          <a:xfrm>
            <a:off x="7244334" y="3011210"/>
            <a:ext cx="478016" cy="2601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128</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10" name="TextBox 9"/>
          <p:cNvSpPr txBox="1"/>
          <p:nvPr/>
        </p:nvSpPr>
        <p:spPr>
          <a:xfrm>
            <a:off x="8647263" y="2653932"/>
            <a:ext cx="380232" cy="2601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32</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11" name="TextBox 10"/>
          <p:cNvSpPr txBox="1"/>
          <p:nvPr/>
        </p:nvSpPr>
        <p:spPr>
          <a:xfrm>
            <a:off x="3716905" y="1836684"/>
            <a:ext cx="1681871"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err="1">
                <a:ln>
                  <a:noFill/>
                </a:ln>
                <a:solidFill>
                  <a:srgbClr val="0070C0"/>
                </a:solidFill>
                <a:effectLst/>
                <a:uLnTx/>
                <a:uFillTx/>
                <a:latin typeface="Verdana"/>
                <a:ea typeface="+mn-ea"/>
                <a:cs typeface="+mn-cs"/>
              </a:rPr>
              <a:t>SVE</a:t>
            </a:r>
            <a:r>
              <a:rPr kumimoji="0" lang="hu-HU" sz="1300" b="1" i="0" u="none" strike="noStrike" kern="1200" cap="none" spc="0" normalizeH="0" baseline="0" noProof="0">
                <a:ln>
                  <a:noFill/>
                </a:ln>
                <a:solidFill>
                  <a:srgbClr val="0070C0"/>
                </a:solidFill>
                <a:effectLst/>
                <a:uLnTx/>
                <a:uFillTx/>
                <a:latin typeface="Verdana"/>
                <a:ea typeface="+mn-ea"/>
                <a:cs typeface="+mn-cs"/>
              </a:rPr>
              <a:t> register set</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13" name="TextBox 12"/>
          <p:cNvSpPr txBox="1"/>
          <p:nvPr/>
        </p:nvSpPr>
        <p:spPr>
          <a:xfrm>
            <a:off x="3685586" y="4262217"/>
            <a:ext cx="24288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70C0"/>
                </a:solidFill>
                <a:effectLst/>
                <a:uLnTx/>
                <a:uFillTx/>
                <a:latin typeface="Verdana"/>
                <a:ea typeface="+mn-ea"/>
                <a:cs typeface="+mn-cs"/>
              </a:rPr>
              <a:t>Up to 16x 128-bit wide</a:t>
            </a:r>
            <a:r>
              <a:rPr kumimoji="0" lang="hu-HU" sz="1200" b="0" i="1" u="none" strike="noStrike" kern="1200" cap="none" spc="0" normalizeH="0" baseline="0" noProof="0">
                <a:ln>
                  <a:noFill/>
                </a:ln>
                <a:solidFill>
                  <a:srgbClr val="0070C0"/>
                </a:solidFill>
                <a:effectLst/>
                <a:uLnTx/>
                <a:uFillTx/>
                <a:latin typeface="Verdana"/>
                <a:ea typeface="+mn-ea"/>
                <a:cs typeface="+mn-cs"/>
              </a:rPr>
              <a:t> </a:t>
            </a:r>
            <a:r>
              <a:rPr kumimoji="0" lang="hu-HU" sz="1200" b="0" i="1" u="none" strike="noStrike" kern="1200" cap="none" spc="0" normalizeH="0" baseline="0" noProof="0" err="1">
                <a:ln>
                  <a:noFill/>
                </a:ln>
                <a:solidFill>
                  <a:srgbClr val="0070C0"/>
                </a:solidFill>
                <a:effectLst/>
                <a:uLnTx/>
                <a:uFillTx/>
                <a:latin typeface="Verdana"/>
                <a:ea typeface="+mn-ea"/>
                <a:cs typeface="+mn-cs"/>
              </a:rPr>
              <a:t>lanes</a:t>
            </a:r>
            <a:endParaRPr kumimoji="0" lang="en-US" sz="1200" b="0" i="1" u="none" strike="noStrike" kern="1200" cap="none" spc="0" normalizeH="0" baseline="0" noProof="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70C0"/>
                </a:solidFill>
                <a:effectLst/>
                <a:uLnTx/>
                <a:uFillTx/>
                <a:latin typeface="Verdana"/>
                <a:ea typeface="+mn-ea"/>
                <a:cs typeface="+mn-cs"/>
              </a:rPr>
              <a:t>FX/FP </a:t>
            </a:r>
            <a:r>
              <a:rPr kumimoji="0" lang="hu-HU" sz="1200" b="0" i="1" u="none" strike="noStrike" kern="1200" cap="none" spc="0" normalizeH="0" baseline="0" noProof="0">
                <a:ln>
                  <a:noFill/>
                </a:ln>
                <a:solidFill>
                  <a:srgbClr val="0070C0"/>
                </a:solidFill>
                <a:effectLst/>
                <a:uLnTx/>
                <a:uFillTx/>
                <a:latin typeface="Verdana"/>
                <a:ea typeface="+mn-ea"/>
                <a:cs typeface="+mn-cs"/>
              </a:rPr>
              <a:t>SIMD (vector) data</a:t>
            </a:r>
            <a:endParaRPr kumimoji="0" lang="en-US" sz="1200" b="0" i="1" u="none" strike="noStrike" kern="1200" cap="none" spc="0" normalizeH="0" baseline="0" noProof="0">
              <a:ln>
                <a:noFill/>
              </a:ln>
              <a:solidFill>
                <a:srgbClr val="0070C0"/>
              </a:solidFill>
              <a:effectLst/>
              <a:uLnTx/>
              <a:uFillTx/>
              <a:latin typeface="Verdana"/>
              <a:ea typeface="+mn-ea"/>
              <a:cs typeface="+mn-cs"/>
            </a:endParaRPr>
          </a:p>
        </p:txBody>
      </p:sp>
      <p:sp>
        <p:nvSpPr>
          <p:cNvPr id="16" name="Rectangle 15"/>
          <p:cNvSpPr/>
          <p:nvPr/>
        </p:nvSpPr>
        <p:spPr bwMode="auto">
          <a:xfrm>
            <a:off x="3877349" y="2437112"/>
            <a:ext cx="2385594" cy="540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7" name="Rectangle 16"/>
          <p:cNvSpPr/>
          <p:nvPr/>
        </p:nvSpPr>
        <p:spPr bwMode="auto">
          <a:xfrm>
            <a:off x="277278" y="2423665"/>
            <a:ext cx="2385594" cy="540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8" name="TextBox 17"/>
          <p:cNvSpPr txBox="1"/>
          <p:nvPr/>
        </p:nvSpPr>
        <p:spPr>
          <a:xfrm>
            <a:off x="3031366" y="2447227"/>
            <a:ext cx="6030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9" name="Left Brace 18"/>
          <p:cNvSpPr/>
          <p:nvPr/>
        </p:nvSpPr>
        <p:spPr bwMode="auto">
          <a:xfrm rot="16200000">
            <a:off x="4333774" y="-888967"/>
            <a:ext cx="253770" cy="836676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0" name="TextBox 19"/>
          <p:cNvSpPr txBox="1"/>
          <p:nvPr/>
        </p:nvSpPr>
        <p:spPr>
          <a:xfrm>
            <a:off x="2996825" y="3476198"/>
            <a:ext cx="3171061"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Up to 16 x 128-bit (Up to 2048-bit)</a:t>
            </a:r>
          </a:p>
        </p:txBody>
      </p:sp>
      <p:sp>
        <p:nvSpPr>
          <p:cNvPr id="21" name="TextBox 20"/>
          <p:cNvSpPr txBox="1"/>
          <p:nvPr/>
        </p:nvSpPr>
        <p:spPr>
          <a:xfrm>
            <a:off x="68170" y="413665"/>
            <a:ext cx="75865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Data widths of </a:t>
            </a:r>
            <a:r>
              <a:rPr kumimoji="0" lang="en-GB" sz="1800" b="0" i="0" u="none" strike="noStrike" kern="1200" cap="none" spc="0" normalizeH="0" baseline="0" noProof="0" dirty="0">
                <a:ln>
                  <a:noFill/>
                </a:ln>
                <a:solidFill>
                  <a:srgbClr val="2D2D8A"/>
                </a:solidFill>
                <a:effectLst/>
                <a:uLnTx/>
                <a:uFillTx/>
                <a:latin typeface="Verdana"/>
                <a:ea typeface="+mn-ea"/>
                <a:cs typeface="+mn-cs"/>
              </a:rPr>
              <a:t>the SVE registers and SVE instruction operands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Rounded Rectangle 4"/>
          <p:cNvSpPr/>
          <p:nvPr/>
        </p:nvSpPr>
        <p:spPr bwMode="auto">
          <a:xfrm>
            <a:off x="250825" y="1315216"/>
            <a:ext cx="8731665" cy="4229020"/>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w="28575">
                <a:solidFill>
                  <a:srgbClr val="000000"/>
                </a:solidFill>
              </a:ln>
              <a:solidFill>
                <a:srgbClr val="000000"/>
              </a:solidFill>
              <a:effectLst/>
              <a:uLnTx/>
              <a:uFillTx/>
              <a:latin typeface="Verdana" pitchFamily="34" charset="0"/>
              <a:ea typeface="+mn-ea"/>
              <a:cs typeface="+mn-cs"/>
            </a:endParaRPr>
          </a:p>
        </p:txBody>
      </p:sp>
      <p:sp>
        <p:nvSpPr>
          <p:cNvPr id="23" name="TextBox 22"/>
          <p:cNvSpPr txBox="1"/>
          <p:nvPr/>
        </p:nvSpPr>
        <p:spPr>
          <a:xfrm>
            <a:off x="7137285" y="2151442"/>
            <a:ext cx="7168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 </a:t>
            </a:r>
            <a:r>
              <a:rPr kumimoji="0" lang="hu-HU" sz="1200" b="0" i="0" u="none" strike="noStrike" kern="1200" cap="none" spc="0" normalizeH="0" baseline="0" noProof="0" err="1">
                <a:ln>
                  <a:noFill/>
                </a:ln>
                <a:solidFill>
                  <a:srgbClr val="000000"/>
                </a:solidFill>
                <a:effectLst/>
                <a:uLnTx/>
                <a:uFillTx/>
                <a:latin typeface="Verdana"/>
                <a:ea typeface="+mn-ea"/>
                <a:cs typeface="+mn-cs"/>
              </a:rPr>
              <a:t>lane</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25" name="TextBox 24"/>
          <p:cNvSpPr txBox="1"/>
          <p:nvPr/>
        </p:nvSpPr>
        <p:spPr>
          <a:xfrm>
            <a:off x="4800242" y="2151442"/>
            <a:ext cx="7168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2. </a:t>
            </a:r>
            <a:r>
              <a:rPr kumimoji="0" lang="hu-HU" sz="1200" b="0" i="0" u="none" strike="noStrike" kern="1200" cap="none" spc="0" normalizeH="0" baseline="0" noProof="0" err="1">
                <a:ln>
                  <a:noFill/>
                </a:ln>
                <a:solidFill>
                  <a:srgbClr val="000000"/>
                </a:solidFill>
                <a:effectLst/>
                <a:uLnTx/>
                <a:uFillTx/>
                <a:latin typeface="Verdana"/>
                <a:ea typeface="+mn-ea"/>
                <a:cs typeface="+mn-cs"/>
              </a:rPr>
              <a:t>lane</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26" name="TextBox 25"/>
          <p:cNvSpPr txBox="1"/>
          <p:nvPr/>
        </p:nvSpPr>
        <p:spPr>
          <a:xfrm>
            <a:off x="1016605" y="2151442"/>
            <a:ext cx="7601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a:t>
            </a:r>
            <a:r>
              <a:rPr kumimoji="0" lang="en-US" sz="1200" b="0" i="0" u="none" strike="noStrike" kern="1200" cap="none" spc="0" normalizeH="0" baseline="0" noProof="0">
                <a:ln>
                  <a:noFill/>
                </a:ln>
                <a:solidFill>
                  <a:srgbClr val="000000"/>
                </a:solidFill>
                <a:effectLst/>
                <a:uLnTx/>
                <a:uFillTx/>
                <a:latin typeface="Verdana"/>
                <a:ea typeface="+mn-ea"/>
                <a:cs typeface="+mn-cs"/>
              </a:rPr>
              <a:t>5</a:t>
            </a:r>
            <a:r>
              <a:rPr kumimoji="0" lang="hu-HU"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err="1">
                <a:ln>
                  <a:noFill/>
                </a:ln>
                <a:solidFill>
                  <a:srgbClr val="000000"/>
                </a:solidFill>
                <a:effectLst/>
                <a:uLnTx/>
                <a:uFillTx/>
                <a:latin typeface="Verdana"/>
                <a:ea typeface="+mn-ea"/>
                <a:cs typeface="+mn-cs"/>
              </a:rPr>
              <a:t>lane</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12" name="Szövegdoboz 11"/>
          <p:cNvSpPr txBox="1"/>
          <p:nvPr/>
        </p:nvSpPr>
        <p:spPr>
          <a:xfrm>
            <a:off x="250824" y="5806424"/>
            <a:ext cx="8911685" cy="9079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data width must be multiples of 128 bits, up to 16x128-bit.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1.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lane </a:t>
            </a:r>
            <a:r>
              <a:rPr kumimoji="0" lang="en-US" sz="1600" b="0" i="0" u="none" strike="noStrike" kern="1200" cap="none" spc="0" normalizeH="0" baseline="0" noProof="0" dirty="0">
                <a:ln>
                  <a:noFill/>
                </a:ln>
                <a:solidFill>
                  <a:srgbClr val="000000"/>
                </a:solidFill>
                <a:effectLst/>
                <a:uLnTx/>
                <a:uFillTx/>
                <a:latin typeface="Verdana"/>
                <a:ea typeface="+mn-ea"/>
                <a:cs typeface="+mn-cs"/>
              </a:rPr>
              <a:t>(128 bits) of the SVE register set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is </a:t>
            </a:r>
            <a:r>
              <a:rPr kumimoji="0" lang="en-US" sz="1600" b="0" i="0" u="none" strike="noStrike" kern="1200" cap="none" spc="0" normalizeH="0" baseline="0" noProof="0" dirty="0">
                <a:ln>
                  <a:noFill/>
                </a:ln>
                <a:solidFill>
                  <a:srgbClr val="000000"/>
                </a:solidFill>
                <a:effectLst/>
                <a:uLnTx/>
                <a:uFillTx/>
                <a:latin typeface="Verdana"/>
                <a:ea typeface="+mn-ea"/>
                <a:cs typeface="+mn-cs"/>
              </a:rPr>
              <a:t>shared with the 32 128-bit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SIMD registers of the Arm8.0 ISA.</a:t>
            </a:r>
          </a:p>
        </p:txBody>
      </p:sp>
      <p:sp>
        <p:nvSpPr>
          <p:cNvPr id="24"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3668339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6</a:t>
            </a:r>
            <a:r>
              <a:rPr lang="hu-HU" sz="1700" dirty="0">
                <a:solidFill>
                  <a:srgbClr val="FFFFFF"/>
                </a:solidFill>
              </a:rPr>
              <a:t>)</a:t>
            </a:r>
            <a:endParaRPr lang="en-US" sz="1700" dirty="0">
              <a:solidFill>
                <a:srgbClr val="FFFFFF"/>
              </a:solidFill>
            </a:endParaRPr>
          </a:p>
        </p:txBody>
      </p:sp>
      <p:pic>
        <p:nvPicPr>
          <p:cNvPr id="9" name="Picture 8"/>
          <p:cNvPicPr>
            <a:picLocks noChangeAspect="1"/>
          </p:cNvPicPr>
          <p:nvPr/>
        </p:nvPicPr>
        <p:blipFill rotWithShape="1">
          <a:blip r:embed="rId2"/>
          <a:srcRect t="52625" b="6688"/>
          <a:stretch/>
        </p:blipFill>
        <p:spPr>
          <a:xfrm>
            <a:off x="648357" y="1043734"/>
            <a:ext cx="8154113" cy="3555395"/>
          </a:xfrm>
          <a:prstGeom prst="rect">
            <a:avLst/>
          </a:prstGeom>
        </p:spPr>
      </p:pic>
      <p:sp>
        <p:nvSpPr>
          <p:cNvPr id="3" name="TextBox 2"/>
          <p:cNvSpPr txBox="1"/>
          <p:nvPr/>
        </p:nvSpPr>
        <p:spPr>
          <a:xfrm>
            <a:off x="73288" y="413665"/>
            <a:ext cx="4712765" cy="369332"/>
          </a:xfrm>
          <a:prstGeom prst="rect">
            <a:avLst/>
          </a:prstGeom>
          <a:noFill/>
        </p:spPr>
        <p:txBody>
          <a:bodyPr wrap="none" rtlCol="0">
            <a:spAutoFit/>
          </a:bodyPr>
          <a:lstStyle/>
          <a:p>
            <a:r>
              <a:rPr lang="en-US" dirty="0">
                <a:solidFill>
                  <a:schemeClr val="accent6"/>
                </a:solidFill>
              </a:rPr>
              <a:t>Possible data types per 128-bit </a:t>
            </a:r>
            <a:r>
              <a:rPr lang="en-US" dirty="0"/>
              <a:t>[116]</a:t>
            </a:r>
          </a:p>
        </p:txBody>
      </p:sp>
      <p:sp>
        <p:nvSpPr>
          <p:cNvPr id="4" name="TextBox 3"/>
          <p:cNvSpPr txBox="1"/>
          <p:nvPr/>
        </p:nvSpPr>
        <p:spPr>
          <a:xfrm>
            <a:off x="656565" y="2426403"/>
            <a:ext cx="1305165" cy="1092607"/>
          </a:xfrm>
          <a:prstGeom prst="rect">
            <a:avLst/>
          </a:prstGeom>
          <a:noFill/>
        </p:spPr>
        <p:txBody>
          <a:bodyPr wrap="none" rtlCol="0">
            <a:spAutoFit/>
          </a:bodyPr>
          <a:lstStyle/>
          <a:p>
            <a:r>
              <a:rPr lang="en-US" sz="1300" dirty="0"/>
              <a:t>8-bit: FX</a:t>
            </a:r>
          </a:p>
          <a:p>
            <a:r>
              <a:rPr lang="en-US" sz="1300" dirty="0"/>
              <a:t>16-bit: FX/FP</a:t>
            </a:r>
          </a:p>
          <a:p>
            <a:r>
              <a:rPr lang="en-US" sz="1300" dirty="0"/>
              <a:t>32-bit: FX/FP</a:t>
            </a:r>
          </a:p>
          <a:p>
            <a:r>
              <a:rPr lang="en-US" sz="1300" dirty="0"/>
              <a:t>64-bit: FX/FP</a:t>
            </a:r>
          </a:p>
          <a:p>
            <a:r>
              <a:rPr lang="en-US" sz="1300" dirty="0"/>
              <a:t>128-bit: FX</a:t>
            </a:r>
          </a:p>
        </p:txBody>
      </p:sp>
      <p:sp>
        <p:nvSpPr>
          <p:cNvPr id="5" name="TextBox 4"/>
          <p:cNvSpPr txBox="1"/>
          <p:nvPr/>
        </p:nvSpPr>
        <p:spPr>
          <a:xfrm>
            <a:off x="521550" y="2111368"/>
            <a:ext cx="1794017" cy="292388"/>
          </a:xfrm>
          <a:prstGeom prst="rect">
            <a:avLst/>
          </a:prstGeom>
          <a:noFill/>
        </p:spPr>
        <p:txBody>
          <a:bodyPr wrap="none" rtlCol="0">
            <a:spAutoFit/>
          </a:bodyPr>
          <a:lstStyle/>
          <a:p>
            <a:r>
              <a:rPr lang="en-US" sz="1300" dirty="0"/>
              <a:t>Possible data types</a:t>
            </a:r>
          </a:p>
        </p:txBody>
      </p:sp>
    </p:spTree>
    <p:extLst>
      <p:ext uri="{BB962C8B-B14F-4D97-AF65-F5344CB8AC3E}">
        <p14:creationId xmlns:p14="http://schemas.microsoft.com/office/powerpoint/2010/main" val="8194914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7</a:t>
            </a:r>
            <a:r>
              <a:rPr lang="hu-HU" sz="1700" dirty="0">
                <a:solidFill>
                  <a:srgbClr val="FFFFFF"/>
                </a:solidFill>
              </a:rPr>
              <a:t>)</a:t>
            </a:r>
            <a:endParaRPr lang="en-US" sz="1700" dirty="0">
              <a:solidFill>
                <a:srgbClr val="FFFFFF"/>
              </a:solidFill>
            </a:endParaRPr>
          </a:p>
        </p:txBody>
      </p:sp>
      <p:sp>
        <p:nvSpPr>
          <p:cNvPr id="7" name="Text Box 4"/>
          <p:cNvSpPr txBox="1">
            <a:spLocks noChangeArrowheads="1"/>
          </p:cNvSpPr>
          <p:nvPr/>
        </p:nvSpPr>
        <p:spPr bwMode="auto">
          <a:xfrm>
            <a:off x="72462" y="44937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The SVE register set based SIMD extensions - Overview</a:t>
            </a:r>
          </a:p>
        </p:txBody>
      </p:sp>
      <p:graphicFrame>
        <p:nvGraphicFramePr>
          <p:cNvPr id="8" name="Table 7"/>
          <p:cNvGraphicFramePr>
            <a:graphicFrameLocks noGrp="1"/>
          </p:cNvGraphicFramePr>
          <p:nvPr>
            <p:extLst>
              <p:ext uri="{D42A27DB-BD31-4B8C-83A1-F6EECF244321}">
                <p14:modId xmlns:p14="http://schemas.microsoft.com/office/powerpoint/2010/main" val="2041074357"/>
              </p:ext>
            </p:extLst>
          </p:nvPr>
        </p:nvGraphicFramePr>
        <p:xfrm>
          <a:off x="-1071" y="1223756"/>
          <a:ext cx="9009275" cy="2295254"/>
        </p:xfrm>
        <a:graphic>
          <a:graphicData uri="http://schemas.openxmlformats.org/drawingml/2006/table">
            <a:tbl>
              <a:tblPr firstRow="1" bandRow="1">
                <a:tableStyleId>{5940675A-B579-460E-94D1-54222C63F5DA}</a:tableStyleId>
              </a:tblPr>
              <a:tblGrid>
                <a:gridCol w="953748">
                  <a:extLst>
                    <a:ext uri="{9D8B030D-6E8A-4147-A177-3AD203B41FA5}">
                      <a16:colId xmlns:a16="http://schemas.microsoft.com/office/drawing/2014/main" val="20000"/>
                    </a:ext>
                  </a:extLst>
                </a:gridCol>
                <a:gridCol w="751577">
                  <a:extLst>
                    <a:ext uri="{9D8B030D-6E8A-4147-A177-3AD203B41FA5}">
                      <a16:colId xmlns:a16="http://schemas.microsoft.com/office/drawing/2014/main" val="20001"/>
                    </a:ext>
                  </a:extLst>
                </a:gridCol>
                <a:gridCol w="1133852">
                  <a:extLst>
                    <a:ext uri="{9D8B030D-6E8A-4147-A177-3AD203B41FA5}">
                      <a16:colId xmlns:a16="http://schemas.microsoft.com/office/drawing/2014/main" val="20002"/>
                    </a:ext>
                  </a:extLst>
                </a:gridCol>
                <a:gridCol w="1616318">
                  <a:extLst>
                    <a:ext uri="{9D8B030D-6E8A-4147-A177-3AD203B41FA5}">
                      <a16:colId xmlns:a16="http://schemas.microsoft.com/office/drawing/2014/main" val="20003"/>
                    </a:ext>
                  </a:extLst>
                </a:gridCol>
                <a:gridCol w="1170130">
                  <a:extLst>
                    <a:ext uri="{9D8B030D-6E8A-4147-A177-3AD203B41FA5}">
                      <a16:colId xmlns:a16="http://schemas.microsoft.com/office/drawing/2014/main" val="20004"/>
                    </a:ext>
                  </a:extLst>
                </a:gridCol>
                <a:gridCol w="1794255">
                  <a:extLst>
                    <a:ext uri="{9D8B030D-6E8A-4147-A177-3AD203B41FA5}">
                      <a16:colId xmlns:a16="http://schemas.microsoft.com/office/drawing/2014/main" val="20005"/>
                    </a:ext>
                  </a:extLst>
                </a:gridCol>
                <a:gridCol w="1589395">
                  <a:extLst>
                    <a:ext uri="{9D8B030D-6E8A-4147-A177-3AD203B41FA5}">
                      <a16:colId xmlns:a16="http://schemas.microsoft.com/office/drawing/2014/main" val="2337066772"/>
                    </a:ext>
                  </a:extLst>
                </a:gridCol>
              </a:tblGrid>
              <a:tr h="393066">
                <a:tc rowSpan="2" gridSpan="2">
                  <a:txBody>
                    <a:bodyPr/>
                    <a:lstStyle/>
                    <a:p>
                      <a:pPr algn="ctr"/>
                      <a:r>
                        <a:rPr lang="en-US" sz="1200" dirty="0">
                          <a:solidFill>
                            <a:schemeClr val="bg1"/>
                          </a:solidFill>
                        </a:rPr>
                        <a:t>ARM ISA</a:t>
                      </a:r>
                    </a:p>
                  </a:txBody>
                  <a:tcPr anchor="ctr">
                    <a:solidFill>
                      <a:srgbClr val="0070C0"/>
                    </a:solidFill>
                  </a:tcPr>
                </a:tc>
                <a:tc rowSpan="2" hMerge="1">
                  <a:txBody>
                    <a:bodyPr/>
                    <a:lstStyle/>
                    <a:p>
                      <a:pPr algn="ctr"/>
                      <a:endParaRPr lang="en-US" sz="1200" dirty="0">
                        <a:solidFill>
                          <a:schemeClr val="bg1"/>
                        </a:solidFill>
                      </a:endParaRPr>
                    </a:p>
                  </a:txBody>
                  <a:tcPr anchor="ctr">
                    <a:solidFill>
                      <a:srgbClr val="0070C0"/>
                    </a:solidFill>
                  </a:tcPr>
                </a:tc>
                <a:tc rowSpan="3">
                  <a:txBody>
                    <a:bodyPr/>
                    <a:lstStyle/>
                    <a:p>
                      <a:pPr algn="ctr"/>
                      <a:r>
                        <a:rPr lang="en-US" sz="1200" dirty="0">
                          <a:solidFill>
                            <a:schemeClr val="bg1"/>
                          </a:solidFill>
                        </a:rPr>
                        <a:t>ISA</a:t>
                      </a:r>
                    </a:p>
                    <a:p>
                      <a:pPr algn="ctr"/>
                      <a:r>
                        <a:rPr lang="en-US" sz="1200" dirty="0">
                          <a:solidFill>
                            <a:schemeClr val="bg1"/>
                          </a:solidFill>
                        </a:rPr>
                        <a:t> extension</a:t>
                      </a:r>
                    </a:p>
                  </a:txBody>
                  <a:tcPr anchor="ctr">
                    <a:solidFill>
                      <a:schemeClr val="bg1">
                        <a:lumMod val="50000"/>
                      </a:schemeClr>
                    </a:solidFill>
                  </a:tcPr>
                </a:tc>
                <a:tc gridSpan="4">
                  <a:txBody>
                    <a:bodyPr/>
                    <a:lstStyle/>
                    <a:p>
                      <a:pPr algn="ctr"/>
                      <a:r>
                        <a:rPr lang="en-US" sz="1200" dirty="0">
                          <a:solidFill>
                            <a:schemeClr val="bg1"/>
                          </a:solidFill>
                        </a:rPr>
                        <a:t>The SVE register set based SIMD extensions</a:t>
                      </a:r>
                    </a:p>
                  </a:txBody>
                  <a:tcPr anchor="ctr">
                    <a:solidFill>
                      <a:srgbClr val="CC9900"/>
                    </a:solidFill>
                  </a:tcPr>
                </a:tc>
                <a:tc hMerge="1">
                  <a:txBody>
                    <a:bodyPr/>
                    <a:lstStyle/>
                    <a:p>
                      <a:endParaRPr lang="en-US"/>
                    </a:p>
                  </a:txBody>
                  <a:tcPr/>
                </a:tc>
                <a:tc hMerge="1">
                  <a:txBody>
                    <a:bodyPr/>
                    <a:lstStyle/>
                    <a:p>
                      <a:endParaRPr lang="en-US"/>
                    </a:p>
                  </a:txBody>
                  <a:tcPr/>
                </a:tc>
                <a:tc hMerge="1">
                  <a:txBody>
                    <a:bodyPr/>
                    <a:lstStyle/>
                    <a:p>
                      <a:pPr algn="ctr"/>
                      <a:endParaRPr lang="en-US" sz="1200" dirty="0">
                        <a:solidFill>
                          <a:schemeClr val="bg1"/>
                        </a:solidFill>
                      </a:endParaRPr>
                    </a:p>
                  </a:txBody>
                  <a:tcPr anchor="ctr">
                    <a:solidFill>
                      <a:srgbClr val="CC9900"/>
                    </a:solidFill>
                  </a:tcPr>
                </a:tc>
                <a:extLst>
                  <a:ext uri="{0D108BD9-81ED-4DB2-BD59-A6C34878D82A}">
                    <a16:rowId xmlns:a16="http://schemas.microsoft.com/office/drawing/2014/main" val="10000"/>
                  </a:ext>
                </a:extLst>
              </a:tr>
              <a:tr h="77617">
                <a:tc gridSpan="2" vMerge="1">
                  <a:txBody>
                    <a:bodyPr/>
                    <a:lstStyle/>
                    <a:p>
                      <a:pPr algn="ctr"/>
                      <a:endParaRPr lang="en-US" sz="1200" b="0" dirty="0"/>
                    </a:p>
                  </a:txBody>
                  <a:tcPr anchor="ctr"/>
                </a:tc>
                <a:tc hMerge="1" vMerge="1">
                  <a:txBody>
                    <a:bodyPr/>
                    <a:lstStyle/>
                    <a:p>
                      <a:pPr algn="ctr"/>
                      <a:endParaRPr lang="en-US" sz="1200" dirty="0"/>
                    </a:p>
                  </a:txBody>
                  <a:tcPr anchor="ctr"/>
                </a:tc>
                <a:tc vMerge="1">
                  <a:txBody>
                    <a:bodyPr/>
                    <a:lstStyle/>
                    <a:p>
                      <a:pPr algn="ctr"/>
                      <a:endParaRPr lang="en-US" sz="1200" dirty="0">
                        <a:solidFill>
                          <a:schemeClr val="bg1"/>
                        </a:solidFill>
                      </a:endParaRPr>
                    </a:p>
                  </a:txBody>
                  <a:tcPr anchor="ctr"/>
                </a:tc>
                <a:tc rowSpan="2">
                  <a:txBody>
                    <a:bodyPr/>
                    <a:lstStyle/>
                    <a:p>
                      <a:pPr algn="ctr"/>
                      <a:r>
                        <a:rPr lang="hu-HU" sz="1200">
                          <a:solidFill>
                            <a:schemeClr val="bg1"/>
                          </a:solidFill>
                        </a:rPr>
                        <a:t>Available</a:t>
                      </a:r>
                      <a:r>
                        <a:rPr lang="hu-HU" sz="1200" baseline="0">
                          <a:solidFill>
                            <a:schemeClr val="bg1"/>
                          </a:solidFill>
                        </a:rPr>
                        <a:t> </a:t>
                      </a:r>
                    </a:p>
                    <a:p>
                      <a:pPr algn="ctr"/>
                      <a:r>
                        <a:rPr lang="hu-HU" sz="1200" baseline="0">
                          <a:solidFill>
                            <a:schemeClr val="bg1"/>
                          </a:solidFill>
                        </a:rPr>
                        <a:t>r</a:t>
                      </a:r>
                      <a:r>
                        <a:rPr lang="en-US" sz="1200" err="1">
                          <a:solidFill>
                            <a:schemeClr val="bg1"/>
                          </a:solidFill>
                        </a:rPr>
                        <a:t>egister</a:t>
                      </a:r>
                      <a:r>
                        <a:rPr lang="en-US" sz="1200">
                          <a:solidFill>
                            <a:schemeClr val="bg1"/>
                          </a:solidFill>
                        </a:rPr>
                        <a:t> s</a:t>
                      </a:r>
                      <a:r>
                        <a:rPr lang="hu-HU" sz="1200">
                          <a:solidFill>
                            <a:schemeClr val="bg1"/>
                          </a:solidFill>
                        </a:rPr>
                        <a:t>et</a:t>
                      </a:r>
                      <a:endParaRPr lang="en-US" sz="1200">
                        <a:solidFill>
                          <a:schemeClr val="bg1"/>
                        </a:solidFill>
                      </a:endParaRPr>
                    </a:p>
                  </a:txBody>
                  <a:tcPr anchor="ctr">
                    <a:solidFill>
                      <a:srgbClr val="CC9900"/>
                    </a:solidFill>
                  </a:tcPr>
                </a:tc>
                <a:tc rowSpan="2">
                  <a:txBody>
                    <a:bodyPr/>
                    <a:lstStyle/>
                    <a:p>
                      <a:pPr algn="ctr"/>
                      <a:r>
                        <a:rPr lang="en-US" sz="1200">
                          <a:solidFill>
                            <a:schemeClr val="bg1"/>
                          </a:solidFill>
                        </a:rPr>
                        <a:t>Scalar</a:t>
                      </a:r>
                    </a:p>
                    <a:p>
                      <a:pPr algn="ctr"/>
                      <a:r>
                        <a:rPr lang="en-US" sz="1200">
                          <a:solidFill>
                            <a:schemeClr val="bg1"/>
                          </a:solidFill>
                        </a:rPr>
                        <a:t> data types</a:t>
                      </a:r>
                    </a:p>
                  </a:txBody>
                  <a:tcPr anchor="ctr">
                    <a:solidFill>
                      <a:srgbClr val="CC9900"/>
                    </a:solidFill>
                  </a:tcPr>
                </a:tc>
                <a:tc rowSpan="2">
                  <a:txBody>
                    <a:bodyPr/>
                    <a:lstStyle/>
                    <a:p>
                      <a:pPr algn="ctr"/>
                      <a:r>
                        <a:rPr lang="en-US" sz="1200" dirty="0">
                          <a:solidFill>
                            <a:schemeClr val="bg1"/>
                          </a:solidFill>
                        </a:rPr>
                        <a:t>Vector</a:t>
                      </a:r>
                    </a:p>
                    <a:p>
                      <a:pPr algn="ctr"/>
                      <a:r>
                        <a:rPr lang="en-US" sz="1200" dirty="0">
                          <a:solidFill>
                            <a:schemeClr val="bg1"/>
                          </a:solidFill>
                        </a:rPr>
                        <a:t> data types</a:t>
                      </a:r>
                    </a:p>
                  </a:txBody>
                  <a:tcPr anchor="ctr">
                    <a:solidFill>
                      <a:srgbClr val="CC9900"/>
                    </a:solidFill>
                  </a:tcPr>
                </a:tc>
                <a:tc rowSpan="2">
                  <a:txBody>
                    <a:bodyPr/>
                    <a:lstStyle/>
                    <a:p>
                      <a:pPr algn="ctr"/>
                      <a:r>
                        <a:rPr lang="en-US" sz="1200" dirty="0">
                          <a:solidFill>
                            <a:schemeClr val="bg1"/>
                          </a:solidFill>
                        </a:rPr>
                        <a:t>Instruction</a:t>
                      </a:r>
                    </a:p>
                    <a:p>
                      <a:pPr algn="ctr"/>
                      <a:r>
                        <a:rPr lang="en-US" sz="1200" dirty="0">
                          <a:solidFill>
                            <a:schemeClr val="bg1"/>
                          </a:solidFill>
                        </a:rPr>
                        <a:t>subset</a:t>
                      </a:r>
                    </a:p>
                  </a:txBody>
                  <a:tcPr anchor="ctr">
                    <a:solidFill>
                      <a:srgbClr val="CC9900"/>
                    </a:solidFill>
                  </a:tcPr>
                </a:tc>
                <a:extLst>
                  <a:ext uri="{0D108BD9-81ED-4DB2-BD59-A6C34878D82A}">
                    <a16:rowId xmlns:a16="http://schemas.microsoft.com/office/drawing/2014/main" val="10001"/>
                  </a:ext>
                </a:extLst>
              </a:tr>
              <a:tr h="421350">
                <a:tc>
                  <a:txBody>
                    <a:bodyPr/>
                    <a:lstStyle/>
                    <a:p>
                      <a:pPr algn="ctr"/>
                      <a:r>
                        <a:rPr lang="en-US" sz="1200">
                          <a:solidFill>
                            <a:schemeClr val="bg1"/>
                          </a:solidFill>
                        </a:rPr>
                        <a:t>Name</a:t>
                      </a:r>
                    </a:p>
                  </a:txBody>
                  <a:tcPr anchor="ctr">
                    <a:solidFill>
                      <a:srgbClr val="0070C0"/>
                    </a:solidFill>
                  </a:tcPr>
                </a:tc>
                <a:tc>
                  <a:txBody>
                    <a:bodyPr/>
                    <a:lstStyle/>
                    <a:p>
                      <a:pPr algn="ctr"/>
                      <a:r>
                        <a:rPr lang="en-US" sz="1200"/>
                        <a:t>Year</a:t>
                      </a:r>
                    </a:p>
                  </a:txBody>
                  <a:tcPr anchor="ctr">
                    <a:solidFill>
                      <a:srgbClr val="FFFFCC"/>
                    </a:solidFill>
                  </a:tcPr>
                </a:tc>
                <a:tc vMerge="1">
                  <a:txBody>
                    <a:bodyPr/>
                    <a:lstStyle/>
                    <a:p>
                      <a:endParaRPr lang="en-US"/>
                    </a:p>
                  </a:txBody>
                  <a:tcPr>
                    <a:solidFill>
                      <a:srgbClr val="0070C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GB"/>
                    </a:p>
                  </a:txBody>
                  <a:tcPr/>
                </a:tc>
                <a:extLst>
                  <a:ext uri="{0D108BD9-81ED-4DB2-BD59-A6C34878D82A}">
                    <a16:rowId xmlns:a16="http://schemas.microsoft.com/office/drawing/2014/main" val="10002"/>
                  </a:ext>
                </a:extLst>
              </a:tr>
              <a:tr h="1403221">
                <a:tc>
                  <a:txBody>
                    <a:bodyPr/>
                    <a:lstStyle/>
                    <a:p>
                      <a:pPr algn="ctr"/>
                      <a:r>
                        <a:rPr lang="en-US" sz="1200" dirty="0">
                          <a:solidFill>
                            <a:schemeClr val="bg1"/>
                          </a:solidFill>
                        </a:rPr>
                        <a:t>Armv8.2</a:t>
                      </a:r>
                    </a:p>
                    <a:p>
                      <a:pPr algn="ctr"/>
                      <a:r>
                        <a:rPr lang="en-US" sz="1200" dirty="0">
                          <a:solidFill>
                            <a:schemeClr val="bg1"/>
                          </a:solidFill>
                        </a:rPr>
                        <a:t>(opt.)</a:t>
                      </a:r>
                    </a:p>
                  </a:txBody>
                  <a:tcPr anchor="ctr">
                    <a:solidFill>
                      <a:srgbClr val="0070C0"/>
                    </a:solidFill>
                  </a:tcPr>
                </a:tc>
                <a:tc>
                  <a:txBody>
                    <a:bodyPr/>
                    <a:lstStyle/>
                    <a:p>
                      <a:pPr algn="ctr"/>
                      <a:r>
                        <a:rPr lang="en-US" sz="1200" dirty="0"/>
                        <a:t>2016</a:t>
                      </a:r>
                    </a:p>
                  </a:txBody>
                  <a:tcPr anchor="ctr">
                    <a:solidFill>
                      <a:srgbClr val="FFFFCC"/>
                    </a:solidFill>
                  </a:tcPr>
                </a:tc>
                <a:tc>
                  <a:txBody>
                    <a:bodyPr/>
                    <a:lstStyle/>
                    <a:p>
                      <a:pPr algn="ctr"/>
                      <a:r>
                        <a:rPr lang="en-US" sz="1200" dirty="0">
                          <a:solidFill>
                            <a:schemeClr val="bg1"/>
                          </a:solidFill>
                        </a:rPr>
                        <a:t>SVE</a:t>
                      </a:r>
                    </a:p>
                  </a:txBody>
                  <a:tcPr anchor="ctr">
                    <a:solidFill>
                      <a:schemeClr val="bg1">
                        <a:lumMod val="50000"/>
                      </a:schemeClr>
                    </a:solidFill>
                  </a:tcPr>
                </a:tc>
                <a:tc>
                  <a:txBody>
                    <a:bodyPr/>
                    <a:lstStyle/>
                    <a:p>
                      <a:pPr algn="ctr">
                        <a:spcAft>
                          <a:spcPts val="200"/>
                        </a:spcAft>
                      </a:pPr>
                      <a:r>
                        <a:rPr lang="en-US" sz="1200" dirty="0">
                          <a:solidFill>
                            <a:srgbClr val="FF0000"/>
                          </a:solidFill>
                        </a:rPr>
                        <a:t>SVE register set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32 registers each </a:t>
                      </a:r>
                      <a:r>
                        <a:rPr lang="hu-HU" sz="1200" kern="1200" dirty="0">
                          <a:solidFill>
                            <a:schemeClr val="tx1"/>
                          </a:solidFill>
                          <a:latin typeface="+mn-lt"/>
                          <a:ea typeface="+mn-ea"/>
                          <a:cs typeface="+mn-cs"/>
                        </a:rPr>
                        <a:t>(1...16)x128</a:t>
                      </a:r>
                      <a:r>
                        <a:rPr lang="en-US" sz="1200" kern="1200" dirty="0">
                          <a:solidFill>
                            <a:schemeClr val="tx1"/>
                          </a:solidFill>
                          <a:latin typeface="+mn-lt"/>
                          <a:ea typeface="+mn-ea"/>
                          <a:cs typeface="+mn-cs"/>
                        </a:rPr>
                        <a:t>-bit wide</a:t>
                      </a:r>
                      <a:endParaRPr lang="en-US" sz="1200" dirty="0">
                        <a:solidFill>
                          <a:schemeClr val="bg1"/>
                        </a:solidFill>
                      </a:endParaRPr>
                    </a:p>
                  </a:txBody>
                  <a:tcPr anchor="ctr">
                    <a:solidFill>
                      <a:srgbClr val="CCFFCC"/>
                    </a:solidFill>
                  </a:tcPr>
                </a:tc>
                <a:tc>
                  <a:txBody>
                    <a:bodyPr/>
                    <a:lstStyle/>
                    <a:p>
                      <a:pPr algn="ctr"/>
                      <a:r>
                        <a:rPr lang="en-US" sz="1200" dirty="0">
                          <a:solidFill>
                            <a:schemeClr val="tx1"/>
                          </a:solidFill>
                        </a:rPr>
                        <a:t>---</a:t>
                      </a:r>
                    </a:p>
                  </a:txBody>
                  <a:tcPr anchor="ctr">
                    <a:solidFill>
                      <a:srgbClr val="CCFFCC"/>
                    </a:solidFill>
                  </a:tcPr>
                </a:tc>
                <a:tc>
                  <a:txBody>
                    <a:bodyPr/>
                    <a:lstStyle/>
                    <a:p>
                      <a:pPr algn="ctr"/>
                      <a:r>
                        <a:rPr lang="en-US" sz="1200" dirty="0">
                          <a:solidFill>
                            <a:schemeClr val="tx1"/>
                          </a:solidFill>
                        </a:rPr>
                        <a:t>FX 8/16/32/64/128 </a:t>
                      </a:r>
                    </a:p>
                    <a:p>
                      <a:pPr algn="ctr"/>
                      <a:r>
                        <a:rPr lang="en-US" sz="1200" dirty="0">
                          <a:solidFill>
                            <a:schemeClr val="tx1"/>
                          </a:solidFill>
                        </a:rPr>
                        <a:t>FP 16/32/64</a:t>
                      </a:r>
                    </a:p>
                    <a:p>
                      <a:pPr algn="ctr"/>
                      <a:r>
                        <a:rPr lang="en-US" sz="1200" dirty="0">
                          <a:solidFill>
                            <a:schemeClr val="tx1"/>
                          </a:solidFill>
                        </a:rPr>
                        <a:t>(1...16)x128-bit wide SIMD data</a:t>
                      </a:r>
                    </a:p>
                    <a:p>
                      <a:pPr algn="ctr"/>
                      <a:r>
                        <a:rPr lang="en-US" sz="1200" dirty="0">
                          <a:solidFill>
                            <a:schemeClr val="tx1"/>
                          </a:solidFill>
                        </a:rPr>
                        <a:t>(FMA available)</a:t>
                      </a:r>
                    </a:p>
                  </a:txBody>
                  <a:tcPr anchor="ctr">
                    <a:solidFill>
                      <a:srgbClr val="CCFFCC"/>
                    </a:solidFill>
                  </a:tcPr>
                </a:tc>
                <a:tc>
                  <a:txBody>
                    <a:bodyPr/>
                    <a:lstStyle/>
                    <a:p>
                      <a:pPr algn="ctr"/>
                      <a:r>
                        <a:rPr lang="en-US" sz="1200" dirty="0">
                          <a:solidFill>
                            <a:schemeClr val="tx1"/>
                          </a:solidFill>
                        </a:rPr>
                        <a:t>Small basic</a:t>
                      </a:r>
                    </a:p>
                    <a:p>
                      <a:pPr algn="ctr"/>
                      <a:r>
                        <a:rPr lang="en-US" sz="1200" dirty="0">
                          <a:solidFill>
                            <a:schemeClr val="tx1"/>
                          </a:solidFill>
                        </a:rPr>
                        <a:t>instruction subset</a:t>
                      </a:r>
                    </a:p>
                    <a:p>
                      <a:pPr algn="ctr"/>
                      <a:r>
                        <a:rPr lang="en-US" sz="1200" dirty="0">
                          <a:solidFill>
                            <a:schemeClr val="tx1"/>
                          </a:solidFill>
                        </a:rPr>
                        <a:t>aiming at</a:t>
                      </a:r>
                    </a:p>
                    <a:p>
                      <a:pPr algn="ctr"/>
                      <a:r>
                        <a:rPr lang="en-US" sz="1200" dirty="0">
                          <a:solidFill>
                            <a:schemeClr val="tx1"/>
                          </a:solidFill>
                        </a:rPr>
                        <a:t>HPC workloads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n-lt"/>
                          <a:ea typeface="+mn-ea"/>
                          <a:cs typeface="+mn-cs"/>
                        </a:rPr>
                        <a:t>(</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nchor="ctr">
                    <a:solidFill>
                      <a:srgbClr val="CCFFCC"/>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6057165" y="8331160"/>
            <a:ext cx="28118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SVE: Scalable Vector Extension</a:t>
            </a:r>
          </a:p>
        </p:txBody>
      </p:sp>
      <p:sp>
        <p:nvSpPr>
          <p:cNvPr id="4" name="TextBox 3"/>
          <p:cNvSpPr txBox="1"/>
          <p:nvPr/>
        </p:nvSpPr>
        <p:spPr>
          <a:xfrm>
            <a:off x="130570" y="6354325"/>
            <a:ext cx="6158674" cy="338554"/>
          </a:xfrm>
          <a:prstGeom prst="rect">
            <a:avLst/>
          </a:prstGeom>
          <a:noFill/>
        </p:spPr>
        <p:txBody>
          <a:bodyPr wrap="none" rtlCol="0">
            <a:spAutoFit/>
          </a:bodyPr>
          <a:lstStyle/>
          <a:p>
            <a:r>
              <a:rPr lang="en-GB" sz="1600" dirty="0"/>
              <a:t>HPC: High-Performance Computing (computing intensive)</a:t>
            </a:r>
          </a:p>
        </p:txBody>
      </p:sp>
      <p:pic>
        <p:nvPicPr>
          <p:cNvPr id="5" name="Picture 4"/>
          <p:cNvPicPr>
            <a:picLocks noChangeAspect="1"/>
          </p:cNvPicPr>
          <p:nvPr/>
        </p:nvPicPr>
        <p:blipFill rotWithShape="1">
          <a:blip r:embed="rId2"/>
          <a:srcRect b="49196"/>
          <a:stretch/>
        </p:blipFill>
        <p:spPr>
          <a:xfrm>
            <a:off x="75497" y="3834045"/>
            <a:ext cx="8951998" cy="621846"/>
          </a:xfrm>
          <a:prstGeom prst="rect">
            <a:avLst/>
          </a:prstGeom>
        </p:spPr>
      </p:pic>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1293744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8</a:t>
            </a:r>
            <a:r>
              <a:rPr lang="hu-HU" sz="1700" dirty="0">
                <a:solidFill>
                  <a:srgbClr val="FFFFFF"/>
                </a:solidFill>
              </a:rPr>
              <a:t>)</a:t>
            </a:r>
            <a:endParaRPr lang="en-US" sz="1700" dirty="0"/>
          </a:p>
        </p:txBody>
      </p:sp>
      <p:sp>
        <p:nvSpPr>
          <p:cNvPr id="3" name="Szövegdoboz 2"/>
          <p:cNvSpPr txBox="1"/>
          <p:nvPr/>
        </p:nvSpPr>
        <p:spPr>
          <a:xfrm>
            <a:off x="71438" y="413665"/>
            <a:ext cx="98111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2D2D8A"/>
                </a:solidFill>
                <a:latin typeface="Verdana"/>
              </a:rPr>
              <a:t>Key feature of the SVE extension: </a:t>
            </a:r>
            <a:r>
              <a:rPr kumimoji="0" lang="hu-HU" b="0" i="0" u="none" strike="noStrike" kern="1200" cap="none" spc="0" normalizeH="0" baseline="0" noProof="0" dirty="0">
                <a:ln>
                  <a:noFill/>
                </a:ln>
                <a:solidFill>
                  <a:srgbClr val="2D2D8A"/>
                </a:solidFill>
                <a:effectLst/>
                <a:uLnTx/>
                <a:uFillTx/>
                <a:latin typeface="Verdana"/>
                <a:ea typeface="+mn-ea"/>
                <a:cs typeface="+mn-cs"/>
              </a:rPr>
              <a:t>Data word length agnostic</a:t>
            </a:r>
            <a:endParaRPr kumimoji="0" lang="en-GB" b="0" i="0" u="none" strike="noStrike" kern="1200" cap="none" spc="0" normalizeH="0" baseline="0" noProof="0" dirty="0">
              <a:ln>
                <a:noFill/>
              </a:ln>
              <a:solidFill>
                <a:srgbClr val="2D2D8A"/>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D2D8A"/>
                </a:solidFill>
                <a:latin typeface="Verdana"/>
              </a:rPr>
              <a:t>  </a:t>
            </a:r>
            <a:r>
              <a:rPr kumimoji="0" lang="hu-HU" b="0" i="0" u="none" strike="noStrike" kern="1200" cap="none" spc="0" normalizeH="0" baseline="0" noProof="0" dirty="0">
                <a:ln>
                  <a:noFill/>
                </a:ln>
                <a:solidFill>
                  <a:srgbClr val="2D2D8A"/>
                </a:solidFill>
                <a:effectLst/>
                <a:uLnTx/>
                <a:uFillTx/>
                <a:latin typeface="Verdana"/>
                <a:ea typeface="+mn-ea"/>
                <a:cs typeface="+mn-cs"/>
              </a:rPr>
              <a:t> programming</a:t>
            </a:r>
            <a:endParaRPr kumimoji="0" lang="en-US"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TextBox 5"/>
          <p:cNvSpPr txBox="1"/>
          <p:nvPr/>
        </p:nvSpPr>
        <p:spPr>
          <a:xfrm>
            <a:off x="341530" y="1088740"/>
            <a:ext cx="8848128" cy="303159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evolution of instruction sets </a:t>
            </a:r>
            <a:r>
              <a:rPr kumimoji="0" lang="en-US" sz="1600" b="0" i="0" u="none" strike="noStrike" kern="1200" cap="none" spc="0" normalizeH="0" baseline="0" noProof="0" dirty="0">
                <a:ln>
                  <a:noFill/>
                </a:ln>
                <a:solidFill>
                  <a:srgbClr val="000000"/>
                </a:solidFill>
                <a:effectLst/>
                <a:uLnTx/>
                <a:uFillTx/>
                <a:latin typeface="Verdana"/>
                <a:ea typeface="+mn-ea"/>
                <a:cs typeface="+mn-cs"/>
              </a:rPr>
              <a:t>is marked by supporting continuously </a:t>
            </a:r>
            <a:r>
              <a:rPr kumimoji="0" lang="en-US" sz="1600" b="0" i="0" u="none" strike="noStrike" kern="1200" cap="none" spc="0" normalizeH="0" baseline="0" noProof="0" dirty="0">
                <a:ln>
                  <a:noFill/>
                </a:ln>
                <a:solidFill>
                  <a:srgbClr val="0070C0"/>
                </a:solidFill>
                <a:effectLst/>
                <a:uLnTx/>
                <a:uFillTx/>
                <a:latin typeface="Verdana"/>
                <a:ea typeface="+mn-ea"/>
                <a:cs typeface="+mn-cs"/>
              </a:rPr>
              <a:t>wider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SIMD execution, </a:t>
            </a:r>
            <a:r>
              <a:rPr kumimoji="0" lang="en-US" sz="1600" b="0" i="0" u="none" strike="noStrike" kern="1200" cap="none" spc="0" normalizeH="0" baseline="0" noProof="0" dirty="0">
                <a:ln>
                  <a:noFill/>
                </a:ln>
                <a:solidFill>
                  <a:srgbClr val="000000"/>
                </a:solidFill>
                <a:effectLst/>
                <a:uLnTx/>
                <a:uFillTx/>
                <a:latin typeface="Verdana"/>
                <a:ea typeface="+mn-ea"/>
                <a:cs typeface="+mn-cs"/>
              </a:rPr>
              <a:t> e.g. in the x86 ISA first 64-bit then 128-, 256- and lastly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512-bit long SIMD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This way of evolution has however, a </a:t>
            </a:r>
            <a:r>
              <a:rPr kumimoji="0" lang="en-US" sz="1600" b="0" i="0" u="none" strike="noStrike" kern="1200" cap="none" spc="0" normalizeH="0" baseline="0" noProof="0" dirty="0">
                <a:ln>
                  <a:noFill/>
                </a:ln>
                <a:solidFill>
                  <a:srgbClr val="0070C0"/>
                </a:solidFill>
                <a:effectLst/>
                <a:uLnTx/>
                <a:uFillTx/>
                <a:latin typeface="Verdana"/>
                <a:ea typeface="+mn-ea"/>
                <a:cs typeface="+mn-cs"/>
              </a:rPr>
              <a:t>drawback as each SIMD extension brought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with it a new </a:t>
            </a:r>
            <a:r>
              <a:rPr kumimoji="0" lang="hu-HU" sz="1600" b="0" i="0" u="none" strike="noStrike" kern="1200" cap="none" spc="0" normalizeH="0" baseline="0" noProof="0" dirty="0">
                <a:ln>
                  <a:noFill/>
                </a:ln>
                <a:solidFill>
                  <a:srgbClr val="0070C0"/>
                </a:solidFill>
                <a:effectLst/>
                <a:uLnTx/>
                <a:uFillTx/>
                <a:latin typeface="Verdana"/>
                <a:ea typeface="+mn-ea"/>
                <a:cs typeface="+mn-cs"/>
              </a:rPr>
              <a:t>subset</a:t>
            </a:r>
            <a:r>
              <a:rPr kumimoji="0" lang="en-US" sz="1600" b="0" i="0" u="none" strike="noStrike" kern="1200" cap="none" spc="0" normalizeH="0" baseline="0" noProof="0" dirty="0">
                <a:ln>
                  <a:noFill/>
                </a:ln>
                <a:solidFill>
                  <a:srgbClr val="0070C0"/>
                </a:solidFill>
                <a:effectLst/>
                <a:uLnTx/>
                <a:uFillTx/>
                <a:latin typeface="Verdana"/>
                <a:ea typeface="+mn-ea"/>
                <a:cs typeface="+mn-cs"/>
              </a:rPr>
              <a:t> of instructions, </a:t>
            </a:r>
            <a:r>
              <a:rPr kumimoji="0" lang="en-US" sz="1600" b="0" i="0" u="none" strike="noStrike" kern="1200" cap="none" spc="0" normalizeH="0" baseline="0" noProof="0" dirty="0">
                <a:ln>
                  <a:noFill/>
                </a:ln>
                <a:effectLst/>
                <a:uLnTx/>
                <a:uFillTx/>
                <a:latin typeface="Verdana"/>
                <a:ea typeface="+mn-ea"/>
                <a:cs typeface="+mn-cs"/>
              </a:rPr>
              <a:t>like MMX, SSE, SSE2, SSE3, AVX, AVX512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a:rPr>
              <a:t>      </a:t>
            </a:r>
            <a:r>
              <a:rPr kumimoji="0" lang="en-US" sz="1600" b="0" i="0" u="none" strike="noStrike" kern="1200" cap="none" spc="0" normalizeH="0" baseline="0" noProof="0" dirty="0">
                <a:ln>
                  <a:noFill/>
                </a:ln>
                <a:effectLst/>
                <a:uLnTx/>
                <a:uFillTx/>
                <a:latin typeface="Verdana"/>
                <a:ea typeface="+mn-ea"/>
                <a:cs typeface="+mn-cs"/>
              </a:rPr>
              <a:t> etc., so in order</a:t>
            </a:r>
            <a:r>
              <a:rPr kumimoji="0" lang="hu-HU" sz="1600" b="0" i="0" u="none" strike="noStrike" kern="1200" cap="none" spc="0" normalizeH="0" baseline="0" noProof="0" dirty="0">
                <a:ln>
                  <a:noFill/>
                </a:ln>
                <a:effectLst/>
                <a:uLnTx/>
                <a:uFillTx/>
                <a:latin typeface="Verdana"/>
                <a:ea typeface="+mn-ea"/>
                <a:cs typeface="+mn-cs"/>
              </a:rPr>
              <a:t> </a:t>
            </a:r>
            <a:r>
              <a:rPr kumimoji="0" lang="en-US" sz="1600" b="0" i="0" u="none" strike="noStrike" kern="1200" cap="none" spc="0" normalizeH="0" baseline="0" noProof="0" dirty="0">
                <a:ln>
                  <a:noFill/>
                </a:ln>
                <a:effectLst/>
                <a:uLnTx/>
                <a:uFillTx/>
                <a:latin typeface="Verdana"/>
                <a:ea typeface="+mn-ea"/>
                <a:cs typeface="+mn-cs"/>
              </a:rPr>
              <a:t>to utilize th</a:t>
            </a:r>
            <a:r>
              <a:rPr kumimoji="0" lang="en-US" sz="1600" b="0" i="0" u="none" strike="noStrike" kern="1200" cap="none" spc="0" normalizeH="0" baseline="0" noProof="0" dirty="0">
                <a:ln>
                  <a:noFill/>
                </a:ln>
                <a:solidFill>
                  <a:srgbClr val="000000"/>
                </a:solidFill>
                <a:effectLst/>
                <a:uLnTx/>
                <a:uFillTx/>
                <a:latin typeface="Verdana"/>
                <a:ea typeface="+mn-ea"/>
                <a:cs typeface="+mn-cs"/>
              </a:rPr>
              <a:t>e benefits of available wider SIMD execution units</a:t>
            </a:r>
            <a:r>
              <a:rPr kumimoji="0" lang="en-US" sz="1600" b="0" i="0" u="none" strike="noStrike" kern="1200" cap="none" spc="0" normalizeH="0" noProof="0" dirty="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aseline="0" dirty="0">
                <a:solidFill>
                  <a:srgbClr val="000000"/>
                </a:solidFill>
                <a:latin typeface="Verdana"/>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software had be rewritten and recompiled</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SVE amends this problem by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SVE extension, since SVE makes programming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       “hardware execution width agnostic</a:t>
            </a:r>
            <a:r>
              <a:rPr kumimoji="0" lang="en-US" sz="1600" b="0" i="0" u="none" strike="noStrike" kern="1200" cap="none" spc="0" normalizeH="0" baseline="0" noProof="0" dirty="0">
                <a:ln>
                  <a:noFill/>
                </a:ln>
                <a:solidFill>
                  <a:srgbClr val="000000"/>
                </a:solidFill>
                <a:effectLst/>
                <a:uLnTx/>
                <a:uFillTx/>
                <a:latin typeface="Verdana"/>
                <a:ea typeface="+mn-ea"/>
                <a:cs typeface="+mn-cs"/>
              </a:rPr>
              <a:t>” i.e. the programmer doesn’t need to </a:t>
            </a:r>
            <a:r>
              <a:rPr kumimoji="0" lang="hu-HU" sz="1600" b="0" i="0" u="none" strike="noStrike" kern="1200" cap="none" spc="0" normalizeH="0" baseline="0" noProof="0" dirty="0">
                <a:ln>
                  <a:noFill/>
                </a:ln>
                <a:solidFill>
                  <a:srgbClr val="000000"/>
                </a:solidFill>
                <a:effectLst/>
                <a:uLnTx/>
                <a:uFillTx/>
                <a:latin typeface="Verdana"/>
                <a:ea typeface="+mn-ea"/>
                <a:cs typeface="+mn-cs"/>
              </a:rPr>
              <a:t>use</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different instruction subsets while referencing different long data words</a:t>
            </a:r>
            <a:r>
              <a:rPr kumimoji="0" lang="en-GB" sz="1600" b="0" i="0" u="none" strike="noStrike" kern="1200" cap="none" spc="0" normalizeH="0" baseline="0" noProof="0" dirty="0">
                <a:ln>
                  <a:noFill/>
                </a:ln>
                <a:solidFill>
                  <a:srgbClr val="000000"/>
                </a:solidFill>
                <a:effectLst/>
                <a:uLnTx/>
                <a:uFillTx/>
                <a:latin typeface="Verdana"/>
                <a:ea typeface="+mn-ea"/>
                <a:cs typeface="+mn-cs"/>
              </a:rPr>
              <a:t> and</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000000"/>
                </a:solidFill>
                <a:latin typeface="Verdana"/>
              </a:rPr>
              <a:t>       utilizing different long SIMD units</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21498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83680212"/>
              </p:ext>
            </p:extLst>
          </p:nvPr>
        </p:nvGraphicFramePr>
        <p:xfrm>
          <a:off x="296862" y="1103546"/>
          <a:ext cx="8640761" cy="4530699"/>
        </p:xfrm>
        <a:graphic>
          <a:graphicData uri="http://schemas.openxmlformats.org/drawingml/2006/table">
            <a:tbl>
              <a:tblPr/>
              <a:tblGrid>
                <a:gridCol w="2339923">
                  <a:extLst>
                    <a:ext uri="{9D8B030D-6E8A-4147-A177-3AD203B41FA5}">
                      <a16:colId xmlns:a16="http://schemas.microsoft.com/office/drawing/2014/main" val="20000"/>
                    </a:ext>
                  </a:extLst>
                </a:gridCol>
                <a:gridCol w="3150350">
                  <a:extLst>
                    <a:ext uri="{9D8B030D-6E8A-4147-A177-3AD203B41FA5}">
                      <a16:colId xmlns:a16="http://schemas.microsoft.com/office/drawing/2014/main" val="20001"/>
                    </a:ext>
                  </a:extLst>
                </a:gridCol>
                <a:gridCol w="3150488">
                  <a:extLst>
                    <a:ext uri="{9D8B030D-6E8A-4147-A177-3AD203B41FA5}">
                      <a16:colId xmlns:a16="http://schemas.microsoft.com/office/drawing/2014/main" val="20002"/>
                    </a:ext>
                  </a:extLst>
                </a:gridCol>
              </a:tblGrid>
              <a:tr h="281062">
                <a:tc>
                  <a:txBody>
                    <a:bodyPr/>
                    <a:lstStyle/>
                    <a:p>
                      <a:pPr algn="ctr">
                        <a:spcAft>
                          <a:spcPts val="300"/>
                        </a:spcAft>
                      </a:pPr>
                      <a:r>
                        <a:rPr lang="en-US" sz="1400" b="1" dirty="0"/>
                        <a:t>Graphic IP</a:t>
                      </a:r>
                    </a:p>
                  </a:txBody>
                  <a:tcPr marL="36219" marR="36219" marT="36219" marB="36219">
                    <a:lnL>
                      <a:noFill/>
                    </a:lnL>
                    <a:lnR>
                      <a:noFill/>
                    </a:lnR>
                    <a:lnT>
                      <a:noFill/>
                    </a:lnT>
                    <a:lnB>
                      <a:noFill/>
                    </a:lnB>
                  </a:tcPr>
                </a:tc>
                <a:tc>
                  <a:txBody>
                    <a:bodyPr/>
                    <a:lstStyle/>
                    <a:p>
                      <a:pPr algn="ctr">
                        <a:spcAft>
                          <a:spcPts val="300"/>
                        </a:spcAft>
                      </a:pPr>
                      <a:r>
                        <a:rPr lang="en-US" sz="1400" b="1" dirty="0"/>
                        <a:t>Other IP</a:t>
                      </a:r>
                    </a:p>
                  </a:txBody>
                  <a:tcPr marL="36219" marR="36219" marT="36219" marB="36219">
                    <a:lnL>
                      <a:noFill/>
                    </a:lnL>
                    <a:lnR>
                      <a:noFill/>
                    </a:lnR>
                    <a:lnT>
                      <a:noFill/>
                    </a:lnT>
                    <a:lnB>
                      <a:noFill/>
                    </a:lnB>
                  </a:tcPr>
                </a:tc>
                <a:tc>
                  <a:txBody>
                    <a:bodyPr/>
                    <a:lstStyle/>
                    <a:p>
                      <a:pPr algn="ctr">
                        <a:spcAft>
                          <a:spcPts val="300"/>
                        </a:spcAft>
                      </a:pPr>
                      <a:r>
                        <a:rPr lang="en-US" sz="1400" b="1" dirty="0"/>
                        <a:t>Tools</a:t>
                      </a:r>
                    </a:p>
                  </a:txBody>
                  <a:tcPr marL="36219" marR="36219" marT="36219" marB="36219">
                    <a:lnL>
                      <a:noFill/>
                    </a:lnL>
                    <a:lnR>
                      <a:noFill/>
                    </a:lnR>
                    <a:lnT>
                      <a:noFill/>
                    </a:lnT>
                    <a:lnB>
                      <a:noFill/>
                    </a:lnB>
                  </a:tcPr>
                </a:tc>
                <a:extLst>
                  <a:ext uri="{0D108BD9-81ED-4DB2-BD59-A6C34878D82A}">
                    <a16:rowId xmlns:a16="http://schemas.microsoft.com/office/drawing/2014/main" val="10000"/>
                  </a:ext>
                </a:extLst>
              </a:tr>
              <a:tr h="4244901">
                <a:tc>
                  <a:txBody>
                    <a:bodyPr/>
                    <a:lstStyle/>
                    <a:p>
                      <a:pPr>
                        <a:spcAft>
                          <a:spcPts val="300"/>
                        </a:spcAft>
                        <a:buFont typeface="Arial" panose="020B0604020202020204" pitchFamily="34" charset="0"/>
                        <a:buChar char="•"/>
                      </a:pPr>
                      <a:r>
                        <a:rPr lang="hu-HU" sz="1400" dirty="0"/>
                        <a:t> </a:t>
                      </a:r>
                      <a:r>
                        <a:rPr lang="en-US" sz="1400" u="none" dirty="0"/>
                        <a:t>ARM Mali™-G71 </a:t>
                      </a:r>
                    </a:p>
                    <a:p>
                      <a:pPr>
                        <a:spcAft>
                          <a:spcPts val="300"/>
                        </a:spcAft>
                        <a:buFont typeface="Arial" panose="020B0604020202020204" pitchFamily="34" charset="0"/>
                        <a:buChar char="•"/>
                      </a:pPr>
                      <a:r>
                        <a:rPr lang="hu-HU" sz="1400" u="none" dirty="0"/>
                        <a:t> </a:t>
                      </a:r>
                      <a:r>
                        <a:rPr lang="en-US" sz="1400" u="none" dirty="0"/>
                        <a:t>Mali-DP550</a:t>
                      </a:r>
                      <a:endParaRPr lang="hu-HU" sz="1400" u="none" dirty="0"/>
                    </a:p>
                    <a:p>
                      <a:pPr>
                        <a:spcAft>
                          <a:spcPts val="300"/>
                        </a:spcAft>
                        <a:buFont typeface="Arial" panose="020B0604020202020204" pitchFamily="34" charset="0"/>
                        <a:buNone/>
                      </a:pPr>
                      <a:r>
                        <a:rPr lang="en-US" sz="1400" u="none" dirty="0"/>
                        <a:t> </a:t>
                      </a:r>
                      <a:r>
                        <a:rPr lang="hu-HU" sz="1400" u="none" dirty="0"/>
                        <a:t>  </a:t>
                      </a:r>
                      <a:r>
                        <a:rPr lang="en-US" sz="1400" u="none" dirty="0"/>
                        <a:t>(Display processor) </a:t>
                      </a:r>
                    </a:p>
                    <a:p>
                      <a:pPr>
                        <a:spcAft>
                          <a:spcPts val="300"/>
                        </a:spcAft>
                        <a:buFont typeface="Arial" panose="020B0604020202020204" pitchFamily="34" charset="0"/>
                        <a:buChar char="•"/>
                      </a:pPr>
                      <a:r>
                        <a:rPr lang="hu-HU" sz="1400" u="none" dirty="0"/>
                        <a:t> </a:t>
                      </a:r>
                      <a:r>
                        <a:rPr lang="en-US" sz="1400" u="none" dirty="0"/>
                        <a:t>Mali-V550</a:t>
                      </a:r>
                      <a:endParaRPr lang="hu-HU" sz="1400" u="none" dirty="0"/>
                    </a:p>
                    <a:p>
                      <a:pPr>
                        <a:spcAft>
                          <a:spcPts val="300"/>
                        </a:spcAft>
                        <a:buFont typeface="Arial" panose="020B0604020202020204" pitchFamily="34" charset="0"/>
                        <a:buNone/>
                      </a:pPr>
                      <a:r>
                        <a:rPr lang="hu-HU" sz="1400" u="none" dirty="0"/>
                        <a:t>  </a:t>
                      </a:r>
                      <a:r>
                        <a:rPr lang="en-US" sz="1400" u="none" dirty="0"/>
                        <a:t> (Video Processor) </a:t>
                      </a:r>
                    </a:p>
                  </a:txBody>
                  <a:tcPr marL="36219" marR="36219" marT="36219" marB="36219">
                    <a:lnL>
                      <a:noFill/>
                    </a:lnL>
                    <a:lnR>
                      <a:noFill/>
                    </a:lnR>
                    <a:lnT>
                      <a:noFill/>
                    </a:lnT>
                    <a:lnB>
                      <a:noFill/>
                    </a:lnB>
                  </a:tcPr>
                </a:tc>
                <a:tc>
                  <a:txBody>
                    <a:bodyPr/>
                    <a:lstStyle/>
                    <a:p>
                      <a:pPr>
                        <a:spcAft>
                          <a:spcPts val="300"/>
                        </a:spcAft>
                        <a:buFont typeface="Arial" panose="020B0604020202020204" pitchFamily="34" charset="0"/>
                        <a:buChar char="•"/>
                      </a:pPr>
                      <a:r>
                        <a:rPr lang="hu-HU" sz="1400" dirty="0"/>
                        <a:t> </a:t>
                      </a:r>
                      <a:r>
                        <a:rPr lang="en-US" sz="1400" dirty="0"/>
                        <a:t>ARM </a:t>
                      </a:r>
                      <a:r>
                        <a:rPr lang="en-US" sz="1400" u="sng" dirty="0" err="1"/>
                        <a:t>CoreLink</a:t>
                      </a:r>
                      <a:r>
                        <a:rPr lang="en-US" sz="1400" dirty="0"/>
                        <a:t>™ CCI-550</a:t>
                      </a:r>
                      <a:endParaRPr lang="hu-HU" sz="1400" dirty="0"/>
                    </a:p>
                    <a:p>
                      <a:pPr>
                        <a:spcAft>
                          <a:spcPts val="300"/>
                        </a:spcAft>
                        <a:buFont typeface="Arial" panose="020B0604020202020204" pitchFamily="34" charset="0"/>
                        <a:buNone/>
                      </a:pPr>
                      <a:r>
                        <a:rPr lang="hu-HU" sz="1400" dirty="0"/>
                        <a:t>  </a:t>
                      </a:r>
                      <a:r>
                        <a:rPr lang="en-US" sz="1400" dirty="0"/>
                        <a:t> (Cache Coherent Interconnect) </a:t>
                      </a:r>
                    </a:p>
                    <a:p>
                      <a:pPr>
                        <a:spcAft>
                          <a:spcPts val="300"/>
                        </a:spcAft>
                        <a:buFont typeface="Arial" panose="020B0604020202020204" pitchFamily="34" charset="0"/>
                        <a:buChar char="•"/>
                      </a:pPr>
                      <a:r>
                        <a:rPr lang="hu-HU" sz="1400" dirty="0"/>
                        <a:t> </a:t>
                      </a:r>
                      <a:r>
                        <a:rPr lang="en-US" sz="1400" dirty="0" err="1"/>
                        <a:t>CoreLink</a:t>
                      </a:r>
                      <a:r>
                        <a:rPr lang="en-US" sz="1400" dirty="0"/>
                        <a:t> GIC-500</a:t>
                      </a:r>
                      <a:endParaRPr lang="hu-HU" sz="1400" dirty="0"/>
                    </a:p>
                    <a:p>
                      <a:pPr>
                        <a:spcAft>
                          <a:spcPts val="300"/>
                        </a:spcAft>
                        <a:buFont typeface="Arial" panose="020B0604020202020204" pitchFamily="34" charset="0"/>
                        <a:buNone/>
                      </a:pPr>
                      <a:r>
                        <a:rPr lang="hu-HU" sz="1400" dirty="0"/>
                        <a:t>  </a:t>
                      </a:r>
                      <a:r>
                        <a:rPr lang="en-US" sz="1400" dirty="0"/>
                        <a:t> (Interrupt Controller) </a:t>
                      </a:r>
                    </a:p>
                    <a:p>
                      <a:pPr>
                        <a:spcAft>
                          <a:spcPts val="300"/>
                        </a:spcAft>
                        <a:buFont typeface="Arial" panose="020B0604020202020204" pitchFamily="34" charset="0"/>
                        <a:buChar char="•"/>
                      </a:pPr>
                      <a:r>
                        <a:rPr lang="hu-HU" sz="1400" dirty="0"/>
                        <a:t> </a:t>
                      </a:r>
                      <a:r>
                        <a:rPr lang="en-US" sz="1400" dirty="0" err="1"/>
                        <a:t>CoreLink</a:t>
                      </a:r>
                      <a:r>
                        <a:rPr lang="en-US" sz="1400" dirty="0"/>
                        <a:t> MMU-500</a:t>
                      </a:r>
                      <a:endParaRPr lang="hu-HU" sz="1400" dirty="0"/>
                    </a:p>
                    <a:p>
                      <a:pPr>
                        <a:spcAft>
                          <a:spcPts val="300"/>
                        </a:spcAft>
                        <a:buFont typeface="Arial" panose="020B0604020202020204" pitchFamily="34" charset="0"/>
                        <a:buNone/>
                      </a:pPr>
                      <a:r>
                        <a:rPr lang="hu-HU" sz="1400" dirty="0"/>
                        <a:t>  </a:t>
                      </a:r>
                      <a:r>
                        <a:rPr lang="en-US" sz="1400" dirty="0"/>
                        <a:t> (System Memory Management </a:t>
                      </a:r>
                      <a:endParaRPr lang="hu-HU" sz="1400" dirty="0"/>
                    </a:p>
                    <a:p>
                      <a:pPr>
                        <a:spcAft>
                          <a:spcPts val="300"/>
                        </a:spcAft>
                        <a:buFont typeface="Arial" panose="020B0604020202020204" pitchFamily="34" charset="0"/>
                        <a:buNone/>
                      </a:pPr>
                      <a:r>
                        <a:rPr lang="hu-HU" sz="1400" dirty="0"/>
                        <a:t>    </a:t>
                      </a:r>
                      <a:r>
                        <a:rPr lang="en-US" sz="1400" dirty="0" smtClean="0"/>
                        <a:t>Unit for address translations) </a:t>
                      </a:r>
                    </a:p>
                    <a:p>
                      <a:pPr>
                        <a:spcAft>
                          <a:spcPts val="300"/>
                        </a:spcAft>
                        <a:buFont typeface="Arial" panose="020B0604020202020204" pitchFamily="34" charset="0"/>
                        <a:buChar char="•"/>
                      </a:pPr>
                      <a:r>
                        <a:rPr lang="en-US" sz="1400" dirty="0" err="1" smtClean="0"/>
                        <a:t>CoreLink</a:t>
                      </a:r>
                      <a:r>
                        <a:rPr lang="en-US" sz="1400" dirty="0" smtClean="0"/>
                        <a:t> DMC-500</a:t>
                      </a:r>
                      <a:r>
                        <a:rPr lang="hu-HU" sz="1400" dirty="0" smtClean="0"/>
                        <a:t>/</a:t>
                      </a:r>
                      <a:r>
                        <a:rPr lang="en-US" sz="1400" dirty="0" smtClean="0"/>
                        <a:t>DMC-520 </a:t>
                      </a:r>
                      <a:r>
                        <a:rPr lang="hu-HU" sz="1400" dirty="0" smtClean="0"/>
                        <a:t> </a:t>
                      </a:r>
                    </a:p>
                    <a:p>
                      <a:pPr>
                        <a:spcAft>
                          <a:spcPts val="300"/>
                        </a:spcAft>
                        <a:buFont typeface="Arial" panose="020B0604020202020204" pitchFamily="34" charset="0"/>
                        <a:buNone/>
                      </a:pPr>
                      <a:r>
                        <a:rPr lang="hu-HU" sz="1400" baseline="0" dirty="0" smtClean="0"/>
                        <a:t>    </a:t>
                      </a:r>
                      <a:r>
                        <a:rPr lang="en-US" sz="1400" dirty="0" smtClean="0"/>
                        <a:t>(Dynamic Memory Controller</a:t>
                      </a:r>
                    </a:p>
                    <a:p>
                      <a:pPr>
                        <a:spcAft>
                          <a:spcPts val="300"/>
                        </a:spcAft>
                        <a:buFont typeface="Arial" panose="020B0604020202020204" pitchFamily="34" charset="0"/>
                        <a:buNone/>
                      </a:pPr>
                      <a:r>
                        <a:rPr lang="en-US" sz="1400" dirty="0" smtClean="0"/>
                        <a:t>     for DRAM control) </a:t>
                      </a:r>
                      <a:endParaRPr lang="en-US" sz="1400" dirty="0"/>
                    </a:p>
                    <a:p>
                      <a:pPr>
                        <a:spcAft>
                          <a:spcPts val="300"/>
                        </a:spcAft>
                        <a:buFont typeface="Arial" panose="020B0604020202020204" pitchFamily="34" charset="0"/>
                        <a:buChar char="•"/>
                      </a:pPr>
                      <a:r>
                        <a:rPr lang="hu-HU" sz="1400" dirty="0"/>
                        <a:t> </a:t>
                      </a:r>
                      <a:r>
                        <a:rPr lang="en-US" sz="1400" dirty="0" err="1"/>
                        <a:t>CoreLink</a:t>
                      </a:r>
                      <a:r>
                        <a:rPr lang="en-US" sz="1400" dirty="0"/>
                        <a:t> TZC-400</a:t>
                      </a:r>
                      <a:endParaRPr lang="hu-HU" sz="1400" dirty="0"/>
                    </a:p>
                    <a:p>
                      <a:pPr>
                        <a:spcAft>
                          <a:spcPts val="300"/>
                        </a:spcAft>
                        <a:buFont typeface="Arial" panose="020B0604020202020204" pitchFamily="34" charset="0"/>
                        <a:buNone/>
                      </a:pPr>
                      <a:r>
                        <a:rPr lang="hu-HU" sz="1400" dirty="0"/>
                        <a:t>   </a:t>
                      </a:r>
                      <a:r>
                        <a:rPr lang="en-US" sz="1400" dirty="0"/>
                        <a:t> (ARM </a:t>
                      </a:r>
                      <a:r>
                        <a:rPr lang="en-US" sz="1400" dirty="0" err="1"/>
                        <a:t>TrustZone</a:t>
                      </a:r>
                      <a:r>
                        <a:rPr lang="en-US" sz="1400" dirty="0"/>
                        <a:t>® Controller) </a:t>
                      </a:r>
                    </a:p>
                    <a:p>
                      <a:pPr>
                        <a:spcAft>
                          <a:spcPts val="300"/>
                        </a:spcAft>
                        <a:buFont typeface="Arial" panose="020B0604020202020204" pitchFamily="34" charset="0"/>
                        <a:buChar char="•"/>
                      </a:pPr>
                      <a:r>
                        <a:rPr lang="en-US" sz="1400" dirty="0" smtClean="0"/>
                        <a:t>ARM </a:t>
                      </a:r>
                      <a:r>
                        <a:rPr lang="en-US" sz="1400" dirty="0" err="1"/>
                        <a:t>CoreSight</a:t>
                      </a:r>
                      <a:r>
                        <a:rPr lang="en-US" sz="1400" dirty="0"/>
                        <a:t>™ SoC-400 </a:t>
                      </a:r>
                      <a:r>
                        <a:rPr lang="hu-HU" sz="1400" dirty="0"/>
                        <a:t>   </a:t>
                      </a:r>
                    </a:p>
                    <a:p>
                      <a:pPr>
                        <a:spcAft>
                          <a:spcPts val="300"/>
                        </a:spcAft>
                        <a:buFont typeface="Arial" panose="020B0604020202020204" pitchFamily="34" charset="0"/>
                        <a:buNone/>
                      </a:pPr>
                      <a:r>
                        <a:rPr lang="hu-HU" sz="1400" baseline="0" dirty="0"/>
                        <a:t>    </a:t>
                      </a:r>
                      <a:r>
                        <a:rPr lang="en-US" sz="1400" dirty="0"/>
                        <a:t>(Debug and Trace) </a:t>
                      </a:r>
                    </a:p>
                    <a:p>
                      <a:pPr>
                        <a:spcAft>
                          <a:spcPts val="300"/>
                        </a:spcAft>
                        <a:buFont typeface="Arial" panose="020B0604020202020204" pitchFamily="34" charset="0"/>
                        <a:buChar char="•"/>
                      </a:pPr>
                      <a:r>
                        <a:rPr lang="hu-HU" sz="1400" dirty="0"/>
                        <a:t> </a:t>
                      </a:r>
                      <a:r>
                        <a:rPr lang="en-US" sz="1400" dirty="0"/>
                        <a:t>ARM POP™ (Physical IP) </a:t>
                      </a:r>
                    </a:p>
                  </a:txBody>
                  <a:tcPr marL="36219" marR="36219" marT="36219" marB="36219">
                    <a:lnL>
                      <a:noFill/>
                    </a:lnL>
                    <a:lnR>
                      <a:noFill/>
                    </a:lnR>
                    <a:lnT>
                      <a:noFill/>
                    </a:lnT>
                    <a:lnB>
                      <a:noFill/>
                    </a:lnB>
                  </a:tcPr>
                </a:tc>
                <a:tc>
                  <a:txBody>
                    <a:bodyPr/>
                    <a:lstStyle/>
                    <a:p>
                      <a:pPr>
                        <a:spcAft>
                          <a:spcPts val="300"/>
                        </a:spcAft>
                        <a:buFont typeface="Arial" panose="020B0604020202020204" pitchFamily="34" charset="0"/>
                        <a:buChar char="•"/>
                      </a:pPr>
                      <a:r>
                        <a:rPr lang="hu-HU" sz="1400" dirty="0"/>
                        <a:t> </a:t>
                      </a:r>
                      <a:r>
                        <a:rPr lang="en-US" sz="1400" dirty="0"/>
                        <a:t>ARM DS-5 Development Studio </a:t>
                      </a:r>
                    </a:p>
                    <a:p>
                      <a:pPr>
                        <a:spcAft>
                          <a:spcPts val="300"/>
                        </a:spcAft>
                        <a:buFont typeface="Arial" panose="020B0604020202020204" pitchFamily="34" charset="0"/>
                        <a:buChar char="•"/>
                      </a:pPr>
                      <a:r>
                        <a:rPr lang="hu-HU" sz="1400" dirty="0"/>
                        <a:t> </a:t>
                      </a:r>
                      <a:r>
                        <a:rPr lang="en-US" sz="1400" dirty="0"/>
                        <a:t>Fixed Virtual Platforms </a:t>
                      </a:r>
                    </a:p>
                    <a:p>
                      <a:pPr>
                        <a:spcAft>
                          <a:spcPts val="300"/>
                        </a:spcAft>
                        <a:buFont typeface="Arial" panose="020B0604020202020204" pitchFamily="34" charset="0"/>
                        <a:buChar char="•"/>
                      </a:pPr>
                      <a:r>
                        <a:rPr lang="hu-HU" sz="1400" dirty="0"/>
                        <a:t> </a:t>
                      </a:r>
                      <a:r>
                        <a:rPr lang="en-US" sz="1400" dirty="0"/>
                        <a:t>ARM Versatile™ Express </a:t>
                      </a:r>
                    </a:p>
                    <a:p>
                      <a:pPr>
                        <a:spcAft>
                          <a:spcPts val="300"/>
                        </a:spcAft>
                        <a:buFont typeface="Arial" panose="020B0604020202020204" pitchFamily="34" charset="0"/>
                        <a:buChar char="•"/>
                      </a:pPr>
                      <a:r>
                        <a:rPr lang="hu-HU" sz="1400" dirty="0"/>
                        <a:t> </a:t>
                      </a:r>
                      <a:r>
                        <a:rPr lang="en-US" sz="1400" dirty="0"/>
                        <a:t>ARM Compiler 6 </a:t>
                      </a:r>
                    </a:p>
                    <a:p>
                      <a:pPr>
                        <a:spcAft>
                          <a:spcPts val="300"/>
                        </a:spcAft>
                        <a:buFont typeface="Arial" panose="020B0604020202020204" pitchFamily="34" charset="0"/>
                        <a:buChar char="•"/>
                      </a:pPr>
                      <a:r>
                        <a:rPr lang="hu-HU" sz="1400" dirty="0"/>
                        <a:t> </a:t>
                      </a:r>
                      <a:r>
                        <a:rPr lang="en-US" sz="1400" dirty="0"/>
                        <a:t>ARM Fast Models </a:t>
                      </a:r>
                    </a:p>
                  </a:txBody>
                  <a:tcPr marL="36219" marR="36219" marT="36219" marB="36219">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TextBox 4"/>
          <p:cNvSpPr txBox="1"/>
          <p:nvPr/>
        </p:nvSpPr>
        <p:spPr>
          <a:xfrm>
            <a:off x="74341" y="421290"/>
            <a:ext cx="8571514" cy="369332"/>
          </a:xfrm>
          <a:prstGeom prst="rect">
            <a:avLst/>
          </a:prstGeom>
          <a:noFill/>
        </p:spPr>
        <p:txBody>
          <a:bodyPr wrap="none" rtlCol="0">
            <a:spAutoFit/>
          </a:bodyPr>
          <a:lstStyle/>
          <a:p>
            <a:r>
              <a:rPr lang="hu-HU" dirty="0">
                <a:solidFill>
                  <a:schemeClr val="accent6"/>
                </a:solidFill>
              </a:rPr>
              <a:t>Example: ARM's IP offer </a:t>
            </a:r>
            <a:r>
              <a:rPr lang="en-GB" dirty="0">
                <a:solidFill>
                  <a:schemeClr val="accent6"/>
                </a:solidFill>
              </a:rPr>
              <a:t>to be used along with</a:t>
            </a:r>
            <a:r>
              <a:rPr lang="hu-HU" dirty="0">
                <a:solidFill>
                  <a:schemeClr val="accent6"/>
                </a:solidFill>
              </a:rPr>
              <a:t> the Cortex-A73 </a:t>
            </a:r>
            <a:r>
              <a:rPr lang="en-GB" dirty="0">
                <a:solidFill>
                  <a:schemeClr val="accent6"/>
                </a:solidFill>
              </a:rPr>
              <a:t>CPU</a:t>
            </a:r>
            <a:r>
              <a:rPr lang="hu-HU" dirty="0">
                <a:solidFill>
                  <a:schemeClr val="accent6"/>
                </a:solidFill>
              </a:rPr>
              <a:t> </a:t>
            </a:r>
            <a:r>
              <a:rPr lang="hu-HU" dirty="0"/>
              <a:t>[89]</a:t>
            </a:r>
            <a:endParaRPr lang="en-US" dirty="0"/>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(2)</a:t>
            </a:r>
            <a:endParaRPr lang="en-US" sz="1700" dirty="0">
              <a:solidFill>
                <a:srgbClr val="FFFFFF"/>
              </a:solidFill>
            </a:endParaRPr>
          </a:p>
        </p:txBody>
      </p:sp>
    </p:spTree>
    <p:extLst>
      <p:ext uri="{BB962C8B-B14F-4D97-AF65-F5344CB8AC3E}">
        <p14:creationId xmlns:p14="http://schemas.microsoft.com/office/powerpoint/2010/main" val="25436266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9</a:t>
            </a:r>
            <a:r>
              <a:rPr lang="hu-HU" sz="1700" dirty="0">
                <a:solidFill>
                  <a:srgbClr val="FFFFFF"/>
                </a:solidFill>
              </a:rPr>
              <a:t>)</a:t>
            </a:r>
            <a:endParaRPr lang="en-US" sz="17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259" t="26344" r="9852" b="26439"/>
          <a:stretch/>
        </p:blipFill>
        <p:spPr>
          <a:xfrm>
            <a:off x="147482" y="1529945"/>
            <a:ext cx="8849033" cy="2979175"/>
          </a:xfrm>
          <a:prstGeom prst="rect">
            <a:avLst/>
          </a:prstGeom>
        </p:spPr>
      </p:pic>
      <p:sp>
        <p:nvSpPr>
          <p:cNvPr id="6" name="TextBox 5"/>
          <p:cNvSpPr txBox="1"/>
          <p:nvPr/>
        </p:nvSpPr>
        <p:spPr>
          <a:xfrm>
            <a:off x="147482" y="476250"/>
            <a:ext cx="8681886" cy="471904"/>
          </a:xfrm>
          <a:prstGeom prst="rect">
            <a:avLst/>
          </a:prstGeom>
          <a:noFill/>
        </p:spPr>
        <p:txBody>
          <a:bodyPr wrap="square" rtlCol="0">
            <a:spAutoFit/>
          </a:bodyPr>
          <a:lstStyle/>
          <a:p>
            <a:endParaRPr lang="en-US" sz="1600" dirty="0">
              <a:latin typeface="+mj-lt"/>
            </a:endParaRPr>
          </a:p>
        </p:txBody>
      </p:sp>
      <p:sp>
        <p:nvSpPr>
          <p:cNvPr id="7" name="TextBox 6"/>
          <p:cNvSpPr txBox="1"/>
          <p:nvPr/>
        </p:nvSpPr>
        <p:spPr>
          <a:xfrm>
            <a:off x="142875" y="481782"/>
            <a:ext cx="7394140" cy="369332"/>
          </a:xfrm>
          <a:prstGeom prst="rect">
            <a:avLst/>
          </a:prstGeom>
          <a:noFill/>
        </p:spPr>
        <p:txBody>
          <a:bodyPr wrap="none" rtlCol="0">
            <a:spAutoFit/>
          </a:bodyPr>
          <a:lstStyle/>
          <a:p>
            <a:r>
              <a:rPr lang="en-US" dirty="0">
                <a:solidFill>
                  <a:schemeClr val="accent6"/>
                </a:solidFill>
                <a:latin typeface="+mj-lt"/>
              </a:rPr>
              <a:t>Interpretation of data word length agnostic programming []</a:t>
            </a:r>
          </a:p>
        </p:txBody>
      </p:sp>
    </p:spTree>
    <p:extLst>
      <p:ext uri="{BB962C8B-B14F-4D97-AF65-F5344CB8AC3E}">
        <p14:creationId xmlns:p14="http://schemas.microsoft.com/office/powerpoint/2010/main" val="2864528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10</a:t>
            </a:r>
            <a:r>
              <a:rPr lang="hu-HU" sz="1700" dirty="0">
                <a:solidFill>
                  <a:srgbClr val="FFFFFF"/>
                </a:solidFill>
              </a:rPr>
              <a:t>)</a:t>
            </a:r>
            <a:endParaRPr lang="en-US" sz="1700" dirty="0"/>
          </a:p>
        </p:txBody>
      </p:sp>
      <p:sp>
        <p:nvSpPr>
          <p:cNvPr id="3" name="Szövegdoboz 2"/>
          <p:cNvSpPr txBox="1"/>
          <p:nvPr/>
        </p:nvSpPr>
        <p:spPr>
          <a:xfrm>
            <a:off x="71437" y="413665"/>
            <a:ext cx="760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b="0" i="0" u="none" strike="noStrike" kern="1200" cap="none" spc="0" normalizeH="0" baseline="0" noProof="0" dirty="0">
                <a:ln>
                  <a:noFill/>
                </a:ln>
                <a:solidFill>
                  <a:srgbClr val="2D2D8A"/>
                </a:solidFill>
                <a:effectLst/>
                <a:uLnTx/>
                <a:uFillTx/>
                <a:latin typeface="Verdana"/>
                <a:ea typeface="+mn-ea"/>
                <a:cs typeface="+mn-cs"/>
              </a:rPr>
              <a:t> </a:t>
            </a:r>
            <a:r>
              <a:rPr kumimoji="0" lang="en-GB" b="0" i="0" u="none" strike="noStrike" kern="1200" cap="none" spc="0" normalizeH="0" baseline="0" noProof="0" dirty="0">
                <a:ln>
                  <a:noFill/>
                </a:ln>
                <a:solidFill>
                  <a:srgbClr val="2D2D8A"/>
                </a:solidFill>
                <a:effectLst/>
                <a:uLnTx/>
                <a:uFillTx/>
                <a:latin typeface="Verdana"/>
                <a:ea typeface="+mn-ea"/>
                <a:cs typeface="+mn-cs"/>
              </a:rPr>
              <a:t>Benefits of d</a:t>
            </a:r>
            <a:r>
              <a:rPr kumimoji="0" lang="hu-HU" b="0" i="0" u="none" strike="noStrike" kern="1200" cap="none" spc="0" normalizeH="0" baseline="0" noProof="0" dirty="0">
                <a:ln>
                  <a:noFill/>
                </a:ln>
                <a:solidFill>
                  <a:srgbClr val="2D2D8A"/>
                </a:solidFill>
                <a:effectLst/>
                <a:uLnTx/>
                <a:uFillTx/>
                <a:latin typeface="Verdana"/>
                <a:ea typeface="+mn-ea"/>
                <a:cs typeface="+mn-cs"/>
              </a:rPr>
              <a:t>ata word length agnostic programming</a:t>
            </a:r>
            <a:endParaRPr kumimoji="0" lang="en-US"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TextBox 5"/>
          <p:cNvSpPr txBox="1"/>
          <p:nvPr/>
        </p:nvSpPr>
        <p:spPr>
          <a:xfrm>
            <a:off x="341530" y="818710"/>
            <a:ext cx="8694944" cy="140038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SVE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simplifies programming and provides portability </a:t>
            </a:r>
            <a:r>
              <a:rPr kumimoji="0" lang="en-US" sz="1600" b="0" i="0" u="none" strike="noStrike" kern="1200" cap="none" spc="0" normalizeH="0" baseline="0" noProof="0" dirty="0">
                <a:ln>
                  <a:noFill/>
                </a:ln>
                <a:solidFill>
                  <a:srgbClr val="000000"/>
                </a:solidFill>
                <a:effectLst/>
                <a:uLnTx/>
                <a:uFillTx/>
                <a:latin typeface="Verdana"/>
                <a:ea typeface="+mn-ea"/>
                <a:cs typeface="+mn-cs"/>
              </a:rPr>
              <a:t>for binary code between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processors with different SIMD execution widths since instruction execution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will automatically be scaled to the width of the available execution resources</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285750" lvl="0" indent="-285750">
              <a:buFont typeface="Arial" panose="020B0604020202020204" pitchFamily="34" charset="0"/>
              <a:buChar char="•"/>
              <a:defRPr/>
            </a:pPr>
            <a:r>
              <a:rPr lang="hu-HU" sz="1600" dirty="0">
                <a:solidFill>
                  <a:srgbClr val="000000"/>
                </a:solidFill>
              </a:rPr>
              <a:t>A further benefit of data word length agnostic programming is that it allows</a:t>
            </a:r>
          </a:p>
          <a:p>
            <a:pPr lvl="0">
              <a:spcAft>
                <a:spcPts val="600"/>
              </a:spcAft>
              <a:defRPr/>
            </a:pPr>
            <a:r>
              <a:rPr lang="hu-HU" sz="1600" dirty="0">
                <a:solidFill>
                  <a:srgbClr val="0070C0"/>
                </a:solidFill>
              </a:rPr>
              <a:t>       auto-vectorization </a:t>
            </a:r>
            <a:r>
              <a:rPr lang="hu-HU" sz="1600" dirty="0">
                <a:solidFill>
                  <a:srgbClr val="000000"/>
                </a:solidFill>
              </a:rPr>
              <a:t>by advanced compilers when processing large data sets.</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20713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11</a:t>
            </a:r>
            <a:r>
              <a:rPr lang="hu-HU" sz="1700" dirty="0">
                <a:solidFill>
                  <a:srgbClr val="FFFFFF"/>
                </a:solidFill>
              </a:rPr>
              <a:t>)</a:t>
            </a:r>
            <a:endParaRPr lang="en-US" sz="1700" dirty="0"/>
          </a:p>
        </p:txBody>
      </p:sp>
      <p:sp>
        <p:nvSpPr>
          <p:cNvPr id="3" name="Szövegdoboz 2"/>
          <p:cNvSpPr txBox="1"/>
          <p:nvPr/>
        </p:nvSpPr>
        <p:spPr>
          <a:xfrm>
            <a:off x="71499" y="413665"/>
            <a:ext cx="7785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How ARM implements data words agnostic programming?</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a:ln>
                  <a:noFill/>
                </a:ln>
                <a:effectLst/>
                <a:uLnTx/>
                <a:uFillTx/>
                <a:latin typeface="Verdana"/>
                <a:ea typeface="+mn-ea"/>
                <a:cs typeface="+mn-cs"/>
              </a:rPr>
              <a:t>[136]</a:t>
            </a:r>
            <a:endParaRPr kumimoji="0" lang="en-US" sz="1800" b="0" i="0" u="none" strike="noStrike" kern="1200" cap="none" spc="0" normalizeH="0" baseline="0" noProof="0" dirty="0">
              <a:ln>
                <a:noFill/>
              </a:ln>
              <a:effectLst/>
              <a:uLnTx/>
              <a:uFillTx/>
              <a:latin typeface="Verdana"/>
              <a:ea typeface="+mn-ea"/>
              <a:cs typeface="+mn-cs"/>
            </a:endParaRPr>
          </a:p>
        </p:txBody>
      </p:sp>
      <p:sp>
        <p:nvSpPr>
          <p:cNvPr id="5" name="Szövegdoboz 4"/>
          <p:cNvSpPr txBox="1"/>
          <p:nvPr/>
        </p:nvSpPr>
        <p:spPr>
          <a:xfrm>
            <a:off x="206515" y="773705"/>
            <a:ext cx="8744334" cy="17620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 introduced </a:t>
            </a:r>
            <a:r>
              <a:rPr kumimoji="0" lang="hu-HU" sz="1600" b="0" i="0" u="none" strike="noStrike" kern="1200" cap="none" spc="0" normalizeH="0" baseline="0" noProof="0" dirty="0">
                <a:ln>
                  <a:noFill/>
                </a:ln>
                <a:solidFill>
                  <a:srgbClr val="FF0000"/>
                </a:solidFill>
                <a:effectLst/>
                <a:uLnTx/>
                <a:uFillTx/>
                <a:latin typeface="Verdana"/>
                <a:ea typeface="+mn-ea"/>
                <a:cs typeface="+mn-cs"/>
              </a:rPr>
              <a:t>SVE</a:t>
            </a:r>
            <a:r>
              <a:rPr kumimoji="0" lang="hu-HU" sz="1600" b="0" i="0" u="none" strike="noStrike" kern="1200" cap="none" spc="0" normalizeH="0" baseline="0" noProof="0" dirty="0">
                <a:ln>
                  <a:noFill/>
                </a:ln>
                <a:solidFill>
                  <a:srgbClr val="000000"/>
                </a:solidFill>
                <a:effectLst/>
                <a:uLnTx/>
                <a:uFillTx/>
                <a:latin typeface="Verdana"/>
                <a:ea typeface="+mn-ea"/>
                <a:cs typeface="+mn-cs"/>
              </a:rPr>
              <a:t> extension utilizes </a:t>
            </a:r>
            <a:r>
              <a:rPr kumimoji="0" lang="hu-HU" sz="1600" b="0" i="0" u="none" strike="noStrike" kern="1200" cap="none" spc="0" normalizeH="0" baseline="0" noProof="0" dirty="0">
                <a:ln>
                  <a:noFill/>
                </a:ln>
                <a:solidFill>
                  <a:srgbClr val="FF0000"/>
                </a:solidFill>
                <a:effectLst/>
                <a:uLnTx/>
                <a:uFillTx/>
                <a:latin typeface="Verdana"/>
                <a:ea typeface="+mn-ea"/>
                <a:cs typeface="+mn-cs"/>
              </a:rPr>
              <a:t>Predicate registers </a:t>
            </a:r>
            <a:r>
              <a:rPr kumimoji="0" lang="hu-HU" sz="1600" b="0" i="0" u="none" strike="noStrike" kern="1200" cap="none" spc="0" normalizeH="0" baseline="0" noProof="0" dirty="0">
                <a:ln>
                  <a:noFill/>
                </a:ln>
                <a:solidFill>
                  <a:srgbClr val="000000"/>
                </a:solidFill>
                <a:effectLst/>
                <a:uLnTx/>
                <a:uFillTx/>
                <a:latin typeface="Verdana"/>
                <a:ea typeface="+mn-ea"/>
                <a:cs typeface="+mn-cs"/>
              </a:rPr>
              <a:t>as </a:t>
            </a:r>
            <a:r>
              <a:rPr kumimoji="0" lang="hu-HU" sz="1600" b="0" i="0" u="none" strike="noStrike" kern="1200" cap="none" spc="0" normalizeH="0" baseline="0" noProof="0" dirty="0">
                <a:ln>
                  <a:noFill/>
                </a:ln>
                <a:solidFill>
                  <a:srgbClr val="FF0000"/>
                </a:solidFill>
                <a:effectLst/>
                <a:uLnTx/>
                <a:uFillTx/>
                <a:latin typeface="Verdana"/>
                <a:ea typeface="+mn-ea"/>
                <a:cs typeface="+mn-cs"/>
              </a:rPr>
              <a:t>masks</a:t>
            </a:r>
            <a:r>
              <a:rPr kumimoji="0" lang="hu-HU" sz="1600" b="0" i="0" u="none" strike="noStrike" kern="1200" cap="none" spc="0" normalizeH="0" baseline="0" noProof="0" dirty="0">
                <a:ln>
                  <a:noFill/>
                </a:ln>
                <a:solidFill>
                  <a:srgbClr val="000000"/>
                </a:solidFill>
                <a:effectLst/>
                <a:uLnTx/>
                <a:uFillTx/>
                <a:latin typeface="Verdana"/>
                <a:ea typeface="+mn-ea"/>
                <a:cs typeface="+mn-cs"/>
              </a:rPr>
              <a:t> to indicate</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which active elements </a:t>
            </a:r>
            <a:r>
              <a:rPr kumimoji="0" lang="hu-HU" sz="1600" b="0" i="0" u="none" strike="noStrike" kern="1200" cap="none" spc="0" normalizeH="0" baseline="0" noProof="0" dirty="0">
                <a:ln>
                  <a:noFill/>
                </a:ln>
                <a:solidFill>
                  <a:srgbClr val="000000"/>
                </a:solidFill>
                <a:effectLst/>
                <a:uLnTx/>
                <a:uFillTx/>
                <a:latin typeface="Verdana"/>
                <a:ea typeface="+mn-ea"/>
                <a:cs typeface="+mn-cs"/>
              </a:rPr>
              <a:t>of a data word (e.g. which </a:t>
            </a:r>
            <a:r>
              <a:rPr kumimoji="0" lang="en-GB" sz="1600" b="0" i="0" u="none" strike="noStrike" kern="1200" cap="none" spc="0" normalizeH="0" baseline="0" noProof="0" dirty="0">
                <a:ln>
                  <a:noFill/>
                </a:ln>
                <a:solidFill>
                  <a:srgbClr val="000000"/>
                </a:solidFill>
                <a:effectLst/>
                <a:uLnTx/>
                <a:uFillTx/>
                <a:latin typeface="Verdana"/>
                <a:ea typeface="+mn-ea"/>
                <a:cs typeface="+mn-cs"/>
              </a:rPr>
              <a:t>128-bit </a:t>
            </a:r>
            <a:r>
              <a:rPr kumimoji="0" lang="hu-HU" sz="1600" b="0" i="0" u="none" strike="noStrike" kern="1200" cap="none" spc="0" normalizeH="0" baseline="0" noProof="0" dirty="0">
                <a:ln>
                  <a:noFill/>
                </a:ln>
                <a:solidFill>
                  <a:srgbClr val="000000"/>
                </a:solidFill>
                <a:effectLst/>
                <a:uLnTx/>
                <a:uFillTx/>
                <a:latin typeface="Verdana"/>
                <a:ea typeface="+mn-ea"/>
                <a:cs typeface="+mn-cs"/>
              </a:rPr>
              <a:t>lanes) </a:t>
            </a:r>
            <a:r>
              <a:rPr kumimoji="0" lang="hu-HU" sz="1600" b="0" i="0" u="none" strike="noStrike" kern="1200" cap="none" spc="0" normalizeH="0" baseline="0" noProof="0" dirty="0">
                <a:ln>
                  <a:noFill/>
                </a:ln>
                <a:solidFill>
                  <a:srgbClr val="0070C0"/>
                </a:solidFill>
                <a:effectLst/>
                <a:uLnTx/>
                <a:uFillTx/>
                <a:latin typeface="Verdana"/>
                <a:ea typeface="+mn-ea"/>
                <a:cs typeface="+mn-cs"/>
              </a:rPr>
              <a:t>are involved</a:t>
            </a:r>
            <a:endParaRPr kumimoji="0" lang="en-GB" sz="1600" b="0" i="0" u="none" strike="noStrike" kern="1200" cap="none" spc="0" normalizeH="0" baseline="0" noProof="0" dirty="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in the operation.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There exist </a:t>
            </a:r>
            <a:r>
              <a:rPr kumimoji="0" lang="hu-HU" sz="1600" b="0" i="0" u="none" strike="noStrike" kern="1200" cap="none" spc="0" normalizeH="0" baseline="0" noProof="0" dirty="0">
                <a:ln>
                  <a:noFill/>
                </a:ln>
                <a:solidFill>
                  <a:srgbClr val="0070C0"/>
                </a:solidFill>
                <a:effectLst/>
                <a:uLnTx/>
                <a:uFillTx/>
                <a:latin typeface="Verdana"/>
                <a:ea typeface="+mn-ea"/>
                <a:cs typeface="+mn-cs"/>
              </a:rPr>
              <a:t>16 Predicate registers</a:t>
            </a:r>
            <a:r>
              <a:rPr kumimoji="0" lang="hu-HU" sz="1600" b="0" i="0" u="none" strike="noStrike" kern="1200" cap="none" spc="0" normalizeH="0" baseline="0" noProof="0" dirty="0">
                <a:ln>
                  <a:noFill/>
                </a:ln>
                <a:solidFill>
                  <a:srgbClr val="000000"/>
                </a:solidFill>
                <a:effectLst/>
                <a:uLnTx/>
                <a:uFillTx/>
                <a:latin typeface="Verdana"/>
                <a:ea typeface="+mn-ea"/>
                <a:cs typeface="+mn-cs"/>
              </a:rPr>
              <a:t>, as seen below.</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P0-P7 </a:t>
            </a:r>
            <a:r>
              <a:rPr kumimoji="0" lang="en-US" sz="1600" b="0" i="0" u="none" strike="noStrike" kern="1200" cap="none" spc="0" normalizeH="0" baseline="0" noProof="0" dirty="0">
                <a:ln>
                  <a:noFill/>
                </a:ln>
                <a:solidFill>
                  <a:srgbClr val="000000"/>
                </a:solidFill>
                <a:effectLst/>
                <a:uLnTx/>
                <a:uFillTx/>
                <a:latin typeface="Verdana"/>
                <a:ea typeface="+mn-ea"/>
                <a:cs typeface="+mn-cs"/>
              </a:rPr>
              <a:t>are governing </a:t>
            </a:r>
            <a:r>
              <a:rPr kumimoji="0" lang="en-US" sz="1600" b="0" i="0" u="none" strike="noStrike" kern="1200" cap="none" spc="0" normalizeH="0" baseline="0" noProof="0" dirty="0">
                <a:ln>
                  <a:noFill/>
                </a:ln>
                <a:solidFill>
                  <a:srgbClr val="0070C0"/>
                </a:solidFill>
                <a:effectLst/>
                <a:uLnTx/>
                <a:uFillTx/>
                <a:latin typeface="Verdana"/>
                <a:ea typeface="+mn-ea"/>
                <a:cs typeface="+mn-cs"/>
              </a:rPr>
              <a:t>predicates for load</a:t>
            </a:r>
            <a:r>
              <a:rPr kumimoji="0" lang="hu-HU" sz="1600" b="0" i="0" u="none" strike="noStrike" kern="1200" cap="none" spc="0" normalizeH="0" baseline="0" noProof="0" dirty="0">
                <a:ln>
                  <a:noFill/>
                </a:ln>
                <a:solidFill>
                  <a:srgbClr val="0070C0"/>
                </a:solidFill>
                <a:effectLst/>
                <a:uLnTx/>
                <a:uFillTx/>
                <a:latin typeface="Verdana"/>
                <a:ea typeface="+mn-ea"/>
                <a:cs typeface="+mn-cs"/>
              </a:rPr>
              <a:t>s</a:t>
            </a:r>
            <a:r>
              <a:rPr kumimoji="0" lang="en-US" sz="1600" b="0" i="0" u="none" strike="noStrike" kern="1200" cap="none" spc="0" normalizeH="0" baseline="0" noProof="0" dirty="0">
                <a:ln>
                  <a:noFill/>
                </a:ln>
                <a:solidFill>
                  <a:srgbClr val="0070C0"/>
                </a:solidFill>
                <a:effectLst/>
                <a:uLnTx/>
                <a:uFillTx/>
                <a:latin typeface="Verdana"/>
                <a:ea typeface="+mn-ea"/>
                <a:cs typeface="+mn-cs"/>
              </a:rPr>
              <a:t>, store</a:t>
            </a:r>
            <a:r>
              <a:rPr kumimoji="0" lang="hu-HU" sz="1600" b="0" i="0" u="none" strike="noStrike" kern="1200" cap="none" spc="0" normalizeH="0" baseline="0" noProof="0" dirty="0">
                <a:ln>
                  <a:noFill/>
                </a:ln>
                <a:solidFill>
                  <a:srgbClr val="0070C0"/>
                </a:solidFill>
                <a:effectLst/>
                <a:uLnTx/>
                <a:uFillTx/>
                <a:latin typeface="Verdana"/>
                <a:ea typeface="+mn-ea"/>
                <a:cs typeface="+mn-cs"/>
              </a:rPr>
              <a:t>s</a:t>
            </a:r>
            <a:r>
              <a:rPr kumimoji="0" lang="en-US" sz="1600" b="0" i="0" u="none" strike="noStrike" kern="1200" cap="none" spc="0" normalizeH="0" baseline="0" noProof="0" dirty="0">
                <a:ln>
                  <a:noFill/>
                </a:ln>
                <a:solidFill>
                  <a:srgbClr val="0070C0"/>
                </a:solidFill>
                <a:effectLst/>
                <a:uLnTx/>
                <a:uFillTx/>
                <a:latin typeface="Verdana"/>
                <a:ea typeface="+mn-ea"/>
                <a:cs typeface="+mn-cs"/>
              </a:rPr>
              <a:t>, and arithmetic</a:t>
            </a:r>
            <a:r>
              <a:rPr kumimoji="0" lang="hu-HU" sz="1600" b="0" i="0" u="none" strike="noStrike" kern="1200" cap="none" spc="0" normalizeH="0" baseline="0" noProof="0" dirty="0">
                <a:ln>
                  <a:noFill/>
                </a:ln>
                <a:solidFill>
                  <a:srgbClr val="0070C0"/>
                </a:solidFill>
                <a:effectLst/>
                <a:uLnTx/>
                <a:uFillTx/>
                <a:latin typeface="Verdana"/>
                <a:ea typeface="+mn-ea"/>
                <a:cs typeface="+mn-cs"/>
              </a:rPr>
              <a:t> operations</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P8-P15</a:t>
            </a:r>
            <a:r>
              <a:rPr kumimoji="0" lang="en-US" sz="1600" b="0" i="0" u="none" strike="noStrike" kern="1200" cap="none" spc="0" normalizeH="0" baseline="0" noProof="0" dirty="0">
                <a:ln>
                  <a:noFill/>
                </a:ln>
                <a:solidFill>
                  <a:srgbClr val="000000"/>
                </a:solidFill>
                <a:effectLst/>
                <a:uLnTx/>
                <a:uFillTx/>
                <a:latin typeface="Verdana"/>
                <a:ea typeface="+mn-ea"/>
                <a:cs typeface="+mn-cs"/>
              </a:rPr>
              <a:t> are extra </a:t>
            </a:r>
            <a:r>
              <a:rPr kumimoji="0" lang="en-US" sz="1600" b="0" i="0" u="none" strike="noStrike" kern="1200" cap="none" spc="0" normalizeH="0" baseline="0" noProof="0" dirty="0">
                <a:ln>
                  <a:noFill/>
                </a:ln>
                <a:solidFill>
                  <a:srgbClr val="0070C0"/>
                </a:solidFill>
                <a:effectLst/>
                <a:uLnTx/>
                <a:uFillTx/>
                <a:latin typeface="Verdana"/>
                <a:ea typeface="+mn-ea"/>
                <a:cs typeface="+mn-cs"/>
              </a:rPr>
              <a:t>predicates for loop management</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6" name="Kép 5"/>
          <p:cNvPicPr>
            <a:picLocks noChangeAspect="1"/>
          </p:cNvPicPr>
          <p:nvPr/>
        </p:nvPicPr>
        <p:blipFill rotWithShape="1">
          <a:blip r:embed="rId2"/>
          <a:srcRect l="25391" t="32500" r="51723" b="41250"/>
          <a:stretch/>
        </p:blipFill>
        <p:spPr>
          <a:xfrm>
            <a:off x="2951820" y="3210797"/>
            <a:ext cx="3487888" cy="2250250"/>
          </a:xfrm>
          <a:prstGeom prst="rect">
            <a:avLst/>
          </a:prstGeom>
        </p:spPr>
      </p:pic>
      <p:sp>
        <p:nvSpPr>
          <p:cNvPr id="7" name="Szövegdoboz 6"/>
          <p:cNvSpPr txBox="1"/>
          <p:nvPr/>
        </p:nvSpPr>
        <p:spPr>
          <a:xfrm flipH="1">
            <a:off x="3289358" y="2895762"/>
            <a:ext cx="171019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err="1">
                <a:ln>
                  <a:noFill/>
                </a:ln>
                <a:solidFill>
                  <a:srgbClr val="000000"/>
                </a:solidFill>
                <a:effectLst/>
                <a:uLnTx/>
                <a:uFillTx/>
                <a:latin typeface="Verdana"/>
                <a:ea typeface="+mn-ea"/>
                <a:cs typeface="+mn-cs"/>
              </a:rPr>
              <a:t>Up</a:t>
            </a:r>
            <a:r>
              <a:rPr kumimoji="0" lang="hu-HU" sz="1300" b="0" i="0" u="none" strike="noStrike" kern="1200" cap="none" spc="0" normalizeH="0" baseline="0" noProof="0">
                <a:ln>
                  <a:noFill/>
                </a:ln>
                <a:solidFill>
                  <a:srgbClr val="000000"/>
                </a:solidFill>
                <a:effectLst/>
                <a:uLnTx/>
                <a:uFillTx/>
                <a:latin typeface="Verdana"/>
                <a:ea typeface="+mn-ea"/>
                <a:cs typeface="+mn-cs"/>
              </a:rPr>
              <a:t> </a:t>
            </a:r>
            <a:r>
              <a:rPr kumimoji="0" lang="hu-HU" sz="1300" b="0" i="0" u="none" strike="noStrike" kern="1200" cap="none" spc="0" normalizeH="0" baseline="0" noProof="0" err="1">
                <a:ln>
                  <a:noFill/>
                </a:ln>
                <a:solidFill>
                  <a:srgbClr val="000000"/>
                </a:solidFill>
                <a:effectLst/>
                <a:uLnTx/>
                <a:uFillTx/>
                <a:latin typeface="Verdana"/>
                <a:ea typeface="+mn-ea"/>
                <a:cs typeface="+mn-cs"/>
              </a:rPr>
              <a:t>to</a:t>
            </a:r>
            <a:r>
              <a:rPr kumimoji="0" lang="hu-HU" sz="1300" b="0" i="0" u="none" strike="noStrike" kern="1200" cap="none" spc="0" normalizeH="0" baseline="0" noProof="0">
                <a:ln>
                  <a:noFill/>
                </a:ln>
                <a:solidFill>
                  <a:srgbClr val="000000"/>
                </a:solidFill>
                <a:effectLst/>
                <a:uLnTx/>
                <a:uFillTx/>
                <a:latin typeface="Verdana"/>
                <a:ea typeface="+mn-ea"/>
                <a:cs typeface="+mn-cs"/>
              </a:rPr>
              <a:t> 16x16 bit</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Szövegdoboz 8"/>
          <p:cNvSpPr txBox="1"/>
          <p:nvPr/>
        </p:nvSpPr>
        <p:spPr>
          <a:xfrm>
            <a:off x="3401870" y="5416042"/>
            <a:ext cx="29703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err="1">
                <a:ln>
                  <a:noFill/>
                </a:ln>
                <a:solidFill>
                  <a:srgbClr val="000000"/>
                </a:solidFill>
                <a:effectLst/>
                <a:uLnTx/>
                <a:uFillTx/>
                <a:latin typeface="Verdana"/>
                <a:ea typeface="+mn-ea"/>
                <a:cs typeface="+mn-cs"/>
              </a:rPr>
              <a:t>Figure</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Predicate</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registers</a:t>
            </a: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85492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12</a:t>
            </a:r>
            <a:r>
              <a:rPr lang="hu-HU" sz="1700" dirty="0">
                <a:solidFill>
                  <a:srgbClr val="FFFFFF"/>
                </a:solidFill>
              </a:rPr>
              <a:t>)</a:t>
            </a:r>
            <a:endParaRPr lang="en-US" sz="1700" dirty="0"/>
          </a:p>
        </p:txBody>
      </p:sp>
      <p:sp>
        <p:nvSpPr>
          <p:cNvPr id="3" name="Szövegdoboz 2"/>
          <p:cNvSpPr txBox="1"/>
          <p:nvPr/>
        </p:nvSpPr>
        <p:spPr>
          <a:xfrm>
            <a:off x="71438" y="413665"/>
            <a:ext cx="8956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Specifying the length of the SVE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registers</a:t>
            </a:r>
            <a:r>
              <a:rPr kumimoji="0" lang="en-GB" sz="1800" b="0" i="0" u="none" strike="noStrike" kern="1200" cap="none" spc="0" normalizeH="0" baseline="0" noProof="0" dirty="0">
                <a:ln>
                  <a:noFill/>
                </a:ln>
                <a:solidFill>
                  <a:srgbClr val="2D2D8A"/>
                </a:solidFill>
                <a:effectLst/>
                <a:uLnTx/>
                <a:uFillTx/>
                <a:latin typeface="Verdana"/>
                <a:ea typeface="+mn-ea"/>
                <a:cs typeface="+mn-cs"/>
              </a:rPr>
              <a:t> </a:t>
            </a:r>
            <a:r>
              <a:rPr kumimoji="0" lang="en-GB"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136</a:t>
            </a:r>
            <a:r>
              <a:rPr kumimoji="0" lang="en-GB" sz="1800" b="0" i="0" u="none" strike="noStrike" kern="1200" cap="none" spc="0" normalizeH="0" baseline="0" noProof="0" dirty="0">
                <a:ln>
                  <a:noFill/>
                </a:ln>
                <a:effectLst/>
                <a:uLnTx/>
                <a:uFillTx/>
                <a:latin typeface="Verdana"/>
                <a:ea typeface="+mn-ea"/>
                <a:cs typeface="+mn-cs"/>
              </a:rPr>
              <a:t>]</a:t>
            </a:r>
            <a:endParaRPr kumimoji="0" lang="en-US" sz="1800" b="0" i="0" u="none" strike="noStrike" kern="1200" cap="none" spc="0" normalizeH="0" baseline="0" noProof="0" dirty="0">
              <a:ln>
                <a:noFill/>
              </a:ln>
              <a:effectLst/>
              <a:uLnTx/>
              <a:uFillTx/>
              <a:latin typeface="Verdana"/>
              <a:ea typeface="+mn-ea"/>
              <a:cs typeface="+mn-cs"/>
            </a:endParaRPr>
          </a:p>
        </p:txBody>
      </p:sp>
      <p:sp>
        <p:nvSpPr>
          <p:cNvPr id="4" name="Szövegdoboz 3"/>
          <p:cNvSpPr txBox="1"/>
          <p:nvPr/>
        </p:nvSpPr>
        <p:spPr>
          <a:xfrm>
            <a:off x="250824" y="773705"/>
            <a:ext cx="8893176"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There is a </a:t>
            </a:r>
            <a:r>
              <a:rPr kumimoji="0" lang="hu-HU" sz="1600" b="0" i="0" u="none" strike="noStrike" kern="1200" cap="none" spc="0" normalizeH="0" baseline="0" noProof="0" dirty="0">
                <a:ln>
                  <a:noFill/>
                </a:ln>
                <a:solidFill>
                  <a:srgbClr val="FF0000"/>
                </a:solidFill>
                <a:effectLst/>
                <a:uLnTx/>
                <a:uFillTx/>
                <a:latin typeface="Verdana"/>
                <a:ea typeface="+mn-ea"/>
                <a:cs typeface="+mn-cs"/>
              </a:rPr>
              <a:t>dedicated register </a:t>
            </a:r>
            <a:r>
              <a:rPr kumimoji="0" lang="hu-HU" sz="1600" b="0" i="0" u="none" strike="noStrike" kern="1200" cap="none" spc="0" normalizeH="0" baseline="0" noProof="0" dirty="0">
                <a:ln>
                  <a:noFill/>
                </a:ln>
                <a:solidFill>
                  <a:srgbClr val="000000"/>
                </a:solidFill>
                <a:effectLst/>
                <a:uLnTx/>
                <a:uFillTx/>
                <a:latin typeface="Verdana"/>
                <a:ea typeface="+mn-ea"/>
                <a:cs typeface="+mn-cs"/>
              </a:rPr>
              <a:t>for keeping the </a:t>
            </a:r>
            <a:r>
              <a:rPr kumimoji="0" lang="hu-HU" sz="1600" b="0" i="0" u="none" strike="noStrike" kern="1200" cap="none" spc="0" normalizeH="0" baseline="0" noProof="0" dirty="0">
                <a:ln>
                  <a:noFill/>
                </a:ln>
                <a:solidFill>
                  <a:srgbClr val="0070C0"/>
                </a:solidFill>
                <a:effectLst/>
                <a:uLnTx/>
                <a:uFillTx/>
                <a:latin typeface="Verdana"/>
                <a:ea typeface="+mn-ea"/>
                <a:cs typeface="+mn-cs"/>
              </a:rPr>
              <a:t>actual length of the SVE registers</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(not discussed here).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3707776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13</a:t>
            </a:r>
            <a:r>
              <a:rPr lang="hu-HU" sz="1700" dirty="0">
                <a:solidFill>
                  <a:srgbClr val="FFFFFF"/>
                </a:solidFill>
              </a:rPr>
              <a:t>)</a:t>
            </a:r>
            <a:endParaRPr lang="en-US" sz="1700" dirty="0"/>
          </a:p>
        </p:txBody>
      </p:sp>
      <p:sp>
        <p:nvSpPr>
          <p:cNvPr id="3" name="Szövegdoboz 2"/>
          <p:cNvSpPr txBox="1"/>
          <p:nvPr/>
        </p:nvSpPr>
        <p:spPr>
          <a:xfrm>
            <a:off x="71438" y="413665"/>
            <a:ext cx="9072562" cy="28674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Specifying the length of the data words in the instructions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Predicate registers </a:t>
            </a:r>
            <a:r>
              <a:rPr kumimoji="0" lang="en-US" sz="1600" b="0" i="0" u="none" strike="noStrike" kern="1200" cap="none" spc="0" normalizeH="0" baseline="0" noProof="0" dirty="0">
                <a:ln>
                  <a:noFill/>
                </a:ln>
                <a:solidFill>
                  <a:srgbClr val="000000"/>
                </a:solidFill>
                <a:effectLst/>
                <a:uLnTx/>
                <a:uFillTx/>
                <a:latin typeface="Verdana"/>
                <a:ea typeface="+mn-ea"/>
                <a:cs typeface="+mn-cs"/>
              </a:rPr>
              <a:t>are configured as </a:t>
            </a:r>
            <a:r>
              <a:rPr kumimoji="0" lang="en-US" sz="1600" b="0" i="0" u="none" strike="noStrike" kern="1200" cap="none" spc="0" normalizeH="0" baseline="0" noProof="0" dirty="0">
                <a:ln>
                  <a:noFill/>
                </a:ln>
                <a:solidFill>
                  <a:srgbClr val="FF0000"/>
                </a:solidFill>
                <a:effectLst/>
                <a:uLnTx/>
                <a:uFillTx/>
                <a:latin typeface="Verdana"/>
                <a:ea typeface="+mn-ea"/>
                <a:cs typeface="+mn-cs"/>
              </a:rPr>
              <a:t>masks for particular data word formats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(e.g. 4x32-bit long data elements, or 8x16-bit data elements.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While writing</a:t>
            </a:r>
            <a:r>
              <a:rPr kumimoji="0" lang="en-US" sz="1600" b="0" i="0" u="none" strike="noStrike" kern="1200" cap="none" spc="0" normalizeH="0" noProof="0" dirty="0">
                <a:ln>
                  <a:noFill/>
                </a:ln>
                <a:solidFill>
                  <a:srgbClr val="000000"/>
                </a:solidFill>
                <a:effectLst/>
                <a:uLnTx/>
                <a:uFillTx/>
                <a:latin typeface="Verdana"/>
                <a:ea typeface="+mn-ea"/>
                <a:cs typeface="+mn-cs"/>
              </a:rPr>
              <a:t> programs</a:t>
            </a:r>
            <a:r>
              <a:rPr kumimoji="0" lang="en-US" sz="1600" b="0" i="0" u="none" strike="noStrike" kern="1200" cap="none" spc="0" normalizeH="0" baseline="0" noProof="0" dirty="0">
                <a:ln>
                  <a:noFill/>
                </a:ln>
                <a:solidFill>
                  <a:srgbClr val="000000"/>
                </a:solidFill>
                <a:effectLst/>
                <a:uLnTx/>
                <a:uFillTx/>
                <a:latin typeface="Verdana"/>
                <a:ea typeface="+mn-ea"/>
                <a:cs typeface="+mn-cs"/>
              </a:rPr>
              <a:t>, beyond the operation code, source and destination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registers  </a:t>
            </a:r>
            <a:r>
              <a:rPr kumimoji="0" lang="en-US" sz="1600" b="0" i="0" u="none" strike="noStrike" kern="1200" cap="none" spc="0" normalizeH="0" baseline="0" noProof="0" dirty="0">
                <a:ln>
                  <a:noFill/>
                </a:ln>
                <a:solidFill>
                  <a:srgbClr val="0070C0"/>
                </a:solidFill>
                <a:effectLst/>
                <a:uLnTx/>
                <a:uFillTx/>
                <a:latin typeface="Verdana"/>
                <a:ea typeface="+mn-ea"/>
                <a:cs typeface="+mn-cs"/>
              </a:rPr>
              <a:t>also an appropriate, previously set Predicate register has to be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specified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to </a:t>
            </a:r>
            <a:r>
              <a:rPr kumimoji="0" lang="en-US" sz="1600" b="0" i="0" u="none" strike="noStrike" kern="1200" cap="none" spc="0" normalizeH="0" baseline="0" noProof="0" dirty="0">
                <a:ln>
                  <a:noFill/>
                </a:ln>
                <a:solidFill>
                  <a:srgbClr val="000000"/>
                </a:solidFill>
                <a:effectLst/>
                <a:uLnTx/>
                <a:uFillTx/>
                <a:latin typeface="Verdana"/>
                <a:ea typeface="+mn-ea"/>
                <a:cs typeface="+mn-cs"/>
              </a:rPr>
              <a:t>identify which data elements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shou</a:t>
            </a:r>
            <a:r>
              <a:rPr kumimoji="0" lang="hu-HU" sz="1600" b="0" i="0" u="none" strike="noStrike" kern="1200" cap="none" spc="0" normalizeH="0" baseline="0" noProof="0" dirty="0">
                <a:ln>
                  <a:noFill/>
                </a:ln>
                <a:solidFill>
                  <a:srgbClr val="000000"/>
                </a:solidFill>
                <a:effectLst/>
                <a:uLnTx/>
                <a:uFillTx/>
                <a:latin typeface="Verdana"/>
                <a:ea typeface="+mn-ea"/>
                <a:cs typeface="+mn-cs"/>
              </a:rPr>
              <a:t>l</a:t>
            </a:r>
            <a:r>
              <a:rPr kumimoji="0" lang="en-US" sz="1600" b="0" i="0" u="none" strike="noStrike" kern="1200" cap="none" spc="0" normalizeH="0" baseline="0" noProof="0" dirty="0">
                <a:ln>
                  <a:noFill/>
                </a:ln>
                <a:solidFill>
                  <a:srgbClr val="000000"/>
                </a:solidFill>
                <a:effectLst/>
                <a:uLnTx/>
                <a:uFillTx/>
                <a:latin typeface="Verdana"/>
                <a:ea typeface="+mn-ea"/>
                <a:cs typeface="+mn-cs"/>
              </a:rPr>
              <a:t>d be used in the referenced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SVE registers.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 „1” </a:t>
            </a:r>
            <a:r>
              <a:rPr kumimoji="0" lang="hu-HU" sz="1600" b="0" i="0" u="none" strike="noStrike" kern="1200" cap="none" spc="0" normalizeH="0" baseline="0" noProof="0" dirty="0">
                <a:ln>
                  <a:noFill/>
                </a:ln>
                <a:solidFill>
                  <a:srgbClr val="000000"/>
                </a:solidFill>
                <a:effectLst/>
                <a:uLnTx/>
                <a:uFillTx/>
                <a:latin typeface="Verdana"/>
                <a:ea typeface="+mn-ea"/>
                <a:cs typeface="+mn-cs"/>
              </a:rPr>
              <a:t>value</a:t>
            </a:r>
            <a:r>
              <a:rPr kumimoji="0" lang="en-US" sz="1600" b="0" i="0" u="none" strike="noStrike" kern="1200" cap="none" spc="0" normalizeH="0" baseline="0" noProof="0" dirty="0">
                <a:ln>
                  <a:noFill/>
                </a:ln>
                <a:solidFill>
                  <a:srgbClr val="000000"/>
                </a:solidFill>
                <a:effectLst/>
                <a:uLnTx/>
                <a:uFillTx/>
                <a:latin typeface="Verdana"/>
                <a:ea typeface="+mn-ea"/>
                <a:cs typeface="+mn-cs"/>
              </a:rPr>
              <a:t> of the Predicate register will activate the associated data element, </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 „0” </a:t>
            </a:r>
            <a:r>
              <a:rPr kumimoji="0" lang="hu-HU" sz="1600" b="0" i="0" u="none" strike="noStrike" kern="1200" cap="none" spc="0" normalizeH="0" baseline="0" noProof="0" dirty="0">
                <a:ln>
                  <a:noFill/>
                </a:ln>
                <a:solidFill>
                  <a:srgbClr val="000000"/>
                </a:solidFill>
                <a:effectLst/>
                <a:uLnTx/>
                <a:uFillTx/>
                <a:latin typeface="Verdana"/>
                <a:ea typeface="+mn-ea"/>
                <a:cs typeface="+mn-cs"/>
              </a:rPr>
              <a:t>value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will</a:t>
            </a:r>
            <a:r>
              <a:rPr kumimoji="0" lang="en-US" sz="1600" b="0" i="0" u="none" strike="noStrike" kern="1200" cap="none" spc="0" normalizeH="0" baseline="0" noProof="0" dirty="0">
                <a:ln>
                  <a:noFill/>
                </a:ln>
                <a:solidFill>
                  <a:srgbClr val="000000"/>
                </a:solidFill>
                <a:effectLst/>
                <a:uLnTx/>
                <a:uFillTx/>
                <a:latin typeface="Verdana"/>
                <a:ea typeface="+mn-ea"/>
                <a:cs typeface="+mn-cs"/>
              </a:rPr>
              <a:t> neglect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The next example will demonstrate this.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73342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14</a:t>
            </a:r>
            <a:r>
              <a:rPr lang="hu-HU" sz="1700" dirty="0">
                <a:solidFill>
                  <a:srgbClr val="FFFFFF"/>
                </a:solidFill>
              </a:rPr>
              <a:t>)</a:t>
            </a:r>
            <a:endParaRPr lang="en-US" sz="1700" dirty="0"/>
          </a:p>
        </p:txBody>
      </p:sp>
      <p:pic>
        <p:nvPicPr>
          <p:cNvPr id="3" name="Kép 2"/>
          <p:cNvPicPr>
            <a:picLocks noChangeAspect="1"/>
          </p:cNvPicPr>
          <p:nvPr/>
        </p:nvPicPr>
        <p:blipFill rotWithShape="1">
          <a:blip r:embed="rId2"/>
          <a:srcRect l="29330" t="51620" r="30558" b="16313"/>
          <a:stretch/>
        </p:blipFill>
        <p:spPr>
          <a:xfrm>
            <a:off x="746575" y="1358770"/>
            <a:ext cx="7335815" cy="3298839"/>
          </a:xfrm>
          <a:prstGeom prst="rect">
            <a:avLst/>
          </a:prstGeom>
        </p:spPr>
      </p:pic>
      <p:sp>
        <p:nvSpPr>
          <p:cNvPr id="4" name="Szövegdoboz 3"/>
          <p:cNvSpPr txBox="1"/>
          <p:nvPr/>
        </p:nvSpPr>
        <p:spPr>
          <a:xfrm>
            <a:off x="71438" y="413665"/>
            <a:ext cx="88660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Example: Masking out active data elements from the SVE-registers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  using </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predicates</a:t>
            </a: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 while performing</a:t>
            </a:r>
            <a:r>
              <a:rPr kumimoji="0" lang="en-GB" sz="1800" b="0" i="0" u="none" strike="noStrike" kern="1200" cap="none" spc="0" normalizeH="0" noProof="0" dirty="0" smtClean="0">
                <a:ln>
                  <a:noFill/>
                </a:ln>
                <a:solidFill>
                  <a:srgbClr val="2D2D8A"/>
                </a:solidFill>
                <a:effectLst/>
                <a:uLnTx/>
                <a:uFillTx/>
                <a:latin typeface="Verdana"/>
                <a:ea typeface="+mn-ea"/>
                <a:cs typeface="+mn-cs"/>
              </a:rPr>
              <a:t> the zo &lt; z1 + z0 operation</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hu-HU" sz="1800" b="0" i="0" u="none" strike="noStrike" kern="1200" cap="none" spc="0" normalizeH="0" baseline="0" noProof="0" dirty="0">
                <a:ln>
                  <a:noFill/>
                </a:ln>
                <a:effectLst/>
                <a:uLnTx/>
                <a:uFillTx/>
                <a:latin typeface="Verdana"/>
                <a:ea typeface="+mn-ea"/>
                <a:cs typeface="+mn-cs"/>
              </a:rPr>
              <a:t>[136]</a:t>
            </a:r>
            <a:endParaRPr kumimoji="0" lang="en-US" sz="1800" b="0" i="0" u="none" strike="noStrike" kern="1200" cap="none" spc="0" normalizeH="0" baseline="0" noProof="0" dirty="0">
              <a:ln>
                <a:noFill/>
              </a:ln>
              <a:effectLst/>
              <a:uLnTx/>
              <a:uFillTx/>
              <a:latin typeface="Verdana"/>
              <a:ea typeface="+mn-ea"/>
              <a:cs typeface="+mn-cs"/>
            </a:endParaRPr>
          </a:p>
        </p:txBody>
      </p:sp>
      <p:sp>
        <p:nvSpPr>
          <p:cNvPr id="6" name="Szövegdoboz 5"/>
          <p:cNvSpPr txBox="1"/>
          <p:nvPr/>
        </p:nvSpPr>
        <p:spPr>
          <a:xfrm>
            <a:off x="386535" y="4689141"/>
            <a:ext cx="8415935" cy="14003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The </a:t>
            </a:r>
            <a:r>
              <a:rPr kumimoji="0" lang="en-US" sz="1600" b="0" i="0" u="none" strike="noStrike" kern="1200" cap="none" spc="0" normalizeH="0" baseline="0" noProof="0">
                <a:ln>
                  <a:noFill/>
                </a:ln>
                <a:solidFill>
                  <a:srgbClr val="0070C0"/>
                </a:solidFill>
                <a:effectLst/>
                <a:uLnTx/>
                <a:uFillTx/>
                <a:latin typeface="Verdana"/>
                <a:ea typeface="+mn-ea"/>
                <a:cs typeface="+mn-cs"/>
              </a:rPr>
              <a:t>active elements </a:t>
            </a:r>
            <a:r>
              <a:rPr kumimoji="0" lang="en-US" sz="1600" b="0" i="0" u="none" strike="noStrike" kern="1200" cap="none" spc="0" normalizeH="0" baseline="0" noProof="0">
                <a:ln>
                  <a:noFill/>
                </a:ln>
                <a:solidFill>
                  <a:srgbClr val="000000"/>
                </a:solidFill>
                <a:effectLst/>
                <a:uLnTx/>
                <a:uFillTx/>
                <a:latin typeface="Verdana"/>
                <a:ea typeface="+mn-ea"/>
                <a:cs typeface="+mn-cs"/>
              </a:rPr>
              <a:t>of the SVE source registers Z0 and Z1</a:t>
            </a:r>
            <a:r>
              <a:rPr kumimoji="0" lang="en-US" sz="1600" b="0" i="0" u="none" strike="noStrike" kern="1200" cap="none" spc="0" normalizeH="0" baseline="0" noProof="0">
                <a:ln>
                  <a:noFill/>
                </a:ln>
                <a:solidFill>
                  <a:srgbClr val="0070C0"/>
                </a:solidFill>
                <a:effectLst/>
                <a:uLnTx/>
                <a:uFillTx/>
                <a:latin typeface="Verdana"/>
                <a:ea typeface="+mn-ea"/>
                <a:cs typeface="+mn-cs"/>
              </a:rPr>
              <a:t> </a:t>
            </a:r>
            <a:r>
              <a:rPr kumimoji="0" lang="en-US" sz="1600" b="0" i="0" u="none" strike="noStrike" kern="1200" cap="none" spc="0" normalizeH="0" baseline="0" noProof="0">
                <a:ln>
                  <a:noFill/>
                </a:ln>
                <a:solidFill>
                  <a:srgbClr val="000000"/>
                </a:solidFill>
                <a:effectLst/>
                <a:uLnTx/>
                <a:uFillTx/>
                <a:latin typeface="Verdana"/>
                <a:ea typeface="+mn-ea"/>
                <a:cs typeface="+mn-cs"/>
              </a:rPr>
              <a:t>(indicated by the „1” values of the Predicate register P0) </a:t>
            </a:r>
            <a:r>
              <a:rPr kumimoji="0" lang="en-US" sz="1600" b="0" i="0" u="none" strike="noStrike" kern="1200" cap="none" spc="0" normalizeH="0" baseline="0" noProof="0">
                <a:ln>
                  <a:noFill/>
                </a:ln>
                <a:solidFill>
                  <a:srgbClr val="0070C0"/>
                </a:solidFill>
                <a:effectLst/>
                <a:uLnTx/>
                <a:uFillTx/>
                <a:latin typeface="Verdana"/>
                <a:ea typeface="+mn-ea"/>
                <a:cs typeface="+mn-cs"/>
              </a:rPr>
              <a:t>are added </a:t>
            </a:r>
            <a:r>
              <a:rPr kumimoji="0" lang="en-US" sz="1600" b="0" i="0" u="none" strike="noStrike" kern="1200" cap="none" spc="0" normalizeH="0" baseline="0" noProof="0">
                <a:ln>
                  <a:noFill/>
                </a:ln>
                <a:solidFill>
                  <a:srgbClr val="000000"/>
                </a:solidFill>
                <a:effectLst/>
                <a:uLnTx/>
                <a:uFillTx/>
                <a:latin typeface="Verdana"/>
                <a:ea typeface="+mn-ea"/>
                <a:cs typeface="+mn-cs"/>
              </a:rPr>
              <a:t>and the result is written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into the SVE destination register Z0.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The </a:t>
            </a:r>
            <a:r>
              <a:rPr kumimoji="0" lang="en-US" sz="1600" b="0" i="0" u="none" strike="noStrike" kern="1200" cap="none" spc="0" normalizeH="0" baseline="0" noProof="0">
                <a:ln>
                  <a:noFill/>
                </a:ln>
                <a:solidFill>
                  <a:srgbClr val="0070C0"/>
                </a:solidFill>
                <a:effectLst/>
                <a:uLnTx/>
                <a:uFillTx/>
                <a:latin typeface="Verdana"/>
                <a:ea typeface="+mn-ea"/>
                <a:cs typeface="+mn-cs"/>
              </a:rPr>
              <a:t>masked out  data elements </a:t>
            </a:r>
            <a:r>
              <a:rPr kumimoji="0" lang="en-US" sz="1600" b="0" i="0" u="none" strike="noStrike" kern="1200" cap="none" spc="0" normalizeH="0" baseline="0" noProof="0">
                <a:ln>
                  <a:noFill/>
                </a:ln>
                <a:solidFill>
                  <a:srgbClr val="000000"/>
                </a:solidFill>
                <a:effectLst/>
                <a:uLnTx/>
                <a:uFillTx/>
                <a:latin typeface="Verdana"/>
                <a:ea typeface="+mn-ea"/>
                <a:cs typeface="+mn-cs"/>
              </a:rPr>
              <a:t>of the SVE source register Z0 are </a:t>
            </a:r>
            <a:r>
              <a:rPr kumimoji="0" lang="en-US" sz="1600" b="0" i="0" u="none" strike="noStrike" kern="1200" cap="none" spc="0" normalizeH="0" baseline="0" noProof="0">
                <a:ln>
                  <a:noFill/>
                </a:ln>
                <a:solidFill>
                  <a:srgbClr val="0070C0"/>
                </a:solidFill>
                <a:effectLst/>
                <a:uLnTx/>
                <a:uFillTx/>
                <a:latin typeface="Verdana"/>
                <a:ea typeface="+mn-ea"/>
                <a:cs typeface="+mn-cs"/>
              </a:rPr>
              <a:t>copied</a:t>
            </a:r>
            <a:r>
              <a:rPr kumimoji="0" lang="en-US" sz="1600" b="0" i="0" u="none" strike="noStrike" kern="1200" cap="none" spc="0" normalizeH="0" baseline="0" noProof="0">
                <a:ln>
                  <a:noFill/>
                </a:ln>
                <a:solidFill>
                  <a:srgbClr val="000000"/>
                </a:solidFill>
                <a:effectLst/>
                <a:uLnTx/>
                <a:uFillTx/>
                <a:latin typeface="Verdana"/>
                <a:ea typeface="+mn-ea"/>
                <a:cs typeface="+mn-cs"/>
              </a:rPr>
              <a:t> into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the SVE destination register Z0.  </a:t>
            </a:r>
          </a:p>
        </p:txBody>
      </p:sp>
    </p:spTree>
    <p:extLst>
      <p:ext uri="{BB962C8B-B14F-4D97-AF65-F5344CB8AC3E}">
        <p14:creationId xmlns:p14="http://schemas.microsoft.com/office/powerpoint/2010/main" val="27457140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15</a:t>
            </a:r>
            <a:r>
              <a:rPr lang="hu-HU" sz="1700" dirty="0">
                <a:solidFill>
                  <a:srgbClr val="FFFFFF"/>
                </a:solidFill>
              </a:rPr>
              <a:t>)</a:t>
            </a:r>
            <a:endParaRPr lang="en-US" sz="1700" dirty="0"/>
          </a:p>
        </p:txBody>
      </p:sp>
      <p:sp>
        <p:nvSpPr>
          <p:cNvPr id="3" name="Szövegdoboz 2"/>
          <p:cNvSpPr txBox="1"/>
          <p:nvPr/>
        </p:nvSpPr>
        <p:spPr>
          <a:xfrm>
            <a:off x="71438" y="413665"/>
            <a:ext cx="8866047" cy="882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Remark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Our previous discussion of interpreting the use of Predicate registers is strongly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simplified, for a more detailed explanation we refer to [116]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or</a:t>
            </a:r>
            <a:r>
              <a:rPr kumimoji="0" lang="hu-HU" sz="1600" b="0" i="0" u="none" strike="noStrike" kern="1200" cap="none" spc="0" normalizeH="0" baseline="0" noProof="0" dirty="0">
                <a:ln>
                  <a:noFill/>
                </a:ln>
                <a:solidFill>
                  <a:srgbClr val="000000"/>
                </a:solidFill>
                <a:effectLst/>
                <a:uLnTx/>
                <a:uFillTx/>
                <a:latin typeface="Verdana"/>
                <a:ea typeface="+mn-ea"/>
                <a:cs typeface="+mn-cs"/>
              </a:rPr>
              <a:t> [136].</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976385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16</a:t>
            </a:r>
            <a:r>
              <a:rPr lang="hu-HU" sz="1700" dirty="0">
                <a:solidFill>
                  <a:srgbClr val="FFFFFF"/>
                </a:solidFill>
              </a:rPr>
              <a:t>)</a:t>
            </a:r>
            <a:endParaRPr lang="en-GB" sz="1700" dirty="0">
              <a:solidFill>
                <a:srgbClr val="FFFFFF"/>
              </a:solidFill>
            </a:endParaRPr>
          </a:p>
        </p:txBody>
      </p:sp>
      <p:sp>
        <p:nvSpPr>
          <p:cNvPr id="4" name="Szövegdoboz 3"/>
          <p:cNvSpPr txBox="1"/>
          <p:nvPr/>
        </p:nvSpPr>
        <p:spPr>
          <a:xfrm>
            <a:off x="211170" y="773705"/>
            <a:ext cx="8897515" cy="14003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It was introduced in the </a:t>
            </a:r>
            <a:r>
              <a:rPr kumimoji="0" lang="en-GB" sz="1600" b="0" i="0" u="none" strike="noStrike" kern="1200" cap="none" spc="0" normalizeH="0" baseline="0" noProof="0" dirty="0">
                <a:ln>
                  <a:noFill/>
                </a:ln>
                <a:solidFill>
                  <a:srgbClr val="0070C0"/>
                </a:solidFill>
                <a:effectLst/>
                <a:uLnTx/>
                <a:uFillTx/>
                <a:latin typeface="Verdana"/>
                <a:ea typeface="+mn-ea"/>
                <a:cs typeface="+mn-cs"/>
              </a:rPr>
              <a:t>Armv9-A</a:t>
            </a:r>
            <a:r>
              <a:rPr kumimoji="0" lang="en-GB" sz="1600" b="0" i="0" u="none" strike="noStrike" kern="1200" cap="none" spc="0" normalizeH="0" noProof="0" dirty="0">
                <a:ln>
                  <a:noFill/>
                </a:ln>
                <a:solidFill>
                  <a:srgbClr val="0070C0"/>
                </a:solidFill>
                <a:effectLst/>
                <a:uLnTx/>
                <a:uFillTx/>
                <a:latin typeface="Verdana"/>
                <a:ea typeface="+mn-ea"/>
                <a:cs typeface="+mn-cs"/>
              </a:rPr>
              <a:t> ISA in 2021 as a mandatory feature</a:t>
            </a:r>
            <a:r>
              <a:rPr kumimoji="0" lang="en-GB" sz="1600" b="0" i="0" u="none" strike="noStrike" kern="1200" cap="none" spc="0" normalizeH="0" noProof="0" dirty="0">
                <a:ln>
                  <a:noFill/>
                </a:ln>
                <a:solidFill>
                  <a:srgbClr val="000000"/>
                </a:solidFill>
                <a:effectLst/>
                <a:uLnTx/>
                <a:uFillTx/>
                <a:latin typeface="Verdana"/>
                <a:ea typeface="+mn-ea"/>
                <a:cs typeface="+mn-cs"/>
              </a:rPr>
              <a:t>.</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As long as the </a:t>
            </a:r>
            <a:r>
              <a:rPr kumimoji="0" lang="hu-HU" sz="1600" b="0" i="0" u="none" strike="noStrike" kern="1200" cap="none" spc="0" normalizeH="0" baseline="0" noProof="0" dirty="0">
                <a:ln>
                  <a:noFill/>
                </a:ln>
                <a:solidFill>
                  <a:srgbClr val="0070C0"/>
                </a:solidFill>
                <a:effectLst/>
                <a:uLnTx/>
                <a:uFillTx/>
                <a:latin typeface="Verdana"/>
                <a:ea typeface="+mn-ea"/>
                <a:cs typeface="+mn-cs"/>
              </a:rPr>
              <a:t>SVE extension </a:t>
            </a:r>
            <a:r>
              <a:rPr kumimoji="0" lang="hu-HU" sz="1600" b="0" i="0" u="none" strike="noStrike" kern="1200" cap="none" spc="0" normalizeH="0" baseline="0" noProof="0" dirty="0">
                <a:ln>
                  <a:noFill/>
                </a:ln>
                <a:effectLst/>
                <a:uLnTx/>
                <a:uFillTx/>
                <a:latin typeface="Verdana"/>
                <a:ea typeface="+mn-ea"/>
                <a:cs typeface="+mn-cs"/>
              </a:rPr>
              <a:t>targeted mainly </a:t>
            </a:r>
            <a:r>
              <a:rPr kumimoji="0" lang="hu-HU" sz="1600" b="0" i="0" u="none" strike="noStrike" kern="1200" cap="none" spc="0" normalizeH="0" baseline="0" noProof="0" dirty="0">
                <a:ln>
                  <a:noFill/>
                </a:ln>
                <a:solidFill>
                  <a:srgbClr val="0070C0"/>
                </a:solidFill>
                <a:effectLst/>
                <a:uLnTx/>
                <a:uFillTx/>
                <a:latin typeface="Verdana"/>
                <a:ea typeface="+mn-ea"/>
                <a:cs typeface="+mn-cs"/>
              </a:rPr>
              <a:t>HPC </a:t>
            </a:r>
            <a:r>
              <a:rPr kumimoji="0" lang="hu-HU" sz="1600" b="0" i="0" u="none" strike="noStrike" kern="1200" cap="none" spc="0" normalizeH="0" baseline="0" noProof="0" dirty="0">
                <a:ln>
                  <a:noFill/>
                </a:ln>
                <a:solidFill>
                  <a:srgbClr val="000000"/>
                </a:solidFill>
                <a:effectLst/>
                <a:uLnTx/>
                <a:uFillTx/>
                <a:latin typeface="Verdana"/>
                <a:ea typeface="+mn-ea"/>
                <a:cs typeface="+mn-cs"/>
              </a:rPr>
              <a:t>(High Performance Computing)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workloads, the </a:t>
            </a:r>
            <a:r>
              <a:rPr kumimoji="0" lang="hu-HU" sz="1600" b="0" i="0" u="none" strike="noStrike" kern="1200" cap="none" spc="0" normalizeH="0" baseline="0" noProof="0" dirty="0">
                <a:ln>
                  <a:noFill/>
                </a:ln>
                <a:solidFill>
                  <a:srgbClr val="FF0000"/>
                </a:solidFill>
                <a:effectLst/>
                <a:uLnTx/>
                <a:uFillTx/>
                <a:latin typeface="Verdana"/>
                <a:ea typeface="+mn-ea"/>
                <a:cs typeface="+mn-cs"/>
              </a:rPr>
              <a:t>SVE2 extension </a:t>
            </a:r>
            <a:r>
              <a:rPr kumimoji="0" lang="hu-HU" sz="1600" b="0" i="0" u="none" strike="noStrike" kern="1200" cap="none" spc="0" normalizeH="0" baseline="0" noProof="0" dirty="0">
                <a:ln>
                  <a:noFill/>
                </a:ln>
                <a:solidFill>
                  <a:srgbClr val="000000"/>
                </a:solidFill>
                <a:effectLst/>
                <a:uLnTx/>
                <a:uFillTx/>
                <a:latin typeface="Verdana"/>
                <a:ea typeface="+mn-ea"/>
                <a:cs typeface="+mn-cs"/>
              </a:rPr>
              <a:t>has a </a:t>
            </a:r>
            <a:r>
              <a:rPr kumimoji="0" lang="hu-HU" sz="1600" b="0" i="0" u="none" strike="noStrike" kern="1200" cap="none" spc="0" normalizeH="0" baseline="0" noProof="0" dirty="0">
                <a:ln>
                  <a:noFill/>
                </a:ln>
                <a:solidFill>
                  <a:srgbClr val="0070C0"/>
                </a:solidFill>
                <a:effectLst/>
                <a:uLnTx/>
                <a:uFillTx/>
                <a:latin typeface="Verdana"/>
                <a:ea typeface="+mn-ea"/>
                <a:cs typeface="+mn-cs"/>
              </a:rPr>
              <a:t>much richer instruction subset </a:t>
            </a:r>
            <a:r>
              <a:rPr kumimoji="0" lang="hu-HU" sz="1600" b="0" i="0" u="none" strike="noStrike" kern="1200" cap="none" spc="0" normalizeH="0" baseline="0" noProof="0" dirty="0">
                <a:ln>
                  <a:noFill/>
                </a:ln>
                <a:solidFill>
                  <a:srgbClr val="000000"/>
                </a:solidFill>
                <a:effectLst/>
                <a:uLnTx/>
                <a:uFillTx/>
                <a:latin typeface="Verdana"/>
                <a:ea typeface="+mn-ea"/>
                <a:cs typeface="+mn-cs"/>
              </a:rPr>
              <a:t>and can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considered as a</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FF0000"/>
                </a:solidFill>
                <a:effectLst/>
                <a:uLnTx/>
                <a:uFillTx/>
                <a:latin typeface="Verdana"/>
                <a:ea typeface="+mn-ea"/>
                <a:cs typeface="+mn-cs"/>
              </a:rPr>
              <a:t>future</a:t>
            </a:r>
            <a:r>
              <a:rPr kumimoji="0" lang="hu-HU" sz="1600" b="0" i="0" u="none" strike="noStrike" kern="1200" cap="none" spc="0" normalizeH="0" baseline="0" noProof="0" dirty="0">
                <a:ln>
                  <a:noFill/>
                </a:ln>
                <a:solidFill>
                  <a:srgbClr val="FF0000"/>
                </a:solidFill>
                <a:effectLst/>
                <a:uLnTx/>
                <a:uFillTx/>
                <a:latin typeface="Verdana"/>
                <a:ea typeface="+mn-ea"/>
                <a:cs typeface="+mn-cs"/>
              </a:rPr>
              <a:t> replacement </a:t>
            </a:r>
            <a:r>
              <a:rPr kumimoji="0" lang="hu-HU" sz="1600" b="0" i="0" u="none" strike="noStrike" kern="1200" cap="none" spc="0" normalizeH="0" baseline="0" noProof="0" dirty="0">
                <a:ln>
                  <a:noFill/>
                </a:ln>
                <a:solidFill>
                  <a:srgbClr val="0070C0"/>
                </a:solidFill>
                <a:effectLst/>
                <a:uLnTx/>
                <a:uFillTx/>
                <a:latin typeface="Verdana"/>
                <a:ea typeface="+mn-ea"/>
                <a:cs typeface="+mn-cs"/>
              </a:rPr>
              <a:t>of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the recent </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SIMD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extension </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(called </a:t>
            </a:r>
            <a:r>
              <a:rPr kumimoji="0" lang="hu-HU" sz="1600" b="0" i="0" u="none" strike="noStrike" kern="1200" cap="none" spc="0" normalizeH="0" baseline="0" noProof="0" dirty="0">
                <a:ln>
                  <a:noFill/>
                </a:ln>
                <a:solidFill>
                  <a:srgbClr val="0070C0"/>
                </a:solidFill>
                <a:effectLst/>
                <a:uLnTx/>
                <a:uFillTx/>
                <a:latin typeface="Verdana"/>
                <a:ea typeface="+mn-ea"/>
                <a:cs typeface="+mn-cs"/>
              </a:rPr>
              <a:t>Neon</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 </a:t>
            </a:r>
            <a:endParaRPr kumimoji="0" lang="en-GB" sz="1600" b="0" i="0" u="none" strike="noStrike" kern="1200" cap="none" spc="0" normalizeH="0" baseline="0" noProof="0" dirty="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70C0"/>
                </a:solidFill>
                <a:latin typeface="Verdana"/>
              </a:rPr>
              <a:t>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71438" y="413665"/>
            <a:ext cx="3291286" cy="369332"/>
          </a:xfrm>
          <a:prstGeom prst="rect">
            <a:avLst/>
          </a:prstGeom>
          <a:noFill/>
        </p:spPr>
        <p:txBody>
          <a:bodyPr wrap="none" rtlCol="0">
            <a:spAutoFit/>
          </a:bodyPr>
          <a:lstStyle/>
          <a:p>
            <a:r>
              <a:rPr lang="en-GB" dirty="0">
                <a:solidFill>
                  <a:srgbClr val="2D2D8A"/>
                </a:solidFill>
              </a:rPr>
              <a:t>The SVE2 SIMD extension</a:t>
            </a:r>
            <a:endParaRPr lang="en-GB" sz="1600" dirty="0"/>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39127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17</a:t>
            </a:r>
            <a:r>
              <a:rPr lang="hu-HU" sz="1700" dirty="0">
                <a:solidFill>
                  <a:srgbClr val="FFFFFF"/>
                </a:solidFill>
              </a:rPr>
              <a:t>)</a:t>
            </a:r>
            <a:endParaRPr lang="en-US" sz="1700" dirty="0">
              <a:solidFill>
                <a:srgbClr val="FFFFFF"/>
              </a:solidFill>
            </a:endParaRPr>
          </a:p>
        </p:txBody>
      </p:sp>
      <p:sp>
        <p:nvSpPr>
          <p:cNvPr id="7" name="Text Box 4"/>
          <p:cNvSpPr txBox="1">
            <a:spLocks noChangeArrowheads="1"/>
          </p:cNvSpPr>
          <p:nvPr/>
        </p:nvSpPr>
        <p:spPr bwMode="auto">
          <a:xfrm>
            <a:off x="72462" y="44937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The SVE register set based SIMD extensions - Overview</a:t>
            </a:r>
          </a:p>
        </p:txBody>
      </p:sp>
      <p:graphicFrame>
        <p:nvGraphicFramePr>
          <p:cNvPr id="8" name="Table 7"/>
          <p:cNvGraphicFramePr>
            <a:graphicFrameLocks noGrp="1"/>
          </p:cNvGraphicFramePr>
          <p:nvPr/>
        </p:nvGraphicFramePr>
        <p:xfrm>
          <a:off x="71500" y="1317440"/>
          <a:ext cx="9009275" cy="3001951"/>
        </p:xfrm>
        <a:graphic>
          <a:graphicData uri="http://schemas.openxmlformats.org/drawingml/2006/table">
            <a:tbl>
              <a:tblPr firstRow="1" bandRow="1">
                <a:tableStyleId>{5940675A-B579-460E-94D1-54222C63F5DA}</a:tableStyleId>
              </a:tblPr>
              <a:tblGrid>
                <a:gridCol w="953748">
                  <a:extLst>
                    <a:ext uri="{9D8B030D-6E8A-4147-A177-3AD203B41FA5}">
                      <a16:colId xmlns:a16="http://schemas.microsoft.com/office/drawing/2014/main" val="20000"/>
                    </a:ext>
                  </a:extLst>
                </a:gridCol>
                <a:gridCol w="751577">
                  <a:extLst>
                    <a:ext uri="{9D8B030D-6E8A-4147-A177-3AD203B41FA5}">
                      <a16:colId xmlns:a16="http://schemas.microsoft.com/office/drawing/2014/main" val="20001"/>
                    </a:ext>
                  </a:extLst>
                </a:gridCol>
                <a:gridCol w="1133852">
                  <a:extLst>
                    <a:ext uri="{9D8B030D-6E8A-4147-A177-3AD203B41FA5}">
                      <a16:colId xmlns:a16="http://schemas.microsoft.com/office/drawing/2014/main" val="20002"/>
                    </a:ext>
                  </a:extLst>
                </a:gridCol>
                <a:gridCol w="1616318">
                  <a:extLst>
                    <a:ext uri="{9D8B030D-6E8A-4147-A177-3AD203B41FA5}">
                      <a16:colId xmlns:a16="http://schemas.microsoft.com/office/drawing/2014/main" val="20003"/>
                    </a:ext>
                  </a:extLst>
                </a:gridCol>
                <a:gridCol w="1170130">
                  <a:extLst>
                    <a:ext uri="{9D8B030D-6E8A-4147-A177-3AD203B41FA5}">
                      <a16:colId xmlns:a16="http://schemas.microsoft.com/office/drawing/2014/main" val="20004"/>
                    </a:ext>
                  </a:extLst>
                </a:gridCol>
                <a:gridCol w="1794255">
                  <a:extLst>
                    <a:ext uri="{9D8B030D-6E8A-4147-A177-3AD203B41FA5}">
                      <a16:colId xmlns:a16="http://schemas.microsoft.com/office/drawing/2014/main" val="20005"/>
                    </a:ext>
                  </a:extLst>
                </a:gridCol>
                <a:gridCol w="1589395">
                  <a:extLst>
                    <a:ext uri="{9D8B030D-6E8A-4147-A177-3AD203B41FA5}">
                      <a16:colId xmlns:a16="http://schemas.microsoft.com/office/drawing/2014/main" val="2337066772"/>
                    </a:ext>
                  </a:extLst>
                </a:gridCol>
              </a:tblGrid>
              <a:tr h="364330">
                <a:tc rowSpan="2" gridSpan="2">
                  <a:txBody>
                    <a:bodyPr/>
                    <a:lstStyle/>
                    <a:p>
                      <a:pPr algn="ctr"/>
                      <a:r>
                        <a:rPr lang="en-US" sz="1200" dirty="0">
                          <a:solidFill>
                            <a:schemeClr val="bg1"/>
                          </a:solidFill>
                        </a:rPr>
                        <a:t>ARM ISA</a:t>
                      </a:r>
                    </a:p>
                  </a:txBody>
                  <a:tcPr anchor="ctr">
                    <a:solidFill>
                      <a:srgbClr val="0070C0"/>
                    </a:solidFill>
                  </a:tcPr>
                </a:tc>
                <a:tc rowSpan="2" hMerge="1">
                  <a:txBody>
                    <a:bodyPr/>
                    <a:lstStyle/>
                    <a:p>
                      <a:pPr algn="ctr"/>
                      <a:endParaRPr lang="en-US" sz="1200" dirty="0">
                        <a:solidFill>
                          <a:schemeClr val="bg1"/>
                        </a:solidFill>
                      </a:endParaRPr>
                    </a:p>
                  </a:txBody>
                  <a:tcPr anchor="ctr">
                    <a:solidFill>
                      <a:srgbClr val="0070C0"/>
                    </a:solidFill>
                  </a:tcPr>
                </a:tc>
                <a:tc rowSpan="3">
                  <a:txBody>
                    <a:bodyPr/>
                    <a:lstStyle/>
                    <a:p>
                      <a:pPr algn="ctr"/>
                      <a:r>
                        <a:rPr lang="en-US" sz="1200" dirty="0">
                          <a:solidFill>
                            <a:schemeClr val="bg1"/>
                          </a:solidFill>
                        </a:rPr>
                        <a:t>ISA</a:t>
                      </a:r>
                    </a:p>
                    <a:p>
                      <a:pPr algn="ctr"/>
                      <a:r>
                        <a:rPr lang="en-US" sz="1200" dirty="0">
                          <a:solidFill>
                            <a:schemeClr val="bg1"/>
                          </a:solidFill>
                        </a:rPr>
                        <a:t> extension</a:t>
                      </a:r>
                    </a:p>
                  </a:txBody>
                  <a:tcPr anchor="ctr">
                    <a:solidFill>
                      <a:schemeClr val="bg1">
                        <a:lumMod val="50000"/>
                      </a:schemeClr>
                    </a:solidFill>
                  </a:tcPr>
                </a:tc>
                <a:tc gridSpan="4">
                  <a:txBody>
                    <a:bodyPr/>
                    <a:lstStyle/>
                    <a:p>
                      <a:pPr algn="ctr"/>
                      <a:r>
                        <a:rPr lang="en-US" sz="1200" dirty="0">
                          <a:solidFill>
                            <a:schemeClr val="bg1"/>
                          </a:solidFill>
                        </a:rPr>
                        <a:t>The SVE register set based SIMD extensions</a:t>
                      </a:r>
                    </a:p>
                  </a:txBody>
                  <a:tcPr anchor="ctr">
                    <a:solidFill>
                      <a:srgbClr val="CC9900"/>
                    </a:solidFill>
                  </a:tcPr>
                </a:tc>
                <a:tc hMerge="1">
                  <a:txBody>
                    <a:bodyPr/>
                    <a:lstStyle/>
                    <a:p>
                      <a:endParaRPr lang="en-US"/>
                    </a:p>
                  </a:txBody>
                  <a:tcPr/>
                </a:tc>
                <a:tc hMerge="1">
                  <a:txBody>
                    <a:bodyPr/>
                    <a:lstStyle/>
                    <a:p>
                      <a:endParaRPr lang="en-US"/>
                    </a:p>
                  </a:txBody>
                  <a:tcPr/>
                </a:tc>
                <a:tc hMerge="1">
                  <a:txBody>
                    <a:bodyPr/>
                    <a:lstStyle/>
                    <a:p>
                      <a:pPr algn="ctr"/>
                      <a:endParaRPr lang="en-US" sz="1200" dirty="0">
                        <a:solidFill>
                          <a:schemeClr val="bg1"/>
                        </a:solidFill>
                      </a:endParaRPr>
                    </a:p>
                  </a:txBody>
                  <a:tcPr anchor="ctr">
                    <a:solidFill>
                      <a:srgbClr val="CC9900"/>
                    </a:solidFill>
                  </a:tcPr>
                </a:tc>
                <a:extLst>
                  <a:ext uri="{0D108BD9-81ED-4DB2-BD59-A6C34878D82A}">
                    <a16:rowId xmlns:a16="http://schemas.microsoft.com/office/drawing/2014/main" val="10000"/>
                  </a:ext>
                </a:extLst>
              </a:tr>
              <a:tr h="0">
                <a:tc gridSpan="2" vMerge="1">
                  <a:txBody>
                    <a:bodyPr/>
                    <a:lstStyle/>
                    <a:p>
                      <a:pPr algn="ctr"/>
                      <a:endParaRPr lang="en-US" sz="1200" b="0" dirty="0"/>
                    </a:p>
                  </a:txBody>
                  <a:tcPr anchor="ctr"/>
                </a:tc>
                <a:tc hMerge="1" vMerge="1">
                  <a:txBody>
                    <a:bodyPr/>
                    <a:lstStyle/>
                    <a:p>
                      <a:pPr algn="ctr"/>
                      <a:endParaRPr lang="en-US" sz="1200" dirty="0"/>
                    </a:p>
                  </a:txBody>
                  <a:tcPr anchor="ctr"/>
                </a:tc>
                <a:tc vMerge="1">
                  <a:txBody>
                    <a:bodyPr/>
                    <a:lstStyle/>
                    <a:p>
                      <a:pPr algn="ctr"/>
                      <a:endParaRPr lang="en-US" sz="1200" dirty="0">
                        <a:solidFill>
                          <a:schemeClr val="bg1"/>
                        </a:solidFill>
                      </a:endParaRPr>
                    </a:p>
                  </a:txBody>
                  <a:tcPr anchor="ctr"/>
                </a:tc>
                <a:tc rowSpan="2">
                  <a:txBody>
                    <a:bodyPr/>
                    <a:lstStyle/>
                    <a:p>
                      <a:pPr algn="ctr"/>
                      <a:r>
                        <a:rPr lang="hu-HU" sz="1200">
                          <a:solidFill>
                            <a:schemeClr val="bg1"/>
                          </a:solidFill>
                        </a:rPr>
                        <a:t>Available</a:t>
                      </a:r>
                      <a:r>
                        <a:rPr lang="hu-HU" sz="1200" baseline="0">
                          <a:solidFill>
                            <a:schemeClr val="bg1"/>
                          </a:solidFill>
                        </a:rPr>
                        <a:t> </a:t>
                      </a:r>
                    </a:p>
                    <a:p>
                      <a:pPr algn="ctr"/>
                      <a:r>
                        <a:rPr lang="hu-HU" sz="1200" baseline="0">
                          <a:solidFill>
                            <a:schemeClr val="bg1"/>
                          </a:solidFill>
                        </a:rPr>
                        <a:t>r</a:t>
                      </a:r>
                      <a:r>
                        <a:rPr lang="en-US" sz="1200" err="1">
                          <a:solidFill>
                            <a:schemeClr val="bg1"/>
                          </a:solidFill>
                        </a:rPr>
                        <a:t>egister</a:t>
                      </a:r>
                      <a:r>
                        <a:rPr lang="en-US" sz="1200">
                          <a:solidFill>
                            <a:schemeClr val="bg1"/>
                          </a:solidFill>
                        </a:rPr>
                        <a:t> s</a:t>
                      </a:r>
                      <a:r>
                        <a:rPr lang="hu-HU" sz="1200">
                          <a:solidFill>
                            <a:schemeClr val="bg1"/>
                          </a:solidFill>
                        </a:rPr>
                        <a:t>et</a:t>
                      </a:r>
                      <a:endParaRPr lang="en-US" sz="1200">
                        <a:solidFill>
                          <a:schemeClr val="bg1"/>
                        </a:solidFill>
                      </a:endParaRPr>
                    </a:p>
                  </a:txBody>
                  <a:tcPr anchor="ctr">
                    <a:solidFill>
                      <a:srgbClr val="CC9900"/>
                    </a:solidFill>
                  </a:tcPr>
                </a:tc>
                <a:tc rowSpan="2">
                  <a:txBody>
                    <a:bodyPr/>
                    <a:lstStyle/>
                    <a:p>
                      <a:pPr algn="ctr"/>
                      <a:r>
                        <a:rPr lang="en-US" sz="1200">
                          <a:solidFill>
                            <a:schemeClr val="bg1"/>
                          </a:solidFill>
                        </a:rPr>
                        <a:t>Scalar</a:t>
                      </a:r>
                    </a:p>
                    <a:p>
                      <a:pPr algn="ctr"/>
                      <a:r>
                        <a:rPr lang="en-US" sz="1200">
                          <a:solidFill>
                            <a:schemeClr val="bg1"/>
                          </a:solidFill>
                        </a:rPr>
                        <a:t> data types</a:t>
                      </a:r>
                    </a:p>
                  </a:txBody>
                  <a:tcPr anchor="ctr">
                    <a:solidFill>
                      <a:srgbClr val="CC9900"/>
                    </a:solidFill>
                  </a:tcPr>
                </a:tc>
                <a:tc rowSpan="2">
                  <a:txBody>
                    <a:bodyPr/>
                    <a:lstStyle/>
                    <a:p>
                      <a:pPr algn="ctr"/>
                      <a:r>
                        <a:rPr lang="en-US" sz="1200" dirty="0">
                          <a:solidFill>
                            <a:schemeClr val="bg1"/>
                          </a:solidFill>
                        </a:rPr>
                        <a:t>Vector</a:t>
                      </a:r>
                    </a:p>
                    <a:p>
                      <a:pPr algn="ctr"/>
                      <a:r>
                        <a:rPr lang="en-US" sz="1200" dirty="0">
                          <a:solidFill>
                            <a:schemeClr val="bg1"/>
                          </a:solidFill>
                        </a:rPr>
                        <a:t> data types</a:t>
                      </a:r>
                    </a:p>
                  </a:txBody>
                  <a:tcPr anchor="ctr">
                    <a:solidFill>
                      <a:srgbClr val="CC9900"/>
                    </a:solidFill>
                  </a:tcPr>
                </a:tc>
                <a:tc rowSpan="2">
                  <a:txBody>
                    <a:bodyPr/>
                    <a:lstStyle/>
                    <a:p>
                      <a:pPr algn="ctr"/>
                      <a:r>
                        <a:rPr lang="en-US" sz="1200" dirty="0">
                          <a:solidFill>
                            <a:schemeClr val="bg1"/>
                          </a:solidFill>
                        </a:rPr>
                        <a:t>Instruction</a:t>
                      </a:r>
                    </a:p>
                    <a:p>
                      <a:pPr algn="ctr"/>
                      <a:r>
                        <a:rPr lang="en-US" sz="1200" dirty="0">
                          <a:solidFill>
                            <a:schemeClr val="bg1"/>
                          </a:solidFill>
                        </a:rPr>
                        <a:t>subset</a:t>
                      </a:r>
                    </a:p>
                  </a:txBody>
                  <a:tcPr anchor="ctr">
                    <a:solidFill>
                      <a:srgbClr val="CC9900"/>
                    </a:solidFill>
                  </a:tcPr>
                </a:tc>
                <a:extLst>
                  <a:ext uri="{0D108BD9-81ED-4DB2-BD59-A6C34878D82A}">
                    <a16:rowId xmlns:a16="http://schemas.microsoft.com/office/drawing/2014/main" val="10001"/>
                  </a:ext>
                </a:extLst>
              </a:tr>
              <a:tr h="465987">
                <a:tc>
                  <a:txBody>
                    <a:bodyPr/>
                    <a:lstStyle/>
                    <a:p>
                      <a:pPr algn="ctr"/>
                      <a:r>
                        <a:rPr lang="en-US" sz="1200">
                          <a:solidFill>
                            <a:schemeClr val="bg1"/>
                          </a:solidFill>
                        </a:rPr>
                        <a:t>Name</a:t>
                      </a:r>
                    </a:p>
                  </a:txBody>
                  <a:tcPr anchor="ctr">
                    <a:solidFill>
                      <a:srgbClr val="0070C0"/>
                    </a:solidFill>
                  </a:tcPr>
                </a:tc>
                <a:tc>
                  <a:txBody>
                    <a:bodyPr/>
                    <a:lstStyle/>
                    <a:p>
                      <a:pPr algn="ctr"/>
                      <a:r>
                        <a:rPr lang="en-US" sz="1200"/>
                        <a:t>Year</a:t>
                      </a:r>
                    </a:p>
                  </a:txBody>
                  <a:tcPr anchor="ctr">
                    <a:solidFill>
                      <a:srgbClr val="FFFFCC"/>
                    </a:solidFill>
                  </a:tcPr>
                </a:tc>
                <a:tc vMerge="1">
                  <a:txBody>
                    <a:bodyPr/>
                    <a:lstStyle/>
                    <a:p>
                      <a:endParaRPr lang="en-US"/>
                    </a:p>
                  </a:txBody>
                  <a:tcPr>
                    <a:solidFill>
                      <a:srgbClr val="0070C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GB"/>
                    </a:p>
                  </a:txBody>
                  <a:tcPr/>
                </a:tc>
                <a:extLst>
                  <a:ext uri="{0D108BD9-81ED-4DB2-BD59-A6C34878D82A}">
                    <a16:rowId xmlns:a16="http://schemas.microsoft.com/office/drawing/2014/main" val="10002"/>
                  </a:ext>
                </a:extLst>
              </a:tr>
              <a:tr h="792348">
                <a:tc>
                  <a:txBody>
                    <a:bodyPr/>
                    <a:lstStyle/>
                    <a:p>
                      <a:pPr algn="ctr"/>
                      <a:r>
                        <a:rPr lang="en-US" sz="1200">
                          <a:solidFill>
                            <a:schemeClr val="bg1"/>
                          </a:solidFill>
                        </a:rPr>
                        <a:t>Armv8.2</a:t>
                      </a:r>
                    </a:p>
                  </a:txBody>
                  <a:tcPr anchor="ctr">
                    <a:solidFill>
                      <a:srgbClr val="0070C0"/>
                    </a:solidFill>
                  </a:tcPr>
                </a:tc>
                <a:tc>
                  <a:txBody>
                    <a:bodyPr/>
                    <a:lstStyle/>
                    <a:p>
                      <a:pPr algn="ctr"/>
                      <a:r>
                        <a:rPr lang="en-US" sz="1200"/>
                        <a:t>2016</a:t>
                      </a:r>
                    </a:p>
                  </a:txBody>
                  <a:tcPr anchor="ctr">
                    <a:solidFill>
                      <a:srgbClr val="FFFFCC"/>
                    </a:solidFill>
                  </a:tcPr>
                </a:tc>
                <a:tc>
                  <a:txBody>
                    <a:bodyPr/>
                    <a:lstStyle/>
                    <a:p>
                      <a:pPr algn="ctr"/>
                      <a:r>
                        <a:rPr lang="en-US" sz="1200" err="1">
                          <a:solidFill>
                            <a:schemeClr val="bg1"/>
                          </a:solidFill>
                        </a:rPr>
                        <a:t>SVE</a:t>
                      </a:r>
                      <a:endParaRPr lang="en-US" sz="1200">
                        <a:solidFill>
                          <a:schemeClr val="bg1"/>
                        </a:solidFill>
                      </a:endParaRPr>
                    </a:p>
                  </a:txBody>
                  <a:tcPr anchor="ctr">
                    <a:solidFill>
                      <a:schemeClr val="bg1">
                        <a:lumMod val="50000"/>
                      </a:schemeClr>
                    </a:solidFill>
                  </a:tcPr>
                </a:tc>
                <a:tc rowSpan="3">
                  <a:txBody>
                    <a:bodyPr/>
                    <a:lstStyle/>
                    <a:p>
                      <a:pPr algn="ctr">
                        <a:spcAft>
                          <a:spcPts val="200"/>
                        </a:spcAft>
                      </a:pPr>
                      <a:r>
                        <a:rPr lang="en-US" sz="1200" dirty="0">
                          <a:solidFill>
                            <a:srgbClr val="FF0000"/>
                          </a:solidFill>
                        </a:rPr>
                        <a:t>SVE register set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32 registers each </a:t>
                      </a:r>
                      <a:r>
                        <a:rPr lang="hu-HU" sz="1200" kern="1200" dirty="0">
                          <a:solidFill>
                            <a:schemeClr val="tx1"/>
                          </a:solidFill>
                          <a:latin typeface="+mn-lt"/>
                          <a:ea typeface="+mn-ea"/>
                          <a:cs typeface="+mn-cs"/>
                        </a:rPr>
                        <a:t>(1...16)x128</a:t>
                      </a:r>
                      <a:r>
                        <a:rPr lang="en-US" sz="1200" kern="1200" dirty="0">
                          <a:solidFill>
                            <a:schemeClr val="tx1"/>
                          </a:solidFill>
                          <a:latin typeface="+mn-lt"/>
                          <a:ea typeface="+mn-ea"/>
                          <a:cs typeface="+mn-cs"/>
                        </a:rPr>
                        <a:t>-bit wide</a:t>
                      </a:r>
                      <a:endParaRPr lang="en-US" sz="1200" dirty="0">
                        <a:solidFill>
                          <a:schemeClr val="bg1"/>
                        </a:solidFill>
                      </a:endParaRPr>
                    </a:p>
                  </a:txBody>
                  <a:tcPr anchor="ctr">
                    <a:solidFill>
                      <a:srgbClr val="CCFFCC"/>
                    </a:solidFill>
                  </a:tcPr>
                </a:tc>
                <a:tc rowSpan="3">
                  <a:txBody>
                    <a:bodyPr/>
                    <a:lstStyle/>
                    <a:p>
                      <a:pPr algn="ctr"/>
                      <a:r>
                        <a:rPr lang="en-US" sz="1200" dirty="0">
                          <a:solidFill>
                            <a:schemeClr val="tx1"/>
                          </a:solidFill>
                        </a:rPr>
                        <a:t>---</a:t>
                      </a:r>
                    </a:p>
                  </a:txBody>
                  <a:tcPr anchor="ctr">
                    <a:solidFill>
                      <a:srgbClr val="CCFFCC"/>
                    </a:solidFill>
                  </a:tcPr>
                </a:tc>
                <a:tc rowSpan="3">
                  <a:txBody>
                    <a:bodyPr/>
                    <a:lstStyle/>
                    <a:p>
                      <a:pPr algn="ctr"/>
                      <a:r>
                        <a:rPr lang="en-US" sz="1200" dirty="0">
                          <a:solidFill>
                            <a:schemeClr val="tx1"/>
                          </a:solidFill>
                        </a:rPr>
                        <a:t>FX 8/16/32/64/128 </a:t>
                      </a:r>
                    </a:p>
                    <a:p>
                      <a:pPr algn="ctr"/>
                      <a:r>
                        <a:rPr lang="en-US" sz="1200" dirty="0">
                          <a:solidFill>
                            <a:schemeClr val="tx1"/>
                          </a:solidFill>
                        </a:rPr>
                        <a:t>FP 16/32/64</a:t>
                      </a:r>
                    </a:p>
                    <a:p>
                      <a:pPr algn="ctr"/>
                      <a:r>
                        <a:rPr lang="en-US" sz="1200" dirty="0">
                          <a:solidFill>
                            <a:schemeClr val="tx1"/>
                          </a:solidFill>
                        </a:rPr>
                        <a:t>(1...16)x128-bit wide SIMD data</a:t>
                      </a:r>
                    </a:p>
                    <a:p>
                      <a:pPr algn="ctr"/>
                      <a:r>
                        <a:rPr lang="en-US" sz="1200" dirty="0">
                          <a:solidFill>
                            <a:schemeClr val="tx1"/>
                          </a:solidFill>
                        </a:rPr>
                        <a:t>(FMA available)</a:t>
                      </a:r>
                    </a:p>
                  </a:txBody>
                  <a:tcPr anchor="ctr">
                    <a:solidFill>
                      <a:srgbClr val="CCFFCC"/>
                    </a:solidFill>
                  </a:tcPr>
                </a:tc>
                <a:tc rowSpan="2">
                  <a:txBody>
                    <a:bodyPr/>
                    <a:lstStyle/>
                    <a:p>
                      <a:pPr algn="ctr"/>
                      <a:r>
                        <a:rPr lang="en-US" sz="1200" dirty="0">
                          <a:solidFill>
                            <a:schemeClr val="tx1"/>
                          </a:solidFill>
                        </a:rPr>
                        <a:t>Small basic</a:t>
                      </a:r>
                    </a:p>
                    <a:p>
                      <a:pPr algn="ctr"/>
                      <a:r>
                        <a:rPr lang="en-US" sz="1200" dirty="0">
                          <a:solidFill>
                            <a:schemeClr val="tx1"/>
                          </a:solidFill>
                        </a:rPr>
                        <a:t>instruction subset</a:t>
                      </a:r>
                    </a:p>
                    <a:p>
                      <a:pPr algn="ctr"/>
                      <a:r>
                        <a:rPr lang="en-US" sz="1200" dirty="0">
                          <a:solidFill>
                            <a:schemeClr val="tx1"/>
                          </a:solidFill>
                        </a:rPr>
                        <a:t>aiming at</a:t>
                      </a:r>
                    </a:p>
                    <a:p>
                      <a:pPr algn="ctr"/>
                      <a:r>
                        <a:rPr lang="en-US" sz="1200" dirty="0">
                          <a:solidFill>
                            <a:schemeClr val="tx1"/>
                          </a:solidFill>
                        </a:rPr>
                        <a:t>HPC workloads</a:t>
                      </a:r>
                    </a:p>
                  </a:txBody>
                  <a:tcPr anchor="ctr">
                    <a:solidFill>
                      <a:srgbClr val="CCFFCC"/>
                    </a:solidFill>
                  </a:tcPr>
                </a:tc>
                <a:extLst>
                  <a:ext uri="{0D108BD9-81ED-4DB2-BD59-A6C34878D82A}">
                    <a16:rowId xmlns:a16="http://schemas.microsoft.com/office/drawing/2014/main" val="10003"/>
                  </a:ext>
                </a:extLst>
              </a:tr>
              <a:tr h="119446">
                <a:tc rowSpan="2">
                  <a:txBody>
                    <a:bodyPr/>
                    <a:lstStyle/>
                    <a:p>
                      <a:pPr algn="ctr"/>
                      <a:r>
                        <a:rPr lang="hu-HU" sz="1200">
                          <a:solidFill>
                            <a:schemeClr val="bg1"/>
                          </a:solidFill>
                        </a:rPr>
                        <a:t>Armv9</a:t>
                      </a:r>
                      <a:endParaRPr lang="en-US" sz="1200">
                        <a:solidFill>
                          <a:schemeClr val="bg1"/>
                        </a:solidFill>
                      </a:endParaRPr>
                    </a:p>
                  </a:txBody>
                  <a:tcPr anchor="ctr">
                    <a:solidFill>
                      <a:srgbClr val="0070C0"/>
                    </a:solidFill>
                  </a:tcPr>
                </a:tc>
                <a:tc rowSpan="2">
                  <a:txBody>
                    <a:bodyPr/>
                    <a:lstStyle/>
                    <a:p>
                      <a:pPr algn="ctr"/>
                      <a:r>
                        <a:rPr lang="hu-HU" sz="1200"/>
                        <a:t>2021</a:t>
                      </a:r>
                      <a:endParaRPr lang="en-US" sz="1200"/>
                    </a:p>
                  </a:txBody>
                  <a:tcPr anchor="ctr">
                    <a:solidFill>
                      <a:srgbClr val="FFFFCC"/>
                    </a:solidFill>
                  </a:tcPr>
                </a:tc>
                <a:tc rowSpan="2">
                  <a:txBody>
                    <a:bodyPr/>
                    <a:lstStyle/>
                    <a:p>
                      <a:pPr algn="ctr">
                        <a:spcAft>
                          <a:spcPts val="200"/>
                        </a:spcAft>
                      </a:pPr>
                      <a:r>
                        <a:rPr lang="hu-HU" sz="1200" dirty="0">
                          <a:solidFill>
                            <a:schemeClr val="bg1"/>
                          </a:solidFill>
                        </a:rPr>
                        <a:t>SVE2</a:t>
                      </a:r>
                      <a:endParaRPr lang="en-GB" sz="1200" dirty="0">
                        <a:solidFill>
                          <a:schemeClr val="bg1"/>
                        </a:solidFill>
                      </a:endParaRPr>
                    </a:p>
                  </a:txBody>
                  <a:tcPr anchor="ctr">
                    <a:solidFill>
                      <a:schemeClr val="bg1">
                        <a:lumMod val="50000"/>
                      </a:schemeClr>
                    </a:solidFill>
                  </a:tcPr>
                </a:tc>
                <a:tc vMerge="1">
                  <a:txBody>
                    <a:bodyPr/>
                    <a:lstStyle/>
                    <a:p>
                      <a:pPr algn="ctr"/>
                      <a:endParaRPr lang="en-US" sz="1200" dirty="0">
                        <a:solidFill>
                          <a:schemeClr val="bg1"/>
                        </a:solidFill>
                      </a:endParaRPr>
                    </a:p>
                  </a:txBody>
                  <a:tcPr anchor="ctr">
                    <a:solidFill>
                      <a:srgbClr val="CCFFCC"/>
                    </a:solidFill>
                  </a:tcPr>
                </a:tc>
                <a:tc vMerge="1">
                  <a:txBody>
                    <a:bodyPr/>
                    <a:lstStyle/>
                    <a:p>
                      <a:pPr algn="ctr"/>
                      <a:endParaRPr lang="en-US" sz="1200" dirty="0">
                        <a:solidFill>
                          <a:schemeClr val="tx1"/>
                        </a:solidFill>
                      </a:endParaRPr>
                    </a:p>
                  </a:txBody>
                  <a:tcPr anchor="ctr">
                    <a:solidFill>
                      <a:srgbClr val="CCFFCC"/>
                    </a:solidFill>
                  </a:tcPr>
                </a:tc>
                <a:tc vMerge="1">
                  <a:txBody>
                    <a:bodyPr/>
                    <a:lstStyle/>
                    <a:p>
                      <a:pPr algn="ctr"/>
                      <a:endParaRPr lang="en-US" sz="1200" dirty="0">
                        <a:solidFill>
                          <a:schemeClr val="tx1"/>
                        </a:solidFill>
                      </a:endParaRPr>
                    </a:p>
                  </a:txBody>
                  <a:tcPr anchor="ctr">
                    <a:solidFill>
                      <a:srgbClr val="CCFFCC"/>
                    </a:solidFill>
                  </a:tcPr>
                </a:tc>
                <a:tc vMerge="1">
                  <a:txBody>
                    <a:bodyPr/>
                    <a:lstStyle/>
                    <a:p>
                      <a:endParaRPr lang="en-GB"/>
                    </a:p>
                  </a:txBody>
                  <a:tcPr/>
                </a:tc>
                <a:extLst>
                  <a:ext uri="{0D108BD9-81ED-4DB2-BD59-A6C34878D82A}">
                    <a16:rowId xmlns:a16="http://schemas.microsoft.com/office/drawing/2014/main" val="4223302918"/>
                  </a:ext>
                </a:extLst>
              </a:tr>
              <a:tr h="911794">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n-lt"/>
                          <a:ea typeface="+mn-ea"/>
                          <a:cs typeface="+mn-cs"/>
                        </a:rPr>
                        <a:t>(</a:t>
                      </a:r>
                      <a:r>
                        <a:rPr kumimoji="0" lang="en-GB" sz="1200" b="0" i="0" u="none" strike="noStrike" kern="1200" cap="none" spc="0" normalizeH="0" baseline="0" noProof="0" dirty="0">
                          <a:ln>
                            <a:noFill/>
                          </a:ln>
                          <a:solidFill>
                            <a:schemeClr val="tx1"/>
                          </a:solidFill>
                          <a:effectLst/>
                          <a:uLnTx/>
                          <a:uFillTx/>
                          <a:latin typeface="+mn-lt"/>
                          <a:ea typeface="+mn-ea"/>
                          <a:cs typeface="+mn-cs"/>
                        </a:rPr>
                        <a:t>Vastly enhanced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instruction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subset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aiming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general-purpose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workloads</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nchor="ctr">
                    <a:solidFill>
                      <a:srgbClr val="CCFFCC"/>
                    </a:solidFill>
                  </a:tcPr>
                </a:tc>
                <a:extLst>
                  <a:ext uri="{0D108BD9-81ED-4DB2-BD59-A6C34878D82A}">
                    <a16:rowId xmlns:a16="http://schemas.microsoft.com/office/drawing/2014/main" val="2992077401"/>
                  </a:ext>
                </a:extLst>
              </a:tr>
            </a:tbl>
          </a:graphicData>
        </a:graphic>
      </p:graphicFrame>
      <p:sp>
        <p:nvSpPr>
          <p:cNvPr id="10" name="TextBox 9"/>
          <p:cNvSpPr txBox="1"/>
          <p:nvPr/>
        </p:nvSpPr>
        <p:spPr>
          <a:xfrm>
            <a:off x="6057165" y="8331160"/>
            <a:ext cx="28118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SVE: Scalable Vector Extension</a:t>
            </a:r>
          </a:p>
        </p:txBody>
      </p:sp>
      <p:sp>
        <p:nvSpPr>
          <p:cNvPr id="3" name="Oval 2"/>
          <p:cNvSpPr/>
          <p:nvPr/>
        </p:nvSpPr>
        <p:spPr bwMode="auto">
          <a:xfrm>
            <a:off x="7497325" y="1628800"/>
            <a:ext cx="1575175" cy="2880320"/>
          </a:xfrm>
          <a:prstGeom prst="ellipse">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4" name="TextBox 3"/>
          <p:cNvSpPr txBox="1"/>
          <p:nvPr/>
        </p:nvSpPr>
        <p:spPr>
          <a:xfrm>
            <a:off x="130570" y="6354325"/>
            <a:ext cx="6158674" cy="338554"/>
          </a:xfrm>
          <a:prstGeom prst="rect">
            <a:avLst/>
          </a:prstGeom>
          <a:noFill/>
        </p:spPr>
        <p:txBody>
          <a:bodyPr wrap="none" rtlCol="0">
            <a:spAutoFit/>
          </a:bodyPr>
          <a:lstStyle/>
          <a:p>
            <a:r>
              <a:rPr lang="en-GB" sz="1600" dirty="0"/>
              <a:t>HPC: High-Performance Computing (computing intensive)</a:t>
            </a:r>
          </a:p>
        </p:txBody>
      </p:sp>
      <p:sp>
        <p:nvSpPr>
          <p:cNvPr id="11"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6" name="TextBox 5"/>
          <p:cNvSpPr txBox="1"/>
          <p:nvPr/>
        </p:nvSpPr>
        <p:spPr>
          <a:xfrm>
            <a:off x="85325" y="4554125"/>
            <a:ext cx="8911350" cy="1477328"/>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solidFill>
                  <a:srgbClr val="FF0000"/>
                </a:solidFill>
              </a:rPr>
              <a:t>SVE2</a:t>
            </a:r>
            <a:r>
              <a:rPr lang="en-GB" sz="1600" dirty="0" smtClean="0"/>
              <a:t> provides a large number of instruction set extensions that result in a faster,</a:t>
            </a:r>
          </a:p>
          <a:p>
            <a:pPr>
              <a:spcAft>
                <a:spcPts val="600"/>
              </a:spcAft>
            </a:pPr>
            <a:r>
              <a:rPr lang="en-GB" sz="1600" dirty="0" smtClean="0"/>
              <a:t>      more efficient execution on long SIMD data.</a:t>
            </a:r>
          </a:p>
          <a:p>
            <a:pPr marL="285750" indent="-285750">
              <a:buFont typeface="Arial" panose="020B0604020202020204" pitchFamily="34" charset="0"/>
              <a:buChar char="•"/>
            </a:pPr>
            <a:r>
              <a:rPr lang="en-GB" sz="1600" dirty="0">
                <a:solidFill>
                  <a:srgbClr val="FF0000"/>
                </a:solidFill>
              </a:rPr>
              <a:t>Execution resources </a:t>
            </a:r>
            <a:r>
              <a:rPr lang="en-GB" sz="1600" dirty="0"/>
              <a:t>provided for SVE/SVE2 instructions are 128-bit quantized, </a:t>
            </a:r>
          </a:p>
          <a:p>
            <a:pPr>
              <a:spcAft>
                <a:spcPts val="600"/>
              </a:spcAft>
            </a:pPr>
            <a:r>
              <a:rPr lang="en-GB" sz="1600" dirty="0"/>
              <a:t>      that is they may be 128-bit,  256-bit etc. long up to 2048-bit.</a:t>
            </a:r>
          </a:p>
          <a:p>
            <a:endParaRPr lang="en-GB" sz="1600" dirty="0" smtClean="0"/>
          </a:p>
        </p:txBody>
      </p:sp>
    </p:spTree>
    <p:extLst>
      <p:ext uri="{BB962C8B-B14F-4D97-AF65-F5344CB8AC3E}">
        <p14:creationId xmlns:p14="http://schemas.microsoft.com/office/powerpoint/2010/main" val="4867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18</a:t>
            </a:r>
            <a:r>
              <a:rPr lang="hu-HU" sz="1700" dirty="0">
                <a:solidFill>
                  <a:srgbClr val="FFFFFF"/>
                </a:solidFill>
              </a:rPr>
              <a:t>)</a:t>
            </a:r>
            <a:endParaRPr lang="en-US" sz="1700" dirty="0"/>
          </a:p>
        </p:txBody>
      </p:sp>
      <p:sp>
        <p:nvSpPr>
          <p:cNvPr id="3" name="Szövegdoboz 2"/>
          <p:cNvSpPr txBox="1"/>
          <p:nvPr/>
        </p:nvSpPr>
        <p:spPr>
          <a:xfrm>
            <a:off x="71439" y="413665"/>
            <a:ext cx="58057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Implementation of </a:t>
            </a:r>
            <a:r>
              <a:rPr kumimoji="0" lang="en-GB" sz="1800" b="0" i="0" u="none" strike="noStrike" kern="1200" cap="none" spc="0" normalizeH="0" baseline="0" noProof="0" dirty="0">
                <a:ln>
                  <a:noFill/>
                </a:ln>
                <a:solidFill>
                  <a:srgbClr val="2D2D8A"/>
                </a:solidFill>
                <a:effectLst/>
                <a:uLnTx/>
                <a:uFillTx/>
                <a:latin typeface="Verdana"/>
                <a:ea typeface="+mn-ea"/>
                <a:cs typeface="+mn-cs"/>
              </a:rPr>
              <a:t>the </a:t>
            </a:r>
            <a:r>
              <a:rPr kumimoji="0" lang="hu-HU" sz="1800" b="0" i="0" u="none" strike="noStrike" kern="1200" cap="none" spc="0" normalizeH="0" baseline="0" noProof="0" dirty="0">
                <a:ln>
                  <a:noFill/>
                </a:ln>
                <a:solidFill>
                  <a:srgbClr val="2D2D8A"/>
                </a:solidFill>
                <a:effectLst/>
                <a:uLnTx/>
                <a:uFillTx/>
                <a:latin typeface="Verdana"/>
                <a:ea typeface="+mn-ea"/>
                <a:cs typeface="+mn-cs"/>
              </a:rPr>
              <a:t>SVE and SVE2</a:t>
            </a:r>
            <a:r>
              <a:rPr kumimoji="0" lang="en-GB" sz="1800" b="0" i="0" u="none" strike="noStrike" kern="1200" cap="none" spc="0" normalizeH="0" baseline="0" noProof="0" dirty="0">
                <a:ln>
                  <a:noFill/>
                </a:ln>
                <a:solidFill>
                  <a:srgbClr val="2D2D8A"/>
                </a:solidFill>
                <a:effectLst/>
                <a:uLnTx/>
                <a:uFillTx/>
                <a:latin typeface="Verdana"/>
                <a:ea typeface="+mn-ea"/>
                <a:cs typeface="+mn-cs"/>
              </a:rPr>
              <a:t> extensions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4" name="Szövegdoboz 3"/>
          <p:cNvSpPr txBox="1"/>
          <p:nvPr/>
        </p:nvSpPr>
        <p:spPr>
          <a:xfrm>
            <a:off x="250824" y="811924"/>
            <a:ext cx="9001695" cy="229293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Until now </a:t>
            </a:r>
            <a:r>
              <a:rPr kumimoji="0" lang="en-US" sz="1600" b="0" i="0" u="none" strike="noStrike" kern="1200" cap="none" spc="0" normalizeH="0" baseline="0" noProof="0" dirty="0">
                <a:ln>
                  <a:noFill/>
                </a:ln>
                <a:solidFill>
                  <a:srgbClr val="FF0000"/>
                </a:solidFill>
                <a:effectLst/>
                <a:uLnTx/>
                <a:uFillTx/>
                <a:latin typeface="Verdana"/>
                <a:ea typeface="+mn-ea"/>
                <a:cs typeface="+mn-cs"/>
              </a:rPr>
              <a:t>SVE</a:t>
            </a:r>
            <a:r>
              <a:rPr kumimoji="0" lang="en-US" sz="1600" b="0" i="0" u="none" strike="noStrike" kern="1200" cap="none" spc="0" normalizeH="0" baseline="0" noProof="0" dirty="0">
                <a:ln>
                  <a:noFill/>
                </a:ln>
                <a:solidFill>
                  <a:srgbClr val="000000"/>
                </a:solidFill>
                <a:effectLst/>
                <a:uLnTx/>
                <a:uFillTx/>
                <a:latin typeface="Verdana"/>
                <a:ea typeface="+mn-ea"/>
                <a:cs typeface="+mn-cs"/>
              </a:rPr>
              <a:t> has been implemented only by </a:t>
            </a:r>
            <a:r>
              <a:rPr kumimoji="0" lang="en-US" sz="1600" b="0" i="0" u="none" strike="noStrike" kern="1200" cap="none" spc="0" normalizeH="0" baseline="0" noProof="0" dirty="0">
                <a:ln>
                  <a:noFill/>
                </a:ln>
                <a:solidFill>
                  <a:srgbClr val="0070C0"/>
                </a:solidFill>
                <a:effectLst/>
                <a:uLnTx/>
                <a:uFillTx/>
                <a:latin typeface="Verdana"/>
                <a:ea typeface="+mn-ea"/>
                <a:cs typeface="+mn-cs"/>
              </a:rPr>
              <a:t>Fujitsu in its A64FX processor</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It is an </a:t>
            </a:r>
            <a:r>
              <a:rPr kumimoji="0" lang="en-US" sz="1600" b="0" i="0" u="none" strike="noStrike" kern="1200" cap="none" spc="0" normalizeH="0" baseline="0" noProof="0" dirty="0">
                <a:ln>
                  <a:noFill/>
                </a:ln>
                <a:solidFill>
                  <a:srgbClr val="0070C0"/>
                </a:solidFill>
                <a:effectLst/>
                <a:uLnTx/>
                <a:uFillTx/>
                <a:latin typeface="Verdana"/>
                <a:ea typeface="+mn-ea"/>
                <a:cs typeface="+mn-cs"/>
              </a:rPr>
              <a:t>A</a:t>
            </a:r>
            <a:r>
              <a:rPr kumimoji="0" lang="hu-HU" sz="1600" b="0" i="0" u="none" strike="noStrike" kern="1200" cap="none" spc="0" normalizeH="0" baseline="0" noProof="0" dirty="0">
                <a:ln>
                  <a:noFill/>
                </a:ln>
                <a:solidFill>
                  <a:srgbClr val="0070C0"/>
                </a:solidFill>
                <a:effectLst/>
                <a:uLnTx/>
                <a:uFillTx/>
                <a:latin typeface="Verdana"/>
                <a:ea typeface="+mn-ea"/>
                <a:cs typeface="+mn-cs"/>
              </a:rPr>
              <a:t>rm</a:t>
            </a:r>
            <a:r>
              <a:rPr kumimoji="0" lang="en-US" sz="1600" b="0" i="0" u="none" strike="noStrike" kern="1200" cap="none" spc="0" normalizeH="0" baseline="0" noProof="0" dirty="0">
                <a:ln>
                  <a:noFill/>
                </a:ln>
                <a:solidFill>
                  <a:srgbClr val="0070C0"/>
                </a:solidFill>
                <a:effectLst/>
                <a:uLnTx/>
                <a:uFillTx/>
                <a:latin typeface="Verdana"/>
                <a:ea typeface="+mn-ea"/>
                <a:cs typeface="+mn-cs"/>
              </a:rPr>
              <a:t>v8.2</a:t>
            </a:r>
            <a:r>
              <a:rPr kumimoji="0" lang="hu-HU" sz="1600" b="0" i="0" u="none" strike="noStrike" kern="1200" cap="none" spc="0" normalizeH="0" baseline="0" noProof="0" dirty="0">
                <a:ln>
                  <a:noFill/>
                </a:ln>
                <a:solidFill>
                  <a:srgbClr val="0070C0"/>
                </a:solidFill>
                <a:effectLst/>
                <a:uLnTx/>
                <a:uFillTx/>
                <a:latin typeface="Verdana"/>
                <a:ea typeface="+mn-ea"/>
                <a:cs typeface="+mn-cs"/>
              </a:rPr>
              <a:t> ISA</a:t>
            </a:r>
            <a:r>
              <a:rPr kumimoji="0" lang="en-US" sz="1600" b="0" i="0" u="none" strike="noStrike" kern="1200" cap="none" spc="0" normalizeH="0" baseline="0" noProof="0" dirty="0">
                <a:ln>
                  <a:noFill/>
                </a:ln>
                <a:solidFill>
                  <a:srgbClr val="0070C0"/>
                </a:solidFill>
                <a:effectLst/>
                <a:uLnTx/>
                <a:uFillTx/>
                <a:latin typeface="Verdana"/>
                <a:ea typeface="+mn-ea"/>
                <a:cs typeface="+mn-cs"/>
              </a:rPr>
              <a:t>-based 48-core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processor with 512-bit wide SIMD execution,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t>
            </a:r>
            <a:r>
              <a:rPr lang="en-US" sz="1600" dirty="0" smtClean="0">
                <a:solidFill>
                  <a:srgbClr val="000000"/>
                </a:solidFill>
                <a:latin typeface="Verdana"/>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manufactured </a:t>
            </a:r>
            <a:r>
              <a:rPr kumimoji="0" lang="en-US" sz="1600" b="0" i="0" u="none" strike="noStrike" kern="1200" cap="none" spc="0" normalizeH="0" baseline="0" noProof="0" dirty="0">
                <a:ln>
                  <a:noFill/>
                </a:ln>
                <a:solidFill>
                  <a:srgbClr val="000000"/>
                </a:solidFill>
                <a:effectLst/>
                <a:uLnTx/>
                <a:uFillTx/>
                <a:latin typeface="Verdana"/>
                <a:ea typeface="+mn-ea"/>
                <a:cs typeface="+mn-cs"/>
              </a:rPr>
              <a:t>on 7 nm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technology</a:t>
            </a:r>
            <a:r>
              <a:rPr kumimoji="0" lang="en-US" sz="1600" b="0" i="0" u="none" strike="noStrike" kern="1200" cap="none" spc="0" normalizeH="0" baseline="0" noProof="0" dirty="0">
                <a:ln>
                  <a:noFill/>
                </a:ln>
                <a:solidFill>
                  <a:srgbClr val="000000"/>
                </a:solidFill>
                <a:effectLst/>
                <a:uLnTx/>
                <a:uFillTx/>
                <a:latin typeface="Verdana"/>
                <a:ea typeface="+mn-ea"/>
                <a:cs typeface="+mn-cs"/>
              </a:rPr>
              <a:t>, used in 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Fugaku</a:t>
            </a:r>
            <a:r>
              <a:rPr kumimoji="0" lang="en-US" sz="1600" b="0" i="0" u="none" strike="noStrike" kern="1200" cap="none" spc="0" normalizeH="0" baseline="0" noProof="0" dirty="0">
                <a:ln>
                  <a:noFill/>
                </a:ln>
                <a:solidFill>
                  <a:srgbClr val="000000"/>
                </a:solidFill>
                <a:effectLst/>
                <a:uLnTx/>
                <a:uFillTx/>
                <a:latin typeface="Verdana"/>
                <a:ea typeface="+mn-ea"/>
                <a:cs typeface="+mn-cs"/>
              </a:rPr>
              <a:t> supercomputer </a:t>
            </a: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600" dirty="0">
                <a:solidFill>
                  <a:srgbClr val="000000"/>
                </a:solidFill>
                <a:latin typeface="Verdana"/>
              </a:rPr>
              <a:t> </a:t>
            </a:r>
            <a:r>
              <a:rPr lang="en-US" sz="1600" dirty="0" smtClean="0">
                <a:solidFill>
                  <a:srgbClr val="000000"/>
                </a:solidFill>
                <a:latin typeface="Verdana"/>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designed by Fujitsu,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completed </a:t>
            </a:r>
            <a:r>
              <a:rPr kumimoji="0" lang="en-US" sz="1600" b="0" i="0" u="none" strike="noStrike" kern="1200" cap="none" spc="0" normalizeH="0" baseline="0" noProof="0" dirty="0">
                <a:ln>
                  <a:noFill/>
                </a:ln>
                <a:solidFill>
                  <a:srgbClr val="000000"/>
                </a:solidFill>
                <a:effectLst/>
                <a:uLnTx/>
                <a:uFillTx/>
                <a:latin typeface="Verdana"/>
                <a:ea typeface="+mn-ea"/>
                <a:cs typeface="+mn-cs"/>
              </a:rPr>
              <a:t>in 03/2021).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This is not surprising, since SVE targets HPC workloads whereas mobiles or</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tablets do not run such workloads.</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On the other hand, </a:t>
            </a:r>
            <a:r>
              <a:rPr kumimoji="0" lang="en-US" sz="1600" b="0" i="0" u="none" strike="noStrike" kern="1200" cap="none" spc="0" normalizeH="0" baseline="0" noProof="0" dirty="0">
                <a:ln>
                  <a:noFill/>
                </a:ln>
                <a:solidFill>
                  <a:srgbClr val="FF0000"/>
                </a:solidFill>
                <a:effectLst/>
                <a:uLnTx/>
                <a:uFillTx/>
                <a:latin typeface="Verdana"/>
                <a:ea typeface="+mn-ea"/>
                <a:cs typeface="+mn-cs"/>
              </a:rPr>
              <a:t>SVE2 </a:t>
            </a:r>
            <a:r>
              <a:rPr kumimoji="0" lang="en-US" sz="1600" b="0" i="0" u="none" strike="noStrike" kern="1200" cap="none" spc="0" normalizeH="0" baseline="0" noProof="0" dirty="0">
                <a:ln>
                  <a:noFill/>
                </a:ln>
                <a:solidFill>
                  <a:srgbClr val="000000"/>
                </a:solidFill>
                <a:effectLst/>
                <a:uLnTx/>
                <a:uFillTx/>
                <a:latin typeface="Verdana"/>
                <a:ea typeface="+mn-ea"/>
                <a:cs typeface="+mn-cs"/>
              </a:rPr>
              <a:t>is recently (2021) implemented in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Armv9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ISA-</a:t>
            </a:r>
          </a:p>
          <a:p>
            <a:pPr marR="0" lvl="0" algn="l" defTabSz="457200" rtl="0" eaLnBrk="1" fontAlgn="auto" latinLnBrk="0" hangingPunct="1">
              <a:lnSpc>
                <a:spcPct val="100000"/>
              </a:lnSpc>
              <a:spcBef>
                <a:spcPts val="0"/>
              </a:spcBef>
              <a:spcAft>
                <a:spcPts val="0"/>
              </a:spcAft>
              <a:buClrTx/>
              <a:buSzTx/>
              <a:tabLst/>
              <a:defRPr/>
            </a:pPr>
            <a:r>
              <a:rPr lang="en-US" sz="1600" dirty="0">
                <a:solidFill>
                  <a:srgbClr val="0070C0"/>
                </a:solidFill>
                <a:latin typeface="Verdana"/>
              </a:rPr>
              <a:t> </a:t>
            </a:r>
            <a:r>
              <a:rPr lang="en-US" sz="1600" dirty="0" smtClean="0">
                <a:solidFill>
                  <a:srgbClr val="0070C0"/>
                </a:solidFill>
                <a:latin typeface="Verdana"/>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based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Neoverse</a:t>
            </a:r>
            <a:r>
              <a:rPr kumimoji="0" lang="en-US" sz="1600" b="0" i="0" u="none" strike="noStrike" kern="1200" cap="none" spc="0" normalizeH="0" baseline="0" noProof="0" dirty="0">
                <a:ln>
                  <a:noFill/>
                </a:ln>
                <a:solidFill>
                  <a:srgbClr val="0070C0"/>
                </a:solidFill>
                <a:effectLst/>
                <a:uLnTx/>
                <a:uFillTx/>
                <a:latin typeface="Verdana"/>
                <a:ea typeface="+mn-ea"/>
                <a:cs typeface="+mn-cs"/>
              </a:rPr>
              <a:t> N2 and V1 processor designs</a:t>
            </a:r>
            <a:r>
              <a:rPr kumimoji="0" lang="en-US" sz="1600" b="0" i="0" u="none" strike="noStrike" kern="1200" cap="none" spc="0" normalizeH="0" baseline="0" noProof="0" dirty="0">
                <a:ln>
                  <a:noFill/>
                </a:ln>
                <a:solidFill>
                  <a:srgbClr val="000000"/>
                </a:solidFill>
                <a:effectLst/>
                <a:uLnTx/>
                <a:uFillTx/>
                <a:latin typeface="Verdana"/>
                <a:ea typeface="+mn-ea"/>
                <a:cs typeface="+mn-cs"/>
              </a:rPr>
              <a:t> which target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HPC and servers.</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82408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rgbClr val="FFFFFF"/>
                </a:solidFill>
              </a:rPr>
              <a:t>1. Introduction to </a:t>
            </a:r>
            <a:r>
              <a:rPr lang="en-US" dirty="0">
                <a:solidFill>
                  <a:srgbClr val="FFFFFF"/>
                </a:solidFill>
              </a:rPr>
              <a:t>ARM </a:t>
            </a:r>
            <a:r>
              <a:rPr lang="hu-HU" dirty="0">
                <a:solidFill>
                  <a:srgbClr val="FFFFFF"/>
                </a:solidFill>
              </a:rPr>
              <a:t>(3)</a:t>
            </a:r>
            <a:endParaRPr lang="en-GB" dirty="0"/>
          </a:p>
        </p:txBody>
      </p:sp>
      <p:pic>
        <p:nvPicPr>
          <p:cNvPr id="1026" name="Picture 2" descr="Arm Mobile Subsystem Example (1249x772), Png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078734"/>
            <a:ext cx="8826500" cy="54556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5576" y="413665"/>
            <a:ext cx="9637004" cy="369332"/>
          </a:xfrm>
          <a:prstGeom prst="rect">
            <a:avLst/>
          </a:prstGeom>
          <a:noFill/>
        </p:spPr>
        <p:txBody>
          <a:bodyPr wrap="square" rtlCol="0">
            <a:spAutoFit/>
          </a:bodyPr>
          <a:lstStyle/>
          <a:p>
            <a:r>
              <a:rPr lang="en-GB" spc="-50" dirty="0">
                <a:solidFill>
                  <a:schemeClr val="accent6"/>
                </a:solidFill>
              </a:rPr>
              <a:t>Example 1: </a:t>
            </a:r>
            <a:r>
              <a:rPr lang="en-GB" spc="-50" dirty="0" smtClean="0">
                <a:solidFill>
                  <a:schemeClr val="accent6"/>
                </a:solidFill>
              </a:rPr>
              <a:t>Cortex-A72/A53 </a:t>
            </a:r>
            <a:r>
              <a:rPr lang="en-GB" spc="-50" dirty="0">
                <a:solidFill>
                  <a:schemeClr val="accent6"/>
                </a:solidFill>
              </a:rPr>
              <a:t>CPUs </a:t>
            </a:r>
            <a:r>
              <a:rPr lang="en-GB" spc="-50" dirty="0" smtClean="0">
                <a:solidFill>
                  <a:schemeClr val="accent6"/>
                </a:solidFill>
              </a:rPr>
              <a:t>based mobile </a:t>
            </a:r>
            <a:r>
              <a:rPr lang="en-GB" spc="-50" dirty="0">
                <a:solidFill>
                  <a:schemeClr val="accent6"/>
                </a:solidFill>
              </a:rPr>
              <a:t>(Armv8.0-based, </a:t>
            </a:r>
            <a:r>
              <a:rPr lang="en-GB" spc="-50" dirty="0" smtClean="0">
                <a:solidFill>
                  <a:schemeClr val="accent6"/>
                </a:solidFill>
              </a:rPr>
              <a:t>[~2016) [166]  </a:t>
            </a:r>
            <a:endParaRPr lang="en-GB" spc="-50" dirty="0">
              <a:solidFill>
                <a:schemeClr val="accent6"/>
              </a:solidFill>
            </a:endParaRPr>
          </a:p>
        </p:txBody>
      </p:sp>
      <p:sp>
        <p:nvSpPr>
          <p:cNvPr id="5" name="TextBox 4"/>
          <p:cNvSpPr txBox="1"/>
          <p:nvPr/>
        </p:nvSpPr>
        <p:spPr>
          <a:xfrm flipH="1">
            <a:off x="7857365" y="2348880"/>
            <a:ext cx="900100" cy="307777"/>
          </a:xfrm>
          <a:prstGeom prst="rect">
            <a:avLst/>
          </a:prstGeom>
          <a:noFill/>
        </p:spPr>
        <p:txBody>
          <a:bodyPr wrap="square" rtlCol="0">
            <a:spAutoFit/>
          </a:bodyPr>
          <a:lstStyle/>
          <a:p>
            <a:r>
              <a:rPr lang="en-GB" sz="1400" dirty="0" smtClean="0"/>
              <a:t>Display</a:t>
            </a:r>
          </a:p>
        </p:txBody>
      </p:sp>
      <p:sp>
        <p:nvSpPr>
          <p:cNvPr id="7" name="TextBox 6"/>
          <p:cNvSpPr txBox="1"/>
          <p:nvPr/>
        </p:nvSpPr>
        <p:spPr>
          <a:xfrm flipH="1">
            <a:off x="6911846" y="2348880"/>
            <a:ext cx="810504" cy="307777"/>
          </a:xfrm>
          <a:prstGeom prst="rect">
            <a:avLst/>
          </a:prstGeom>
          <a:noFill/>
        </p:spPr>
        <p:txBody>
          <a:bodyPr wrap="square" rtlCol="0">
            <a:spAutoFit/>
          </a:bodyPr>
          <a:lstStyle/>
          <a:p>
            <a:r>
              <a:rPr lang="en-GB" sz="1400" dirty="0" smtClean="0"/>
              <a:t>Video</a:t>
            </a:r>
          </a:p>
        </p:txBody>
      </p:sp>
    </p:spTree>
    <p:extLst>
      <p:ext uri="{BB962C8B-B14F-4D97-AF65-F5344CB8AC3E}">
        <p14:creationId xmlns:p14="http://schemas.microsoft.com/office/powerpoint/2010/main" val="2264367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38" r="1420"/>
          <a:stretch/>
        </p:blipFill>
        <p:spPr>
          <a:xfrm>
            <a:off x="26494" y="1099291"/>
            <a:ext cx="9001001" cy="4664763"/>
          </a:xfrm>
          <a:prstGeom prst="rect">
            <a:avLst/>
          </a:prstGeom>
        </p:spPr>
      </p:pic>
      <p:sp>
        <p:nvSpPr>
          <p:cNvPr id="5" name="TextBox 4"/>
          <p:cNvSpPr txBox="1"/>
          <p:nvPr/>
        </p:nvSpPr>
        <p:spPr>
          <a:xfrm>
            <a:off x="74928" y="413665"/>
            <a:ext cx="3828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Speed-up potential of SVE </a:t>
            </a:r>
            <a:r>
              <a:rPr kumimoji="0" lang="hu-HU" sz="1800" b="0" i="0" u="none" strike="noStrike" kern="1200" cap="none" spc="0" normalizeH="0" baseline="0" noProof="0" dirty="0">
                <a:ln>
                  <a:noFill/>
                </a:ln>
                <a:solidFill>
                  <a:srgbClr val="000000"/>
                </a:solidFill>
                <a:effectLst/>
                <a:uLnTx/>
                <a:uFillTx/>
                <a:latin typeface="Verdana"/>
                <a:ea typeface="+mn-ea"/>
                <a:cs typeface="+mn-cs"/>
              </a:rPr>
              <a:t>[96]</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itle 1"/>
          <p:cNvSpPr>
            <a:spLocks noGrp="1"/>
          </p:cNvSpPr>
          <p:nvPr>
            <p:ph type="title"/>
          </p:nvPr>
        </p:nvSpPr>
        <p:spPr>
          <a:xfrm>
            <a:off x="0" y="-421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19</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22423687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583696" y="677928"/>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20</a:t>
            </a:r>
            <a:r>
              <a:rPr lang="hu-HU" sz="1700" dirty="0">
                <a:solidFill>
                  <a:srgbClr val="FFFFFF"/>
                </a:solidFill>
              </a:rPr>
              <a:t>)</a:t>
            </a:r>
            <a:endParaRPr lang="en-US" sz="1700" dirty="0">
              <a:solidFill>
                <a:srgbClr val="FFFFFF"/>
              </a:solidFill>
            </a:endParaRPr>
          </a:p>
        </p:txBody>
      </p:sp>
      <p:sp>
        <p:nvSpPr>
          <p:cNvPr id="85" name="TextBox 84"/>
          <p:cNvSpPr txBox="1"/>
          <p:nvPr/>
        </p:nvSpPr>
        <p:spPr>
          <a:xfrm>
            <a:off x="75214" y="413665"/>
            <a:ext cx="88771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The stunning dynamics of enhancing compute capabilities of the Arm ISA </a:t>
            </a:r>
          </a:p>
        </p:txBody>
      </p:sp>
      <p:cxnSp>
        <p:nvCxnSpPr>
          <p:cNvPr id="77" name="Egyenes összekötő 35"/>
          <p:cNvCxnSpPr/>
          <p:nvPr/>
        </p:nvCxnSpPr>
        <p:spPr>
          <a:xfrm flipH="1">
            <a:off x="7583696" y="632923"/>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4395" y="6579350"/>
            <a:ext cx="390209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Verdana"/>
                <a:ea typeface="+mn-ea"/>
                <a:cs typeface="+mn-cs"/>
              </a:rPr>
              <a:t>For the </a:t>
            </a:r>
            <a:r>
              <a:rPr kumimoji="0" lang="hu-HU" sz="1300" b="0" i="0" u="none" strike="noStrike" kern="1200" cap="none" spc="0" normalizeH="0" baseline="0" noProof="0" dirty="0">
                <a:ln>
                  <a:noFill/>
                </a:ln>
                <a:solidFill>
                  <a:srgbClr val="000000"/>
                </a:solidFill>
                <a:effectLst/>
                <a:uLnTx/>
                <a:uFillTx/>
                <a:latin typeface="Verdana"/>
                <a:ea typeface="+mn-ea"/>
                <a:cs typeface="+mn-cs"/>
              </a:rPr>
              <a:t>Remarks</a:t>
            </a:r>
            <a:r>
              <a:rPr kumimoji="0" lang="en-GB" sz="1300" b="0" i="0" u="none" strike="noStrike" kern="1200" cap="none" spc="0" normalizeH="0" baseline="0" noProof="0" dirty="0">
                <a:ln>
                  <a:noFill/>
                </a:ln>
                <a:solidFill>
                  <a:srgbClr val="000000"/>
                </a:solidFill>
                <a:effectLst/>
                <a:uLnTx/>
                <a:uFillTx/>
                <a:latin typeface="Verdana"/>
                <a:ea typeface="+mn-ea"/>
                <a:cs typeface="+mn-cs"/>
              </a:rPr>
              <a:t> s</a:t>
            </a:r>
            <a:r>
              <a:rPr kumimoji="0" lang="hu-HU" sz="1300" b="0" i="0" u="none" strike="noStrike" kern="1200" cap="none" spc="0" normalizeH="0" baseline="0" noProof="0" dirty="0">
                <a:ln>
                  <a:noFill/>
                </a:ln>
                <a:solidFill>
                  <a:srgbClr val="000000"/>
                </a:solidFill>
                <a:effectLst/>
                <a:uLnTx/>
                <a:uFillTx/>
                <a:latin typeface="Verdana"/>
                <a:ea typeface="+mn-ea"/>
                <a:cs typeface="+mn-cs"/>
              </a:rPr>
              <a:t>ee slide 2.1 Overview (</a:t>
            </a:r>
            <a:r>
              <a:rPr kumimoji="0" lang="en-GB" sz="1300" b="0" i="0" u="none" strike="noStrike" kern="1200" cap="none" spc="0" normalizeH="0" baseline="0" noProof="0" dirty="0">
                <a:ln>
                  <a:noFill/>
                </a:ln>
                <a:solidFill>
                  <a:srgbClr val="000000"/>
                </a:solidFill>
                <a:effectLst/>
                <a:uLnTx/>
                <a:uFillTx/>
                <a:latin typeface="Verdana"/>
                <a:ea typeface="+mn-ea"/>
                <a:cs typeface="+mn-cs"/>
              </a:rPr>
              <a:t>6</a:t>
            </a:r>
            <a:r>
              <a:rPr kumimoji="0" lang="hu-HU" sz="1300" b="0" i="0" u="none" strike="noStrike" kern="1200" cap="none" spc="0" normalizeH="0" baseline="0" noProof="0" dirty="0">
                <a:ln>
                  <a:noFill/>
                </a:ln>
                <a:solidFill>
                  <a:srgbClr val="000000"/>
                </a:solidFill>
                <a:effectLst/>
                <a:uLnTx/>
                <a:uFillTx/>
                <a:latin typeface="Verdana"/>
                <a:ea typeface="+mn-ea"/>
                <a:cs typeface="+mn-cs"/>
              </a:rPr>
              <a:t>).</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2" name="Rounded Rectangle 81"/>
          <p:cNvSpPr/>
          <p:nvPr/>
        </p:nvSpPr>
        <p:spPr bwMode="auto">
          <a:xfrm>
            <a:off x="65496" y="3020404"/>
            <a:ext cx="1091857" cy="768636"/>
          </a:xfrm>
          <a:prstGeom prst="roundRect">
            <a:avLst/>
          </a:prstGeom>
          <a:solidFill>
            <a:srgbClr val="FFFF00"/>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4" name="TextBox 83"/>
          <p:cNvSpPr txBox="1"/>
          <p:nvPr/>
        </p:nvSpPr>
        <p:spPr>
          <a:xfrm>
            <a:off x="101852" y="3094012"/>
            <a:ext cx="105939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capabilities</a:t>
            </a:r>
          </a:p>
        </p:txBody>
      </p:sp>
      <p:sp>
        <p:nvSpPr>
          <p:cNvPr id="88" name="TextBox 87"/>
          <p:cNvSpPr txBox="1"/>
          <p:nvPr/>
        </p:nvSpPr>
        <p:spPr>
          <a:xfrm>
            <a:off x="6746799" y="119486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89" name="TextBox 88"/>
          <p:cNvSpPr txBox="1"/>
          <p:nvPr/>
        </p:nvSpPr>
        <p:spPr>
          <a:xfrm>
            <a:off x="7691904" y="120380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dirty="0">
              <a:ln>
                <a:noFill/>
              </a:ln>
              <a:solidFill>
                <a:srgbClr val="000000"/>
              </a:solidFill>
              <a:effectLst/>
              <a:uLnTx/>
              <a:uFillTx/>
              <a:latin typeface="Verdana"/>
              <a:ea typeface="+mn-ea"/>
              <a:cs typeface="+mn-cs"/>
            </a:endParaRPr>
          </a:p>
        </p:txBody>
      </p:sp>
      <p:cxnSp>
        <p:nvCxnSpPr>
          <p:cNvPr id="90" name="Straight Connector 89"/>
          <p:cNvCxnSpPr/>
          <p:nvPr/>
        </p:nvCxnSpPr>
        <p:spPr bwMode="auto">
          <a:xfrm>
            <a:off x="7571170" y="109383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Up Arrow 90"/>
          <p:cNvSpPr/>
          <p:nvPr/>
        </p:nvSpPr>
        <p:spPr bwMode="auto">
          <a:xfrm>
            <a:off x="8982490" y="2727110"/>
            <a:ext cx="118872" cy="1440000"/>
          </a:xfrm>
          <a:prstGeom prst="up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nvGrpSpPr>
          <p:cNvPr id="92" name="Group 91"/>
          <p:cNvGrpSpPr/>
          <p:nvPr/>
        </p:nvGrpSpPr>
        <p:grpSpPr>
          <a:xfrm>
            <a:off x="-151755" y="773705"/>
            <a:ext cx="9352765" cy="5977078"/>
            <a:chOff x="-145250" y="857948"/>
            <a:chExt cx="9352765" cy="5977078"/>
          </a:xfrm>
        </p:grpSpPr>
        <p:sp>
          <p:nvSpPr>
            <p:cNvPr id="93" name="TextBox 92"/>
            <p:cNvSpPr txBox="1"/>
            <p:nvPr/>
          </p:nvSpPr>
          <p:spPr>
            <a:xfrm>
              <a:off x="87215" y="857948"/>
              <a:ext cx="487729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0000"/>
                  </a:solidFill>
                  <a:effectLst/>
                  <a:uLnTx/>
                  <a:uFillTx/>
                  <a:latin typeface="Verdana"/>
                  <a:ea typeface="+mn-ea"/>
                  <a:cs typeface="+mn-cs"/>
                </a:rPr>
                <a:t>Note</a:t>
              </a:r>
              <a:r>
                <a:rPr kumimoji="0" lang="hu-HU" sz="1300" b="0" i="0" u="none" strike="noStrike" kern="1200" cap="none" spc="0" normalizeH="0" baseline="0" noProof="0" dirty="0">
                  <a:ln>
                    <a:noFill/>
                  </a:ln>
                  <a:solidFill>
                    <a:srgbClr val="FF0000"/>
                  </a:solidFill>
                  <a:effectLst/>
                  <a:uLnTx/>
                  <a:uFillTx/>
                  <a:latin typeface="Verdana"/>
                  <a:ea typeface="+mn-ea"/>
                  <a:cs typeface="+mn-cs"/>
                </a:rPr>
                <a:t>:</a:t>
              </a:r>
              <a:r>
                <a:rPr kumimoji="0" lang="en-GB" sz="1300" b="0" i="0" u="none" strike="noStrike" kern="1200" cap="none" spc="0" normalizeH="0" baseline="0" noProof="0" dirty="0">
                  <a:ln>
                    <a:noFill/>
                  </a:ln>
                  <a:solidFill>
                    <a:srgbClr val="FF0000"/>
                  </a:solidFill>
                  <a:effectLst/>
                  <a:uLnTx/>
                  <a:uFillTx/>
                  <a:latin typeface="Verdana"/>
                  <a:ea typeface="+mn-ea"/>
                  <a:cs typeface="+mn-cs"/>
                </a:rPr>
                <a:t> The </a:t>
              </a:r>
              <a:r>
                <a:rPr kumimoji="0" lang="hu-HU" sz="1300" b="0" i="0" u="none" strike="noStrike" kern="1200" cap="none" spc="0" normalizeH="0" baseline="0" noProof="0" dirty="0">
                  <a:ln>
                    <a:noFill/>
                  </a:ln>
                  <a:solidFill>
                    <a:srgbClr val="FF0000"/>
                  </a:solidFill>
                  <a:effectLst/>
                  <a:uLnTx/>
                  <a:uFillTx/>
                  <a:latin typeface="Verdana"/>
                  <a:ea typeface="+mn-ea"/>
                  <a:cs typeface="+mn-cs"/>
                </a:rPr>
                <a:t>Thumb extension </a:t>
              </a:r>
              <a:r>
                <a:rPr kumimoji="0" lang="en-GB" sz="1300" b="0" i="0" u="none" strike="noStrike" kern="1200" cap="none" spc="0" normalizeH="0" baseline="0" noProof="0" dirty="0">
                  <a:ln>
                    <a:noFill/>
                  </a:ln>
                  <a:solidFill>
                    <a:srgbClr val="FF0000"/>
                  </a:solidFill>
                  <a:effectLst/>
                  <a:uLnTx/>
                  <a:uFillTx/>
                  <a:latin typeface="Verdana"/>
                  <a:ea typeface="+mn-ea"/>
                  <a:cs typeface="+mn-cs"/>
                </a:rPr>
                <a:t>aims at </a:t>
              </a:r>
              <a:r>
                <a:rPr kumimoji="0" lang="hu-HU" sz="1300" b="0" i="0" u="none" strike="noStrike" kern="1200" cap="none" spc="0" normalizeH="0" baseline="0" noProof="0" dirty="0">
                  <a:ln>
                    <a:noFill/>
                  </a:ln>
                  <a:solidFill>
                    <a:srgbClr val="FF0000"/>
                  </a:solidFill>
                  <a:effectLst/>
                  <a:uLnTx/>
                  <a:uFillTx/>
                  <a:latin typeface="Verdana"/>
                  <a:ea typeface="+mn-ea"/>
                  <a:cs typeface="+mn-cs"/>
                </a:rPr>
                <a:t>reduc</a:t>
              </a:r>
              <a:r>
                <a:rPr kumimoji="0" lang="en-GB" sz="1300" b="0" i="0" u="none" strike="noStrike" kern="1200" cap="none" spc="0" normalizeH="0" baseline="0" noProof="0" dirty="0" err="1">
                  <a:ln>
                    <a:noFill/>
                  </a:ln>
                  <a:solidFill>
                    <a:srgbClr val="FF0000"/>
                  </a:solidFill>
                  <a:effectLst/>
                  <a:uLnTx/>
                  <a:uFillTx/>
                  <a:latin typeface="Verdana"/>
                  <a:ea typeface="+mn-ea"/>
                  <a:cs typeface="+mn-cs"/>
                </a:rPr>
                <a:t>ing</a:t>
              </a:r>
              <a:r>
                <a:rPr kumimoji="0" lang="hu-HU" sz="1300" b="0" i="0" u="none" strike="noStrike" kern="1200" cap="none" spc="0" normalizeH="0" baseline="0" noProof="0" dirty="0">
                  <a:ln>
                    <a:noFill/>
                  </a:ln>
                  <a:solidFill>
                    <a:srgbClr val="FF0000"/>
                  </a:solidFill>
                  <a:effectLst/>
                  <a:uLnTx/>
                  <a:uFillTx/>
                  <a:latin typeface="Verdana"/>
                  <a:ea typeface="+mn-ea"/>
                  <a:cs typeface="+mn-cs"/>
                </a:rPr>
                <a:t> code size</a:t>
              </a:r>
              <a:r>
                <a:rPr kumimoji="0" lang="en-GB" sz="1300" b="0" i="0" u="none" strike="noStrike" kern="1200" cap="none" spc="0" normalizeH="0" baseline="0" noProof="0" dirty="0">
                  <a:ln>
                    <a:noFill/>
                  </a:ln>
                  <a:solidFill>
                    <a:srgbClr val="FF0000"/>
                  </a:solidFill>
                  <a:effectLst/>
                  <a:uLnTx/>
                  <a:uFillTx/>
                  <a:latin typeface="Verdana"/>
                  <a:ea typeface="+mn-ea"/>
                  <a:cs typeface="+mn-cs"/>
                </a:rPr>
                <a:t>.</a:t>
              </a:r>
              <a:endParaRPr kumimoji="0" lang="hu-HU" sz="1300" b="0" i="0" u="none" strike="noStrike" kern="1200" cap="none" spc="0" normalizeH="0" baseline="0" noProof="0" dirty="0">
                <a:ln>
                  <a:noFill/>
                </a:ln>
                <a:solidFill>
                  <a:srgbClr val="FF0000"/>
                </a:solidFill>
                <a:effectLst/>
                <a:uLnTx/>
                <a:uFillTx/>
                <a:latin typeface="Verdana"/>
                <a:ea typeface="+mn-ea"/>
                <a:cs typeface="+mn-cs"/>
              </a:endParaRPr>
            </a:p>
          </p:txBody>
        </p:sp>
        <p:sp>
          <p:nvSpPr>
            <p:cNvPr id="94" name="Lekerekített téglalap 43"/>
            <p:cNvSpPr/>
            <p:nvPr/>
          </p:nvSpPr>
          <p:spPr>
            <a:xfrm>
              <a:off x="149166" y="5054863"/>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5" name="Lekerekített téglalap 42"/>
            <p:cNvSpPr/>
            <p:nvPr/>
          </p:nvSpPr>
          <p:spPr>
            <a:xfrm>
              <a:off x="1410861" y="3651457"/>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6" name="Lekerekített téglalap 3"/>
            <p:cNvSpPr/>
            <p:nvPr/>
          </p:nvSpPr>
          <p:spPr>
            <a:xfrm>
              <a:off x="19812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97" name="Lekerekített téglalap 4"/>
            <p:cNvSpPr/>
            <p:nvPr/>
          </p:nvSpPr>
          <p:spPr>
            <a:xfrm>
              <a:off x="153565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98" name="Lekerekített téglalap 5"/>
            <p:cNvSpPr/>
            <p:nvPr/>
          </p:nvSpPr>
          <p:spPr>
            <a:xfrm>
              <a:off x="286277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99" name="Lekerekített téglalap 6"/>
            <p:cNvSpPr/>
            <p:nvPr/>
          </p:nvSpPr>
          <p:spPr>
            <a:xfrm>
              <a:off x="5403650" y="5774726"/>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a:t>
              </a:r>
            </a:p>
          </p:txBody>
        </p:sp>
        <p:sp>
          <p:nvSpPr>
            <p:cNvPr id="100" name="Lekerekített téglalap 7"/>
            <p:cNvSpPr/>
            <p:nvPr/>
          </p:nvSpPr>
          <p:spPr>
            <a:xfrm>
              <a:off x="419678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Armv7-A/R</a:t>
              </a:r>
            </a:p>
          </p:txBody>
        </p:sp>
        <p:sp>
          <p:nvSpPr>
            <p:cNvPr id="101" name="Lekerekített téglalap 8"/>
            <p:cNvSpPr/>
            <p:nvPr/>
          </p:nvSpPr>
          <p:spPr>
            <a:xfrm>
              <a:off x="1483454" y="4321410"/>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102" name="Lekerekített téglalap 9"/>
            <p:cNvSpPr/>
            <p:nvPr/>
          </p:nvSpPr>
          <p:spPr>
            <a:xfrm>
              <a:off x="1510784" y="3865950"/>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03" name="Lekerekített téglalap 10"/>
            <p:cNvSpPr/>
            <p:nvPr/>
          </p:nvSpPr>
          <p:spPr>
            <a:xfrm>
              <a:off x="198122" y="5213579"/>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Thumb</a:t>
              </a:r>
              <a:endParaRPr kumimoji="0" lang="en-US"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4" name="Lekerekített téglalap 11"/>
            <p:cNvSpPr/>
            <p:nvPr/>
          </p:nvSpPr>
          <p:spPr>
            <a:xfrm>
              <a:off x="2790410"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5" name="Lekerekített téglalap 12"/>
            <p:cNvSpPr/>
            <p:nvPr/>
          </p:nvSpPr>
          <p:spPr>
            <a:xfrm>
              <a:off x="2851285" y="3078579"/>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106" name="Lekerekített téglalap 13"/>
            <p:cNvSpPr/>
            <p:nvPr/>
          </p:nvSpPr>
          <p:spPr>
            <a:xfrm>
              <a:off x="2851285" y="2237958"/>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7" name="Lekerekített téglalap 14"/>
            <p:cNvSpPr/>
            <p:nvPr/>
          </p:nvSpPr>
          <p:spPr>
            <a:xfrm>
              <a:off x="4092897"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8" name="Lekerekített téglalap 15"/>
            <p:cNvSpPr/>
            <p:nvPr/>
          </p:nvSpPr>
          <p:spPr>
            <a:xfrm>
              <a:off x="2841210" y="5227126"/>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9" name="Lekerekített téglalap 17"/>
            <p:cNvSpPr/>
            <p:nvPr/>
          </p:nvSpPr>
          <p:spPr>
            <a:xfrm>
              <a:off x="5403530" y="1273199"/>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0" name="Lekerekített téglalap 18"/>
            <p:cNvSpPr/>
            <p:nvPr/>
          </p:nvSpPr>
          <p:spPr>
            <a:xfrm>
              <a:off x="4142232" y="3457314"/>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111" name="Lekerekített téglalap 20"/>
            <p:cNvSpPr/>
            <p:nvPr/>
          </p:nvSpPr>
          <p:spPr>
            <a:xfrm>
              <a:off x="4142232" y="3876836"/>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12" name="Jobbra nyíl 30"/>
            <p:cNvSpPr/>
            <p:nvPr/>
          </p:nvSpPr>
          <p:spPr>
            <a:xfrm>
              <a:off x="5220152" y="3557318"/>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13" name="Lekerekített téglalap 36"/>
            <p:cNvSpPr/>
            <p:nvPr/>
          </p:nvSpPr>
          <p:spPr>
            <a:xfrm>
              <a:off x="5429783" y="1807513"/>
              <a:ext cx="1044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4" name="Lekerekített téglalap 8"/>
            <p:cNvSpPr/>
            <p:nvPr/>
          </p:nvSpPr>
          <p:spPr>
            <a:xfrm>
              <a:off x="4133775" y="4310524"/>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5" name="Lekerekített téglalap 15"/>
            <p:cNvSpPr/>
            <p:nvPr/>
          </p:nvSpPr>
          <p:spPr>
            <a:xfrm>
              <a:off x="4132194" y="4747036"/>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16" name="TextBox 115"/>
            <p:cNvSpPr txBox="1"/>
            <p:nvPr/>
          </p:nvSpPr>
          <p:spPr>
            <a:xfrm>
              <a:off x="232834" y="6187460"/>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117" name="TextBox 116"/>
            <p:cNvSpPr txBox="1"/>
            <p:nvPr/>
          </p:nvSpPr>
          <p:spPr>
            <a:xfrm>
              <a:off x="1573109" y="6200160"/>
              <a:ext cx="10166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118" name="TextBox 117"/>
            <p:cNvSpPr txBox="1"/>
            <p:nvPr/>
          </p:nvSpPr>
          <p:spPr>
            <a:xfrm>
              <a:off x="2930352" y="6200160"/>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ARM1176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(2004)</a:t>
              </a:r>
            </a:p>
          </p:txBody>
        </p:sp>
        <p:sp>
          <p:nvSpPr>
            <p:cNvPr id="119" name="TextBox 118"/>
            <p:cNvSpPr txBox="1"/>
            <p:nvPr/>
          </p:nvSpPr>
          <p:spPr>
            <a:xfrm>
              <a:off x="4006649" y="6186705"/>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a:t>
              </a:r>
              <a:r>
                <a:rPr kumimoji="0" lang="hu-HU" sz="1200" b="0" i="0" u="none" strike="noStrike" kern="1200" cap="none" spc="0" normalizeH="0" baseline="0" noProof="0" dirty="0">
                  <a:ln>
                    <a:noFill/>
                  </a:ln>
                  <a:solidFill>
                    <a:srgbClr val="000000"/>
                  </a:solidFill>
                  <a:effectLst/>
                  <a:uLnTx/>
                  <a:uFillTx/>
                  <a:latin typeface="Verdana"/>
                  <a:ea typeface="+mn-ea"/>
                  <a:cs typeface="+mn-cs"/>
                </a:rPr>
                <a:t>5</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20" name="TextBox 119"/>
            <p:cNvSpPr txBox="1"/>
            <p:nvPr/>
          </p:nvSpPr>
          <p:spPr>
            <a:xfrm>
              <a:off x="5821574" y="6200160"/>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121" name="Rounded Rectangle 120"/>
            <p:cNvSpPr/>
            <p:nvPr/>
          </p:nvSpPr>
          <p:spPr bwMode="auto">
            <a:xfrm>
              <a:off x="1266036" y="4294344"/>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22" name="TextBox 121"/>
            <p:cNvSpPr txBox="1"/>
            <p:nvPr/>
          </p:nvSpPr>
          <p:spPr>
            <a:xfrm>
              <a:off x="1421777" y="1945305"/>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123" name="TextBox 122"/>
            <p:cNvSpPr txBox="1"/>
            <p:nvPr/>
          </p:nvSpPr>
          <p:spPr>
            <a:xfrm>
              <a:off x="-145250" y="4336100"/>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 of bytecodes</a:t>
              </a:r>
            </a:p>
          </p:txBody>
        </p:sp>
        <p:sp>
          <p:nvSpPr>
            <p:cNvPr id="124" name="Rounded Rectangle 123"/>
            <p:cNvSpPr/>
            <p:nvPr/>
          </p:nvSpPr>
          <p:spPr bwMode="auto">
            <a:xfrm>
              <a:off x="118196" y="5169618"/>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25" name="Jobbra nyíl 30"/>
            <p:cNvSpPr/>
            <p:nvPr/>
          </p:nvSpPr>
          <p:spPr>
            <a:xfrm>
              <a:off x="6055169" y="2343065"/>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6" name="Jobbra nyíl 30"/>
            <p:cNvSpPr/>
            <p:nvPr/>
          </p:nvSpPr>
          <p:spPr>
            <a:xfrm>
              <a:off x="6487229" y="1899036"/>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7" name="Jobbra nyíl 30"/>
            <p:cNvSpPr/>
            <p:nvPr/>
          </p:nvSpPr>
          <p:spPr>
            <a:xfrm>
              <a:off x="3966335" y="2344409"/>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8" name="Jobbra nyíl 30"/>
            <p:cNvSpPr/>
            <p:nvPr/>
          </p:nvSpPr>
          <p:spPr>
            <a:xfrm>
              <a:off x="4646970" y="2344099"/>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9" name="Jobbra nyíl 30"/>
            <p:cNvSpPr/>
            <p:nvPr/>
          </p:nvSpPr>
          <p:spPr>
            <a:xfrm>
              <a:off x="2618464" y="397785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0" name="Jobbra nyíl 30"/>
            <p:cNvSpPr/>
            <p:nvPr/>
          </p:nvSpPr>
          <p:spPr>
            <a:xfrm>
              <a:off x="3394588" y="3981856"/>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1" name="Jobbra nyíl 30"/>
            <p:cNvSpPr/>
            <p:nvPr/>
          </p:nvSpPr>
          <p:spPr>
            <a:xfrm>
              <a:off x="2610004" y="4432676"/>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2" name="Jobbra nyíl 30"/>
            <p:cNvSpPr/>
            <p:nvPr/>
          </p:nvSpPr>
          <p:spPr>
            <a:xfrm>
              <a:off x="3386128" y="4436674"/>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3" name="Jobbra nyíl 30"/>
            <p:cNvSpPr/>
            <p:nvPr/>
          </p:nvSpPr>
          <p:spPr>
            <a:xfrm>
              <a:off x="1311040" y="5319748"/>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4" name="Jobbra nyíl 30"/>
            <p:cNvSpPr/>
            <p:nvPr/>
          </p:nvSpPr>
          <p:spPr>
            <a:xfrm>
              <a:off x="2067671" y="532022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5" name="Jobbra nyíl 30"/>
            <p:cNvSpPr/>
            <p:nvPr/>
          </p:nvSpPr>
          <p:spPr>
            <a:xfrm>
              <a:off x="3942701" y="5314344"/>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6" name="Jobbra nyíl 30"/>
            <p:cNvSpPr/>
            <p:nvPr/>
          </p:nvSpPr>
          <p:spPr>
            <a:xfrm>
              <a:off x="3966335" y="3183017"/>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7" name="Jobbra nyíl 30"/>
            <p:cNvSpPr/>
            <p:nvPr/>
          </p:nvSpPr>
          <p:spPr>
            <a:xfrm>
              <a:off x="4646970" y="3182707"/>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8" name="TextBox 137"/>
            <p:cNvSpPr txBox="1"/>
            <p:nvPr/>
          </p:nvSpPr>
          <p:spPr>
            <a:xfrm>
              <a:off x="5646693" y="139524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39" name="TextBox 138"/>
            <p:cNvSpPr txBox="1"/>
            <p:nvPr/>
          </p:nvSpPr>
          <p:spPr>
            <a:xfrm>
              <a:off x="6591798" y="140418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140" name="Straight Connector 139"/>
            <p:cNvCxnSpPr/>
            <p:nvPr/>
          </p:nvCxnSpPr>
          <p:spPr bwMode="auto">
            <a:xfrm>
              <a:off x="6471064" y="129421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Lekerekített téglalap 18"/>
            <p:cNvSpPr/>
            <p:nvPr/>
          </p:nvSpPr>
          <p:spPr>
            <a:xfrm>
              <a:off x="5429889" y="281644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2" name="Lekerekített téglalap 76"/>
            <p:cNvSpPr/>
            <p:nvPr/>
          </p:nvSpPr>
          <p:spPr>
            <a:xfrm>
              <a:off x="7662675" y="1268760"/>
              <a:ext cx="128396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3" name="TextBox 82"/>
            <p:cNvSpPr txBox="1"/>
            <p:nvPr/>
          </p:nvSpPr>
          <p:spPr>
            <a:xfrm>
              <a:off x="7920314" y="139239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44" name="Lekerekített téglalap 7"/>
            <p:cNvSpPr/>
            <p:nvPr/>
          </p:nvSpPr>
          <p:spPr>
            <a:xfrm>
              <a:off x="7736365" y="5762785"/>
              <a:ext cx="1188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145" name="TextBox 48"/>
            <p:cNvSpPr txBox="1"/>
            <p:nvPr/>
          </p:nvSpPr>
          <p:spPr>
            <a:xfrm>
              <a:off x="7309431" y="6188695"/>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r>
                <a:rPr kumimoji="0" lang="hu-HU" sz="1200" b="0" i="0" u="none" strike="noStrike" kern="1200" cap="none" spc="0" normalizeH="0" baseline="0" noProof="0" dirty="0">
                  <a:ln>
                    <a:noFill/>
                  </a:ln>
                  <a:solidFill>
                    <a:srgbClr val="000000"/>
                  </a:solidFill>
                  <a:effectLst/>
                  <a:uLnTx/>
                  <a:uFillTx/>
                  <a:latin typeface="Verdana"/>
                  <a:ea typeface="+mn-ea"/>
                  <a:cs typeface="+mn-cs"/>
                </a:rPr>
                <a:t>V1</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cores </a:t>
              </a:r>
              <a:r>
                <a:rPr kumimoji="0" lang="hu-HU" sz="1200" b="0" i="0" u="none" strike="noStrike" kern="1200" cap="none" spc="0" normalizeH="0" baseline="0" noProof="0" dirty="0">
                  <a:ln>
                    <a:noFill/>
                  </a:ln>
                  <a:solidFill>
                    <a:srgbClr val="000000"/>
                  </a:solidFill>
                  <a:effectLst/>
                  <a:uLnTx/>
                  <a:uFillTx/>
                  <a:latin typeface="Verdana"/>
                  <a:ea typeface="+mn-ea"/>
                  <a:cs typeface="+mn-cs"/>
                </a:rPr>
                <a:t>(2021</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46" name="Téglalap 28"/>
            <p:cNvSpPr/>
            <p:nvPr/>
          </p:nvSpPr>
          <p:spPr bwMode="auto">
            <a:xfrm>
              <a:off x="5070440" y="1560638"/>
              <a:ext cx="45719" cy="45719"/>
            </a:xfrm>
            <a:prstGeom prst="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7" name="Rounded Rectangle 1"/>
            <p:cNvSpPr/>
            <p:nvPr/>
          </p:nvSpPr>
          <p:spPr bwMode="auto">
            <a:xfrm>
              <a:off x="1278122" y="2776054"/>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8" name="Jobbra nyíl 30"/>
            <p:cNvSpPr/>
            <p:nvPr/>
          </p:nvSpPr>
          <p:spPr>
            <a:xfrm>
              <a:off x="5229440" y="3977585"/>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9" name="Lekerekített téglalap 18"/>
            <p:cNvSpPr/>
            <p:nvPr/>
          </p:nvSpPr>
          <p:spPr>
            <a:xfrm>
              <a:off x="6487952" y="283569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0" name="Lekerekített téglalap 15"/>
            <p:cNvSpPr/>
            <p:nvPr/>
          </p:nvSpPr>
          <p:spPr>
            <a:xfrm>
              <a:off x="5430600" y="5246710"/>
              <a:ext cx="1080000" cy="360000"/>
            </a:xfrm>
            <a:prstGeom prst="roundRect">
              <a:avLst/>
            </a:pr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51" name="Lekerekített téglalap 36"/>
            <p:cNvSpPr/>
            <p:nvPr/>
          </p:nvSpPr>
          <p:spPr>
            <a:xfrm>
              <a:off x="6507070" y="2826105"/>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2" name="Jobbra nyíl 30"/>
            <p:cNvSpPr/>
            <p:nvPr/>
          </p:nvSpPr>
          <p:spPr>
            <a:xfrm>
              <a:off x="6879805" y="1907355"/>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3" name="Lekerekített téglalap 13"/>
            <p:cNvSpPr/>
            <p:nvPr/>
          </p:nvSpPr>
          <p:spPr>
            <a:xfrm>
              <a:off x="7790110" y="2241885"/>
              <a:ext cx="1116000" cy="468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4" name="Jobbra nyíl 30"/>
            <p:cNvSpPr/>
            <p:nvPr/>
          </p:nvSpPr>
          <p:spPr>
            <a:xfrm>
              <a:off x="6934895" y="2343930"/>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5" name="Lekerekített téglalap 18"/>
            <p:cNvSpPr/>
            <p:nvPr/>
          </p:nvSpPr>
          <p:spPr>
            <a:xfrm>
              <a:off x="7788860" y="2822680"/>
              <a:ext cx="1116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(A32)</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6" name="Lekerekített téglalap 36"/>
            <p:cNvSpPr/>
            <p:nvPr/>
          </p:nvSpPr>
          <p:spPr>
            <a:xfrm>
              <a:off x="7809240" y="2833190"/>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7" name="Jobbra nyíl 30"/>
            <p:cNvSpPr/>
            <p:nvPr/>
          </p:nvSpPr>
          <p:spPr>
            <a:xfrm>
              <a:off x="7545735" y="3568050"/>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8" name="Rounded Rectangle 157"/>
            <p:cNvSpPr/>
            <p:nvPr/>
          </p:nvSpPr>
          <p:spPr bwMode="auto">
            <a:xfrm>
              <a:off x="2718021" y="1740322"/>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Tree>
    <p:extLst>
      <p:ext uri="{BB962C8B-B14F-4D97-AF65-F5344CB8AC3E}">
        <p14:creationId xmlns:p14="http://schemas.microsoft.com/office/powerpoint/2010/main" val="3723799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99045" y="1961895"/>
            <a:ext cx="80784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3.</a:t>
            </a:r>
            <a:r>
              <a:rPr lang="en-US" sz="1900" dirty="0">
                <a:solidFill>
                  <a:srgbClr val="FFFFFF"/>
                </a:solidFill>
              </a:rPr>
              <a:t> </a:t>
            </a:r>
            <a:r>
              <a:rPr lang="hu-HU" sz="1900" dirty="0" err="1">
                <a:solidFill>
                  <a:srgbClr val="FFFFFF"/>
                </a:solidFill>
              </a:rPr>
              <a:t>Overview</a:t>
            </a:r>
            <a:r>
              <a:rPr lang="hu-HU" sz="1900" dirty="0">
                <a:solidFill>
                  <a:srgbClr val="FFFFFF"/>
                </a:solidFill>
              </a:rPr>
              <a:t> of </a:t>
            </a:r>
            <a:r>
              <a:rPr lang="en-US" sz="1900" dirty="0">
                <a:solidFill>
                  <a:srgbClr val="FFFFFF"/>
                </a:solidFill>
              </a:rPr>
              <a:t>ARM’s CPUs</a:t>
            </a:r>
            <a:endParaRPr lang="hu-HU" sz="1900" dirty="0">
              <a:solidFill>
                <a:srgbClr val="FFFFFF"/>
              </a:solidFill>
            </a:endParaRPr>
          </a:p>
        </p:txBody>
      </p:sp>
    </p:spTree>
    <p:extLst>
      <p:ext uri="{BB962C8B-B14F-4D97-AF65-F5344CB8AC3E}">
        <p14:creationId xmlns:p14="http://schemas.microsoft.com/office/powerpoint/2010/main" val="6905094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880" y="413665"/>
            <a:ext cx="3318216" cy="369332"/>
          </a:xfrm>
          <a:prstGeom prst="rect">
            <a:avLst/>
          </a:prstGeom>
          <a:noFill/>
        </p:spPr>
        <p:txBody>
          <a:bodyPr wrap="none" rtlCol="0">
            <a:spAutoFit/>
          </a:bodyPr>
          <a:lstStyle/>
          <a:p>
            <a:r>
              <a:rPr lang="en-GB" dirty="0">
                <a:solidFill>
                  <a:srgbClr val="333399"/>
                </a:solidFill>
              </a:rPr>
              <a:t>3. </a:t>
            </a:r>
            <a:r>
              <a:rPr lang="hu-HU" dirty="0">
                <a:solidFill>
                  <a:srgbClr val="333399"/>
                </a:solidFill>
              </a:rPr>
              <a:t>Overview</a:t>
            </a:r>
            <a:r>
              <a:rPr lang="en-GB" dirty="0">
                <a:solidFill>
                  <a:srgbClr val="333399"/>
                </a:solidFill>
              </a:rPr>
              <a:t> of ARM’s CPUs</a:t>
            </a:r>
            <a:endParaRPr lang="en-US" dirty="0">
              <a:solidFill>
                <a:srgbClr val="333399"/>
              </a:solidFill>
            </a:endParaRPr>
          </a:p>
        </p:txBody>
      </p:sp>
      <p:sp>
        <p:nvSpPr>
          <p:cNvPr id="14" name="TextBox 13"/>
          <p:cNvSpPr txBox="1"/>
          <p:nvPr/>
        </p:nvSpPr>
        <p:spPr>
          <a:xfrm>
            <a:off x="71500" y="747950"/>
            <a:ext cx="7229287" cy="338554"/>
          </a:xfrm>
          <a:prstGeom prst="rect">
            <a:avLst/>
          </a:prstGeom>
          <a:noFill/>
        </p:spPr>
        <p:txBody>
          <a:bodyPr wrap="none" rtlCol="0">
            <a:spAutoFit/>
          </a:bodyPr>
          <a:lstStyle/>
          <a:p>
            <a:r>
              <a:rPr lang="en-GB" sz="1600" dirty="0"/>
              <a:t>ARM’s CPUs will be discussed while using the following subdivision:</a:t>
            </a:r>
          </a:p>
        </p:txBody>
      </p:sp>
      <p:sp>
        <p:nvSpPr>
          <p:cNvPr id="15" name="Title 1"/>
          <p:cNvSpPr>
            <a:spLocks noGrp="1"/>
          </p:cNvSpPr>
          <p:nvPr>
            <p:ph type="title"/>
          </p:nvPr>
        </p:nvSpPr>
        <p:spPr>
          <a:xfrm>
            <a:off x="0" y="0"/>
            <a:ext cx="9144000" cy="393700"/>
          </a:xfrm>
        </p:spPr>
        <p:txBody>
          <a:bodyPr/>
          <a:lstStyle/>
          <a:p>
            <a:r>
              <a:rPr lang="en-GB" sz="1700" dirty="0">
                <a:solidFill>
                  <a:srgbClr val="FFFFFF"/>
                </a:solidFill>
              </a:rPr>
              <a:t>3. Overview of ARM’s CPUs </a:t>
            </a:r>
            <a:endParaRPr lang="en-GB" sz="1700" dirty="0"/>
          </a:p>
        </p:txBody>
      </p:sp>
      <p:sp>
        <p:nvSpPr>
          <p:cNvPr id="17" name="Line 17"/>
          <p:cNvSpPr>
            <a:spLocks noChangeShapeType="1"/>
          </p:cNvSpPr>
          <p:nvPr/>
        </p:nvSpPr>
        <p:spPr bwMode="auto">
          <a:xfrm flipV="1">
            <a:off x="1031216" y="2781487"/>
            <a:ext cx="216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8" name="Line 22"/>
          <p:cNvSpPr>
            <a:spLocks noChangeShapeType="1"/>
          </p:cNvSpPr>
          <p:nvPr/>
        </p:nvSpPr>
        <p:spPr bwMode="auto">
          <a:xfrm>
            <a:off x="2096725" y="252890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9" name="Line 25"/>
          <p:cNvSpPr>
            <a:spLocks noChangeShapeType="1"/>
          </p:cNvSpPr>
          <p:nvPr/>
        </p:nvSpPr>
        <p:spPr bwMode="auto">
          <a:xfrm>
            <a:off x="1014185" y="277093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0" name="Line 29"/>
          <p:cNvSpPr>
            <a:spLocks noChangeShapeType="1"/>
          </p:cNvSpPr>
          <p:nvPr/>
        </p:nvSpPr>
        <p:spPr bwMode="auto">
          <a:xfrm flipH="1">
            <a:off x="3188230" y="278849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1" name="Oval 13"/>
          <p:cNvSpPr>
            <a:spLocks noChangeArrowheads="1"/>
          </p:cNvSpPr>
          <p:nvPr/>
        </p:nvSpPr>
        <p:spPr bwMode="auto">
          <a:xfrm>
            <a:off x="979576" y="292328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2" name="Oval 13"/>
          <p:cNvSpPr>
            <a:spLocks noChangeArrowheads="1"/>
          </p:cNvSpPr>
          <p:nvPr/>
        </p:nvSpPr>
        <p:spPr bwMode="auto">
          <a:xfrm>
            <a:off x="3139496" y="291852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3" name="Text Box 7"/>
          <p:cNvSpPr txBox="1">
            <a:spLocks noChangeArrowheads="1"/>
          </p:cNvSpPr>
          <p:nvPr/>
        </p:nvSpPr>
        <p:spPr bwMode="auto">
          <a:xfrm>
            <a:off x="128898" y="3061310"/>
            <a:ext cx="1743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GB" altLang="en-US" sz="1300" b="1" dirty="0">
                <a:solidFill>
                  <a:srgbClr val="000000"/>
                </a:solidFill>
              </a:rPr>
              <a:t>CPUs with the</a:t>
            </a:r>
            <a:endParaRPr lang="hu-HU" altLang="en-US" sz="1300" b="1" dirty="0">
              <a:solidFill>
                <a:srgbClr val="000000"/>
              </a:solidFill>
            </a:endParaRPr>
          </a:p>
          <a:p>
            <a:pPr algn="ctr">
              <a:spcBef>
                <a:spcPct val="0"/>
              </a:spcBef>
              <a:buClrTx/>
              <a:buSzTx/>
              <a:buFontTx/>
              <a:buNone/>
            </a:pPr>
            <a:r>
              <a:rPr lang="hu-HU" altLang="en-US" sz="1300" b="1" dirty="0">
                <a:solidFill>
                  <a:srgbClr val="000000"/>
                </a:solidFill>
              </a:rPr>
              <a:t>Armv1–v2 ISA</a:t>
            </a:r>
            <a:endParaRPr lang="en-US" altLang="en-US" sz="1300" b="1" dirty="0">
              <a:solidFill>
                <a:srgbClr val="000000"/>
              </a:solidFill>
            </a:endParaRPr>
          </a:p>
        </p:txBody>
      </p:sp>
      <p:sp>
        <p:nvSpPr>
          <p:cNvPr id="24" name="TextBox 23"/>
          <p:cNvSpPr txBox="1"/>
          <p:nvPr/>
        </p:nvSpPr>
        <p:spPr>
          <a:xfrm>
            <a:off x="91820" y="3655703"/>
            <a:ext cx="1871025" cy="292388"/>
          </a:xfrm>
          <a:prstGeom prst="rect">
            <a:avLst/>
          </a:prstGeom>
          <a:noFill/>
        </p:spPr>
        <p:txBody>
          <a:bodyPr wrap="none" rtlCol="0">
            <a:spAutoFit/>
          </a:bodyPr>
          <a:lstStyle/>
          <a:p>
            <a:r>
              <a:rPr lang="en-US" altLang="en-US" sz="1300" i="1" dirty="0">
                <a:solidFill>
                  <a:srgbClr val="000000"/>
                </a:solidFill>
              </a:rPr>
              <a:t>(</a:t>
            </a:r>
            <a:r>
              <a:rPr lang="hu-HU" altLang="en-US" sz="1300" i="1" dirty="0">
                <a:solidFill>
                  <a:srgbClr val="000000"/>
                </a:solidFill>
              </a:rPr>
              <a:t>Earl</a:t>
            </a:r>
            <a:r>
              <a:rPr lang="en-US" altLang="en-US" sz="1300" i="1" dirty="0" err="1">
                <a:solidFill>
                  <a:srgbClr val="000000"/>
                </a:solidFill>
              </a:rPr>
              <a:t>i</a:t>
            </a:r>
            <a:r>
              <a:rPr lang="hu-HU" altLang="en-US" sz="1300" i="1" dirty="0">
                <a:solidFill>
                  <a:srgbClr val="000000"/>
                </a:solidFill>
              </a:rPr>
              <a:t>est ARM </a:t>
            </a:r>
            <a:r>
              <a:rPr lang="en-GB" altLang="en-US" sz="1300" i="1" dirty="0">
                <a:solidFill>
                  <a:srgbClr val="000000"/>
                </a:solidFill>
              </a:rPr>
              <a:t>CPUs</a:t>
            </a:r>
            <a:r>
              <a:rPr lang="hu-HU" altLang="en-US" sz="1300" i="1" dirty="0">
                <a:solidFill>
                  <a:srgbClr val="000000"/>
                </a:solidFill>
              </a:rPr>
              <a:t>)</a:t>
            </a:r>
            <a:endParaRPr lang="en-US" sz="1300" i="1" dirty="0">
              <a:solidFill>
                <a:srgbClr val="000000"/>
              </a:solidFill>
            </a:endParaRPr>
          </a:p>
        </p:txBody>
      </p:sp>
      <p:sp>
        <p:nvSpPr>
          <p:cNvPr id="25" name="TextBox 24"/>
          <p:cNvSpPr txBox="1"/>
          <p:nvPr/>
        </p:nvSpPr>
        <p:spPr>
          <a:xfrm>
            <a:off x="279549" y="3880728"/>
            <a:ext cx="1452642" cy="292388"/>
          </a:xfrm>
          <a:prstGeom prst="rect">
            <a:avLst/>
          </a:prstGeom>
          <a:noFill/>
        </p:spPr>
        <p:txBody>
          <a:bodyPr wrap="none" rtlCol="0">
            <a:spAutoFit/>
          </a:bodyPr>
          <a:lstStyle/>
          <a:p>
            <a:r>
              <a:rPr lang="en-US" sz="1300" dirty="0"/>
              <a:t>(~ 19</a:t>
            </a:r>
            <a:r>
              <a:rPr lang="hu-HU" sz="1300" dirty="0"/>
              <a:t>85</a:t>
            </a:r>
            <a:r>
              <a:rPr lang="en-US" sz="1300" dirty="0"/>
              <a:t>-199</a:t>
            </a:r>
            <a:r>
              <a:rPr lang="hu-HU" sz="1300" dirty="0"/>
              <a:t>0</a:t>
            </a:r>
            <a:r>
              <a:rPr lang="en-US" sz="1300" dirty="0"/>
              <a:t>)</a:t>
            </a:r>
          </a:p>
        </p:txBody>
      </p:sp>
      <p:sp>
        <p:nvSpPr>
          <p:cNvPr id="26" name="TextBox 25"/>
          <p:cNvSpPr txBox="1"/>
          <p:nvPr/>
        </p:nvSpPr>
        <p:spPr>
          <a:xfrm>
            <a:off x="425079" y="4276294"/>
            <a:ext cx="1212191" cy="292388"/>
          </a:xfrm>
          <a:prstGeom prst="rect">
            <a:avLst/>
          </a:prstGeom>
          <a:noFill/>
        </p:spPr>
        <p:txBody>
          <a:bodyPr wrap="none" rtlCol="0">
            <a:spAutoFit/>
          </a:bodyPr>
          <a:lstStyle/>
          <a:p>
            <a:r>
              <a:rPr lang="hu-HU" sz="1300" i="1" dirty="0"/>
              <a:t>ARM1-ARM3</a:t>
            </a:r>
          </a:p>
        </p:txBody>
      </p:sp>
      <p:sp>
        <p:nvSpPr>
          <p:cNvPr id="27" name="TextBox 26"/>
          <p:cNvSpPr txBox="1"/>
          <p:nvPr/>
        </p:nvSpPr>
        <p:spPr>
          <a:xfrm>
            <a:off x="139321" y="4735823"/>
            <a:ext cx="1754006" cy="492443"/>
          </a:xfrm>
          <a:prstGeom prst="rect">
            <a:avLst/>
          </a:prstGeom>
          <a:noFill/>
        </p:spPr>
        <p:txBody>
          <a:bodyPr wrap="none" rtlCol="0">
            <a:spAutoFit/>
          </a:bodyPr>
          <a:lstStyle/>
          <a:p>
            <a:pPr algn="ctr"/>
            <a:r>
              <a:rPr lang="hu-HU" sz="1300" dirty="0"/>
              <a:t>26-bit address bus</a:t>
            </a:r>
          </a:p>
          <a:p>
            <a:pPr algn="ctr"/>
            <a:r>
              <a:rPr lang="hu-HU" sz="1300" dirty="0"/>
              <a:t>32-bit data buses</a:t>
            </a:r>
            <a:endParaRPr lang="en-US" sz="1300" dirty="0"/>
          </a:p>
        </p:txBody>
      </p:sp>
      <p:sp>
        <p:nvSpPr>
          <p:cNvPr id="28" name="Text Box 7"/>
          <p:cNvSpPr txBox="1">
            <a:spLocks noChangeArrowheads="1"/>
          </p:cNvSpPr>
          <p:nvPr/>
        </p:nvSpPr>
        <p:spPr bwMode="auto">
          <a:xfrm>
            <a:off x="2253047" y="3068026"/>
            <a:ext cx="1959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GB" altLang="en-US" sz="1300" b="1" dirty="0">
                <a:solidFill>
                  <a:srgbClr val="000000"/>
                </a:solidFill>
              </a:rPr>
              <a:t>CPUs</a:t>
            </a:r>
            <a:r>
              <a:rPr lang="hu-HU" altLang="en-US" sz="1300" b="1" dirty="0">
                <a:solidFill>
                  <a:srgbClr val="000000"/>
                </a:solidFill>
              </a:rPr>
              <a:t> </a:t>
            </a:r>
            <a:r>
              <a:rPr lang="en-GB" altLang="en-US" sz="1300" b="1" dirty="0">
                <a:solidFill>
                  <a:srgbClr val="000000"/>
                </a:solidFill>
              </a:rPr>
              <a:t>with the</a:t>
            </a:r>
            <a:r>
              <a:rPr lang="hu-HU" altLang="en-US" sz="1300" b="1" dirty="0">
                <a:solidFill>
                  <a:srgbClr val="000000"/>
                </a:solidFill>
              </a:rPr>
              <a:t> </a:t>
            </a:r>
            <a:endParaRPr lang="en-GB" altLang="en-US" sz="1300" b="1" dirty="0">
              <a:solidFill>
                <a:srgbClr val="000000"/>
              </a:solidFill>
            </a:endParaRPr>
          </a:p>
          <a:p>
            <a:pPr algn="ctr">
              <a:spcBef>
                <a:spcPct val="0"/>
              </a:spcBef>
              <a:buClrTx/>
              <a:buSzTx/>
              <a:buFontTx/>
              <a:buNone/>
            </a:pPr>
            <a:r>
              <a:rPr lang="hu-HU" altLang="en-US" sz="1300" b="1" dirty="0">
                <a:solidFill>
                  <a:srgbClr val="000000"/>
                </a:solidFill>
              </a:rPr>
              <a:t>the Armv3–v6 ISA</a:t>
            </a:r>
            <a:endParaRPr lang="en-US" altLang="en-US" sz="1300" b="1" dirty="0">
              <a:solidFill>
                <a:srgbClr val="000000"/>
              </a:solidFill>
            </a:endParaRPr>
          </a:p>
        </p:txBody>
      </p:sp>
      <p:sp>
        <p:nvSpPr>
          <p:cNvPr id="29" name="TextBox 28"/>
          <p:cNvSpPr txBox="1"/>
          <p:nvPr/>
        </p:nvSpPr>
        <p:spPr>
          <a:xfrm>
            <a:off x="2394592" y="3664757"/>
            <a:ext cx="1670650" cy="292388"/>
          </a:xfrm>
          <a:prstGeom prst="rect">
            <a:avLst/>
          </a:prstGeom>
          <a:noFill/>
        </p:spPr>
        <p:txBody>
          <a:bodyPr wrap="none" rtlCol="0">
            <a:spAutoFit/>
          </a:bodyPr>
          <a:lstStyle/>
          <a:p>
            <a:r>
              <a:rPr lang="en-US" altLang="en-US" sz="1300" i="1" dirty="0">
                <a:solidFill>
                  <a:srgbClr val="000000"/>
                </a:solidFill>
              </a:rPr>
              <a:t>(</a:t>
            </a:r>
            <a:r>
              <a:rPr lang="hu-HU" altLang="en-US" sz="1300" i="1" dirty="0">
                <a:solidFill>
                  <a:srgbClr val="000000"/>
                </a:solidFill>
              </a:rPr>
              <a:t>Early ARM </a:t>
            </a:r>
            <a:r>
              <a:rPr lang="en-GB" altLang="en-US" sz="1300" i="1" dirty="0">
                <a:solidFill>
                  <a:srgbClr val="000000"/>
                </a:solidFill>
              </a:rPr>
              <a:t>CPUs</a:t>
            </a:r>
            <a:r>
              <a:rPr lang="hu-HU" altLang="en-US" sz="1300" i="1" dirty="0">
                <a:solidFill>
                  <a:srgbClr val="000000"/>
                </a:solidFill>
              </a:rPr>
              <a:t>)</a:t>
            </a:r>
            <a:endParaRPr lang="en-US" sz="1300" i="1" dirty="0">
              <a:solidFill>
                <a:srgbClr val="000000"/>
              </a:solidFill>
            </a:endParaRPr>
          </a:p>
        </p:txBody>
      </p:sp>
      <p:sp>
        <p:nvSpPr>
          <p:cNvPr id="30" name="TextBox 29"/>
          <p:cNvSpPr txBox="1"/>
          <p:nvPr/>
        </p:nvSpPr>
        <p:spPr>
          <a:xfrm>
            <a:off x="2497836" y="3888060"/>
            <a:ext cx="1452642" cy="292388"/>
          </a:xfrm>
          <a:prstGeom prst="rect">
            <a:avLst/>
          </a:prstGeom>
          <a:noFill/>
        </p:spPr>
        <p:txBody>
          <a:bodyPr wrap="none" rtlCol="0">
            <a:spAutoFit/>
          </a:bodyPr>
          <a:lstStyle/>
          <a:p>
            <a:r>
              <a:rPr lang="en-US" sz="1300" dirty="0"/>
              <a:t>(~ 199</a:t>
            </a:r>
            <a:r>
              <a:rPr lang="hu-HU" sz="1300" dirty="0"/>
              <a:t>1</a:t>
            </a:r>
            <a:r>
              <a:rPr lang="en-US" sz="1300" dirty="0"/>
              <a:t>-2004)</a:t>
            </a:r>
          </a:p>
        </p:txBody>
      </p:sp>
      <p:sp>
        <p:nvSpPr>
          <p:cNvPr id="31" name="TextBox 30"/>
          <p:cNvSpPr txBox="1"/>
          <p:nvPr/>
        </p:nvSpPr>
        <p:spPr>
          <a:xfrm>
            <a:off x="2368616" y="4280226"/>
            <a:ext cx="1715534" cy="292388"/>
          </a:xfrm>
          <a:prstGeom prst="rect">
            <a:avLst/>
          </a:prstGeom>
          <a:noFill/>
        </p:spPr>
        <p:txBody>
          <a:bodyPr wrap="none" rtlCol="0">
            <a:spAutoFit/>
          </a:bodyPr>
          <a:lstStyle/>
          <a:p>
            <a:r>
              <a:rPr lang="hu-HU" sz="1300" i="1" dirty="0"/>
              <a:t>ARM6xx-ARM11xx</a:t>
            </a:r>
          </a:p>
        </p:txBody>
      </p:sp>
      <p:sp>
        <p:nvSpPr>
          <p:cNvPr id="32" name="TextBox 31"/>
          <p:cNvSpPr txBox="1"/>
          <p:nvPr/>
        </p:nvSpPr>
        <p:spPr>
          <a:xfrm>
            <a:off x="2350568" y="4743692"/>
            <a:ext cx="1754006" cy="492443"/>
          </a:xfrm>
          <a:prstGeom prst="rect">
            <a:avLst/>
          </a:prstGeom>
          <a:noFill/>
        </p:spPr>
        <p:txBody>
          <a:bodyPr wrap="none" rtlCol="0">
            <a:spAutoFit/>
          </a:bodyPr>
          <a:lstStyle/>
          <a:p>
            <a:pPr algn="ctr"/>
            <a:r>
              <a:rPr lang="hu-HU" sz="1300" dirty="0"/>
              <a:t>32-bit address bus</a:t>
            </a:r>
          </a:p>
          <a:p>
            <a:pPr algn="ctr"/>
            <a:r>
              <a:rPr lang="hu-HU" sz="1300" dirty="0"/>
              <a:t>32-bit data buses</a:t>
            </a:r>
            <a:endParaRPr lang="en-US" sz="1300" dirty="0"/>
          </a:p>
        </p:txBody>
      </p:sp>
      <p:sp>
        <p:nvSpPr>
          <p:cNvPr id="37" name="Line 22"/>
          <p:cNvSpPr>
            <a:spLocks noChangeShapeType="1"/>
          </p:cNvSpPr>
          <p:nvPr/>
        </p:nvSpPr>
        <p:spPr bwMode="auto">
          <a:xfrm>
            <a:off x="5676805" y="2564128"/>
            <a:ext cx="0" cy="39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2" name="TextBox 41"/>
          <p:cNvSpPr txBox="1"/>
          <p:nvPr/>
        </p:nvSpPr>
        <p:spPr>
          <a:xfrm>
            <a:off x="6823385" y="4329100"/>
            <a:ext cx="2042547" cy="518091"/>
          </a:xfrm>
          <a:prstGeom prst="rect">
            <a:avLst/>
          </a:prstGeom>
          <a:noFill/>
        </p:spPr>
        <p:txBody>
          <a:bodyPr wrap="none" rtlCol="0">
            <a:spAutoFit/>
          </a:bodyPr>
          <a:lstStyle/>
          <a:p>
            <a:pPr algn="ctr">
              <a:spcAft>
                <a:spcPts val="200"/>
              </a:spcAft>
            </a:pPr>
            <a:r>
              <a:rPr lang="en-US" altLang="en-US" sz="1300" i="1" dirty="0">
                <a:solidFill>
                  <a:srgbClr val="000000"/>
                </a:solidFill>
              </a:rPr>
              <a:t>  Target </a:t>
            </a:r>
            <a:r>
              <a:rPr lang="en-US" altLang="en-US" sz="1300" i="1" dirty="0">
                <a:solidFill>
                  <a:srgbClr val="0070C0"/>
                </a:solidFill>
              </a:rPr>
              <a:t>infrastructure</a:t>
            </a:r>
          </a:p>
          <a:p>
            <a:pPr algn="ctr">
              <a:spcAft>
                <a:spcPts val="200"/>
              </a:spcAft>
            </a:pPr>
            <a:r>
              <a:rPr lang="en-US" altLang="en-US" sz="1300" i="1" dirty="0">
                <a:solidFill>
                  <a:srgbClr val="0070C0"/>
                </a:solidFill>
              </a:rPr>
              <a:t> (servers, edge)</a:t>
            </a:r>
          </a:p>
        </p:txBody>
      </p:sp>
      <p:sp>
        <p:nvSpPr>
          <p:cNvPr id="43" name="Text Box 7"/>
          <p:cNvSpPr txBox="1">
            <a:spLocks noChangeArrowheads="1"/>
          </p:cNvSpPr>
          <p:nvPr/>
        </p:nvSpPr>
        <p:spPr bwMode="auto">
          <a:xfrm>
            <a:off x="4239991" y="3051534"/>
            <a:ext cx="283531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GB" altLang="en-US" sz="1300" b="1" dirty="0">
                <a:solidFill>
                  <a:srgbClr val="000000"/>
                </a:solidFill>
              </a:rPr>
              <a:t>CPUs with the</a:t>
            </a:r>
            <a:r>
              <a:rPr lang="hu-HU" altLang="en-US" sz="1300" b="1" dirty="0">
                <a:solidFill>
                  <a:srgbClr val="000000"/>
                </a:solidFill>
              </a:rPr>
              <a:t> </a:t>
            </a:r>
            <a:endParaRPr lang="en-GB" altLang="en-US" sz="1300" b="1" dirty="0">
              <a:solidFill>
                <a:srgbClr val="000000"/>
              </a:solidFill>
            </a:endParaRPr>
          </a:p>
          <a:p>
            <a:pPr algn="ctr">
              <a:spcBef>
                <a:spcPct val="0"/>
              </a:spcBef>
              <a:spcAft>
                <a:spcPts val="600"/>
              </a:spcAft>
              <a:buClrTx/>
              <a:buSzTx/>
              <a:buFontTx/>
              <a:buNone/>
            </a:pPr>
            <a:r>
              <a:rPr lang="hu-HU" altLang="en-US" sz="1300" b="1" dirty="0">
                <a:solidFill>
                  <a:srgbClr val="000000"/>
                </a:solidFill>
              </a:rPr>
              <a:t>Armv7 – </a:t>
            </a:r>
            <a:r>
              <a:rPr lang="hu-HU" altLang="en-US" sz="1300" b="1" dirty="0" smtClean="0">
                <a:solidFill>
                  <a:srgbClr val="000000"/>
                </a:solidFill>
              </a:rPr>
              <a:t>Armv</a:t>
            </a:r>
            <a:r>
              <a:rPr lang="en-GB" altLang="en-US" sz="1300" b="1" dirty="0" smtClean="0">
                <a:solidFill>
                  <a:srgbClr val="000000"/>
                </a:solidFill>
              </a:rPr>
              <a:t>9</a:t>
            </a:r>
            <a:r>
              <a:rPr lang="hu-HU" altLang="en-US" sz="1300" b="1" dirty="0" smtClean="0">
                <a:solidFill>
                  <a:srgbClr val="000000"/>
                </a:solidFill>
              </a:rPr>
              <a:t> </a:t>
            </a:r>
            <a:r>
              <a:rPr lang="hu-HU" altLang="en-US" sz="1300" b="1" dirty="0">
                <a:solidFill>
                  <a:srgbClr val="000000"/>
                </a:solidFill>
              </a:rPr>
              <a:t>ISA</a:t>
            </a:r>
            <a:endParaRPr lang="en-GB" altLang="en-US" sz="1300" b="1" dirty="0">
              <a:solidFill>
                <a:srgbClr val="000000"/>
              </a:solidFill>
            </a:endParaRPr>
          </a:p>
        </p:txBody>
      </p:sp>
      <p:sp>
        <p:nvSpPr>
          <p:cNvPr id="44" name="Text Box 7"/>
          <p:cNvSpPr txBox="1">
            <a:spLocks noChangeArrowheads="1"/>
          </p:cNvSpPr>
          <p:nvPr/>
        </p:nvSpPr>
        <p:spPr bwMode="auto">
          <a:xfrm>
            <a:off x="6628460" y="3048637"/>
            <a:ext cx="2445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GB" altLang="en-US" sz="1300" b="1" dirty="0">
                <a:solidFill>
                  <a:srgbClr val="000000"/>
                </a:solidFill>
              </a:rPr>
              <a:t>CPUs with the</a:t>
            </a:r>
          </a:p>
          <a:p>
            <a:pPr algn="ctr">
              <a:spcBef>
                <a:spcPct val="0"/>
              </a:spcBef>
              <a:buClrTx/>
              <a:buSzTx/>
              <a:buFontTx/>
              <a:buNone/>
            </a:pPr>
            <a:r>
              <a:rPr lang="hu-HU" altLang="en-US" sz="1300" b="1" dirty="0">
                <a:solidFill>
                  <a:srgbClr val="000000"/>
                </a:solidFill>
              </a:rPr>
              <a:t>Armv</a:t>
            </a:r>
            <a:r>
              <a:rPr lang="en-GB" altLang="en-US" sz="1300" b="1" dirty="0">
                <a:solidFill>
                  <a:srgbClr val="000000"/>
                </a:solidFill>
              </a:rPr>
              <a:t>9 ISA</a:t>
            </a:r>
            <a:endParaRPr lang="en-US" altLang="en-US" sz="1300" b="1" dirty="0">
              <a:solidFill>
                <a:srgbClr val="000000"/>
              </a:solidFill>
            </a:endParaRPr>
          </a:p>
        </p:txBody>
      </p:sp>
      <p:sp>
        <p:nvSpPr>
          <p:cNvPr id="45" name="TextBox 44"/>
          <p:cNvSpPr txBox="1"/>
          <p:nvPr/>
        </p:nvSpPr>
        <p:spPr>
          <a:xfrm>
            <a:off x="7318440" y="3924055"/>
            <a:ext cx="1119217" cy="292388"/>
          </a:xfrm>
          <a:prstGeom prst="rect">
            <a:avLst/>
          </a:prstGeom>
          <a:noFill/>
        </p:spPr>
        <p:txBody>
          <a:bodyPr wrap="none" rtlCol="0">
            <a:spAutoFit/>
          </a:bodyPr>
          <a:lstStyle/>
          <a:p>
            <a:pPr lvl="0" algn="ctr"/>
            <a:r>
              <a:rPr lang="en-US" sz="1300" i="1" dirty="0">
                <a:solidFill>
                  <a:srgbClr val="000000"/>
                </a:solidFill>
              </a:rPr>
              <a:t>Since 2021</a:t>
            </a:r>
          </a:p>
        </p:txBody>
      </p:sp>
      <p:sp>
        <p:nvSpPr>
          <p:cNvPr id="12" name="Rectangle 11"/>
          <p:cNvSpPr/>
          <p:nvPr/>
        </p:nvSpPr>
        <p:spPr>
          <a:xfrm>
            <a:off x="4360687" y="4316613"/>
            <a:ext cx="2552708" cy="1092607"/>
          </a:xfrm>
          <a:prstGeom prst="rect">
            <a:avLst/>
          </a:prstGeom>
        </p:spPr>
        <p:txBody>
          <a:bodyPr wrap="square">
            <a:spAutoFit/>
          </a:bodyPr>
          <a:lstStyle/>
          <a:p>
            <a:pPr lvl="0" algn="ctr">
              <a:spcBef>
                <a:spcPct val="0"/>
              </a:spcBef>
            </a:pPr>
            <a:r>
              <a:rPr lang="en-GB" altLang="en-US" sz="1300" dirty="0">
                <a:solidFill>
                  <a:srgbClr val="000000"/>
                </a:solidFill>
              </a:rPr>
              <a:t>Mainly target </a:t>
            </a:r>
            <a:r>
              <a:rPr lang="en-GB" altLang="en-US" sz="1300" dirty="0">
                <a:solidFill>
                  <a:srgbClr val="0070C0"/>
                </a:solidFill>
              </a:rPr>
              <a:t>mobiles</a:t>
            </a:r>
            <a:r>
              <a:rPr lang="en-GB" altLang="en-US" sz="1300" dirty="0">
                <a:solidFill>
                  <a:srgbClr val="000000"/>
                </a:solidFill>
              </a:rPr>
              <a:t>,</a:t>
            </a:r>
          </a:p>
          <a:p>
            <a:pPr lvl="0" algn="ctr">
              <a:spcBef>
                <a:spcPct val="0"/>
              </a:spcBef>
            </a:pPr>
            <a:r>
              <a:rPr lang="en-GB" altLang="en-US" sz="1300" dirty="0">
                <a:solidFill>
                  <a:srgbClr val="000000"/>
                </a:solidFill>
              </a:rPr>
              <a:t>though several vendors</a:t>
            </a:r>
          </a:p>
          <a:p>
            <a:pPr lvl="0" algn="ctr">
              <a:spcBef>
                <a:spcPct val="0"/>
              </a:spcBef>
            </a:pPr>
            <a:r>
              <a:rPr lang="en-GB" altLang="en-US" sz="1300" dirty="0">
                <a:solidFill>
                  <a:srgbClr val="000000"/>
                </a:solidFill>
              </a:rPr>
              <a:t>entered the market with</a:t>
            </a:r>
          </a:p>
          <a:p>
            <a:pPr lvl="0" algn="ctr">
              <a:spcBef>
                <a:spcPct val="0"/>
              </a:spcBef>
            </a:pPr>
            <a:r>
              <a:rPr lang="en-GB" altLang="en-US" sz="1300" dirty="0">
                <a:solidFill>
                  <a:srgbClr val="000000"/>
                </a:solidFill>
              </a:rPr>
              <a:t>Armv8.0-A or v8.2-A based</a:t>
            </a:r>
          </a:p>
          <a:p>
            <a:pPr lvl="0" algn="ctr">
              <a:spcBef>
                <a:spcPct val="0"/>
              </a:spcBef>
            </a:pPr>
            <a:r>
              <a:rPr lang="en-GB" altLang="en-US" sz="1300" dirty="0">
                <a:solidFill>
                  <a:srgbClr val="000000"/>
                </a:solidFill>
              </a:rPr>
              <a:t>server designs as well.</a:t>
            </a:r>
            <a:endParaRPr lang="en-US" altLang="en-US" sz="1300" dirty="0">
              <a:solidFill>
                <a:srgbClr val="000000"/>
              </a:solidFill>
            </a:endParaRPr>
          </a:p>
        </p:txBody>
      </p:sp>
      <p:sp>
        <p:nvSpPr>
          <p:cNvPr id="48" name="Rectangle 47"/>
          <p:cNvSpPr/>
          <p:nvPr/>
        </p:nvSpPr>
        <p:spPr>
          <a:xfrm>
            <a:off x="5091072" y="3879050"/>
            <a:ext cx="1119217" cy="292388"/>
          </a:xfrm>
          <a:prstGeom prst="rect">
            <a:avLst/>
          </a:prstGeom>
        </p:spPr>
        <p:txBody>
          <a:bodyPr wrap="none">
            <a:spAutoFit/>
          </a:bodyPr>
          <a:lstStyle/>
          <a:p>
            <a:pPr lvl="0" algn="ctr">
              <a:spcBef>
                <a:spcPct val="0"/>
              </a:spcBef>
              <a:spcAft>
                <a:spcPts val="600"/>
              </a:spcAft>
            </a:pPr>
            <a:r>
              <a:rPr lang="en-GB" altLang="en-US" sz="1300" dirty="0">
                <a:solidFill>
                  <a:srgbClr val="000000"/>
                </a:solidFill>
              </a:rPr>
              <a:t>Since 2004</a:t>
            </a:r>
          </a:p>
        </p:txBody>
      </p:sp>
      <p:grpSp>
        <p:nvGrpSpPr>
          <p:cNvPr id="2" name="Group 1"/>
          <p:cNvGrpSpPr/>
          <p:nvPr/>
        </p:nvGrpSpPr>
        <p:grpSpPr>
          <a:xfrm>
            <a:off x="1088506" y="1403775"/>
            <a:ext cx="7895119" cy="1108794"/>
            <a:chOff x="1088506" y="1403775"/>
            <a:chExt cx="7895119" cy="1108794"/>
          </a:xfrm>
        </p:grpSpPr>
        <p:sp>
          <p:nvSpPr>
            <p:cNvPr id="3" name="Text Box 7"/>
            <p:cNvSpPr txBox="1">
              <a:spLocks noChangeArrowheads="1"/>
            </p:cNvSpPr>
            <p:nvPr/>
          </p:nvSpPr>
          <p:spPr bwMode="auto">
            <a:xfrm>
              <a:off x="1088506" y="2220181"/>
              <a:ext cx="20237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ARM’s early CPUs</a:t>
              </a:r>
            </a:p>
          </p:txBody>
        </p:sp>
        <p:sp>
          <p:nvSpPr>
            <p:cNvPr id="4" name="Text Box 16"/>
            <p:cNvSpPr txBox="1">
              <a:spLocks noChangeArrowheads="1"/>
            </p:cNvSpPr>
            <p:nvPr/>
          </p:nvSpPr>
          <p:spPr bwMode="auto">
            <a:xfrm>
              <a:off x="3954734" y="1403775"/>
              <a:ext cx="12923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en-GB" altLang="en-US" sz="1300" b="1" dirty="0">
                  <a:solidFill>
                    <a:srgbClr val="000000"/>
                  </a:solidFill>
                </a:rPr>
                <a:t>CPUs</a:t>
              </a:r>
              <a:endParaRPr lang="en-US" altLang="en-US" sz="1300" b="1" dirty="0">
                <a:solidFill>
                  <a:srgbClr val="000000"/>
                </a:solidFill>
              </a:endParaRPr>
            </a:p>
          </p:txBody>
        </p:sp>
        <p:sp>
          <p:nvSpPr>
            <p:cNvPr id="5" name="Line 17"/>
            <p:cNvSpPr>
              <a:spLocks noChangeShapeType="1"/>
            </p:cNvSpPr>
            <p:nvPr/>
          </p:nvSpPr>
          <p:spPr bwMode="auto">
            <a:xfrm flipV="1">
              <a:off x="2276745" y="1979047"/>
              <a:ext cx="565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 name="Line 22"/>
            <p:cNvSpPr>
              <a:spLocks noChangeShapeType="1"/>
            </p:cNvSpPr>
            <p:nvPr/>
          </p:nvSpPr>
          <p:spPr bwMode="auto">
            <a:xfrm>
              <a:off x="4740311" y="172646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Line 25"/>
            <p:cNvSpPr>
              <a:spLocks noChangeShapeType="1"/>
            </p:cNvSpPr>
            <p:nvPr/>
          </p:nvSpPr>
          <p:spPr bwMode="auto">
            <a:xfrm>
              <a:off x="2266349" y="196849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9"/>
            <p:cNvSpPr>
              <a:spLocks noChangeShapeType="1"/>
            </p:cNvSpPr>
            <p:nvPr/>
          </p:nvSpPr>
          <p:spPr bwMode="auto">
            <a:xfrm flipH="1">
              <a:off x="5656390" y="1962124"/>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Text Box 7"/>
            <p:cNvSpPr txBox="1">
              <a:spLocks noChangeArrowheads="1"/>
            </p:cNvSpPr>
            <p:nvPr/>
          </p:nvSpPr>
          <p:spPr bwMode="auto">
            <a:xfrm>
              <a:off x="4606755" y="2218188"/>
              <a:ext cx="207023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 typeface="Wingdings" pitchFamily="2" charset="2"/>
                <a:buNone/>
              </a:pPr>
              <a:r>
                <a:rPr lang="en-US" altLang="en-US" sz="1300" b="1" dirty="0">
                  <a:solidFill>
                    <a:srgbClr val="000000"/>
                  </a:solidFill>
                </a:rPr>
                <a:t>ARM’s Cortex CPUs</a:t>
              </a:r>
            </a:p>
          </p:txBody>
        </p:sp>
        <p:sp>
          <p:nvSpPr>
            <p:cNvPr id="10" name="Oval 13"/>
            <p:cNvSpPr>
              <a:spLocks noChangeArrowheads="1"/>
            </p:cNvSpPr>
            <p:nvPr/>
          </p:nvSpPr>
          <p:spPr bwMode="auto">
            <a:xfrm>
              <a:off x="2231740" y="212084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1" name="Oval 13"/>
            <p:cNvSpPr>
              <a:spLocks noChangeArrowheads="1"/>
            </p:cNvSpPr>
            <p:nvPr/>
          </p:nvSpPr>
          <p:spPr bwMode="auto">
            <a:xfrm>
              <a:off x="5625125" y="211608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6" name="Text Box 7"/>
            <p:cNvSpPr txBox="1">
              <a:spLocks noChangeArrowheads="1"/>
            </p:cNvSpPr>
            <p:nvPr/>
          </p:nvSpPr>
          <p:spPr bwMode="auto">
            <a:xfrm>
              <a:off x="6772969" y="2218554"/>
              <a:ext cx="22106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 typeface="Wingdings" pitchFamily="2" charset="2"/>
                <a:buNone/>
              </a:pPr>
              <a:r>
                <a:rPr lang="en-US" altLang="en-US" sz="1300" b="1" dirty="0">
                  <a:solidFill>
                    <a:srgbClr val="000000"/>
                  </a:solidFill>
                </a:rPr>
                <a:t>ARM’s </a:t>
              </a:r>
              <a:r>
                <a:rPr lang="en-US" altLang="en-US" sz="1300" b="1" dirty="0" err="1">
                  <a:solidFill>
                    <a:srgbClr val="000000"/>
                  </a:solidFill>
                </a:rPr>
                <a:t>Neoverse</a:t>
              </a:r>
              <a:r>
                <a:rPr lang="en-US" altLang="en-US" sz="1300" b="1" dirty="0">
                  <a:solidFill>
                    <a:srgbClr val="000000"/>
                  </a:solidFill>
                </a:rPr>
                <a:t> CPUs</a:t>
              </a:r>
            </a:p>
          </p:txBody>
        </p:sp>
        <p:sp>
          <p:nvSpPr>
            <p:cNvPr id="49" name="Line 29"/>
            <p:cNvSpPr>
              <a:spLocks noChangeShapeType="1"/>
            </p:cNvSpPr>
            <p:nvPr/>
          </p:nvSpPr>
          <p:spPr bwMode="auto">
            <a:xfrm flipH="1">
              <a:off x="7913552" y="198884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0" name="Oval 13"/>
            <p:cNvSpPr>
              <a:spLocks noChangeArrowheads="1"/>
            </p:cNvSpPr>
            <p:nvPr/>
          </p:nvSpPr>
          <p:spPr bwMode="auto">
            <a:xfrm>
              <a:off x="7882287" y="2142802"/>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grpSp>
      <p:sp>
        <p:nvSpPr>
          <p:cNvPr id="51" name="Line 22"/>
          <p:cNvSpPr>
            <a:spLocks noChangeShapeType="1"/>
          </p:cNvSpPr>
          <p:nvPr/>
        </p:nvSpPr>
        <p:spPr bwMode="auto">
          <a:xfrm>
            <a:off x="7902370" y="2573905"/>
            <a:ext cx="0" cy="39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2" name="Right Brace 51"/>
          <p:cNvSpPr/>
          <p:nvPr/>
        </p:nvSpPr>
        <p:spPr bwMode="auto">
          <a:xfrm rot="5400000">
            <a:off x="3069325" y="4634410"/>
            <a:ext cx="196390" cy="1656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3" name="TextBox 52"/>
          <p:cNvSpPr txBox="1"/>
          <p:nvPr/>
        </p:nvSpPr>
        <p:spPr>
          <a:xfrm>
            <a:off x="408110" y="5656892"/>
            <a:ext cx="968535"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4</a:t>
            </a:r>
          </a:p>
        </p:txBody>
      </p:sp>
      <p:sp>
        <p:nvSpPr>
          <p:cNvPr id="54" name="Right Brace 53"/>
          <p:cNvSpPr/>
          <p:nvPr/>
        </p:nvSpPr>
        <p:spPr bwMode="auto">
          <a:xfrm rot="5400000">
            <a:off x="5518045" y="4356643"/>
            <a:ext cx="196390" cy="2232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5" name="TextBox 54"/>
          <p:cNvSpPr txBox="1"/>
          <p:nvPr/>
        </p:nvSpPr>
        <p:spPr>
          <a:xfrm>
            <a:off x="4977045" y="5656892"/>
            <a:ext cx="144016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Sections 6 - 8</a:t>
            </a:r>
          </a:p>
        </p:txBody>
      </p:sp>
      <p:sp>
        <p:nvSpPr>
          <p:cNvPr id="57" name="Right Brace 56"/>
          <p:cNvSpPr/>
          <p:nvPr/>
        </p:nvSpPr>
        <p:spPr bwMode="auto">
          <a:xfrm rot="5400000">
            <a:off x="7876035" y="4562410"/>
            <a:ext cx="196390" cy="180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8" name="TextBox 57"/>
          <p:cNvSpPr txBox="1"/>
          <p:nvPr/>
        </p:nvSpPr>
        <p:spPr>
          <a:xfrm>
            <a:off x="7272300" y="5656892"/>
            <a:ext cx="1422184"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Not discussed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rgbClr val="000000"/>
                </a:solidFill>
                <a:latin typeface="Verdana"/>
              </a:rPr>
              <a:t>in this Chapter</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7" name="Right Brace 46"/>
          <p:cNvSpPr/>
          <p:nvPr/>
        </p:nvSpPr>
        <p:spPr bwMode="auto">
          <a:xfrm rot="5400000">
            <a:off x="801305" y="4634410"/>
            <a:ext cx="196390" cy="1656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Rectangle 15"/>
          <p:cNvSpPr/>
          <p:nvPr/>
        </p:nvSpPr>
        <p:spPr>
          <a:xfrm>
            <a:off x="177061" y="6174305"/>
            <a:ext cx="5174814" cy="292388"/>
          </a:xfrm>
          <a:prstGeom prst="rect">
            <a:avLst/>
          </a:prstGeom>
        </p:spPr>
        <p:txBody>
          <a:bodyPr wrap="none">
            <a:spAutoFit/>
          </a:bodyPr>
          <a:lstStyle/>
          <a:p>
            <a:pPr lvl="0" algn="ctr">
              <a:defRPr/>
            </a:pPr>
            <a:r>
              <a:rPr lang="en-US" sz="1300" dirty="0">
                <a:solidFill>
                  <a:srgbClr val="000000"/>
                </a:solidFill>
              </a:rPr>
              <a:t>(Sections 4 and </a:t>
            </a:r>
            <a:r>
              <a:rPr lang="en-US" sz="1300" dirty="0" smtClean="0">
                <a:solidFill>
                  <a:srgbClr val="000000"/>
                </a:solidFill>
              </a:rPr>
              <a:t>5 and 7.1  </a:t>
            </a:r>
            <a:r>
              <a:rPr lang="en-US" sz="1300" dirty="0">
                <a:solidFill>
                  <a:srgbClr val="000000"/>
                </a:solidFill>
              </a:rPr>
              <a:t>will be omitted in the </a:t>
            </a:r>
            <a:r>
              <a:rPr lang="en-US" sz="1300" dirty="0" smtClean="0">
                <a:solidFill>
                  <a:srgbClr val="000000"/>
                </a:solidFill>
              </a:rPr>
              <a:t>Lecture.</a:t>
            </a:r>
            <a:endParaRPr lang="en-US" sz="1300" dirty="0">
              <a:solidFill>
                <a:srgbClr val="000000"/>
              </a:solidFill>
            </a:endParaRPr>
          </a:p>
        </p:txBody>
      </p:sp>
      <p:sp>
        <p:nvSpPr>
          <p:cNvPr id="56" name="TextBox 55"/>
          <p:cNvSpPr txBox="1"/>
          <p:nvPr/>
        </p:nvSpPr>
        <p:spPr>
          <a:xfrm>
            <a:off x="2703365" y="5656892"/>
            <a:ext cx="968535"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Section 5</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00142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500" fill="hold"/>
                                        <p:tgtEl>
                                          <p:spTgt spid="52"/>
                                        </p:tgtEl>
                                        <p:attrNameLst>
                                          <p:attrName>ppt_x</p:attrName>
                                        </p:attrNameLst>
                                      </p:cBhvr>
                                      <p:tavLst>
                                        <p:tav tm="0">
                                          <p:val>
                                            <p:strVal val="#ppt_x"/>
                                          </p:val>
                                        </p:tav>
                                        <p:tav tm="100000">
                                          <p:val>
                                            <p:strVal val="#ppt_x"/>
                                          </p:val>
                                        </p:tav>
                                      </p:tavLst>
                                    </p:anim>
                                    <p:anim calcmode="lin" valueType="num">
                                      <p:cBhvr additive="base">
                                        <p:cTn id="82" dur="5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ppt_x"/>
                                          </p:val>
                                        </p:tav>
                                        <p:tav tm="100000">
                                          <p:val>
                                            <p:strVal val="#ppt_x"/>
                                          </p:val>
                                        </p:tav>
                                      </p:tavLst>
                                    </p:anim>
                                    <p:anim calcmode="lin" valueType="num">
                                      <p:cBhvr additive="base">
                                        <p:cTn id="96" dur="500" fill="hold"/>
                                        <p:tgtEl>
                                          <p:spTgt spid="4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 calcmode="lin" valueType="num">
                                      <p:cBhvr additive="base">
                                        <p:cTn id="103" dur="500" fill="hold"/>
                                        <p:tgtEl>
                                          <p:spTgt spid="48"/>
                                        </p:tgtEl>
                                        <p:attrNameLst>
                                          <p:attrName>ppt_x</p:attrName>
                                        </p:attrNameLst>
                                      </p:cBhvr>
                                      <p:tavLst>
                                        <p:tav tm="0">
                                          <p:val>
                                            <p:strVal val="#ppt_x"/>
                                          </p:val>
                                        </p:tav>
                                        <p:tav tm="100000">
                                          <p:val>
                                            <p:strVal val="#ppt_x"/>
                                          </p:val>
                                        </p:tav>
                                      </p:tavLst>
                                    </p:anim>
                                    <p:anim calcmode="lin" valueType="num">
                                      <p:cBhvr additive="base">
                                        <p:cTn id="104" dur="500" fill="hold"/>
                                        <p:tgtEl>
                                          <p:spTgt spid="4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 calcmode="lin" valueType="num">
                                      <p:cBhvr additive="base">
                                        <p:cTn id="107" dur="500" fill="hold"/>
                                        <p:tgtEl>
                                          <p:spTgt spid="54"/>
                                        </p:tgtEl>
                                        <p:attrNameLst>
                                          <p:attrName>ppt_x</p:attrName>
                                        </p:attrNameLst>
                                      </p:cBhvr>
                                      <p:tavLst>
                                        <p:tav tm="0">
                                          <p:val>
                                            <p:strVal val="#ppt_x"/>
                                          </p:val>
                                        </p:tav>
                                        <p:tav tm="100000">
                                          <p:val>
                                            <p:strVal val="#ppt_x"/>
                                          </p:val>
                                        </p:tav>
                                      </p:tavLst>
                                    </p:anim>
                                    <p:anim calcmode="lin" valueType="num">
                                      <p:cBhvr additive="base">
                                        <p:cTn id="108" dur="500" fill="hold"/>
                                        <p:tgtEl>
                                          <p:spTgt spid="5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ppt_x"/>
                                          </p:val>
                                        </p:tav>
                                        <p:tav tm="100000">
                                          <p:val>
                                            <p:strVal val="#ppt_x"/>
                                          </p:val>
                                        </p:tav>
                                      </p:tavLst>
                                    </p:anim>
                                    <p:anim calcmode="lin" valueType="num">
                                      <p:cBhvr additive="base">
                                        <p:cTn id="118" dur="500" fill="hold"/>
                                        <p:tgtEl>
                                          <p:spTgt spid="4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additive="base">
                                        <p:cTn id="121" dur="500" fill="hold"/>
                                        <p:tgtEl>
                                          <p:spTgt spid="44"/>
                                        </p:tgtEl>
                                        <p:attrNameLst>
                                          <p:attrName>ppt_x</p:attrName>
                                        </p:attrNameLst>
                                      </p:cBhvr>
                                      <p:tavLst>
                                        <p:tav tm="0">
                                          <p:val>
                                            <p:strVal val="#ppt_x"/>
                                          </p:val>
                                        </p:tav>
                                        <p:tav tm="100000">
                                          <p:val>
                                            <p:strVal val="#ppt_x"/>
                                          </p:val>
                                        </p:tav>
                                      </p:tavLst>
                                    </p:anim>
                                    <p:anim calcmode="lin" valueType="num">
                                      <p:cBhvr additive="base">
                                        <p:cTn id="122" dur="500" fill="hold"/>
                                        <p:tgtEl>
                                          <p:spTgt spid="4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45"/>
                                        </p:tgtEl>
                                        <p:attrNameLst>
                                          <p:attrName>style.visibility</p:attrName>
                                        </p:attrNameLst>
                                      </p:cBhvr>
                                      <p:to>
                                        <p:strVal val="visible"/>
                                      </p:to>
                                    </p:set>
                                    <p:anim calcmode="lin" valueType="num">
                                      <p:cBhvr additive="base">
                                        <p:cTn id="125" dur="500" fill="hold"/>
                                        <p:tgtEl>
                                          <p:spTgt spid="45"/>
                                        </p:tgtEl>
                                        <p:attrNameLst>
                                          <p:attrName>ppt_x</p:attrName>
                                        </p:attrNameLst>
                                      </p:cBhvr>
                                      <p:tavLst>
                                        <p:tav tm="0">
                                          <p:val>
                                            <p:strVal val="#ppt_x"/>
                                          </p:val>
                                        </p:tav>
                                        <p:tav tm="100000">
                                          <p:val>
                                            <p:strVal val="#ppt_x"/>
                                          </p:val>
                                        </p:tav>
                                      </p:tavLst>
                                    </p:anim>
                                    <p:anim calcmode="lin" valueType="num">
                                      <p:cBhvr additive="base">
                                        <p:cTn id="126" dur="500" fill="hold"/>
                                        <p:tgtEl>
                                          <p:spTgt spid="4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anim calcmode="lin" valueType="num">
                                      <p:cBhvr additive="base">
                                        <p:cTn id="129" dur="500" fill="hold"/>
                                        <p:tgtEl>
                                          <p:spTgt spid="51"/>
                                        </p:tgtEl>
                                        <p:attrNameLst>
                                          <p:attrName>ppt_x</p:attrName>
                                        </p:attrNameLst>
                                      </p:cBhvr>
                                      <p:tavLst>
                                        <p:tav tm="0">
                                          <p:val>
                                            <p:strVal val="#ppt_x"/>
                                          </p:val>
                                        </p:tav>
                                        <p:tav tm="100000">
                                          <p:val>
                                            <p:strVal val="#ppt_x"/>
                                          </p:val>
                                        </p:tav>
                                      </p:tavLst>
                                    </p:anim>
                                    <p:anim calcmode="lin" valueType="num">
                                      <p:cBhvr additive="base">
                                        <p:cTn id="130" dur="500" fill="hold"/>
                                        <p:tgtEl>
                                          <p:spTgt spid="51"/>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additive="base">
                                        <p:cTn id="133" dur="500" fill="hold"/>
                                        <p:tgtEl>
                                          <p:spTgt spid="57"/>
                                        </p:tgtEl>
                                        <p:attrNameLst>
                                          <p:attrName>ppt_x</p:attrName>
                                        </p:attrNameLst>
                                      </p:cBhvr>
                                      <p:tavLst>
                                        <p:tav tm="0">
                                          <p:val>
                                            <p:strVal val="#ppt_x"/>
                                          </p:val>
                                        </p:tav>
                                        <p:tav tm="100000">
                                          <p:val>
                                            <p:strVal val="#ppt_x"/>
                                          </p:val>
                                        </p:tav>
                                      </p:tavLst>
                                    </p:anim>
                                    <p:anim calcmode="lin" valueType="num">
                                      <p:cBhvr additive="base">
                                        <p:cTn id="134" dur="500" fill="hold"/>
                                        <p:tgtEl>
                                          <p:spTgt spid="5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anim calcmode="lin" valueType="num">
                                      <p:cBhvr additive="base">
                                        <p:cTn id="137" dur="500" fill="hold"/>
                                        <p:tgtEl>
                                          <p:spTgt spid="58"/>
                                        </p:tgtEl>
                                        <p:attrNameLst>
                                          <p:attrName>ppt_x</p:attrName>
                                        </p:attrNameLst>
                                      </p:cBhvr>
                                      <p:tavLst>
                                        <p:tav tm="0">
                                          <p:val>
                                            <p:strVal val="#ppt_x"/>
                                          </p:val>
                                        </p:tav>
                                        <p:tav tm="100000">
                                          <p:val>
                                            <p:strVal val="#ppt_x"/>
                                          </p:val>
                                        </p:tav>
                                      </p:tavLst>
                                    </p:anim>
                                    <p:anim calcmode="lin" valueType="num">
                                      <p:cBhvr additive="base">
                                        <p:cTn id="13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6"/>
                                        </p:tgtEl>
                                        <p:attrNameLst>
                                          <p:attrName>style.visibility</p:attrName>
                                        </p:attrNameLst>
                                      </p:cBhvr>
                                      <p:to>
                                        <p:strVal val="visible"/>
                                      </p:to>
                                    </p:set>
                                    <p:anim calcmode="lin" valueType="num">
                                      <p:cBhvr additive="base">
                                        <p:cTn id="143" dur="500" fill="hold"/>
                                        <p:tgtEl>
                                          <p:spTgt spid="16"/>
                                        </p:tgtEl>
                                        <p:attrNameLst>
                                          <p:attrName>ppt_x</p:attrName>
                                        </p:attrNameLst>
                                      </p:cBhvr>
                                      <p:tavLst>
                                        <p:tav tm="0">
                                          <p:val>
                                            <p:strVal val="#ppt_x"/>
                                          </p:val>
                                        </p:tav>
                                        <p:tav tm="100000">
                                          <p:val>
                                            <p:strVal val="#ppt_x"/>
                                          </p:val>
                                        </p:tav>
                                      </p:tavLst>
                                    </p:anim>
                                    <p:anim calcmode="lin" valueType="num">
                                      <p:cBhvr additive="base">
                                        <p:cTn id="1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P spid="37" grpId="0" animBg="1"/>
      <p:bldP spid="42" grpId="0"/>
      <p:bldP spid="43" grpId="0"/>
      <p:bldP spid="44" grpId="0"/>
      <p:bldP spid="45" grpId="0"/>
      <p:bldP spid="12" grpId="0"/>
      <p:bldP spid="48" grpId="0"/>
      <p:bldP spid="51" grpId="0" animBg="1"/>
      <p:bldP spid="52" grpId="0" animBg="1"/>
      <p:bldP spid="53" grpId="0"/>
      <p:bldP spid="54" grpId="0" animBg="1"/>
      <p:bldP spid="55" grpId="0"/>
      <p:bldP spid="57" grpId="0" animBg="1"/>
      <p:bldP spid="58" grpId="0"/>
      <p:bldP spid="47" grpId="0" animBg="1"/>
      <p:bldP spid="16" grpId="0"/>
      <p:bldP spid="56"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02645" y="1953460"/>
            <a:ext cx="807480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4. CPUs</a:t>
            </a:r>
            <a:r>
              <a:rPr kumimoji="0" lang="hu-HU" sz="1900" b="0" i="0" u="none" strike="noStrike" kern="1200" cap="none" spc="0" normalizeH="0" baseline="0" noProof="0" dirty="0">
                <a:ln>
                  <a:noFill/>
                </a:ln>
                <a:solidFill>
                  <a:srgbClr val="FFFFFF"/>
                </a:solidFill>
                <a:effectLst/>
                <a:uLnTx/>
                <a:uFillTx/>
                <a:latin typeface="Verdana"/>
                <a:ea typeface="+mn-ea"/>
                <a:cs typeface="+mn-cs"/>
              </a:rPr>
              <a:t> implementing the ARM v1 - v2 ISA</a:t>
            </a:r>
          </a:p>
        </p:txBody>
      </p:sp>
      <p:sp>
        <p:nvSpPr>
          <p:cNvPr id="3" name="Rectangle 2"/>
          <p:cNvSpPr/>
          <p:nvPr/>
        </p:nvSpPr>
        <p:spPr>
          <a:xfrm>
            <a:off x="2233058" y="3090446"/>
            <a:ext cx="4677884" cy="338554"/>
          </a:xfrm>
          <a:prstGeom prst="rect">
            <a:avLst/>
          </a:prstGeom>
        </p:spPr>
        <p:txBody>
          <a:bodyPr wrap="none">
            <a:spAutoFit/>
          </a:bodyPr>
          <a:lstStyle/>
          <a:p>
            <a:pPr lvl="0"/>
            <a:r>
              <a:rPr lang="en-GB" sz="1600" dirty="0">
                <a:solidFill>
                  <a:srgbClr val="FFFFFF"/>
                </a:solidFill>
              </a:rPr>
              <a:t>This Section will be omitted in the Lecture. </a:t>
            </a:r>
          </a:p>
        </p:txBody>
      </p:sp>
    </p:spTree>
    <p:extLst>
      <p:ext uri="{BB962C8B-B14F-4D97-AF65-F5344CB8AC3E}">
        <p14:creationId xmlns:p14="http://schemas.microsoft.com/office/powerpoint/2010/main" val="18437170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053" y="413665"/>
            <a:ext cx="5914120" cy="369332"/>
          </a:xfrm>
          <a:prstGeom prst="rect">
            <a:avLst/>
          </a:prstGeom>
          <a:noFill/>
        </p:spPr>
        <p:txBody>
          <a:bodyPr wrap="none" rtlCol="0">
            <a:spAutoFit/>
          </a:bodyPr>
          <a:lstStyle/>
          <a:p>
            <a:r>
              <a:rPr lang="en-US" dirty="0">
                <a:solidFill>
                  <a:srgbClr val="333399"/>
                </a:solidFill>
              </a:rPr>
              <a:t>4.</a:t>
            </a:r>
            <a:r>
              <a:rPr lang="hu-HU" dirty="0">
                <a:solidFill>
                  <a:srgbClr val="333399"/>
                </a:solidFill>
              </a:rPr>
              <a:t> </a:t>
            </a:r>
            <a:r>
              <a:rPr lang="en-GB" dirty="0">
                <a:solidFill>
                  <a:srgbClr val="333399"/>
                </a:solidFill>
              </a:rPr>
              <a:t>CPUs</a:t>
            </a:r>
            <a:r>
              <a:rPr lang="hu-HU" dirty="0">
                <a:solidFill>
                  <a:srgbClr val="333399"/>
                </a:solidFill>
              </a:rPr>
              <a:t> implementing the </a:t>
            </a:r>
            <a:r>
              <a:rPr lang="en-US" dirty="0">
                <a:solidFill>
                  <a:srgbClr val="333399"/>
                </a:solidFill>
              </a:rPr>
              <a:t>Armv1 – v</a:t>
            </a:r>
            <a:r>
              <a:rPr lang="hu-HU" dirty="0">
                <a:solidFill>
                  <a:srgbClr val="333399"/>
                </a:solidFill>
              </a:rPr>
              <a:t>2 ISA -1 </a:t>
            </a:r>
            <a:r>
              <a:rPr lang="hu-HU" dirty="0"/>
              <a:t>[5]</a:t>
            </a:r>
            <a:endParaRPr lang="en-US" dirty="0"/>
          </a:p>
        </p:txBody>
      </p:sp>
      <p:pic>
        <p:nvPicPr>
          <p:cNvPr id="4" name="Picture 2" descr="C:\Users\Sima Dezső\Documents\arm_processors\armhisto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5" y="1241772"/>
            <a:ext cx="8145905" cy="576098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476790" y="1268760"/>
            <a:ext cx="3690165" cy="99011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6" name="Title 1"/>
          <p:cNvSpPr>
            <a:spLocks noGrp="1"/>
          </p:cNvSpPr>
          <p:nvPr>
            <p:ph type="title"/>
          </p:nvPr>
        </p:nvSpPr>
        <p:spPr>
          <a:xfrm>
            <a:off x="0" y="-4297"/>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4. </a:t>
            </a:r>
            <a:r>
              <a:rPr lang="hu-HU" sz="1700" dirty="0">
                <a:solidFill>
                  <a:srgbClr val="FFFFFF"/>
                </a:solidFill>
              </a:rPr>
              <a:t>Processors implementing the Armv1 - v2 ISA (1)</a:t>
            </a:r>
          </a:p>
        </p:txBody>
      </p:sp>
    </p:spTree>
    <p:extLst>
      <p:ext uri="{BB962C8B-B14F-4D97-AF65-F5344CB8AC3E}">
        <p14:creationId xmlns:p14="http://schemas.microsoft.com/office/powerpoint/2010/main" val="27624176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630" y="413665"/>
            <a:ext cx="1085362" cy="338554"/>
          </a:xfrm>
          <a:prstGeom prst="rect">
            <a:avLst/>
          </a:prstGeom>
          <a:noFill/>
        </p:spPr>
        <p:txBody>
          <a:bodyPr wrap="none" rtlCol="0">
            <a:spAutoFit/>
          </a:bodyPr>
          <a:lstStyle/>
          <a:p>
            <a:r>
              <a:rPr lang="hu-HU" sz="1600" dirty="0">
                <a:solidFill>
                  <a:srgbClr val="FF0000"/>
                </a:solidFill>
              </a:rPr>
              <a:t>R</a:t>
            </a:r>
            <a:r>
              <a:rPr lang="en-US" sz="1600" dirty="0" err="1">
                <a:solidFill>
                  <a:srgbClr val="FF0000"/>
                </a:solidFill>
              </a:rPr>
              <a:t>emarks</a:t>
            </a:r>
            <a:endParaRPr lang="en-US" sz="1600" dirty="0">
              <a:solidFill>
                <a:srgbClr val="FF0000"/>
              </a:solidFill>
            </a:endParaRPr>
          </a:p>
        </p:txBody>
      </p:sp>
      <p:sp>
        <p:nvSpPr>
          <p:cNvPr id="4" name="TextBox 3"/>
          <p:cNvSpPr txBox="1"/>
          <p:nvPr/>
        </p:nvSpPr>
        <p:spPr>
          <a:xfrm>
            <a:off x="689865" y="1043735"/>
            <a:ext cx="8751755" cy="2021066"/>
          </a:xfrm>
          <a:prstGeom prst="rect">
            <a:avLst/>
          </a:prstGeom>
          <a:noFill/>
        </p:spPr>
        <p:txBody>
          <a:bodyPr wrap="none" rtlCol="0">
            <a:spAutoFit/>
          </a:bodyPr>
          <a:lstStyle/>
          <a:p>
            <a:pPr marL="285750" indent="-285750">
              <a:buFont typeface="Arial" panose="020B0604020202020204" pitchFamily="34" charset="0"/>
              <a:buChar char="•"/>
            </a:pPr>
            <a:r>
              <a:rPr lang="en-GB" sz="1600" dirty="0">
                <a:solidFill>
                  <a:srgbClr val="000000"/>
                </a:solidFill>
              </a:rPr>
              <a:t>CPUs</a:t>
            </a:r>
            <a:r>
              <a:rPr lang="en-US" sz="1600" dirty="0">
                <a:solidFill>
                  <a:srgbClr val="000000"/>
                </a:solidFill>
              </a:rPr>
              <a:t> based on the ARM </a:t>
            </a:r>
            <a:r>
              <a:rPr lang="en-US" sz="1600" dirty="0">
                <a:solidFill>
                  <a:srgbClr val="0070C0"/>
                </a:solidFill>
              </a:rPr>
              <a:t>ISA versions Armv1 and Armv2 </a:t>
            </a:r>
            <a:r>
              <a:rPr lang="en-US" sz="1600" dirty="0">
                <a:solidFill>
                  <a:srgbClr val="000000"/>
                </a:solidFill>
              </a:rPr>
              <a:t>(like ARM1, </a:t>
            </a:r>
            <a:endParaRPr lang="hu-HU" sz="1600" dirty="0">
              <a:solidFill>
                <a:srgbClr val="000000"/>
              </a:solidFill>
            </a:endParaRPr>
          </a:p>
          <a:p>
            <a:pPr>
              <a:spcAft>
                <a:spcPts val="600"/>
              </a:spcAft>
            </a:pPr>
            <a:r>
              <a:rPr lang="hu-HU" sz="1600" dirty="0">
                <a:solidFill>
                  <a:srgbClr val="000000"/>
                </a:solidFill>
              </a:rPr>
              <a:t>      </a:t>
            </a:r>
            <a:r>
              <a:rPr lang="en-US" sz="1600" dirty="0">
                <a:solidFill>
                  <a:srgbClr val="000000"/>
                </a:solidFill>
              </a:rPr>
              <a:t>ARM2</a:t>
            </a:r>
            <a:r>
              <a:rPr lang="hu-HU" sz="1600" dirty="0">
                <a:solidFill>
                  <a:srgbClr val="000000"/>
                </a:solidFill>
              </a:rPr>
              <a:t> </a:t>
            </a:r>
            <a:r>
              <a:rPr lang="en-US" sz="1600" dirty="0">
                <a:solidFill>
                  <a:srgbClr val="000000"/>
                </a:solidFill>
              </a:rPr>
              <a:t>or ARM3) implement only a </a:t>
            </a:r>
            <a:r>
              <a:rPr lang="en-US" sz="1600" dirty="0">
                <a:solidFill>
                  <a:srgbClr val="0070C0"/>
                </a:solidFill>
              </a:rPr>
              <a:t>26-bit address bus </a:t>
            </a:r>
            <a:r>
              <a:rPr lang="en-US" sz="1600" dirty="0">
                <a:solidFill>
                  <a:srgbClr val="000000"/>
                </a:solidFill>
              </a:rPr>
              <a:t>and a </a:t>
            </a:r>
            <a:r>
              <a:rPr lang="en-US" sz="1600" dirty="0">
                <a:solidFill>
                  <a:srgbClr val="0070C0"/>
                </a:solidFill>
              </a:rPr>
              <a:t>32-bit data bus</a:t>
            </a:r>
            <a:r>
              <a:rPr lang="en-US" sz="1600" dirty="0">
                <a:solidFill>
                  <a:srgbClr val="000000"/>
                </a:solidFill>
              </a:rPr>
              <a:t>.</a:t>
            </a:r>
          </a:p>
          <a:p>
            <a:pPr marL="285750" indent="-285750">
              <a:spcAft>
                <a:spcPts val="400"/>
              </a:spcAft>
              <a:buFont typeface="Arial" panose="020B0604020202020204" pitchFamily="34" charset="0"/>
              <a:buChar char="•"/>
            </a:pPr>
            <a:r>
              <a:rPr lang="en-US" sz="1600" dirty="0">
                <a:solidFill>
                  <a:srgbClr val="000000"/>
                </a:solidFill>
              </a:rPr>
              <a:t>They are called </a:t>
            </a:r>
            <a:r>
              <a:rPr lang="en-US" sz="1600" dirty="0">
                <a:solidFill>
                  <a:srgbClr val="FF0000"/>
                </a:solidFill>
              </a:rPr>
              <a:t>26-bit architectures</a:t>
            </a:r>
            <a:r>
              <a:rPr lang="en-US" sz="1600" dirty="0">
                <a:solidFill>
                  <a:srgbClr val="000000"/>
                </a:solidFill>
              </a:rPr>
              <a:t>.</a:t>
            </a:r>
          </a:p>
          <a:p>
            <a:pPr marL="285750" indent="-285750">
              <a:buFont typeface="Arial" panose="020B0604020202020204" pitchFamily="34" charset="0"/>
              <a:buChar char="•"/>
            </a:pPr>
            <a:r>
              <a:rPr lang="hu-HU" sz="1600" dirty="0">
                <a:solidFill>
                  <a:srgbClr val="000000"/>
                </a:solidFill>
              </a:rPr>
              <a:t>By contrast, </a:t>
            </a:r>
            <a:r>
              <a:rPr lang="en-GB" sz="1600" dirty="0">
                <a:solidFill>
                  <a:srgbClr val="000000"/>
                </a:solidFill>
              </a:rPr>
              <a:t>CPUs</a:t>
            </a:r>
            <a:r>
              <a:rPr lang="en-US" sz="1600" dirty="0">
                <a:solidFill>
                  <a:srgbClr val="000000"/>
                </a:solidFill>
              </a:rPr>
              <a:t> based on the </a:t>
            </a:r>
            <a:r>
              <a:rPr lang="en-US" sz="1600" dirty="0">
                <a:solidFill>
                  <a:srgbClr val="0070C0"/>
                </a:solidFill>
              </a:rPr>
              <a:t>Armv3 or higher </a:t>
            </a:r>
            <a:r>
              <a:rPr lang="en-US" sz="1600" dirty="0">
                <a:solidFill>
                  <a:srgbClr val="000000"/>
                </a:solidFill>
              </a:rPr>
              <a:t>ISA version support</a:t>
            </a:r>
            <a:endParaRPr lang="hu-HU" sz="1600" dirty="0">
              <a:solidFill>
                <a:srgbClr val="000000"/>
              </a:solidFill>
            </a:endParaRPr>
          </a:p>
          <a:p>
            <a:r>
              <a:rPr lang="hu-HU" sz="1600" dirty="0">
                <a:solidFill>
                  <a:srgbClr val="000000"/>
                </a:solidFill>
              </a:rPr>
              <a:t>      </a:t>
            </a:r>
            <a:r>
              <a:rPr lang="en-US" sz="1600" dirty="0">
                <a:solidFill>
                  <a:srgbClr val="000000"/>
                </a:solidFill>
              </a:rPr>
              <a:t> already a</a:t>
            </a:r>
            <a:r>
              <a:rPr lang="hu-HU" sz="1600" dirty="0">
                <a:solidFill>
                  <a:srgbClr val="000000"/>
                </a:solidFill>
              </a:rPr>
              <a:t> </a:t>
            </a:r>
            <a:r>
              <a:rPr lang="en-US" sz="1600" dirty="0">
                <a:solidFill>
                  <a:srgbClr val="0070C0"/>
                </a:solidFill>
              </a:rPr>
              <a:t>32-bit address space </a:t>
            </a:r>
            <a:r>
              <a:rPr lang="en-US" sz="1600" dirty="0">
                <a:solidFill>
                  <a:srgbClr val="000000"/>
                </a:solidFill>
              </a:rPr>
              <a:t>and are known as </a:t>
            </a:r>
            <a:r>
              <a:rPr lang="en-US" sz="1600" dirty="0">
                <a:solidFill>
                  <a:srgbClr val="FF0000"/>
                </a:solidFill>
              </a:rPr>
              <a:t>32-bit architectures</a:t>
            </a:r>
            <a:r>
              <a:rPr lang="hu-HU" sz="1600" dirty="0">
                <a:solidFill>
                  <a:srgbClr val="FF0000"/>
                </a:solidFill>
              </a:rPr>
              <a:t> </a:t>
            </a:r>
          </a:p>
          <a:p>
            <a:pPr>
              <a:spcAft>
                <a:spcPts val="600"/>
              </a:spcAft>
            </a:pPr>
            <a:r>
              <a:rPr lang="hu-HU" sz="1600" dirty="0">
                <a:solidFill>
                  <a:srgbClr val="FF0000"/>
                </a:solidFill>
              </a:rPr>
              <a:t>       </a:t>
            </a:r>
            <a:r>
              <a:rPr lang="hu-HU" sz="1600" dirty="0">
                <a:solidFill>
                  <a:srgbClr val="0070C0"/>
                </a:solidFill>
              </a:rPr>
              <a:t>up to the Armv7 ISA</a:t>
            </a:r>
            <a:r>
              <a:rPr lang="en-US" sz="1600" dirty="0">
                <a:solidFill>
                  <a:srgbClr val="0070C0"/>
                </a:solidFill>
              </a:rPr>
              <a:t>.</a:t>
            </a:r>
            <a:r>
              <a:rPr lang="hu-HU" sz="1600" dirty="0">
                <a:solidFill>
                  <a:srgbClr val="0070C0"/>
                </a:solidFill>
              </a:rPr>
              <a:t>  </a:t>
            </a:r>
          </a:p>
          <a:p>
            <a:pPr marL="285750" indent="-285750">
              <a:buFont typeface="Arial" panose="020B0604020202020204" pitchFamily="34" charset="0"/>
              <a:buChar char="•"/>
            </a:pPr>
            <a:r>
              <a:rPr lang="hu-HU" sz="1600" dirty="0">
                <a:solidFill>
                  <a:srgbClr val="000000"/>
                </a:solidFill>
              </a:rPr>
              <a:t>In the </a:t>
            </a:r>
            <a:r>
              <a:rPr lang="hu-HU" sz="1600" dirty="0">
                <a:solidFill>
                  <a:srgbClr val="FF0000"/>
                </a:solidFill>
              </a:rPr>
              <a:t>Armv8 ISA the AArch64 </a:t>
            </a:r>
            <a:r>
              <a:rPr lang="hu-HU" sz="1600" dirty="0">
                <a:solidFill>
                  <a:srgbClr val="000000"/>
                </a:solidFill>
              </a:rPr>
              <a:t>mode supports already </a:t>
            </a:r>
            <a:r>
              <a:rPr lang="hu-HU" sz="1600" dirty="0">
                <a:solidFill>
                  <a:srgbClr val="FF0000"/>
                </a:solidFill>
              </a:rPr>
              <a:t>64-bit addressing</a:t>
            </a:r>
            <a:r>
              <a:rPr lang="hu-HU" sz="1600" dirty="0">
                <a:solidFill>
                  <a:srgbClr val="000000"/>
                </a:solidFill>
              </a:rPr>
              <a:t>.</a:t>
            </a:r>
            <a:endParaRPr lang="en-US" sz="1600" dirty="0">
              <a:solidFill>
                <a:srgbClr val="000000"/>
              </a:solidFill>
            </a:endParaRPr>
          </a:p>
        </p:txBody>
      </p:sp>
      <p:sp>
        <p:nvSpPr>
          <p:cNvPr id="5" name="Title 1"/>
          <p:cNvSpPr>
            <a:spLocks noGrp="1"/>
          </p:cNvSpPr>
          <p:nvPr>
            <p:ph type="title"/>
          </p:nvPr>
        </p:nvSpPr>
        <p:spPr>
          <a:xfrm>
            <a:off x="0" y="-4412"/>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4. </a:t>
            </a:r>
            <a:r>
              <a:rPr lang="hu-HU" sz="1700" dirty="0">
                <a:solidFill>
                  <a:srgbClr val="FFFFFF"/>
                </a:solidFill>
              </a:rPr>
              <a:t>Processors implementing the Armv1 - v2 ISA (2)</a:t>
            </a:r>
            <a:endParaRPr lang="en-US" sz="1700" dirty="0">
              <a:solidFill>
                <a:srgbClr val="FFFFFF"/>
              </a:solidFill>
            </a:endParaRPr>
          </a:p>
        </p:txBody>
      </p:sp>
      <p:sp>
        <p:nvSpPr>
          <p:cNvPr id="2" name="TextBox 1"/>
          <p:cNvSpPr txBox="1"/>
          <p:nvPr/>
        </p:nvSpPr>
        <p:spPr>
          <a:xfrm>
            <a:off x="243782" y="728700"/>
            <a:ext cx="4121641" cy="338554"/>
          </a:xfrm>
          <a:prstGeom prst="rect">
            <a:avLst/>
          </a:prstGeom>
          <a:noFill/>
        </p:spPr>
        <p:txBody>
          <a:bodyPr wrap="none" rtlCol="0">
            <a:spAutoFit/>
          </a:bodyPr>
          <a:lstStyle/>
          <a:p>
            <a:pPr marL="285750" indent="-285750">
              <a:buFont typeface="Arial" panose="020B0604020202020204" pitchFamily="34" charset="0"/>
              <a:buChar char="•"/>
            </a:pPr>
            <a:r>
              <a:rPr lang="hu-HU" sz="1600" dirty="0"/>
              <a:t>As already discussed in Section 2.1</a:t>
            </a:r>
            <a:endParaRPr lang="en-US" sz="1600" dirty="0"/>
          </a:p>
        </p:txBody>
      </p:sp>
    </p:spTree>
    <p:extLst>
      <p:ext uri="{BB962C8B-B14F-4D97-AF65-F5344CB8AC3E}">
        <p14:creationId xmlns:p14="http://schemas.microsoft.com/office/powerpoint/2010/main" val="9436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44050" y="1953460"/>
            <a:ext cx="80784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5. CPUs</a:t>
            </a:r>
            <a:r>
              <a:rPr lang="hu-HU" sz="1900" dirty="0">
                <a:solidFill>
                  <a:srgbClr val="FFFFFF"/>
                </a:solidFill>
              </a:rPr>
              <a:t> implementing the Armv3 - v6 ISA</a:t>
            </a:r>
          </a:p>
        </p:txBody>
      </p:sp>
      <p:sp>
        <p:nvSpPr>
          <p:cNvPr id="3" name="Rectangle 2"/>
          <p:cNvSpPr/>
          <p:nvPr/>
        </p:nvSpPr>
        <p:spPr>
          <a:xfrm>
            <a:off x="2233058" y="3090446"/>
            <a:ext cx="4677884" cy="338554"/>
          </a:xfrm>
          <a:prstGeom prst="rect">
            <a:avLst/>
          </a:prstGeom>
        </p:spPr>
        <p:txBody>
          <a:bodyPr wrap="none">
            <a:spAutoFit/>
          </a:bodyPr>
          <a:lstStyle/>
          <a:p>
            <a:pPr lvl="0"/>
            <a:r>
              <a:rPr lang="en-GB" sz="1600" dirty="0">
                <a:solidFill>
                  <a:srgbClr val="FFFFFF"/>
                </a:solidFill>
              </a:rPr>
              <a:t>This Section will be omitted in the Lecture. </a:t>
            </a:r>
          </a:p>
        </p:txBody>
      </p:sp>
    </p:spTree>
    <p:extLst>
      <p:ext uri="{BB962C8B-B14F-4D97-AF65-F5344CB8AC3E}">
        <p14:creationId xmlns:p14="http://schemas.microsoft.com/office/powerpoint/2010/main" val="7473756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1</a:t>
            </a:r>
            <a:r>
              <a:rPr lang="hu-HU" sz="1700" dirty="0">
                <a:solidFill>
                  <a:srgbClr val="FFFFFF"/>
                </a:solidFill>
              </a:rPr>
              <a:t>)</a:t>
            </a:r>
            <a:endParaRPr lang="en-GB" sz="1700" dirty="0"/>
          </a:p>
        </p:txBody>
      </p:sp>
      <p:sp>
        <p:nvSpPr>
          <p:cNvPr id="3" name="TextBox 2"/>
          <p:cNvSpPr txBox="1"/>
          <p:nvPr/>
        </p:nvSpPr>
        <p:spPr>
          <a:xfrm>
            <a:off x="543077" y="812205"/>
            <a:ext cx="5011757" cy="369332"/>
          </a:xfrm>
          <a:prstGeom prst="rect">
            <a:avLst/>
          </a:prstGeom>
          <a:noFill/>
        </p:spPr>
        <p:txBody>
          <a:bodyPr wrap="none" rtlCol="0">
            <a:spAutoFit/>
          </a:bodyPr>
          <a:lstStyle/>
          <a:p>
            <a:r>
              <a:rPr lang="en-GB" dirty="0">
                <a:solidFill>
                  <a:schemeClr val="accent6"/>
                </a:solidFill>
              </a:rPr>
              <a:t>ARM’s basic ISA (Armv3 – v4) </a:t>
            </a:r>
            <a:r>
              <a:rPr lang="hu-HU" dirty="0">
                <a:solidFill>
                  <a:schemeClr val="accent6"/>
                </a:solidFill>
              </a:rPr>
              <a:t>[63</a:t>
            </a:r>
            <a:r>
              <a:rPr lang="en-US" dirty="0">
                <a:solidFill>
                  <a:schemeClr val="accent6"/>
                </a:solidFill>
              </a:rPr>
              <a:t>], [</a:t>
            </a:r>
            <a:r>
              <a:rPr lang="hu-HU" dirty="0">
                <a:solidFill>
                  <a:schemeClr val="accent6"/>
                </a:solidFill>
              </a:rPr>
              <a:t>66</a:t>
            </a:r>
            <a:r>
              <a:rPr lang="en-US" dirty="0">
                <a:solidFill>
                  <a:schemeClr val="accent6"/>
                </a:solidFill>
              </a:rPr>
              <a:t>]</a:t>
            </a:r>
            <a:endParaRPr lang="en-GB" dirty="0">
              <a:solidFill>
                <a:schemeClr val="accent6"/>
              </a:solidFill>
            </a:endParaRPr>
          </a:p>
        </p:txBody>
      </p:sp>
      <p:sp>
        <p:nvSpPr>
          <p:cNvPr id="4" name="TextBox 3"/>
          <p:cNvSpPr txBox="1"/>
          <p:nvPr/>
        </p:nvSpPr>
        <p:spPr>
          <a:xfrm>
            <a:off x="5040037" y="3707093"/>
            <a:ext cx="1047082" cy="630942"/>
          </a:xfrm>
          <a:prstGeom prst="rect">
            <a:avLst/>
          </a:prstGeom>
          <a:noFill/>
        </p:spPr>
        <p:txBody>
          <a:bodyPr wrap="none" rtlCol="0">
            <a:spAutoFit/>
          </a:bodyPr>
          <a:lstStyle/>
          <a:p>
            <a:pPr>
              <a:spcAft>
                <a:spcPts val="300"/>
              </a:spcAft>
            </a:pPr>
            <a:r>
              <a:rPr lang="en-US" sz="1000" dirty="0">
                <a:solidFill>
                  <a:srgbClr val="000000"/>
                </a:solidFill>
              </a:rPr>
              <a:t>Stack pointer</a:t>
            </a:r>
          </a:p>
          <a:p>
            <a:pPr>
              <a:spcAft>
                <a:spcPts val="300"/>
              </a:spcAft>
            </a:pPr>
            <a:r>
              <a:rPr lang="en-US" sz="1000" dirty="0">
                <a:solidFill>
                  <a:srgbClr val="000000"/>
                </a:solidFill>
              </a:rPr>
              <a:t>Link register</a:t>
            </a:r>
          </a:p>
          <a:p>
            <a:pPr>
              <a:spcAft>
                <a:spcPts val="300"/>
              </a:spcAft>
            </a:pPr>
            <a:r>
              <a:rPr lang="en-US" sz="1000" dirty="0">
                <a:solidFill>
                  <a:srgbClr val="000000"/>
                </a:solidFill>
              </a:rPr>
              <a:t>PC</a:t>
            </a:r>
          </a:p>
        </p:txBody>
      </p:sp>
      <p:sp>
        <p:nvSpPr>
          <p:cNvPr id="5" name="TextBox 4"/>
          <p:cNvSpPr txBox="1"/>
          <p:nvPr/>
        </p:nvSpPr>
        <p:spPr>
          <a:xfrm>
            <a:off x="4111477" y="1615187"/>
            <a:ext cx="914033" cy="246221"/>
          </a:xfrm>
          <a:prstGeom prst="rect">
            <a:avLst/>
          </a:prstGeom>
          <a:noFill/>
        </p:spPr>
        <p:txBody>
          <a:bodyPr wrap="none" rtlCol="0">
            <a:spAutoFit/>
          </a:bodyPr>
          <a:lstStyle/>
          <a:p>
            <a:r>
              <a:rPr lang="en-US" sz="1000" dirty="0">
                <a:solidFill>
                  <a:srgbClr val="000000"/>
                </a:solidFill>
              </a:rPr>
              <a:t>32-bit wide</a:t>
            </a:r>
          </a:p>
        </p:txBody>
      </p:sp>
      <p:sp>
        <p:nvSpPr>
          <p:cNvPr id="6" name="TextBox 5"/>
          <p:cNvSpPr txBox="1"/>
          <p:nvPr/>
        </p:nvSpPr>
        <p:spPr>
          <a:xfrm>
            <a:off x="3116789" y="4533460"/>
            <a:ext cx="3150350" cy="276999"/>
          </a:xfrm>
          <a:prstGeom prst="rect">
            <a:avLst/>
          </a:prstGeom>
          <a:noFill/>
        </p:spPr>
        <p:txBody>
          <a:bodyPr wrap="square" rtlCol="0">
            <a:spAutoFit/>
          </a:bodyPr>
          <a:lstStyle/>
          <a:p>
            <a:pPr algn="ctr"/>
            <a:r>
              <a:rPr lang="en-US" sz="1200" dirty="0">
                <a:solidFill>
                  <a:srgbClr val="000000"/>
                </a:solidFill>
              </a:rPr>
              <a:t>GPRs in the</a:t>
            </a:r>
            <a:r>
              <a:rPr lang="hu-HU" sz="1200" dirty="0">
                <a:solidFill>
                  <a:srgbClr val="000000"/>
                </a:solidFill>
              </a:rPr>
              <a:t> </a:t>
            </a:r>
            <a:r>
              <a:rPr lang="hu-HU" sz="1200" dirty="0">
                <a:solidFill>
                  <a:srgbClr val="0070C0"/>
                </a:solidFill>
              </a:rPr>
              <a:t>A</a:t>
            </a:r>
            <a:r>
              <a:rPr lang="en-GB" sz="1200" dirty="0" err="1">
                <a:solidFill>
                  <a:srgbClr val="0070C0"/>
                </a:solidFill>
              </a:rPr>
              <a:t>rm</a:t>
            </a:r>
            <a:r>
              <a:rPr lang="hu-HU" sz="1200" dirty="0">
                <a:solidFill>
                  <a:srgbClr val="0070C0"/>
                </a:solidFill>
              </a:rPr>
              <a:t>v3</a:t>
            </a:r>
            <a:r>
              <a:rPr lang="hu-HU" sz="1200" dirty="0">
                <a:solidFill>
                  <a:srgbClr val="000000"/>
                </a:solidFill>
              </a:rPr>
              <a:t>-</a:t>
            </a:r>
            <a:r>
              <a:rPr lang="en-GB" sz="1200" dirty="0">
                <a:solidFill>
                  <a:srgbClr val="000000"/>
                </a:solidFill>
              </a:rPr>
              <a:t>v</a:t>
            </a:r>
            <a:r>
              <a:rPr lang="hu-HU" sz="1200" dirty="0">
                <a:solidFill>
                  <a:srgbClr val="0070C0"/>
                </a:solidFill>
              </a:rPr>
              <a:t>7</a:t>
            </a:r>
            <a:r>
              <a:rPr lang="en-GB" sz="1200" dirty="0">
                <a:solidFill>
                  <a:srgbClr val="0070C0"/>
                </a:solidFill>
              </a:rPr>
              <a:t> ISA</a:t>
            </a:r>
            <a:endParaRPr lang="en-US" sz="1200" dirty="0">
              <a:solidFill>
                <a:srgbClr val="000000"/>
              </a:solidFill>
            </a:endParaRPr>
          </a:p>
        </p:txBody>
      </p:sp>
      <p:sp>
        <p:nvSpPr>
          <p:cNvPr id="7" name="Left Brace 6"/>
          <p:cNvSpPr/>
          <p:nvPr/>
        </p:nvSpPr>
        <p:spPr bwMode="auto">
          <a:xfrm rot="16200000">
            <a:off x="4550817" y="3572987"/>
            <a:ext cx="228600" cy="161627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grpSp>
        <p:nvGrpSpPr>
          <p:cNvPr id="8" name="Group 7"/>
          <p:cNvGrpSpPr/>
          <p:nvPr/>
        </p:nvGrpSpPr>
        <p:grpSpPr>
          <a:xfrm>
            <a:off x="4234522" y="1980834"/>
            <a:ext cx="720000" cy="2376000"/>
            <a:chOff x="1457419" y="1998728"/>
            <a:chExt cx="649287" cy="2376487"/>
          </a:xfrm>
        </p:grpSpPr>
        <p:sp>
          <p:nvSpPr>
            <p:cNvPr id="9"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900">
                  <a:solidFill>
                    <a:srgbClr val="000000"/>
                  </a:solidFill>
                  <a:ea typeface="Verdana" panose="020B0604030504040204" pitchFamily="34" charset="0"/>
                  <a:cs typeface="Verdana" panose="020B0604030504040204" pitchFamily="34" charset="0"/>
                </a:rPr>
                <a:t>R0</a:t>
              </a:r>
            </a:p>
          </p:txBody>
        </p:sp>
        <p:sp>
          <p:nvSpPr>
            <p:cNvPr id="10"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a:t>
              </a:r>
            </a:p>
          </p:txBody>
        </p:sp>
        <p:sp>
          <p:nvSpPr>
            <p:cNvPr id="11"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R2</a:t>
              </a:r>
            </a:p>
          </p:txBody>
        </p:sp>
        <p:sp>
          <p:nvSpPr>
            <p:cNvPr id="12"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13"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R12</a:t>
              </a:r>
            </a:p>
          </p:txBody>
        </p:sp>
        <p:sp>
          <p:nvSpPr>
            <p:cNvPr id="14" name="Téglalap 8"/>
            <p:cNvSpPr/>
            <p:nvPr/>
          </p:nvSpPr>
          <p:spPr>
            <a:xfrm>
              <a:off x="1457419"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R13(SP)</a:t>
              </a:r>
            </a:p>
          </p:txBody>
        </p:sp>
        <p:sp>
          <p:nvSpPr>
            <p:cNvPr id="15"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R14(LR)</a:t>
              </a:r>
            </a:p>
          </p:txBody>
        </p:sp>
        <p:sp>
          <p:nvSpPr>
            <p:cNvPr id="16"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R15(PC)</a:t>
              </a:r>
            </a:p>
          </p:txBody>
        </p:sp>
      </p:grpSp>
      <p:sp>
        <p:nvSpPr>
          <p:cNvPr id="17" name="Rounded Rectangle 16"/>
          <p:cNvSpPr/>
          <p:nvPr/>
        </p:nvSpPr>
        <p:spPr bwMode="auto">
          <a:xfrm>
            <a:off x="3513369" y="5148295"/>
            <a:ext cx="2340000" cy="1008000"/>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8" name="TextBox 17"/>
          <p:cNvSpPr txBox="1"/>
          <p:nvPr/>
        </p:nvSpPr>
        <p:spPr>
          <a:xfrm>
            <a:off x="3746859" y="5427516"/>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19" name="TextBox 18"/>
          <p:cNvSpPr txBox="1"/>
          <p:nvPr/>
        </p:nvSpPr>
        <p:spPr>
          <a:xfrm>
            <a:off x="4376929" y="5655010"/>
            <a:ext cx="805029" cy="461665"/>
          </a:xfrm>
          <a:prstGeom prst="rect">
            <a:avLst/>
          </a:prstGeom>
          <a:noFill/>
        </p:spPr>
        <p:txBody>
          <a:bodyPr wrap="none" rtlCol="0">
            <a:spAutoFit/>
          </a:bodyPr>
          <a:lstStyle/>
          <a:p>
            <a:r>
              <a:rPr lang="hu-HU" sz="1200" dirty="0"/>
              <a:t>FX32</a:t>
            </a:r>
            <a:endParaRPr lang="en-GB" sz="1200" dirty="0"/>
          </a:p>
          <a:p>
            <a:r>
              <a:rPr lang="en-GB" sz="1200" dirty="0"/>
              <a:t>Boole32</a:t>
            </a:r>
            <a:endParaRPr lang="en-US" sz="1200" dirty="0"/>
          </a:p>
        </p:txBody>
      </p:sp>
      <p:sp>
        <p:nvSpPr>
          <p:cNvPr id="20" name="TextBox 19"/>
          <p:cNvSpPr txBox="1"/>
          <p:nvPr/>
        </p:nvSpPr>
        <p:spPr>
          <a:xfrm>
            <a:off x="4153615" y="5154830"/>
            <a:ext cx="1074332" cy="292388"/>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sp>
        <p:nvSpPr>
          <p:cNvPr id="21" name="TextBox 20"/>
          <p:cNvSpPr txBox="1"/>
          <p:nvPr/>
        </p:nvSpPr>
        <p:spPr>
          <a:xfrm>
            <a:off x="2036669" y="1836554"/>
            <a:ext cx="1814920" cy="292388"/>
          </a:xfrm>
          <a:prstGeom prst="rect">
            <a:avLst/>
          </a:prstGeom>
          <a:noFill/>
        </p:spPr>
        <p:txBody>
          <a:bodyPr wrap="none" rtlCol="0">
            <a:spAutoFit/>
          </a:bodyPr>
          <a:lstStyle/>
          <a:p>
            <a:r>
              <a:rPr lang="en-GB" sz="1300" b="1" dirty="0">
                <a:solidFill>
                  <a:srgbClr val="FF0000"/>
                </a:solidFill>
              </a:rPr>
              <a:t>Basic register set</a:t>
            </a:r>
          </a:p>
        </p:txBody>
      </p:sp>
      <p:sp>
        <p:nvSpPr>
          <p:cNvPr id="22" name="TextBox 21"/>
          <p:cNvSpPr txBox="1"/>
          <p:nvPr/>
        </p:nvSpPr>
        <p:spPr>
          <a:xfrm>
            <a:off x="685824" y="6444335"/>
            <a:ext cx="6541471" cy="292388"/>
          </a:xfrm>
          <a:prstGeom prst="rect">
            <a:avLst/>
          </a:prstGeom>
          <a:noFill/>
        </p:spPr>
        <p:txBody>
          <a:bodyPr wrap="none" rtlCol="0">
            <a:spAutoFit/>
          </a:bodyPr>
          <a:lstStyle/>
          <a:p>
            <a:r>
              <a:rPr lang="en-GB" sz="1300" dirty="0"/>
              <a:t>Note: Subsequently we do not follow the evolution of Boolean data types</a:t>
            </a:r>
          </a:p>
        </p:txBody>
      </p:sp>
      <p:sp>
        <p:nvSpPr>
          <p:cNvPr id="23" name="TextBox 22"/>
          <p:cNvSpPr txBox="1"/>
          <p:nvPr/>
        </p:nvSpPr>
        <p:spPr>
          <a:xfrm>
            <a:off x="71438" y="404040"/>
            <a:ext cx="5281574" cy="369332"/>
          </a:xfrm>
          <a:prstGeom prst="rect">
            <a:avLst/>
          </a:prstGeom>
          <a:noFill/>
        </p:spPr>
        <p:txBody>
          <a:bodyPr wrap="none" rtlCol="0">
            <a:spAutoFit/>
          </a:bodyPr>
          <a:lstStyle/>
          <a:p>
            <a:r>
              <a:rPr lang="en-GB" dirty="0">
                <a:solidFill>
                  <a:schemeClr val="accent6"/>
                </a:solidFill>
              </a:rPr>
              <a:t>5. CPUs implementing the Armv3 - v6 ISA</a:t>
            </a:r>
          </a:p>
        </p:txBody>
      </p:sp>
    </p:spTree>
    <p:extLst>
      <p:ext uri="{BB962C8B-B14F-4D97-AF65-F5344CB8AC3E}">
        <p14:creationId xmlns:p14="http://schemas.microsoft.com/office/powerpoint/2010/main" val="12276082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523343" y="677928"/>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5214" y="413665"/>
            <a:ext cx="9105891" cy="369332"/>
          </a:xfrm>
          <a:prstGeom prst="rect">
            <a:avLst/>
          </a:prstGeom>
          <a:noFill/>
        </p:spPr>
        <p:txBody>
          <a:bodyPr wrap="none" rtlCol="0">
            <a:spAutoFit/>
          </a:bodyPr>
          <a:lstStyle/>
          <a:p>
            <a:pPr>
              <a:defRPr/>
            </a:pPr>
            <a:r>
              <a:rPr lang="en-US" dirty="0">
                <a:solidFill>
                  <a:srgbClr val="333399"/>
                </a:solidFill>
              </a:rPr>
              <a:t>Main extensions introduced in the </a:t>
            </a:r>
            <a:r>
              <a:rPr lang="en-US" dirty="0" err="1">
                <a:solidFill>
                  <a:srgbClr val="333399"/>
                </a:solidFill>
              </a:rPr>
              <a:t>Armv</a:t>
            </a:r>
            <a:r>
              <a:rPr lang="hu-HU" dirty="0">
                <a:solidFill>
                  <a:srgbClr val="333399"/>
                </a:solidFill>
              </a:rPr>
              <a:t>4 – ARM v</a:t>
            </a:r>
            <a:r>
              <a:rPr lang="en-US" dirty="0">
                <a:solidFill>
                  <a:srgbClr val="333399"/>
                </a:solidFill>
              </a:rPr>
              <a:t>6 ISA version</a:t>
            </a:r>
            <a:r>
              <a:rPr lang="hu-HU" dirty="0">
                <a:solidFill>
                  <a:srgbClr val="333399"/>
                </a:solidFill>
              </a:rPr>
              <a:t>s</a:t>
            </a:r>
            <a:r>
              <a:rPr lang="en-US" dirty="0">
                <a:solidFill>
                  <a:srgbClr val="333399"/>
                </a:solidFill>
              </a:rPr>
              <a:t> (simplified)</a:t>
            </a:r>
          </a:p>
        </p:txBody>
      </p:sp>
      <p:grpSp>
        <p:nvGrpSpPr>
          <p:cNvPr id="2" name="Group 1"/>
          <p:cNvGrpSpPr/>
          <p:nvPr/>
        </p:nvGrpSpPr>
        <p:grpSpPr>
          <a:xfrm>
            <a:off x="-129120" y="841357"/>
            <a:ext cx="9299504" cy="5881024"/>
            <a:chOff x="-174125" y="954002"/>
            <a:chExt cx="9299504" cy="5881024"/>
          </a:xfrm>
        </p:grpSpPr>
        <p:sp>
          <p:nvSpPr>
            <p:cNvPr id="27" name="TextBox 26"/>
            <p:cNvSpPr txBox="1"/>
            <p:nvPr/>
          </p:nvSpPr>
          <p:spPr>
            <a:xfrm>
              <a:off x="47515" y="954002"/>
              <a:ext cx="487729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0000"/>
                  </a:solidFill>
                  <a:effectLst/>
                  <a:uLnTx/>
                  <a:uFillTx/>
                  <a:latin typeface="Verdana"/>
                  <a:ea typeface="+mn-ea"/>
                  <a:cs typeface="+mn-cs"/>
                </a:rPr>
                <a:t>Note</a:t>
              </a:r>
              <a:r>
                <a:rPr kumimoji="0" lang="hu-HU" sz="1300" b="0" i="0" u="none" strike="noStrike" kern="1200" cap="none" spc="0" normalizeH="0" baseline="0" noProof="0" dirty="0">
                  <a:ln>
                    <a:noFill/>
                  </a:ln>
                  <a:solidFill>
                    <a:srgbClr val="FF0000"/>
                  </a:solidFill>
                  <a:effectLst/>
                  <a:uLnTx/>
                  <a:uFillTx/>
                  <a:latin typeface="Verdana"/>
                  <a:ea typeface="+mn-ea"/>
                  <a:cs typeface="+mn-cs"/>
                </a:rPr>
                <a:t>:</a:t>
              </a:r>
              <a:r>
                <a:rPr kumimoji="0" lang="en-GB" sz="1300" b="0" i="0" u="none" strike="noStrike" kern="1200" cap="none" spc="0" normalizeH="0" baseline="0" noProof="0" dirty="0">
                  <a:ln>
                    <a:noFill/>
                  </a:ln>
                  <a:solidFill>
                    <a:srgbClr val="FF0000"/>
                  </a:solidFill>
                  <a:effectLst/>
                  <a:uLnTx/>
                  <a:uFillTx/>
                  <a:latin typeface="Verdana"/>
                  <a:ea typeface="+mn-ea"/>
                  <a:cs typeface="+mn-cs"/>
                </a:rPr>
                <a:t> The </a:t>
              </a:r>
              <a:r>
                <a:rPr kumimoji="0" lang="hu-HU" sz="1300" b="0" i="0" u="none" strike="noStrike" kern="1200" cap="none" spc="0" normalizeH="0" baseline="0" noProof="0" dirty="0">
                  <a:ln>
                    <a:noFill/>
                  </a:ln>
                  <a:solidFill>
                    <a:srgbClr val="FF0000"/>
                  </a:solidFill>
                  <a:effectLst/>
                  <a:uLnTx/>
                  <a:uFillTx/>
                  <a:latin typeface="Verdana"/>
                  <a:ea typeface="+mn-ea"/>
                  <a:cs typeface="+mn-cs"/>
                </a:rPr>
                <a:t>Thumb extension </a:t>
              </a:r>
              <a:r>
                <a:rPr kumimoji="0" lang="en-GB" sz="1300" b="0" i="0" u="none" strike="noStrike" kern="1200" cap="none" spc="0" normalizeH="0" baseline="0" noProof="0" dirty="0">
                  <a:ln>
                    <a:noFill/>
                  </a:ln>
                  <a:solidFill>
                    <a:srgbClr val="FF0000"/>
                  </a:solidFill>
                  <a:effectLst/>
                  <a:uLnTx/>
                  <a:uFillTx/>
                  <a:latin typeface="Verdana"/>
                  <a:ea typeface="+mn-ea"/>
                  <a:cs typeface="+mn-cs"/>
                </a:rPr>
                <a:t>aims at </a:t>
              </a:r>
              <a:r>
                <a:rPr kumimoji="0" lang="hu-HU" sz="1300" b="0" i="0" u="none" strike="noStrike" kern="1200" cap="none" spc="0" normalizeH="0" baseline="0" noProof="0" dirty="0">
                  <a:ln>
                    <a:noFill/>
                  </a:ln>
                  <a:solidFill>
                    <a:srgbClr val="FF0000"/>
                  </a:solidFill>
                  <a:effectLst/>
                  <a:uLnTx/>
                  <a:uFillTx/>
                  <a:latin typeface="Verdana"/>
                  <a:ea typeface="+mn-ea"/>
                  <a:cs typeface="+mn-cs"/>
                </a:rPr>
                <a:t>reduc</a:t>
              </a:r>
              <a:r>
                <a:rPr kumimoji="0" lang="en-GB" sz="1300" b="0" i="0" u="none" strike="noStrike" kern="1200" cap="none" spc="0" normalizeH="0" baseline="0" noProof="0" dirty="0" err="1">
                  <a:ln>
                    <a:noFill/>
                  </a:ln>
                  <a:solidFill>
                    <a:srgbClr val="FF0000"/>
                  </a:solidFill>
                  <a:effectLst/>
                  <a:uLnTx/>
                  <a:uFillTx/>
                  <a:latin typeface="Verdana"/>
                  <a:ea typeface="+mn-ea"/>
                  <a:cs typeface="+mn-cs"/>
                </a:rPr>
                <a:t>ing</a:t>
              </a:r>
              <a:r>
                <a:rPr kumimoji="0" lang="hu-HU" sz="1300" b="0" i="0" u="none" strike="noStrike" kern="1200" cap="none" spc="0" normalizeH="0" baseline="0" noProof="0" dirty="0">
                  <a:ln>
                    <a:noFill/>
                  </a:ln>
                  <a:solidFill>
                    <a:srgbClr val="FF0000"/>
                  </a:solidFill>
                  <a:effectLst/>
                  <a:uLnTx/>
                  <a:uFillTx/>
                  <a:latin typeface="Verdana"/>
                  <a:ea typeface="+mn-ea"/>
                  <a:cs typeface="+mn-cs"/>
                </a:rPr>
                <a:t> code size</a:t>
              </a:r>
              <a:r>
                <a:rPr kumimoji="0" lang="en-GB" sz="1300" b="0" i="0" u="none" strike="noStrike" kern="1200" cap="none" spc="0" normalizeH="0" baseline="0" noProof="0" dirty="0">
                  <a:ln>
                    <a:noFill/>
                  </a:ln>
                  <a:solidFill>
                    <a:srgbClr val="FF0000"/>
                  </a:solidFill>
                  <a:effectLst/>
                  <a:uLnTx/>
                  <a:uFillTx/>
                  <a:latin typeface="Verdana"/>
                  <a:ea typeface="+mn-ea"/>
                  <a:cs typeface="+mn-cs"/>
                </a:rPr>
                <a:t>.</a:t>
              </a:r>
              <a:endParaRPr kumimoji="0" lang="hu-HU" sz="1300" b="0" i="0" u="none" strike="noStrike" kern="1200" cap="none" spc="0" normalizeH="0" baseline="0" noProof="0" dirty="0">
                <a:ln>
                  <a:noFill/>
                </a:ln>
                <a:solidFill>
                  <a:srgbClr val="FF0000"/>
                </a:solidFill>
                <a:effectLst/>
                <a:uLnTx/>
                <a:uFillTx/>
                <a:latin typeface="Verdana"/>
                <a:ea typeface="+mn-ea"/>
                <a:cs typeface="+mn-cs"/>
              </a:endParaRPr>
            </a:p>
          </p:txBody>
        </p:sp>
        <p:sp>
          <p:nvSpPr>
            <p:cNvPr id="3" name="Lekerekített téglalap 43"/>
            <p:cNvSpPr/>
            <p:nvPr/>
          </p:nvSpPr>
          <p:spPr>
            <a:xfrm>
              <a:off x="149166" y="5054863"/>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4" name="Lekerekített téglalap 42"/>
            <p:cNvSpPr/>
            <p:nvPr/>
          </p:nvSpPr>
          <p:spPr>
            <a:xfrm>
              <a:off x="1410861" y="3651457"/>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5" name="Lekerekített téglalap 3"/>
            <p:cNvSpPr/>
            <p:nvPr/>
          </p:nvSpPr>
          <p:spPr>
            <a:xfrm>
              <a:off x="19812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6" name="Lekerekített téglalap 4"/>
            <p:cNvSpPr/>
            <p:nvPr/>
          </p:nvSpPr>
          <p:spPr>
            <a:xfrm>
              <a:off x="153565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7" name="Lekerekített téglalap 5"/>
            <p:cNvSpPr/>
            <p:nvPr/>
          </p:nvSpPr>
          <p:spPr>
            <a:xfrm>
              <a:off x="286277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8" name="Lekerekített téglalap 6"/>
            <p:cNvSpPr/>
            <p:nvPr/>
          </p:nvSpPr>
          <p:spPr>
            <a:xfrm>
              <a:off x="5403650" y="5774726"/>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a:t>
              </a:r>
            </a:p>
          </p:txBody>
        </p:sp>
        <p:sp>
          <p:nvSpPr>
            <p:cNvPr id="9" name="Lekerekített téglalap 7"/>
            <p:cNvSpPr/>
            <p:nvPr/>
          </p:nvSpPr>
          <p:spPr>
            <a:xfrm>
              <a:off x="419678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Armv7-A/R</a:t>
              </a:r>
            </a:p>
          </p:txBody>
        </p:sp>
        <p:sp>
          <p:nvSpPr>
            <p:cNvPr id="10" name="Lekerekített téglalap 8"/>
            <p:cNvSpPr/>
            <p:nvPr/>
          </p:nvSpPr>
          <p:spPr>
            <a:xfrm>
              <a:off x="1483454" y="4321410"/>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11" name="Lekerekített téglalap 9"/>
            <p:cNvSpPr/>
            <p:nvPr/>
          </p:nvSpPr>
          <p:spPr>
            <a:xfrm>
              <a:off x="1510784" y="3865950"/>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2" name="Lekerekített téglalap 10"/>
            <p:cNvSpPr/>
            <p:nvPr/>
          </p:nvSpPr>
          <p:spPr>
            <a:xfrm>
              <a:off x="198122" y="5213579"/>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Thumb</a:t>
              </a:r>
              <a:endParaRPr kumimoji="0" lang="en-US"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 name="Lekerekített téglalap 11"/>
            <p:cNvSpPr/>
            <p:nvPr/>
          </p:nvSpPr>
          <p:spPr>
            <a:xfrm>
              <a:off x="2790410"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 name="Lekerekített téglalap 12"/>
            <p:cNvSpPr/>
            <p:nvPr/>
          </p:nvSpPr>
          <p:spPr>
            <a:xfrm>
              <a:off x="2851285" y="3078579"/>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15" name="Lekerekített téglalap 13"/>
            <p:cNvSpPr/>
            <p:nvPr/>
          </p:nvSpPr>
          <p:spPr>
            <a:xfrm>
              <a:off x="2851285" y="2237958"/>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6" name="Lekerekített téglalap 14"/>
            <p:cNvSpPr/>
            <p:nvPr/>
          </p:nvSpPr>
          <p:spPr>
            <a:xfrm>
              <a:off x="4092897"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7" name="Lekerekített téglalap 15"/>
            <p:cNvSpPr/>
            <p:nvPr/>
          </p:nvSpPr>
          <p:spPr>
            <a:xfrm>
              <a:off x="2841210" y="5227126"/>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8" name="Lekerekített téglalap 17"/>
            <p:cNvSpPr/>
            <p:nvPr/>
          </p:nvSpPr>
          <p:spPr>
            <a:xfrm>
              <a:off x="5403530" y="1273199"/>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9" name="Lekerekített téglalap 18"/>
            <p:cNvSpPr/>
            <p:nvPr/>
          </p:nvSpPr>
          <p:spPr>
            <a:xfrm>
              <a:off x="4142232" y="3457314"/>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20" name="Lekerekített téglalap 20"/>
            <p:cNvSpPr/>
            <p:nvPr/>
          </p:nvSpPr>
          <p:spPr>
            <a:xfrm>
              <a:off x="4142232" y="3876836"/>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28" name="Jobbra nyíl 30"/>
            <p:cNvSpPr/>
            <p:nvPr/>
          </p:nvSpPr>
          <p:spPr>
            <a:xfrm>
              <a:off x="5220152" y="3557318"/>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Lekerekített téglalap 36"/>
            <p:cNvSpPr/>
            <p:nvPr/>
          </p:nvSpPr>
          <p:spPr>
            <a:xfrm>
              <a:off x="5429783" y="1807513"/>
              <a:ext cx="1044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6" name="Lekerekített téglalap 8"/>
            <p:cNvSpPr/>
            <p:nvPr/>
          </p:nvSpPr>
          <p:spPr>
            <a:xfrm>
              <a:off x="4133775" y="4310524"/>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7" name="Lekerekített téglalap 15"/>
            <p:cNvSpPr/>
            <p:nvPr/>
          </p:nvSpPr>
          <p:spPr>
            <a:xfrm>
              <a:off x="4132194" y="4747036"/>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23" name="TextBox 22"/>
            <p:cNvSpPr txBox="1"/>
            <p:nvPr/>
          </p:nvSpPr>
          <p:spPr>
            <a:xfrm>
              <a:off x="232834" y="6187460"/>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46" name="TextBox 45"/>
            <p:cNvSpPr txBox="1"/>
            <p:nvPr/>
          </p:nvSpPr>
          <p:spPr>
            <a:xfrm>
              <a:off x="1573109" y="6200160"/>
              <a:ext cx="10166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47" name="TextBox 46"/>
            <p:cNvSpPr txBox="1"/>
            <p:nvPr/>
          </p:nvSpPr>
          <p:spPr>
            <a:xfrm>
              <a:off x="2930351" y="6200160"/>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(2002)</a:t>
              </a:r>
            </a:p>
          </p:txBody>
        </p:sp>
        <p:sp>
          <p:nvSpPr>
            <p:cNvPr id="48" name="TextBox 47"/>
            <p:cNvSpPr txBox="1"/>
            <p:nvPr/>
          </p:nvSpPr>
          <p:spPr>
            <a:xfrm>
              <a:off x="4006649" y="6186705"/>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a:t>
              </a:r>
              <a:r>
                <a:rPr kumimoji="0" lang="hu-HU" sz="1200" b="0" i="0" u="none" strike="noStrike" kern="1200" cap="none" spc="0" normalizeH="0" baseline="0" noProof="0" dirty="0">
                  <a:ln>
                    <a:noFill/>
                  </a:ln>
                  <a:solidFill>
                    <a:srgbClr val="000000"/>
                  </a:solidFill>
                  <a:effectLst/>
                  <a:uLnTx/>
                  <a:uFillTx/>
                  <a:latin typeface="Verdana"/>
                  <a:ea typeface="+mn-ea"/>
                  <a:cs typeface="+mn-cs"/>
                </a:rPr>
                <a:t>5</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49" name="TextBox 48"/>
            <p:cNvSpPr txBox="1"/>
            <p:nvPr/>
          </p:nvSpPr>
          <p:spPr>
            <a:xfrm>
              <a:off x="5821574" y="6200160"/>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41" name="Rounded Rectangle 40"/>
            <p:cNvSpPr/>
            <p:nvPr/>
          </p:nvSpPr>
          <p:spPr bwMode="auto">
            <a:xfrm>
              <a:off x="1266036" y="4294344"/>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42" name="TextBox 41"/>
            <p:cNvSpPr txBox="1"/>
            <p:nvPr/>
          </p:nvSpPr>
          <p:spPr>
            <a:xfrm>
              <a:off x="1421777" y="1945305"/>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53" name="TextBox 52"/>
            <p:cNvSpPr txBox="1"/>
            <p:nvPr/>
          </p:nvSpPr>
          <p:spPr>
            <a:xfrm>
              <a:off x="-174125" y="4336100"/>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 of bytecodes</a:t>
              </a:r>
            </a:p>
          </p:txBody>
        </p:sp>
        <p:sp>
          <p:nvSpPr>
            <p:cNvPr id="55" name="Rounded Rectangle 54"/>
            <p:cNvSpPr/>
            <p:nvPr/>
          </p:nvSpPr>
          <p:spPr bwMode="auto">
            <a:xfrm>
              <a:off x="118196" y="5169618"/>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59" name="Jobbra nyíl 30"/>
            <p:cNvSpPr/>
            <p:nvPr/>
          </p:nvSpPr>
          <p:spPr>
            <a:xfrm>
              <a:off x="6055169" y="2343065"/>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0" name="Jobbra nyíl 30"/>
            <p:cNvSpPr/>
            <p:nvPr/>
          </p:nvSpPr>
          <p:spPr>
            <a:xfrm>
              <a:off x="6487229" y="1899036"/>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5" name="Jobbra nyíl 30"/>
            <p:cNvSpPr/>
            <p:nvPr/>
          </p:nvSpPr>
          <p:spPr>
            <a:xfrm>
              <a:off x="3966335" y="2344409"/>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6" name="Jobbra nyíl 30"/>
            <p:cNvSpPr/>
            <p:nvPr/>
          </p:nvSpPr>
          <p:spPr>
            <a:xfrm>
              <a:off x="4646970" y="2344099"/>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7" name="Jobbra nyíl 30"/>
            <p:cNvSpPr/>
            <p:nvPr/>
          </p:nvSpPr>
          <p:spPr>
            <a:xfrm>
              <a:off x="2618464" y="397785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8" name="Jobbra nyíl 30"/>
            <p:cNvSpPr/>
            <p:nvPr/>
          </p:nvSpPr>
          <p:spPr>
            <a:xfrm>
              <a:off x="3394588" y="3981856"/>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9" name="Jobbra nyíl 30"/>
            <p:cNvSpPr/>
            <p:nvPr/>
          </p:nvSpPr>
          <p:spPr>
            <a:xfrm>
              <a:off x="2610004" y="4432676"/>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0" name="Jobbra nyíl 30"/>
            <p:cNvSpPr/>
            <p:nvPr/>
          </p:nvSpPr>
          <p:spPr>
            <a:xfrm>
              <a:off x="3386128" y="4436674"/>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1" name="Jobbra nyíl 30"/>
            <p:cNvSpPr/>
            <p:nvPr/>
          </p:nvSpPr>
          <p:spPr>
            <a:xfrm>
              <a:off x="1311040" y="5319748"/>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2" name="Jobbra nyíl 30"/>
            <p:cNvSpPr/>
            <p:nvPr/>
          </p:nvSpPr>
          <p:spPr>
            <a:xfrm>
              <a:off x="2067671" y="532022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3" name="Jobbra nyíl 30"/>
            <p:cNvSpPr/>
            <p:nvPr/>
          </p:nvSpPr>
          <p:spPr>
            <a:xfrm>
              <a:off x="3942701" y="5314344"/>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5" name="Jobbra nyíl 30"/>
            <p:cNvSpPr/>
            <p:nvPr/>
          </p:nvSpPr>
          <p:spPr>
            <a:xfrm>
              <a:off x="3966335" y="3183017"/>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6" name="Jobbra nyíl 30"/>
            <p:cNvSpPr/>
            <p:nvPr/>
          </p:nvSpPr>
          <p:spPr>
            <a:xfrm>
              <a:off x="4646970" y="3182707"/>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26" name="TextBox 25"/>
            <p:cNvSpPr txBox="1"/>
            <p:nvPr/>
          </p:nvSpPr>
          <p:spPr>
            <a:xfrm>
              <a:off x="5646693" y="139524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3" name="TextBox 82"/>
            <p:cNvSpPr txBox="1"/>
            <p:nvPr/>
          </p:nvSpPr>
          <p:spPr>
            <a:xfrm>
              <a:off x="6591798" y="140418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30" name="Straight Connector 29"/>
            <p:cNvCxnSpPr/>
            <p:nvPr/>
          </p:nvCxnSpPr>
          <p:spPr bwMode="auto">
            <a:xfrm>
              <a:off x="6471064" y="129421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Lekerekített téglalap 18"/>
            <p:cNvSpPr/>
            <p:nvPr/>
          </p:nvSpPr>
          <p:spPr>
            <a:xfrm>
              <a:off x="5429889" y="281644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77" name="Lekerekített téglalap 76"/>
            <p:cNvSpPr/>
            <p:nvPr/>
          </p:nvSpPr>
          <p:spPr>
            <a:xfrm>
              <a:off x="7662675" y="1268760"/>
              <a:ext cx="128396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1" name="TextBox 82"/>
            <p:cNvSpPr txBox="1"/>
            <p:nvPr/>
          </p:nvSpPr>
          <p:spPr>
            <a:xfrm>
              <a:off x="7920314" y="139239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2" name="Lekerekített téglalap 7"/>
            <p:cNvSpPr/>
            <p:nvPr/>
          </p:nvSpPr>
          <p:spPr>
            <a:xfrm>
              <a:off x="7736365" y="5762785"/>
              <a:ext cx="1188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88" name="TextBox 48"/>
            <p:cNvSpPr txBox="1"/>
            <p:nvPr/>
          </p:nvSpPr>
          <p:spPr>
            <a:xfrm>
              <a:off x="7227295" y="6188695"/>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r>
                <a:rPr kumimoji="0" lang="hu-HU" sz="1200" b="0" i="0" u="none" strike="noStrike" kern="1200" cap="none" spc="0" normalizeH="0" baseline="0" noProof="0" dirty="0">
                  <a:ln>
                    <a:noFill/>
                  </a:ln>
                  <a:solidFill>
                    <a:srgbClr val="000000"/>
                  </a:solidFill>
                  <a:effectLst/>
                  <a:uLnTx/>
                  <a:uFillTx/>
                  <a:latin typeface="Verdana"/>
                  <a:ea typeface="+mn-ea"/>
                  <a:cs typeface="+mn-cs"/>
                </a:rPr>
                <a:t>V1</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cores </a:t>
              </a:r>
              <a:r>
                <a:rPr kumimoji="0" lang="hu-HU" sz="1200" b="0" i="0" u="none" strike="noStrike" kern="1200" cap="none" spc="0" normalizeH="0" baseline="0" noProof="0" dirty="0">
                  <a:ln>
                    <a:noFill/>
                  </a:ln>
                  <a:solidFill>
                    <a:srgbClr val="000000"/>
                  </a:solidFill>
                  <a:effectLst/>
                  <a:uLnTx/>
                  <a:uFillTx/>
                  <a:latin typeface="Verdana"/>
                  <a:ea typeface="+mn-ea"/>
                  <a:cs typeface="+mn-cs"/>
                </a:rPr>
                <a:t>(2021</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89" name="Rounded Rectangle 1"/>
            <p:cNvSpPr/>
            <p:nvPr/>
          </p:nvSpPr>
          <p:spPr bwMode="auto">
            <a:xfrm>
              <a:off x="1278122" y="2776054"/>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0" name="Jobbra nyíl 30"/>
            <p:cNvSpPr/>
            <p:nvPr/>
          </p:nvSpPr>
          <p:spPr>
            <a:xfrm>
              <a:off x="5229440" y="3977585"/>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1" name="Lekerekített téglalap 18"/>
            <p:cNvSpPr/>
            <p:nvPr/>
          </p:nvSpPr>
          <p:spPr>
            <a:xfrm>
              <a:off x="6487952" y="283569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2" name="Lekerekített téglalap 15"/>
            <p:cNvSpPr/>
            <p:nvPr/>
          </p:nvSpPr>
          <p:spPr>
            <a:xfrm>
              <a:off x="5430600" y="5246710"/>
              <a:ext cx="1080000" cy="360000"/>
            </a:xfrm>
            <a:prstGeom prst="roundRect">
              <a:avLst/>
            </a:pr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93" name="Lekerekített téglalap 36"/>
            <p:cNvSpPr/>
            <p:nvPr/>
          </p:nvSpPr>
          <p:spPr>
            <a:xfrm>
              <a:off x="6507070" y="2826105"/>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4" name="Jobbra nyíl 30"/>
            <p:cNvSpPr/>
            <p:nvPr/>
          </p:nvSpPr>
          <p:spPr>
            <a:xfrm>
              <a:off x="6879805" y="1907355"/>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5" name="Lekerekített téglalap 13"/>
            <p:cNvSpPr/>
            <p:nvPr/>
          </p:nvSpPr>
          <p:spPr>
            <a:xfrm>
              <a:off x="7790110" y="2241885"/>
              <a:ext cx="1116000" cy="468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spc="-70" dirty="0">
                  <a:solidFill>
                    <a:srgbClr val="000000"/>
                  </a:solidFill>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6" name="Jobbra nyíl 30"/>
            <p:cNvSpPr/>
            <p:nvPr/>
          </p:nvSpPr>
          <p:spPr>
            <a:xfrm>
              <a:off x="6934895" y="2343930"/>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7" name="Lekerekített téglalap 18"/>
            <p:cNvSpPr/>
            <p:nvPr/>
          </p:nvSpPr>
          <p:spPr>
            <a:xfrm>
              <a:off x="7788860" y="2822680"/>
              <a:ext cx="1116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Aarch32</a:t>
              </a:r>
              <a:r>
                <a:rPr lang="en-GB" sz="1050" baseline="30000" dirty="0">
                  <a:solidFill>
                    <a:srgbClr val="000000"/>
                  </a:solidFill>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8" name="Lekerekített téglalap 36"/>
            <p:cNvSpPr/>
            <p:nvPr/>
          </p:nvSpPr>
          <p:spPr>
            <a:xfrm>
              <a:off x="7809240" y="2833190"/>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9" name="Jobbra nyíl 30"/>
            <p:cNvSpPr/>
            <p:nvPr/>
          </p:nvSpPr>
          <p:spPr>
            <a:xfrm>
              <a:off x="7545735" y="3568050"/>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4" name="TextBox 79"/>
            <p:cNvSpPr txBox="1"/>
            <p:nvPr/>
          </p:nvSpPr>
          <p:spPr>
            <a:xfrm>
              <a:off x="30514" y="3204382"/>
              <a:ext cx="105939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capabilities</a:t>
              </a:r>
            </a:p>
          </p:txBody>
        </p:sp>
        <p:sp>
          <p:nvSpPr>
            <p:cNvPr id="78" name="Rounded Rectangle 77"/>
            <p:cNvSpPr/>
            <p:nvPr/>
          </p:nvSpPr>
          <p:spPr bwMode="auto">
            <a:xfrm>
              <a:off x="2718021" y="1740322"/>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79" name="TextBox 78"/>
          <p:cNvSpPr txBox="1"/>
          <p:nvPr/>
        </p:nvSpPr>
        <p:spPr>
          <a:xfrm>
            <a:off x="506466" y="6601997"/>
            <a:ext cx="3159228" cy="292388"/>
          </a:xfrm>
          <a:prstGeom prst="rect">
            <a:avLst/>
          </a:prstGeom>
          <a:noFill/>
        </p:spPr>
        <p:txBody>
          <a:bodyPr wrap="square" rtlCol="0">
            <a:spAutoFit/>
          </a:bodyPr>
          <a:lstStyle/>
          <a:p>
            <a:pPr lvl="0"/>
            <a:r>
              <a:rPr lang="en-GB" sz="1300" dirty="0">
                <a:solidFill>
                  <a:srgbClr val="000000"/>
                </a:solidFill>
              </a:rPr>
              <a:t>For the </a:t>
            </a:r>
            <a:r>
              <a:rPr lang="hu-HU" sz="1300" dirty="0">
                <a:solidFill>
                  <a:srgbClr val="000000"/>
                </a:solidFill>
              </a:rPr>
              <a:t>Remarks</a:t>
            </a:r>
            <a:r>
              <a:rPr lang="en-GB" sz="1300" dirty="0">
                <a:solidFill>
                  <a:srgbClr val="000000"/>
                </a:solidFill>
              </a:rPr>
              <a:t> s</a:t>
            </a:r>
            <a:r>
              <a:rPr lang="hu-HU" sz="1300" dirty="0">
                <a:solidFill>
                  <a:srgbClr val="000000"/>
                </a:solidFill>
              </a:rPr>
              <a:t>ee the next slide.</a:t>
            </a:r>
            <a:endParaRPr lang="en-US" dirty="0"/>
          </a:p>
        </p:txBody>
      </p:sp>
      <p:sp>
        <p:nvSpPr>
          <p:cNvPr id="80"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2</a:t>
            </a:r>
            <a:r>
              <a:rPr lang="hu-HU" sz="1700" dirty="0">
                <a:solidFill>
                  <a:srgbClr val="FFFFFF"/>
                </a:solidFill>
              </a:rPr>
              <a:t>)</a:t>
            </a:r>
          </a:p>
        </p:txBody>
      </p:sp>
      <p:sp>
        <p:nvSpPr>
          <p:cNvPr id="22" name="Rounded Rectangle 21"/>
          <p:cNvSpPr/>
          <p:nvPr/>
        </p:nvSpPr>
        <p:spPr bwMode="auto">
          <a:xfrm>
            <a:off x="78077" y="1409370"/>
            <a:ext cx="3998868" cy="5265455"/>
          </a:xfrm>
          <a:prstGeom prst="roundRect">
            <a:avLst/>
          </a:prstGeom>
          <a:noFill/>
          <a:ln w="28575" cap="flat" cmpd="sng" algn="ctr">
            <a:solidFill>
              <a:srgbClr val="0070C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059133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1754" y="1182135"/>
            <a:ext cx="8010676" cy="4950550"/>
          </a:xfrm>
          <a:prstGeom prst="rect">
            <a:avLst/>
          </a:prstGeom>
        </p:spPr>
      </p:pic>
      <p:sp>
        <p:nvSpPr>
          <p:cNvPr id="9" name="TextBox 8"/>
          <p:cNvSpPr txBox="1"/>
          <p:nvPr/>
        </p:nvSpPr>
        <p:spPr>
          <a:xfrm>
            <a:off x="6192180" y="5682635"/>
            <a:ext cx="255711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ADB: AMBA Domain Bridge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          (to implement DVFS)</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 name="TextBox 9"/>
          <p:cNvSpPr txBox="1"/>
          <p:nvPr/>
        </p:nvSpPr>
        <p:spPr>
          <a:xfrm>
            <a:off x="70283" y="413665"/>
            <a:ext cx="9469836" cy="6848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20" normalizeH="0" baseline="0" noProof="0" dirty="0" smtClean="0">
                <a:ln>
                  <a:noFill/>
                </a:ln>
                <a:solidFill>
                  <a:srgbClr val="2D2D8A"/>
                </a:solidFill>
                <a:effectLst/>
                <a:uLnTx/>
                <a:uFillTx/>
                <a:latin typeface="Verdana"/>
                <a:ea typeface="+mn-ea"/>
                <a:cs typeface="+mn-cs"/>
              </a:rPr>
              <a:t>Remark:</a:t>
            </a:r>
            <a:r>
              <a:rPr kumimoji="0" lang="en-US" sz="1800" b="0" i="0" u="none" strike="noStrike" kern="1200" cap="none" spc="-20" normalizeH="0" noProof="0" dirty="0" smtClean="0">
                <a:ln>
                  <a:noFill/>
                </a:ln>
                <a:solidFill>
                  <a:srgbClr val="2D2D8A"/>
                </a:solidFill>
                <a:effectLst/>
                <a:uLnTx/>
                <a:uFillTx/>
                <a:latin typeface="Verdana"/>
                <a:ea typeface="+mn-ea"/>
                <a:cs typeface="+mn-cs"/>
              </a:rPr>
              <a:t> Tasks of the functional units in </a:t>
            </a:r>
            <a:r>
              <a:rPr kumimoji="0" lang="hu-HU" sz="1800" b="0" i="0" u="none" strike="noStrike" kern="1200" cap="none" spc="-20" normalizeH="0" baseline="0" noProof="0" dirty="0" smtClean="0">
                <a:ln>
                  <a:noFill/>
                </a:ln>
                <a:solidFill>
                  <a:srgbClr val="2D2D8A"/>
                </a:solidFill>
                <a:effectLst/>
                <a:uLnTx/>
                <a:uFillTx/>
                <a:latin typeface="Verdana"/>
                <a:ea typeface="+mn-ea"/>
                <a:cs typeface="+mn-cs"/>
              </a:rPr>
              <a:t>Cortex-A57/A53 </a:t>
            </a:r>
            <a:r>
              <a:rPr kumimoji="0" lang="en-GB" sz="1800" b="0" i="0" u="none" strike="noStrike" kern="1200" cap="none" spc="-20" normalizeH="0" baseline="0" noProof="0" dirty="0" err="1" smtClean="0">
                <a:ln>
                  <a:noFill/>
                </a:ln>
                <a:solidFill>
                  <a:srgbClr val="2D2D8A"/>
                </a:solidFill>
                <a:effectLst/>
                <a:uLnTx/>
                <a:uFillTx/>
                <a:latin typeface="Verdana"/>
                <a:ea typeface="+mn-ea"/>
                <a:cs typeface="+mn-cs"/>
              </a:rPr>
              <a:t>CPUsbased</a:t>
            </a:r>
            <a:r>
              <a:rPr kumimoji="0" lang="en-US" sz="1800" b="0" i="0" u="none" strike="noStrike" kern="1200" cap="none" spc="-20" normalizeH="0" noProof="0" dirty="0" smtClean="0">
                <a:ln>
                  <a:noFill/>
                </a:ln>
                <a:solidFill>
                  <a:srgbClr val="2D2D8A"/>
                </a:solidFill>
                <a:effectLst/>
                <a:uLnTx/>
                <a:uFillTx/>
                <a:latin typeface="Verdana"/>
                <a:ea typeface="+mn-ea"/>
                <a:cs typeface="+mn-cs"/>
              </a:rPr>
              <a:t> </a:t>
            </a:r>
            <a:r>
              <a:rPr kumimoji="0" lang="en-US" sz="1800" b="0" i="0" u="none" strike="noStrike" kern="1200" cap="none" spc="-20" normalizeH="0" noProof="0" dirty="0" err="1">
                <a:ln>
                  <a:noFill/>
                </a:ln>
                <a:solidFill>
                  <a:srgbClr val="2D2D8A"/>
                </a:solidFill>
                <a:effectLst/>
                <a:uLnTx/>
                <a:uFillTx/>
                <a:latin typeface="Verdana"/>
                <a:ea typeface="+mn-ea"/>
                <a:cs typeface="+mn-cs"/>
              </a:rPr>
              <a:t>SoC</a:t>
            </a:r>
            <a:r>
              <a:rPr kumimoji="0" lang="en-US" sz="1800" b="0" i="0" u="none" strike="noStrike" kern="1200" cap="none" spc="-20" normalizeH="0" noProof="0" dirty="0">
                <a:ln>
                  <a:noFill/>
                </a:ln>
                <a:solidFill>
                  <a:srgbClr val="2D2D8A"/>
                </a:solidFill>
                <a:effectLst/>
                <a:uLnTx/>
                <a:uFillTx/>
                <a:latin typeface="Verdana"/>
                <a:ea typeface="+mn-ea"/>
                <a:cs typeface="+mn-cs"/>
              </a:rPr>
              <a:t> </a:t>
            </a:r>
            <a:r>
              <a:rPr kumimoji="0" lang="en-US" sz="1800" b="0" i="0" u="none" strike="noStrike" kern="1200" cap="none" spc="-20" normalizeH="0" baseline="0" noProof="0" dirty="0">
                <a:ln>
                  <a:noFill/>
                </a:ln>
                <a:solidFill>
                  <a:schemeClr val="accent6"/>
                </a:solidFill>
                <a:effectLst/>
                <a:uLnTx/>
                <a:uFillTx/>
                <a:latin typeface="Verdana"/>
                <a:ea typeface="+mn-ea"/>
                <a:cs typeface="+mn-cs"/>
              </a:rPr>
              <a:t>[</a:t>
            </a:r>
            <a:r>
              <a:rPr kumimoji="0" lang="hu-HU" sz="1800" b="0" i="0" u="none" strike="noStrike" kern="1200" cap="none" spc="-20" normalizeH="0" baseline="0" noProof="0" dirty="0">
                <a:ln>
                  <a:noFill/>
                </a:ln>
                <a:solidFill>
                  <a:schemeClr val="accent6"/>
                </a:solidFill>
                <a:effectLst/>
                <a:uLnTx/>
                <a:uFillTx/>
                <a:latin typeface="Verdana"/>
                <a:ea typeface="+mn-ea"/>
                <a:cs typeface="+mn-cs"/>
              </a:rPr>
              <a:t>134</a:t>
            </a:r>
            <a:r>
              <a:rPr kumimoji="0" lang="en-US" sz="1800" b="0" i="0" u="none" strike="noStrike" kern="1200" cap="none" spc="-20" normalizeH="0" baseline="0" noProof="0" dirty="0" smtClean="0">
                <a:ln>
                  <a:noFill/>
                </a:ln>
                <a:solidFill>
                  <a:schemeClr val="accent6"/>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smtClean="0">
                <a:latin typeface="Verdana"/>
              </a:rPr>
              <a:t>  </a:t>
            </a:r>
            <a:r>
              <a:rPr lang="en-US" sz="1600" spc="-20" dirty="0" smtClean="0">
                <a:solidFill>
                  <a:schemeClr val="accent6"/>
                </a:solidFill>
                <a:latin typeface="Verdana"/>
              </a:rPr>
              <a:t>(Armv8.0-based, 2012)</a:t>
            </a:r>
            <a:endParaRPr kumimoji="0" lang="en-US" sz="1600" b="0" i="0" u="none" strike="noStrike" kern="1200" cap="none" spc="-20" normalizeH="0" baseline="0" noProof="0" dirty="0">
              <a:ln>
                <a:noFill/>
              </a:ln>
              <a:solidFill>
                <a:schemeClr val="accent6"/>
              </a:solidFill>
              <a:effectLst/>
              <a:uLnTx/>
              <a:uFillTx/>
              <a:latin typeface="Verdana"/>
            </a:endParaRPr>
          </a:p>
        </p:txBody>
      </p:sp>
      <p:sp>
        <p:nvSpPr>
          <p:cNvPr id="11" name="TextBox 10"/>
          <p:cNvSpPr txBox="1"/>
          <p:nvPr/>
        </p:nvSpPr>
        <p:spPr>
          <a:xfrm>
            <a:off x="250825" y="6402715"/>
            <a:ext cx="5004319" cy="307777"/>
          </a:xfrm>
          <a:prstGeom prst="rect">
            <a:avLst/>
          </a:prstGeom>
          <a:noFill/>
        </p:spPr>
        <p:txBody>
          <a:bodyPr wrap="none" rtlCol="0">
            <a:spAutoFit/>
          </a:bodyPr>
          <a:lstStyle/>
          <a:p>
            <a:r>
              <a:rPr lang="en-GB" sz="1400" dirty="0"/>
              <a:t>Published by ARM and used in LG's Odin/</a:t>
            </a:r>
            <a:r>
              <a:rPr lang="en-GB" sz="1400" dirty="0" err="1"/>
              <a:t>Nuclun</a:t>
            </a:r>
            <a:r>
              <a:rPr lang="en-GB" sz="1400" dirty="0"/>
              <a:t> </a:t>
            </a:r>
            <a:r>
              <a:rPr lang="en-GB" sz="1400" dirty="0" err="1"/>
              <a:t>SoC.</a:t>
            </a:r>
            <a:endParaRPr lang="en-GB" sz="1400" dirty="0"/>
          </a:p>
        </p:txBody>
      </p:sp>
      <p:sp>
        <p:nvSpPr>
          <p:cNvPr id="13"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smtClean="0">
                <a:solidFill>
                  <a:srgbClr val="FFFFFF"/>
                </a:solidFill>
              </a:rPr>
              <a:t>(</a:t>
            </a:r>
            <a:r>
              <a:rPr lang="en-GB" sz="1700" dirty="0" smtClean="0">
                <a:solidFill>
                  <a:srgbClr val="FFFFFF"/>
                </a:solidFill>
              </a:rPr>
              <a:t>4</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22682055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47" name="Text Box 47"/>
          <p:cNvSpPr txBox="1">
            <a:spLocks noChangeArrowheads="1"/>
          </p:cNvSpPr>
          <p:nvPr/>
        </p:nvSpPr>
        <p:spPr bwMode="auto">
          <a:xfrm>
            <a:off x="251520" y="6115050"/>
            <a:ext cx="3216275"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err="1">
                <a:solidFill>
                  <a:srgbClr val="000000"/>
                </a:solidFill>
                <a:latin typeface="Times New Roman" pitchFamily="18" charset="0"/>
              </a:rPr>
              <a:t>XScale</a:t>
            </a:r>
            <a:r>
              <a:rPr lang="en-US" altLang="en-US" sz="1400">
                <a:solidFill>
                  <a:srgbClr val="000000"/>
                </a:solidFill>
                <a:latin typeface="Times New Roman" pitchFamily="18" charset="0"/>
              </a:rPr>
              <a:t> is a trademark of Intel Corporation</a:t>
            </a:r>
          </a:p>
        </p:txBody>
      </p:sp>
      <p:sp>
        <p:nvSpPr>
          <p:cNvPr id="3" name="TextBox 2"/>
          <p:cNvSpPr txBox="1"/>
          <p:nvPr/>
        </p:nvSpPr>
        <p:spPr>
          <a:xfrm>
            <a:off x="72882" y="413665"/>
            <a:ext cx="8165056" cy="369332"/>
          </a:xfrm>
          <a:prstGeom prst="rect">
            <a:avLst/>
          </a:prstGeom>
          <a:noFill/>
        </p:spPr>
        <p:txBody>
          <a:bodyPr wrap="none" rtlCol="0">
            <a:spAutoFit/>
          </a:bodyPr>
          <a:lstStyle/>
          <a:p>
            <a:r>
              <a:rPr lang="hu-HU" dirty="0">
                <a:solidFill>
                  <a:srgbClr val="333399"/>
                </a:solidFill>
              </a:rPr>
              <a:t>Overview of ARM’s </a:t>
            </a:r>
            <a:r>
              <a:rPr lang="en-GB" dirty="0">
                <a:solidFill>
                  <a:srgbClr val="333399"/>
                </a:solidFill>
              </a:rPr>
              <a:t>CPUs</a:t>
            </a:r>
            <a:r>
              <a:rPr lang="en-US" dirty="0">
                <a:solidFill>
                  <a:srgbClr val="333399"/>
                </a:solidFill>
              </a:rPr>
              <a:t> </a:t>
            </a:r>
            <a:r>
              <a:rPr lang="hu-HU" dirty="0">
                <a:solidFill>
                  <a:srgbClr val="333399"/>
                </a:solidFill>
              </a:rPr>
              <a:t>implementing the </a:t>
            </a:r>
            <a:r>
              <a:rPr lang="en-US" dirty="0">
                <a:solidFill>
                  <a:srgbClr val="333399"/>
                </a:solidFill>
              </a:rPr>
              <a:t>Armv4 – Armv6</a:t>
            </a:r>
            <a:r>
              <a:rPr lang="hu-HU" dirty="0">
                <a:solidFill>
                  <a:srgbClr val="333399"/>
                </a:solidFill>
              </a:rPr>
              <a:t> ISA </a:t>
            </a:r>
            <a:r>
              <a:rPr lang="en-US" dirty="0">
                <a:solidFill>
                  <a:srgbClr val="000000"/>
                </a:solidFill>
              </a:rPr>
              <a:t>[</a:t>
            </a:r>
            <a:r>
              <a:rPr lang="hu-HU" dirty="0">
                <a:solidFill>
                  <a:srgbClr val="000000"/>
                </a:solidFill>
              </a:rPr>
              <a:t>5</a:t>
            </a:r>
            <a:r>
              <a:rPr lang="en-US" dirty="0">
                <a:solidFill>
                  <a:srgbClr val="000000"/>
                </a:solidFill>
              </a:rPr>
              <a:t>]</a:t>
            </a:r>
          </a:p>
        </p:txBody>
      </p:sp>
      <p:sp>
        <p:nvSpPr>
          <p:cNvPr id="61" name="Title 1"/>
          <p:cNvSpPr>
            <a:spLocks noGrp="1"/>
          </p:cNvSpPr>
          <p:nvPr>
            <p:ph type="title"/>
          </p:nvPr>
        </p:nvSpPr>
        <p:spPr>
          <a:xfrm>
            <a:off x="0" y="-2794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3</a:t>
            </a:r>
            <a:r>
              <a:rPr lang="hu-HU" sz="1700" dirty="0">
                <a:solidFill>
                  <a:srgbClr val="FFFFFF"/>
                </a:solidFill>
              </a:rPr>
              <a:t>)</a:t>
            </a:r>
            <a:endParaRPr lang="en-US" sz="1700" dirty="0">
              <a:solidFill>
                <a:srgbClr val="FFFFFF"/>
              </a:solidFill>
            </a:endParaRPr>
          </a:p>
        </p:txBody>
      </p:sp>
      <p:grpSp>
        <p:nvGrpSpPr>
          <p:cNvPr id="4" name="Group 3"/>
          <p:cNvGrpSpPr/>
          <p:nvPr/>
        </p:nvGrpSpPr>
        <p:grpSpPr>
          <a:xfrm>
            <a:off x="-18510" y="1178750"/>
            <a:ext cx="9271030" cy="4718813"/>
            <a:chOff x="-254461" y="1178750"/>
            <a:chExt cx="9687001" cy="4802950"/>
          </a:xfrm>
        </p:grpSpPr>
        <p:sp>
          <p:nvSpPr>
            <p:cNvPr id="230402" name="AutoShape 2"/>
            <p:cNvSpPr>
              <a:spLocks noChangeArrowheads="1"/>
            </p:cNvSpPr>
            <p:nvPr/>
          </p:nvSpPr>
          <p:spPr bwMode="auto">
            <a:xfrm>
              <a:off x="152400" y="4234687"/>
              <a:ext cx="8763000" cy="838200"/>
            </a:xfrm>
            <a:prstGeom prst="notchedRightArrow">
              <a:avLst>
                <a:gd name="adj1" fmla="val 56944"/>
                <a:gd name="adj2" fmla="val 159093"/>
              </a:avLst>
            </a:prstGeom>
            <a:gradFill rotWithShape="0">
              <a:gsLst>
                <a:gs pos="0">
                  <a:srgbClr val="D5F8FF"/>
                </a:gs>
                <a:gs pos="100000">
                  <a:schemeClr val="accent2"/>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endParaRPr lang="en-US" altLang="en-US" sz="1400">
                <a:solidFill>
                  <a:srgbClr val="000000"/>
                </a:solidFill>
              </a:endParaRPr>
            </a:p>
          </p:txBody>
        </p:sp>
        <p:sp>
          <p:nvSpPr>
            <p:cNvPr id="230404" name="Text Box 4"/>
            <p:cNvSpPr txBox="1">
              <a:spLocks noChangeArrowheads="1"/>
            </p:cNvSpPr>
            <p:nvPr/>
          </p:nvSpPr>
          <p:spPr bwMode="auto">
            <a:xfrm>
              <a:off x="29718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1998</a:t>
              </a:r>
              <a:endParaRPr lang="en-US" altLang="en-US" sz="1400">
                <a:solidFill>
                  <a:srgbClr val="000000"/>
                </a:solidFill>
              </a:endParaRPr>
            </a:p>
          </p:txBody>
        </p:sp>
        <p:sp>
          <p:nvSpPr>
            <p:cNvPr id="230405" name="Text Box 5"/>
            <p:cNvSpPr txBox="1">
              <a:spLocks noChangeArrowheads="1"/>
            </p:cNvSpPr>
            <p:nvPr/>
          </p:nvSpPr>
          <p:spPr bwMode="auto">
            <a:xfrm>
              <a:off x="42672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2000</a:t>
              </a:r>
              <a:endParaRPr lang="en-US" altLang="en-US" sz="1400">
                <a:solidFill>
                  <a:srgbClr val="000000"/>
                </a:solidFill>
              </a:endParaRPr>
            </a:p>
          </p:txBody>
        </p:sp>
        <p:sp>
          <p:nvSpPr>
            <p:cNvPr id="230406" name="Text Box 6"/>
            <p:cNvSpPr txBox="1">
              <a:spLocks noChangeArrowheads="1"/>
            </p:cNvSpPr>
            <p:nvPr/>
          </p:nvSpPr>
          <p:spPr bwMode="auto">
            <a:xfrm>
              <a:off x="55626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2002</a:t>
              </a:r>
              <a:endParaRPr lang="en-US" altLang="en-US" sz="1400">
                <a:solidFill>
                  <a:srgbClr val="000000"/>
                </a:solidFill>
              </a:endParaRPr>
            </a:p>
          </p:txBody>
        </p:sp>
        <p:sp>
          <p:nvSpPr>
            <p:cNvPr id="230407" name="Text Box 7"/>
            <p:cNvSpPr txBox="1">
              <a:spLocks noChangeArrowheads="1"/>
            </p:cNvSpPr>
            <p:nvPr/>
          </p:nvSpPr>
          <p:spPr bwMode="auto">
            <a:xfrm>
              <a:off x="6781800" y="56769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2004</a:t>
              </a:r>
              <a:endParaRPr lang="en-US" altLang="en-US" sz="1400">
                <a:solidFill>
                  <a:srgbClr val="000000"/>
                </a:solidFill>
              </a:endParaRPr>
            </a:p>
          </p:txBody>
        </p:sp>
        <p:sp>
          <p:nvSpPr>
            <p:cNvPr id="230408" name="Line 8"/>
            <p:cNvSpPr>
              <a:spLocks noChangeShapeType="1"/>
            </p:cNvSpPr>
            <p:nvPr/>
          </p:nvSpPr>
          <p:spPr bwMode="auto">
            <a:xfrm>
              <a:off x="609600" y="5486400"/>
              <a:ext cx="822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09" name="Line 9"/>
            <p:cNvSpPr>
              <a:spLocks noChangeShapeType="1"/>
            </p:cNvSpPr>
            <p:nvPr/>
          </p:nvSpPr>
          <p:spPr bwMode="auto">
            <a:xfrm flipV="1">
              <a:off x="609600" y="1371600"/>
              <a:ext cx="0" cy="411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0" name="Text Box 10"/>
            <p:cNvSpPr txBox="1">
              <a:spLocks noChangeArrowheads="1"/>
            </p:cNvSpPr>
            <p:nvPr/>
          </p:nvSpPr>
          <p:spPr bwMode="auto">
            <a:xfrm>
              <a:off x="8518140" y="5509465"/>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time</a:t>
              </a:r>
              <a:endParaRPr lang="en-US" altLang="en-US" sz="1400">
                <a:solidFill>
                  <a:srgbClr val="000000"/>
                </a:solidFill>
              </a:endParaRPr>
            </a:p>
          </p:txBody>
        </p:sp>
        <p:sp>
          <p:nvSpPr>
            <p:cNvPr id="230411" name="Text Box 11"/>
            <p:cNvSpPr txBox="1">
              <a:spLocks noChangeArrowheads="1"/>
            </p:cNvSpPr>
            <p:nvPr/>
          </p:nvSpPr>
          <p:spPr bwMode="auto">
            <a:xfrm rot="-5400000">
              <a:off x="-457200" y="186455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version</a:t>
              </a:r>
              <a:endParaRPr lang="en-US" altLang="en-US" sz="1400">
                <a:solidFill>
                  <a:srgbClr val="000000"/>
                </a:solidFill>
              </a:endParaRPr>
            </a:p>
          </p:txBody>
        </p:sp>
        <p:sp>
          <p:nvSpPr>
            <p:cNvPr id="230412" name="Line 12"/>
            <p:cNvSpPr>
              <a:spLocks noChangeShapeType="1"/>
            </p:cNvSpPr>
            <p:nvPr/>
          </p:nvSpPr>
          <p:spPr bwMode="auto">
            <a:xfrm>
              <a:off x="34290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3" name="Line 13"/>
            <p:cNvSpPr>
              <a:spLocks noChangeShapeType="1"/>
            </p:cNvSpPr>
            <p:nvPr/>
          </p:nvSpPr>
          <p:spPr bwMode="auto">
            <a:xfrm>
              <a:off x="47244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4" name="Line 14"/>
            <p:cNvSpPr>
              <a:spLocks noChangeShapeType="1"/>
            </p:cNvSpPr>
            <p:nvPr/>
          </p:nvSpPr>
          <p:spPr bwMode="auto">
            <a:xfrm>
              <a:off x="60198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5" name="Line 15"/>
            <p:cNvSpPr>
              <a:spLocks noChangeShapeType="1"/>
            </p:cNvSpPr>
            <p:nvPr/>
          </p:nvSpPr>
          <p:spPr bwMode="auto">
            <a:xfrm>
              <a:off x="72390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6" name="Text Box 16"/>
            <p:cNvSpPr txBox="1">
              <a:spLocks noChangeArrowheads="1"/>
            </p:cNvSpPr>
            <p:nvPr/>
          </p:nvSpPr>
          <p:spPr bwMode="auto">
            <a:xfrm>
              <a:off x="914400" y="3266055"/>
              <a:ext cx="1219200" cy="31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dirty="0">
                  <a:solidFill>
                    <a:srgbClr val="000000"/>
                  </a:solidFill>
                </a:rPr>
                <a:t>Armv5</a:t>
              </a:r>
              <a:endParaRPr lang="en-US" altLang="en-US" sz="1400" dirty="0">
                <a:solidFill>
                  <a:srgbClr val="000000"/>
                </a:solidFill>
              </a:endParaRPr>
            </a:p>
          </p:txBody>
        </p:sp>
        <p:sp>
          <p:nvSpPr>
            <p:cNvPr id="230417" name="Text Box 17"/>
            <p:cNvSpPr txBox="1">
              <a:spLocks noChangeArrowheads="1"/>
            </p:cNvSpPr>
            <p:nvPr/>
          </p:nvSpPr>
          <p:spPr bwMode="auto">
            <a:xfrm>
              <a:off x="3309938" y="1982825"/>
              <a:ext cx="1143000" cy="31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dirty="0">
                  <a:solidFill>
                    <a:srgbClr val="000000"/>
                  </a:solidFill>
                </a:rPr>
                <a:t>Armv6</a:t>
              </a:r>
              <a:endParaRPr lang="en-US" altLang="en-US" sz="1400" dirty="0">
                <a:solidFill>
                  <a:srgbClr val="000000"/>
                </a:solidFill>
              </a:endParaRPr>
            </a:p>
          </p:txBody>
        </p:sp>
        <p:sp>
          <p:nvSpPr>
            <p:cNvPr id="230418" name="Text Box 18"/>
            <p:cNvSpPr txBox="1">
              <a:spLocks noChangeArrowheads="1"/>
            </p:cNvSpPr>
            <p:nvPr/>
          </p:nvSpPr>
          <p:spPr bwMode="auto">
            <a:xfrm>
              <a:off x="4572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1994</a:t>
              </a:r>
              <a:endParaRPr lang="en-US" altLang="en-US" sz="1400">
                <a:solidFill>
                  <a:srgbClr val="000000"/>
                </a:solidFill>
              </a:endParaRPr>
            </a:p>
          </p:txBody>
        </p:sp>
        <p:sp>
          <p:nvSpPr>
            <p:cNvPr id="230419" name="Line 19"/>
            <p:cNvSpPr>
              <a:spLocks noChangeShapeType="1"/>
            </p:cNvSpPr>
            <p:nvPr/>
          </p:nvSpPr>
          <p:spPr bwMode="auto">
            <a:xfrm>
              <a:off x="21336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20" name="Line 20"/>
            <p:cNvSpPr>
              <a:spLocks noChangeShapeType="1"/>
            </p:cNvSpPr>
            <p:nvPr/>
          </p:nvSpPr>
          <p:spPr bwMode="auto">
            <a:xfrm>
              <a:off x="9144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21" name="Text Box 21"/>
            <p:cNvSpPr txBox="1">
              <a:spLocks noChangeArrowheads="1"/>
            </p:cNvSpPr>
            <p:nvPr/>
          </p:nvSpPr>
          <p:spPr bwMode="auto">
            <a:xfrm>
              <a:off x="16764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1996</a:t>
              </a:r>
              <a:endParaRPr lang="en-US" altLang="en-US" sz="1400">
                <a:solidFill>
                  <a:srgbClr val="000000"/>
                </a:solidFill>
              </a:endParaRPr>
            </a:p>
          </p:txBody>
        </p:sp>
        <p:sp>
          <p:nvSpPr>
            <p:cNvPr id="230422" name="Line 22"/>
            <p:cNvSpPr>
              <a:spLocks noChangeShapeType="1"/>
            </p:cNvSpPr>
            <p:nvPr/>
          </p:nvSpPr>
          <p:spPr bwMode="auto">
            <a:xfrm>
              <a:off x="8382000" y="54864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23" name="Text Box 23"/>
            <p:cNvSpPr txBox="1">
              <a:spLocks noChangeArrowheads="1"/>
            </p:cNvSpPr>
            <p:nvPr/>
          </p:nvSpPr>
          <p:spPr bwMode="auto">
            <a:xfrm>
              <a:off x="79248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2006</a:t>
              </a:r>
              <a:endParaRPr lang="en-US" altLang="en-US" sz="1400">
                <a:solidFill>
                  <a:srgbClr val="000000"/>
                </a:solidFill>
              </a:endParaRPr>
            </a:p>
          </p:txBody>
        </p:sp>
        <p:sp>
          <p:nvSpPr>
            <p:cNvPr id="230424" name="AutoShape 24"/>
            <p:cNvSpPr>
              <a:spLocks noChangeArrowheads="1"/>
            </p:cNvSpPr>
            <p:nvPr/>
          </p:nvSpPr>
          <p:spPr bwMode="auto">
            <a:xfrm>
              <a:off x="1776413" y="2938500"/>
              <a:ext cx="7010400" cy="990600"/>
            </a:xfrm>
            <a:prstGeom prst="notchedRightArrow">
              <a:avLst>
                <a:gd name="adj1" fmla="val 51602"/>
                <a:gd name="adj2" fmla="val 118342"/>
              </a:avLst>
            </a:prstGeom>
            <a:gradFill rotWithShape="0">
              <a:gsLst>
                <a:gs pos="0">
                  <a:srgbClr val="CCFFCC"/>
                </a:gs>
                <a:gs pos="100000">
                  <a:schemeClr val="accent1"/>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endParaRPr lang="en-US" altLang="en-US" sz="1400">
                <a:solidFill>
                  <a:srgbClr val="000000"/>
                </a:solidFill>
              </a:endParaRPr>
            </a:p>
          </p:txBody>
        </p:sp>
        <p:sp>
          <p:nvSpPr>
            <p:cNvPr id="230426" name="Text Box 26"/>
            <p:cNvSpPr txBox="1">
              <a:spLocks noChangeArrowheads="1"/>
            </p:cNvSpPr>
            <p:nvPr/>
          </p:nvSpPr>
          <p:spPr bwMode="auto">
            <a:xfrm>
              <a:off x="-254461" y="4387513"/>
              <a:ext cx="685800" cy="53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r>
                <a:rPr lang="hu-HU" altLang="en-US" sz="1400" b="1">
                  <a:solidFill>
                    <a:srgbClr val="000000"/>
                  </a:solidFill>
                </a:rPr>
                <a:t>ARM</a:t>
              </a:r>
              <a:r>
                <a:rPr lang="en-US" altLang="en-US" sz="1400" b="1">
                  <a:solidFill>
                    <a:srgbClr val="000000"/>
                  </a:solidFill>
                </a:rPr>
                <a:t>V4</a:t>
              </a:r>
              <a:endParaRPr lang="en-US" altLang="en-US" sz="1400">
                <a:solidFill>
                  <a:srgbClr val="000000"/>
                </a:solidFill>
              </a:endParaRPr>
            </a:p>
          </p:txBody>
        </p:sp>
        <p:sp>
          <p:nvSpPr>
            <p:cNvPr id="230427" name="Text Box 27"/>
            <p:cNvSpPr txBox="1">
              <a:spLocks noChangeArrowheads="1"/>
            </p:cNvSpPr>
            <p:nvPr/>
          </p:nvSpPr>
          <p:spPr bwMode="auto">
            <a:xfrm>
              <a:off x="2090292" y="3995362"/>
              <a:ext cx="1311578"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err="1">
                  <a:solidFill>
                    <a:srgbClr val="000000"/>
                  </a:solidFill>
                </a:rPr>
                <a:t>StrongARM</a:t>
              </a:r>
              <a:endParaRPr lang="en-US" altLang="en-US" sz="1400" b="1" baseline="30000">
                <a:solidFill>
                  <a:srgbClr val="000000"/>
                </a:solidFill>
              </a:endParaRPr>
            </a:p>
          </p:txBody>
        </p:sp>
        <p:sp>
          <p:nvSpPr>
            <p:cNvPr id="230428" name="Oval 28"/>
            <p:cNvSpPr>
              <a:spLocks noChangeArrowheads="1"/>
            </p:cNvSpPr>
            <p:nvPr/>
          </p:nvSpPr>
          <p:spPr bwMode="auto">
            <a:xfrm>
              <a:off x="2133600" y="4325175"/>
              <a:ext cx="252413" cy="273050"/>
            </a:xfrm>
            <a:prstGeom prst="ellipse">
              <a:avLst/>
            </a:prstGeom>
            <a:solidFill>
              <a:srgbClr val="66FF33"/>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29" name="Text Box 29"/>
            <p:cNvSpPr txBox="1">
              <a:spLocks noChangeArrowheads="1"/>
            </p:cNvSpPr>
            <p:nvPr/>
          </p:nvSpPr>
          <p:spPr bwMode="auto">
            <a:xfrm>
              <a:off x="4745038" y="3798683"/>
              <a:ext cx="1457325"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ARM926EJ-S</a:t>
              </a:r>
              <a:endParaRPr lang="en-US" altLang="en-US" sz="1400" b="1" baseline="30000">
                <a:solidFill>
                  <a:srgbClr val="000000"/>
                </a:solidFill>
              </a:endParaRPr>
            </a:p>
          </p:txBody>
        </p:sp>
        <p:sp>
          <p:nvSpPr>
            <p:cNvPr id="230430" name="Oval 30"/>
            <p:cNvSpPr>
              <a:spLocks noChangeArrowheads="1"/>
            </p:cNvSpPr>
            <p:nvPr/>
          </p:nvSpPr>
          <p:spPr bwMode="auto">
            <a:xfrm>
              <a:off x="5224463" y="3384587"/>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1" name="Oval 31"/>
            <p:cNvSpPr>
              <a:spLocks noChangeArrowheads="1"/>
            </p:cNvSpPr>
            <p:nvPr/>
          </p:nvSpPr>
          <p:spPr bwMode="auto">
            <a:xfrm>
              <a:off x="3738563" y="3141700"/>
              <a:ext cx="255587" cy="273050"/>
            </a:xfrm>
            <a:prstGeom prst="ellipse">
              <a:avLst/>
            </a:prstGeom>
            <a:solidFill>
              <a:srgbClr val="0066CC"/>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2" name="Text Box 32"/>
            <p:cNvSpPr txBox="1">
              <a:spLocks noChangeArrowheads="1"/>
            </p:cNvSpPr>
            <p:nvPr/>
          </p:nvSpPr>
          <p:spPr bwMode="auto">
            <a:xfrm>
              <a:off x="4062413" y="2879862"/>
              <a:ext cx="856325"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err="1">
                  <a:solidFill>
                    <a:srgbClr val="000000"/>
                  </a:solidFill>
                </a:rPr>
                <a:t>XScale</a:t>
              </a:r>
              <a:endParaRPr lang="en-US" altLang="en-US" sz="1400" b="1">
                <a:solidFill>
                  <a:srgbClr val="000000"/>
                </a:solidFill>
              </a:endParaRPr>
            </a:p>
          </p:txBody>
        </p:sp>
        <p:sp>
          <p:nvSpPr>
            <p:cNvPr id="230433" name="Oval 33"/>
            <p:cNvSpPr>
              <a:spLocks noChangeArrowheads="1"/>
            </p:cNvSpPr>
            <p:nvPr/>
          </p:nvSpPr>
          <p:spPr bwMode="auto">
            <a:xfrm>
              <a:off x="4724400" y="3155987"/>
              <a:ext cx="252413" cy="273050"/>
            </a:xfrm>
            <a:prstGeom prst="ellipse">
              <a:avLst/>
            </a:prstGeom>
            <a:solidFill>
              <a:srgbClr val="66FF33"/>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4" name="Text Box 34"/>
            <p:cNvSpPr txBox="1">
              <a:spLocks noChangeArrowheads="1"/>
            </p:cNvSpPr>
            <p:nvPr/>
          </p:nvSpPr>
          <p:spPr bwMode="auto">
            <a:xfrm>
              <a:off x="3035300" y="2690217"/>
              <a:ext cx="1101725"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ARM102xE</a:t>
              </a:r>
              <a:endParaRPr lang="en-US" altLang="en-US" sz="1400" b="1" baseline="30000">
                <a:solidFill>
                  <a:srgbClr val="000000"/>
                </a:solidFill>
              </a:endParaRPr>
            </a:p>
          </p:txBody>
        </p:sp>
        <p:sp>
          <p:nvSpPr>
            <p:cNvPr id="230435" name="Oval 35"/>
            <p:cNvSpPr>
              <a:spLocks noChangeArrowheads="1"/>
            </p:cNvSpPr>
            <p:nvPr/>
          </p:nvSpPr>
          <p:spPr bwMode="auto">
            <a:xfrm>
              <a:off x="5824538" y="3129000"/>
              <a:ext cx="255587" cy="273050"/>
            </a:xfrm>
            <a:prstGeom prst="ellipse">
              <a:avLst/>
            </a:prstGeom>
            <a:solidFill>
              <a:srgbClr val="0066CC"/>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6" name="Text Box 36"/>
            <p:cNvSpPr txBox="1">
              <a:spLocks noChangeArrowheads="1"/>
            </p:cNvSpPr>
            <p:nvPr/>
          </p:nvSpPr>
          <p:spPr bwMode="auto">
            <a:xfrm>
              <a:off x="5027613" y="2780227"/>
              <a:ext cx="1585690"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ARM1026EJ-S</a:t>
              </a:r>
              <a:endParaRPr lang="en-US" altLang="en-US" sz="1400" b="1" baseline="30000">
                <a:solidFill>
                  <a:srgbClr val="000000"/>
                </a:solidFill>
              </a:endParaRPr>
            </a:p>
          </p:txBody>
        </p:sp>
        <p:sp>
          <p:nvSpPr>
            <p:cNvPr id="230437" name="Oval 37"/>
            <p:cNvSpPr>
              <a:spLocks noChangeArrowheads="1"/>
            </p:cNvSpPr>
            <p:nvPr/>
          </p:nvSpPr>
          <p:spPr bwMode="auto">
            <a:xfrm>
              <a:off x="3886200" y="4387087"/>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8" name="Oval 38"/>
            <p:cNvSpPr>
              <a:spLocks noChangeArrowheads="1"/>
            </p:cNvSpPr>
            <p:nvPr/>
          </p:nvSpPr>
          <p:spPr bwMode="auto">
            <a:xfrm>
              <a:off x="4119563" y="3370300"/>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9" name="Text Box 39"/>
            <p:cNvSpPr txBox="1">
              <a:spLocks noChangeArrowheads="1"/>
            </p:cNvSpPr>
            <p:nvPr/>
          </p:nvSpPr>
          <p:spPr bwMode="auto">
            <a:xfrm>
              <a:off x="3760788" y="3690562"/>
              <a:ext cx="1003300"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ARM9x6E</a:t>
              </a:r>
              <a:endParaRPr lang="en-US" altLang="en-US" sz="1400" b="1" baseline="30000">
                <a:solidFill>
                  <a:srgbClr val="000000"/>
                </a:solidFill>
              </a:endParaRPr>
            </a:p>
          </p:txBody>
        </p:sp>
        <p:sp>
          <p:nvSpPr>
            <p:cNvPr id="230440" name="Text Box 40"/>
            <p:cNvSpPr txBox="1">
              <a:spLocks noChangeArrowheads="1"/>
            </p:cNvSpPr>
            <p:nvPr/>
          </p:nvSpPr>
          <p:spPr bwMode="auto">
            <a:xfrm>
              <a:off x="3641725" y="4085372"/>
              <a:ext cx="99218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ARM92xT</a:t>
              </a:r>
              <a:endParaRPr lang="en-US" altLang="en-US" sz="1400" b="1" baseline="30000">
                <a:solidFill>
                  <a:srgbClr val="000000"/>
                </a:solidFill>
              </a:endParaRPr>
            </a:p>
          </p:txBody>
        </p:sp>
        <p:sp>
          <p:nvSpPr>
            <p:cNvPr id="230442" name="Text Box 42"/>
            <p:cNvSpPr txBox="1">
              <a:spLocks noChangeArrowheads="1"/>
            </p:cNvSpPr>
            <p:nvPr/>
          </p:nvSpPr>
          <p:spPr bwMode="auto">
            <a:xfrm>
              <a:off x="5092700" y="1615582"/>
              <a:ext cx="154463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ARM1136JF-S™</a:t>
              </a:r>
              <a:endParaRPr lang="en-US" altLang="en-US" sz="1400" b="1" baseline="30000">
                <a:solidFill>
                  <a:srgbClr val="000000"/>
                </a:solidFill>
              </a:endParaRPr>
            </a:p>
          </p:txBody>
        </p:sp>
        <p:sp>
          <p:nvSpPr>
            <p:cNvPr id="230443" name="Oval 43"/>
            <p:cNvSpPr>
              <a:spLocks noChangeArrowheads="1"/>
            </p:cNvSpPr>
            <p:nvPr/>
          </p:nvSpPr>
          <p:spPr bwMode="auto">
            <a:xfrm>
              <a:off x="1600200" y="4387087"/>
              <a:ext cx="255588" cy="273050"/>
            </a:xfrm>
            <a:prstGeom prst="ellipse">
              <a:avLst/>
            </a:prstGeom>
            <a:solidFill>
              <a:srgbClr val="00FF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44" name="Text Box 44"/>
            <p:cNvSpPr txBox="1">
              <a:spLocks noChangeArrowheads="1"/>
            </p:cNvSpPr>
            <p:nvPr/>
          </p:nvSpPr>
          <p:spPr bwMode="auto">
            <a:xfrm>
              <a:off x="579963" y="4085372"/>
              <a:ext cx="1516762"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ARM7TDMI-S</a:t>
              </a:r>
              <a:endParaRPr lang="en-US" altLang="en-US" sz="1400" b="1" baseline="30000">
                <a:solidFill>
                  <a:srgbClr val="000000"/>
                </a:solidFill>
              </a:endParaRPr>
            </a:p>
          </p:txBody>
        </p:sp>
        <p:sp>
          <p:nvSpPr>
            <p:cNvPr id="230445" name="Oval 45"/>
            <p:cNvSpPr>
              <a:spLocks noChangeArrowheads="1"/>
            </p:cNvSpPr>
            <p:nvPr/>
          </p:nvSpPr>
          <p:spPr bwMode="auto">
            <a:xfrm>
              <a:off x="3276600" y="4629975"/>
              <a:ext cx="255588" cy="273050"/>
            </a:xfrm>
            <a:prstGeom prst="ellipse">
              <a:avLst/>
            </a:prstGeom>
            <a:solidFill>
              <a:srgbClr val="00FF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46" name="Text Box 46"/>
            <p:cNvSpPr txBox="1">
              <a:spLocks noChangeArrowheads="1"/>
            </p:cNvSpPr>
            <p:nvPr/>
          </p:nvSpPr>
          <p:spPr bwMode="auto">
            <a:xfrm>
              <a:off x="3035300" y="4901437"/>
              <a:ext cx="116998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ARM720T</a:t>
              </a:r>
              <a:endParaRPr lang="en-US" altLang="en-US" sz="1400" b="1" baseline="30000">
                <a:solidFill>
                  <a:srgbClr val="000000"/>
                </a:solidFill>
              </a:endParaRPr>
            </a:p>
          </p:txBody>
        </p:sp>
        <p:sp>
          <p:nvSpPr>
            <p:cNvPr id="230450" name="Oval 50"/>
            <p:cNvSpPr>
              <a:spLocks noChangeArrowheads="1"/>
            </p:cNvSpPr>
            <p:nvPr/>
          </p:nvSpPr>
          <p:spPr bwMode="auto">
            <a:xfrm>
              <a:off x="2411413" y="4617275"/>
              <a:ext cx="255587" cy="273050"/>
            </a:xfrm>
            <a:prstGeom prst="ellipse">
              <a:avLst/>
            </a:prstGeom>
            <a:solidFill>
              <a:srgbClr val="00FF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51" name="Text Box 51"/>
            <p:cNvSpPr txBox="1">
              <a:spLocks noChangeArrowheads="1"/>
            </p:cNvSpPr>
            <p:nvPr/>
          </p:nvSpPr>
          <p:spPr bwMode="auto">
            <a:xfrm>
              <a:off x="2117725" y="4947725"/>
              <a:ext cx="827471"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SC100</a:t>
              </a:r>
              <a:endParaRPr lang="en-US" altLang="en-US" sz="1400" b="1" baseline="30000">
                <a:solidFill>
                  <a:srgbClr val="000000"/>
                </a:solidFill>
              </a:endParaRPr>
            </a:p>
          </p:txBody>
        </p:sp>
        <p:sp>
          <p:nvSpPr>
            <p:cNvPr id="230452" name="Oval 52"/>
            <p:cNvSpPr>
              <a:spLocks noChangeArrowheads="1"/>
            </p:cNvSpPr>
            <p:nvPr/>
          </p:nvSpPr>
          <p:spPr bwMode="auto">
            <a:xfrm>
              <a:off x="6016625" y="3449675"/>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53" name="Text Box 53"/>
            <p:cNvSpPr txBox="1">
              <a:spLocks noChangeArrowheads="1"/>
            </p:cNvSpPr>
            <p:nvPr/>
          </p:nvSpPr>
          <p:spPr bwMode="auto">
            <a:xfrm>
              <a:off x="5938838" y="3960592"/>
              <a:ext cx="1153442"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r>
                <a:rPr lang="en-US" altLang="en-US" sz="1400" b="1">
                  <a:solidFill>
                    <a:srgbClr val="000000"/>
                  </a:solidFill>
                </a:rPr>
                <a:t>SC200</a:t>
              </a:r>
              <a:endParaRPr lang="en-US" altLang="en-US" sz="1400" b="1" baseline="30000">
                <a:solidFill>
                  <a:srgbClr val="000000"/>
                </a:solidFill>
              </a:endParaRPr>
            </a:p>
          </p:txBody>
        </p:sp>
        <p:sp>
          <p:nvSpPr>
            <p:cNvPr id="230456" name="Text Box 56"/>
            <p:cNvSpPr txBox="1">
              <a:spLocks noChangeArrowheads="1"/>
            </p:cNvSpPr>
            <p:nvPr/>
          </p:nvSpPr>
          <p:spPr bwMode="auto">
            <a:xfrm>
              <a:off x="6064645" y="2472450"/>
              <a:ext cx="1702710"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ARM1176JZF-S</a:t>
              </a:r>
              <a:endParaRPr lang="en-US" altLang="en-US" sz="1400" b="1" baseline="30000">
                <a:solidFill>
                  <a:srgbClr val="000000"/>
                </a:solidFill>
              </a:endParaRPr>
            </a:p>
          </p:txBody>
        </p:sp>
        <p:sp>
          <p:nvSpPr>
            <p:cNvPr id="60" name="AutoShape 49"/>
            <p:cNvSpPr>
              <a:spLocks noChangeArrowheads="1"/>
            </p:cNvSpPr>
            <p:nvPr/>
          </p:nvSpPr>
          <p:spPr bwMode="auto">
            <a:xfrm>
              <a:off x="3429000" y="1262887"/>
              <a:ext cx="5124450" cy="914400"/>
            </a:xfrm>
            <a:prstGeom prst="notchedRightArrow">
              <a:avLst>
                <a:gd name="adj1" fmla="val 50343"/>
                <a:gd name="adj2" fmla="val 103997"/>
              </a:avLst>
            </a:prstGeom>
            <a:solidFill>
              <a:schemeClr val="bg1"/>
            </a:solidFill>
            <a:ln>
              <a:noFill/>
            </a:ln>
            <a:effectLst/>
          </p:spPr>
          <p:txBody>
            <a:bodyPr wrap="none" anchor="ctr"/>
            <a:lstStyle/>
            <a:p>
              <a:pPr fontAlgn="base"/>
              <a:endParaRPr lang="en-US" altLang="en-US" sz="1400">
                <a:solidFill>
                  <a:srgbClr val="000000"/>
                </a:solidFill>
              </a:endParaRPr>
            </a:p>
          </p:txBody>
        </p:sp>
        <p:sp>
          <p:nvSpPr>
            <p:cNvPr id="63" name="Text Box 57"/>
            <p:cNvSpPr txBox="1">
              <a:spLocks noChangeArrowheads="1"/>
            </p:cNvSpPr>
            <p:nvPr/>
          </p:nvSpPr>
          <p:spPr bwMode="auto">
            <a:xfrm>
              <a:off x="5902379" y="1338579"/>
              <a:ext cx="1729961"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ARM1156T2F-S</a:t>
              </a:r>
              <a:endParaRPr lang="en-US" altLang="en-US" sz="1400" b="1" baseline="30000">
                <a:solidFill>
                  <a:srgbClr val="000000"/>
                </a:solidFill>
              </a:endParaRPr>
            </a:p>
          </p:txBody>
        </p:sp>
        <p:sp>
          <p:nvSpPr>
            <p:cNvPr id="64" name="AutoShape 25"/>
            <p:cNvSpPr>
              <a:spLocks noChangeArrowheads="1"/>
            </p:cNvSpPr>
            <p:nvPr/>
          </p:nvSpPr>
          <p:spPr bwMode="auto">
            <a:xfrm>
              <a:off x="4071938" y="1640802"/>
              <a:ext cx="4648200" cy="914400"/>
            </a:xfrm>
            <a:prstGeom prst="notchedRightArrow">
              <a:avLst>
                <a:gd name="adj1" fmla="val 52315"/>
                <a:gd name="adj2" fmla="val 123553"/>
              </a:avLst>
            </a:prstGeom>
            <a:gradFill rotWithShape="0">
              <a:gsLst>
                <a:gs pos="0">
                  <a:srgbClr val="FFFFCC"/>
                </a:gs>
                <a:gs pos="100000">
                  <a:schemeClr val="tx2"/>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endParaRPr lang="en-US" altLang="en-US" sz="1400">
                <a:solidFill>
                  <a:srgbClr val="000000"/>
                </a:solidFill>
              </a:endParaRPr>
            </a:p>
          </p:txBody>
        </p:sp>
        <p:sp>
          <p:nvSpPr>
            <p:cNvPr id="65" name="Oval 41"/>
            <p:cNvSpPr>
              <a:spLocks noChangeArrowheads="1"/>
            </p:cNvSpPr>
            <p:nvPr/>
          </p:nvSpPr>
          <p:spPr bwMode="auto">
            <a:xfrm>
              <a:off x="6181725" y="1987057"/>
              <a:ext cx="255588" cy="273050"/>
            </a:xfrm>
            <a:prstGeom prst="ellipse">
              <a:avLst/>
            </a:prstGeom>
            <a:solidFill>
              <a:srgbClr val="FF9999"/>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66" name="Oval 54"/>
            <p:cNvSpPr>
              <a:spLocks noChangeArrowheads="1"/>
            </p:cNvSpPr>
            <p:nvPr/>
          </p:nvSpPr>
          <p:spPr bwMode="auto">
            <a:xfrm>
              <a:off x="7292975" y="2098182"/>
              <a:ext cx="255588" cy="273050"/>
            </a:xfrm>
            <a:prstGeom prst="ellipse">
              <a:avLst/>
            </a:prstGeom>
            <a:solidFill>
              <a:srgbClr val="FF9999"/>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67" name="Oval 55"/>
            <p:cNvSpPr>
              <a:spLocks noChangeArrowheads="1"/>
            </p:cNvSpPr>
            <p:nvPr/>
          </p:nvSpPr>
          <p:spPr bwMode="auto">
            <a:xfrm>
              <a:off x="7337425" y="1894982"/>
              <a:ext cx="255588" cy="273050"/>
            </a:xfrm>
            <a:prstGeom prst="ellipse">
              <a:avLst/>
            </a:prstGeom>
            <a:solidFill>
              <a:srgbClr val="FF9999"/>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68" name="Text Box 42"/>
            <p:cNvSpPr txBox="1">
              <a:spLocks noChangeArrowheads="1"/>
            </p:cNvSpPr>
            <p:nvPr/>
          </p:nvSpPr>
          <p:spPr bwMode="auto">
            <a:xfrm>
              <a:off x="5092700" y="1565092"/>
              <a:ext cx="154463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ARM1136JF-S™</a:t>
              </a:r>
              <a:endParaRPr lang="en-US" altLang="en-US" sz="1400" b="1" baseline="30000">
                <a:solidFill>
                  <a:srgbClr val="000000"/>
                </a:solidFill>
              </a:endParaRPr>
            </a:p>
          </p:txBody>
        </p:sp>
      </p:grpSp>
    </p:spTree>
    <p:extLst>
      <p:ext uri="{BB962C8B-B14F-4D97-AF65-F5344CB8AC3E}">
        <p14:creationId xmlns:p14="http://schemas.microsoft.com/office/powerpoint/2010/main" val="35590256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a Dezső\Documents\arm_processors\armhisto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5" y="1073425"/>
            <a:ext cx="8145905" cy="576098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462735" y="2123856"/>
            <a:ext cx="3690165" cy="3735414"/>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6" name="Title 1"/>
          <p:cNvSpPr>
            <a:spLocks noGrp="1"/>
          </p:cNvSpPr>
          <p:nvPr>
            <p:ph type="title"/>
          </p:nvPr>
        </p:nvSpPr>
        <p:spPr>
          <a:xfrm>
            <a:off x="0" y="-33123"/>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5. </a:t>
            </a:r>
            <a:r>
              <a:rPr lang="hu-HU" sz="1700" dirty="0">
                <a:solidFill>
                  <a:srgbClr val="FFFFFF"/>
                </a:solidFill>
              </a:rPr>
              <a:t>Processors implementing the Armv3 - v6 ISA (</a:t>
            </a:r>
            <a:r>
              <a:rPr lang="en-GB" sz="1700" dirty="0">
                <a:solidFill>
                  <a:srgbClr val="FFFFFF"/>
                </a:solidFill>
              </a:rPr>
              <a:t>4</a:t>
            </a:r>
            <a:r>
              <a:rPr lang="hu-HU" sz="1700" dirty="0">
                <a:solidFill>
                  <a:srgbClr val="FFFFFF"/>
                </a:solidFill>
              </a:rPr>
              <a:t>)</a:t>
            </a:r>
            <a:endParaRPr lang="en-US" sz="1700" dirty="0">
              <a:solidFill>
                <a:srgbClr val="FFFFFF"/>
              </a:solidFill>
            </a:endParaRPr>
          </a:p>
        </p:txBody>
      </p:sp>
      <p:sp>
        <p:nvSpPr>
          <p:cNvPr id="7" name="TextBox 6"/>
          <p:cNvSpPr txBox="1"/>
          <p:nvPr/>
        </p:nvSpPr>
        <p:spPr>
          <a:xfrm>
            <a:off x="72880" y="413665"/>
            <a:ext cx="8476679" cy="369332"/>
          </a:xfrm>
          <a:prstGeom prst="rect">
            <a:avLst/>
          </a:prstGeom>
          <a:noFill/>
        </p:spPr>
        <p:txBody>
          <a:bodyPr wrap="none" rtlCol="0">
            <a:spAutoFit/>
          </a:bodyPr>
          <a:lstStyle/>
          <a:p>
            <a:r>
              <a:rPr lang="en-US" dirty="0">
                <a:solidFill>
                  <a:srgbClr val="333399"/>
                </a:solidFill>
              </a:rPr>
              <a:t>5.</a:t>
            </a:r>
            <a:r>
              <a:rPr lang="hu-HU" dirty="0">
                <a:solidFill>
                  <a:srgbClr val="333399"/>
                </a:solidFill>
              </a:rPr>
              <a:t> </a:t>
            </a:r>
            <a:r>
              <a:rPr lang="en-GB" dirty="0">
                <a:solidFill>
                  <a:srgbClr val="333399"/>
                </a:solidFill>
              </a:rPr>
              <a:t>CPUs</a:t>
            </a:r>
            <a:r>
              <a:rPr lang="hu-HU" dirty="0">
                <a:solidFill>
                  <a:srgbClr val="333399"/>
                </a:solidFill>
              </a:rPr>
              <a:t> implementing the </a:t>
            </a:r>
            <a:r>
              <a:rPr lang="en-US" dirty="0" err="1">
                <a:solidFill>
                  <a:srgbClr val="333399"/>
                </a:solidFill>
              </a:rPr>
              <a:t>Armv</a:t>
            </a:r>
            <a:r>
              <a:rPr lang="hu-HU" dirty="0">
                <a:solidFill>
                  <a:srgbClr val="333399"/>
                </a:solidFill>
              </a:rPr>
              <a:t>3</a:t>
            </a:r>
            <a:r>
              <a:rPr lang="en-US" dirty="0">
                <a:solidFill>
                  <a:srgbClr val="333399"/>
                </a:solidFill>
              </a:rPr>
              <a:t> –v6</a:t>
            </a:r>
            <a:r>
              <a:rPr lang="hu-HU" dirty="0">
                <a:solidFill>
                  <a:srgbClr val="333399"/>
                </a:solidFill>
              </a:rPr>
              <a:t> ISA </a:t>
            </a:r>
            <a:r>
              <a:rPr lang="en-GB" dirty="0">
                <a:solidFill>
                  <a:srgbClr val="333399"/>
                </a:solidFill>
              </a:rPr>
              <a:t>and their use in mobiles </a:t>
            </a:r>
            <a:r>
              <a:rPr lang="en-US" dirty="0">
                <a:solidFill>
                  <a:srgbClr val="000000"/>
                </a:solidFill>
              </a:rPr>
              <a:t>[</a:t>
            </a:r>
            <a:r>
              <a:rPr lang="hu-HU" dirty="0">
                <a:solidFill>
                  <a:srgbClr val="000000"/>
                </a:solidFill>
              </a:rPr>
              <a:t>5</a:t>
            </a:r>
            <a:r>
              <a:rPr lang="en-US" dirty="0">
                <a:solidFill>
                  <a:srgbClr val="000000"/>
                </a:solidFill>
              </a:rPr>
              <a:t>]</a:t>
            </a:r>
          </a:p>
        </p:txBody>
      </p:sp>
    </p:spTree>
    <p:extLst>
      <p:ext uri="{BB962C8B-B14F-4D97-AF65-F5344CB8AC3E}">
        <p14:creationId xmlns:p14="http://schemas.microsoft.com/office/powerpoint/2010/main" val="32621686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21" y="967535"/>
            <a:ext cx="7551718" cy="5861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046" y="413665"/>
            <a:ext cx="7817718" cy="369332"/>
          </a:xfrm>
          <a:prstGeom prst="rect">
            <a:avLst/>
          </a:prstGeom>
          <a:noFill/>
        </p:spPr>
        <p:txBody>
          <a:bodyPr wrap="none" rtlCol="0">
            <a:spAutoFit/>
          </a:bodyPr>
          <a:lstStyle/>
          <a:p>
            <a:r>
              <a:rPr lang="en-US" dirty="0">
                <a:solidFill>
                  <a:srgbClr val="2D2D8A"/>
                </a:solidFill>
              </a:rPr>
              <a:t>Evolution of the pipeline length</a:t>
            </a:r>
            <a:r>
              <a:rPr lang="hu-HU" dirty="0">
                <a:solidFill>
                  <a:srgbClr val="2D2D8A"/>
                </a:solidFill>
              </a:rPr>
              <a:t> of</a:t>
            </a:r>
            <a:r>
              <a:rPr lang="en-US" dirty="0">
                <a:solidFill>
                  <a:srgbClr val="2D2D8A"/>
                </a:solidFill>
              </a:rPr>
              <a:t> ARM</a:t>
            </a:r>
            <a:r>
              <a:rPr lang="hu-HU" dirty="0">
                <a:solidFill>
                  <a:srgbClr val="2D2D8A"/>
                </a:solidFill>
              </a:rPr>
              <a:t> v4</a:t>
            </a:r>
            <a:r>
              <a:rPr lang="en-US" dirty="0">
                <a:solidFill>
                  <a:srgbClr val="2D2D8A"/>
                </a:solidFill>
              </a:rPr>
              <a:t> – </a:t>
            </a:r>
            <a:r>
              <a:rPr lang="hu-HU" dirty="0">
                <a:solidFill>
                  <a:srgbClr val="2D2D8A"/>
                </a:solidFill>
              </a:rPr>
              <a:t>v6 based</a:t>
            </a:r>
            <a:r>
              <a:rPr lang="en-US" dirty="0">
                <a:solidFill>
                  <a:srgbClr val="2D2D8A"/>
                </a:solidFill>
              </a:rPr>
              <a:t> CPUs </a:t>
            </a:r>
            <a:r>
              <a:rPr lang="en-US" dirty="0">
                <a:solidFill>
                  <a:srgbClr val="000000"/>
                </a:solidFill>
              </a:rPr>
              <a:t>[</a:t>
            </a:r>
            <a:r>
              <a:rPr lang="hu-HU" dirty="0">
                <a:solidFill>
                  <a:srgbClr val="000000"/>
                </a:solidFill>
              </a:rPr>
              <a:t>8</a:t>
            </a:r>
            <a:r>
              <a:rPr lang="en-US" dirty="0">
                <a:solidFill>
                  <a:srgbClr val="000000"/>
                </a:solidFill>
              </a:rPr>
              <a:t>]</a:t>
            </a:r>
          </a:p>
        </p:txBody>
      </p:sp>
      <p:sp>
        <p:nvSpPr>
          <p:cNvPr id="6" name="Title 1"/>
          <p:cNvSpPr>
            <a:spLocks noGrp="1"/>
          </p:cNvSpPr>
          <p:nvPr>
            <p:ph type="title"/>
          </p:nvPr>
        </p:nvSpPr>
        <p:spPr>
          <a:xfrm>
            <a:off x="0" y="-364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5</a:t>
            </a:r>
            <a:r>
              <a:rPr lang="hu-HU" sz="1700" dirty="0">
                <a:solidFill>
                  <a:srgbClr val="FFFFFF"/>
                </a:solidFill>
              </a:rPr>
              <a:t>)</a:t>
            </a:r>
            <a:endParaRPr lang="en-US" sz="1700" dirty="0">
              <a:solidFill>
                <a:srgbClr val="FFFFFF"/>
              </a:solidFill>
            </a:endParaRPr>
          </a:p>
        </p:txBody>
      </p:sp>
      <p:sp>
        <p:nvSpPr>
          <p:cNvPr id="2" name="TextBox 1"/>
          <p:cNvSpPr txBox="1"/>
          <p:nvPr/>
        </p:nvSpPr>
        <p:spPr>
          <a:xfrm>
            <a:off x="573220" y="1853825"/>
            <a:ext cx="803425" cy="307777"/>
          </a:xfrm>
          <a:prstGeom prst="rect">
            <a:avLst/>
          </a:prstGeom>
          <a:noFill/>
        </p:spPr>
        <p:txBody>
          <a:bodyPr wrap="none" rtlCol="0">
            <a:spAutoFit/>
          </a:bodyPr>
          <a:lstStyle/>
          <a:p>
            <a:r>
              <a:rPr lang="hu-HU" sz="1400" dirty="0"/>
              <a:t>Armv4</a:t>
            </a:r>
          </a:p>
        </p:txBody>
      </p:sp>
      <p:sp>
        <p:nvSpPr>
          <p:cNvPr id="7" name="TextBox 6"/>
          <p:cNvSpPr txBox="1"/>
          <p:nvPr/>
        </p:nvSpPr>
        <p:spPr>
          <a:xfrm>
            <a:off x="573220" y="2986208"/>
            <a:ext cx="803425" cy="307777"/>
          </a:xfrm>
          <a:prstGeom prst="rect">
            <a:avLst/>
          </a:prstGeom>
          <a:noFill/>
        </p:spPr>
        <p:txBody>
          <a:bodyPr wrap="none" rtlCol="0">
            <a:spAutoFit/>
          </a:bodyPr>
          <a:lstStyle/>
          <a:p>
            <a:r>
              <a:rPr lang="hu-HU" sz="1400" dirty="0"/>
              <a:t>Armv4</a:t>
            </a:r>
          </a:p>
        </p:txBody>
      </p:sp>
      <p:sp>
        <p:nvSpPr>
          <p:cNvPr id="8" name="TextBox 7"/>
          <p:cNvSpPr txBox="1"/>
          <p:nvPr/>
        </p:nvSpPr>
        <p:spPr>
          <a:xfrm>
            <a:off x="566555" y="4066328"/>
            <a:ext cx="803425" cy="307777"/>
          </a:xfrm>
          <a:prstGeom prst="rect">
            <a:avLst/>
          </a:prstGeom>
          <a:noFill/>
        </p:spPr>
        <p:txBody>
          <a:bodyPr wrap="none" rtlCol="0">
            <a:spAutoFit/>
          </a:bodyPr>
          <a:lstStyle/>
          <a:p>
            <a:r>
              <a:rPr lang="hu-HU" sz="1400" dirty="0"/>
              <a:t>Armv5</a:t>
            </a:r>
          </a:p>
        </p:txBody>
      </p:sp>
      <p:sp>
        <p:nvSpPr>
          <p:cNvPr id="9" name="TextBox 8"/>
          <p:cNvSpPr txBox="1"/>
          <p:nvPr/>
        </p:nvSpPr>
        <p:spPr>
          <a:xfrm>
            <a:off x="566555" y="4966428"/>
            <a:ext cx="803425" cy="307777"/>
          </a:xfrm>
          <a:prstGeom prst="rect">
            <a:avLst/>
          </a:prstGeom>
          <a:noFill/>
        </p:spPr>
        <p:txBody>
          <a:bodyPr wrap="none" rtlCol="0">
            <a:spAutoFit/>
          </a:bodyPr>
          <a:lstStyle/>
          <a:p>
            <a:r>
              <a:rPr lang="hu-HU" sz="1400" dirty="0"/>
              <a:t>Armv5</a:t>
            </a:r>
          </a:p>
        </p:txBody>
      </p:sp>
      <p:sp>
        <p:nvSpPr>
          <p:cNvPr id="10" name="TextBox 9"/>
          <p:cNvSpPr txBox="1"/>
          <p:nvPr/>
        </p:nvSpPr>
        <p:spPr>
          <a:xfrm>
            <a:off x="566555" y="5974649"/>
            <a:ext cx="803425" cy="307777"/>
          </a:xfrm>
          <a:prstGeom prst="rect">
            <a:avLst/>
          </a:prstGeom>
          <a:noFill/>
        </p:spPr>
        <p:txBody>
          <a:bodyPr wrap="none" rtlCol="0">
            <a:spAutoFit/>
          </a:bodyPr>
          <a:lstStyle/>
          <a:p>
            <a:r>
              <a:rPr lang="hu-HU" sz="1400" dirty="0"/>
              <a:t>Armv6</a:t>
            </a:r>
          </a:p>
        </p:txBody>
      </p:sp>
    </p:spTree>
    <p:extLst>
      <p:ext uri="{BB962C8B-B14F-4D97-AF65-F5344CB8AC3E}">
        <p14:creationId xmlns:p14="http://schemas.microsoft.com/office/powerpoint/2010/main" val="34356545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744"/>
          <a:stretch/>
        </p:blipFill>
        <p:spPr bwMode="auto">
          <a:xfrm>
            <a:off x="293820" y="976236"/>
            <a:ext cx="8629650" cy="5373970"/>
          </a:xfrm>
          <a:prstGeom prst="rect">
            <a:avLst/>
          </a:prstGeom>
          <a:noFill/>
          <a:ln>
            <a:noFill/>
          </a:ln>
        </p:spPr>
      </p:pic>
      <p:sp>
        <p:nvSpPr>
          <p:cNvPr id="4" name="TextBox 3"/>
          <p:cNvSpPr txBox="1"/>
          <p:nvPr/>
        </p:nvSpPr>
        <p:spPr>
          <a:xfrm>
            <a:off x="72883" y="413665"/>
            <a:ext cx="8052204" cy="369332"/>
          </a:xfrm>
          <a:prstGeom prst="rect">
            <a:avLst/>
          </a:prstGeom>
          <a:noFill/>
        </p:spPr>
        <p:txBody>
          <a:bodyPr wrap="none" rtlCol="0">
            <a:spAutoFit/>
          </a:bodyPr>
          <a:lstStyle/>
          <a:p>
            <a:r>
              <a:rPr lang="en-US" dirty="0">
                <a:solidFill>
                  <a:srgbClr val="2D2D8A"/>
                </a:solidFill>
              </a:rPr>
              <a:t>Main features of the </a:t>
            </a:r>
            <a:r>
              <a:rPr lang="en-US" dirty="0" err="1">
                <a:solidFill>
                  <a:srgbClr val="2D2D8A"/>
                </a:solidFill>
              </a:rPr>
              <a:t>Armv</a:t>
            </a:r>
            <a:r>
              <a:rPr lang="hu-HU" dirty="0">
                <a:solidFill>
                  <a:srgbClr val="2D2D8A"/>
                </a:solidFill>
              </a:rPr>
              <a:t>5</a:t>
            </a:r>
            <a:r>
              <a:rPr lang="en-US" dirty="0">
                <a:solidFill>
                  <a:srgbClr val="2D2D8A"/>
                </a:solidFill>
              </a:rPr>
              <a:t> – </a:t>
            </a:r>
            <a:r>
              <a:rPr lang="hu-HU" dirty="0">
                <a:solidFill>
                  <a:srgbClr val="2D2D8A"/>
                </a:solidFill>
              </a:rPr>
              <a:t>v6</a:t>
            </a:r>
            <a:r>
              <a:rPr lang="en-US" dirty="0">
                <a:solidFill>
                  <a:srgbClr val="2D2D8A"/>
                </a:solidFill>
              </a:rPr>
              <a:t> based CPUs </a:t>
            </a:r>
            <a:r>
              <a:rPr lang="hu-HU" dirty="0">
                <a:solidFill>
                  <a:srgbClr val="2D2D8A"/>
                </a:solidFill>
              </a:rPr>
              <a:t>(≈1999-2003) </a:t>
            </a:r>
            <a:r>
              <a:rPr lang="en-US" dirty="0">
                <a:solidFill>
                  <a:srgbClr val="000000"/>
                </a:solidFill>
              </a:rPr>
              <a:t>[</a:t>
            </a:r>
            <a:r>
              <a:rPr lang="hu-HU" dirty="0">
                <a:solidFill>
                  <a:srgbClr val="000000"/>
                </a:solidFill>
              </a:rPr>
              <a:t>57</a:t>
            </a:r>
            <a:r>
              <a:rPr lang="en-US" dirty="0">
                <a:solidFill>
                  <a:srgbClr val="000000"/>
                </a:solidFill>
              </a:rPr>
              <a:t>] </a:t>
            </a:r>
          </a:p>
        </p:txBody>
      </p:sp>
      <p:sp>
        <p:nvSpPr>
          <p:cNvPr id="6" name="Title 1"/>
          <p:cNvSpPr>
            <a:spLocks noGrp="1"/>
          </p:cNvSpPr>
          <p:nvPr>
            <p:ph type="title"/>
          </p:nvPr>
        </p:nvSpPr>
        <p:spPr>
          <a:xfrm>
            <a:off x="0" y="-272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6</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18502220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846" y="413665"/>
            <a:ext cx="8277009" cy="369332"/>
          </a:xfrm>
          <a:prstGeom prst="rect">
            <a:avLst/>
          </a:prstGeom>
          <a:noFill/>
        </p:spPr>
        <p:txBody>
          <a:bodyPr wrap="none" rtlCol="0">
            <a:spAutoFit/>
          </a:bodyPr>
          <a:lstStyle/>
          <a:p>
            <a:r>
              <a:rPr lang="hu-HU" dirty="0">
                <a:solidFill>
                  <a:srgbClr val="2D2D8A"/>
                </a:solidFill>
              </a:rPr>
              <a:t>Introduction of mu</a:t>
            </a:r>
            <a:r>
              <a:rPr lang="en-US" dirty="0">
                <a:solidFill>
                  <a:srgbClr val="2D2D8A"/>
                </a:solidFill>
              </a:rPr>
              <a:t>l</a:t>
            </a:r>
            <a:r>
              <a:rPr lang="hu-HU" dirty="0">
                <a:solidFill>
                  <a:srgbClr val="2D2D8A"/>
                </a:solidFill>
              </a:rPr>
              <a:t>ticore </a:t>
            </a:r>
            <a:r>
              <a:rPr lang="en-GB" dirty="0">
                <a:solidFill>
                  <a:srgbClr val="2D2D8A"/>
                </a:solidFill>
              </a:rPr>
              <a:t>CPUs</a:t>
            </a:r>
            <a:r>
              <a:rPr lang="hu-HU" dirty="0">
                <a:solidFill>
                  <a:srgbClr val="2D2D8A"/>
                </a:solidFill>
              </a:rPr>
              <a:t> by ARM: t</a:t>
            </a:r>
            <a:r>
              <a:rPr lang="en-US" dirty="0">
                <a:solidFill>
                  <a:srgbClr val="2D2D8A"/>
                </a:solidFill>
              </a:rPr>
              <a:t>he ARM11 </a:t>
            </a:r>
            <a:r>
              <a:rPr lang="en-US" dirty="0" err="1">
                <a:solidFill>
                  <a:srgbClr val="2D2D8A"/>
                </a:solidFill>
              </a:rPr>
              <a:t>MPCore</a:t>
            </a:r>
            <a:r>
              <a:rPr lang="en-US" dirty="0">
                <a:solidFill>
                  <a:srgbClr val="2D2D8A"/>
                </a:solidFill>
              </a:rPr>
              <a:t> (Armv6)</a:t>
            </a:r>
          </a:p>
        </p:txBody>
      </p:sp>
      <p:sp>
        <p:nvSpPr>
          <p:cNvPr id="10" name="Title 1"/>
          <p:cNvSpPr>
            <a:spLocks noGrp="1"/>
          </p:cNvSpPr>
          <p:nvPr>
            <p:ph type="title"/>
          </p:nvPr>
        </p:nvSpPr>
        <p:spPr>
          <a:xfrm>
            <a:off x="0" y="-268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7</a:t>
            </a:r>
            <a:r>
              <a:rPr lang="hu-HU" sz="1700" dirty="0">
                <a:solidFill>
                  <a:srgbClr val="FFFFFF"/>
                </a:solidFill>
              </a:rPr>
              <a:t>)</a:t>
            </a:r>
            <a:endParaRPr lang="en-US" sz="1700" dirty="0">
              <a:solidFill>
                <a:srgbClr val="FFFFFF"/>
              </a:solidFill>
            </a:endParaRPr>
          </a:p>
        </p:txBody>
      </p:sp>
      <p:sp>
        <p:nvSpPr>
          <p:cNvPr id="5" name="TextBox 4"/>
          <p:cNvSpPr txBox="1"/>
          <p:nvPr/>
        </p:nvSpPr>
        <p:spPr>
          <a:xfrm>
            <a:off x="205634" y="773705"/>
            <a:ext cx="9009967" cy="907941"/>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solidFill>
                  <a:srgbClr val="000000"/>
                </a:solidFill>
              </a:rPr>
              <a:t>07/2003: First public disclosure</a:t>
            </a:r>
            <a:r>
              <a:rPr lang="hu-HU" sz="1600" dirty="0">
                <a:solidFill>
                  <a:srgbClr val="000000"/>
                </a:solidFill>
              </a:rPr>
              <a:t> of the ARM11 MPCore.</a:t>
            </a:r>
            <a:endParaRPr lang="en-US" sz="1600" dirty="0">
              <a:solidFill>
                <a:srgbClr val="000000"/>
              </a:solidFill>
            </a:endParaRPr>
          </a:p>
          <a:p>
            <a:pPr marL="285750" indent="-285750">
              <a:buFont typeface="Arial" panose="020B0604020202020204" pitchFamily="34" charset="0"/>
              <a:buChar char="•"/>
            </a:pPr>
            <a:r>
              <a:rPr lang="en-US" sz="1600" dirty="0">
                <a:solidFill>
                  <a:srgbClr val="0070C0"/>
                </a:solidFill>
              </a:rPr>
              <a:t>05/2004</a:t>
            </a:r>
            <a:r>
              <a:rPr lang="en-US" sz="1600" dirty="0">
                <a:solidFill>
                  <a:srgbClr val="000000"/>
                </a:solidFill>
              </a:rPr>
              <a:t>: </a:t>
            </a:r>
            <a:r>
              <a:rPr lang="en-US" sz="1600" dirty="0">
                <a:solidFill>
                  <a:srgbClr val="FF0000"/>
                </a:solidFill>
              </a:rPr>
              <a:t>ARM11 </a:t>
            </a:r>
            <a:r>
              <a:rPr lang="en-US" sz="1600" dirty="0" err="1">
                <a:solidFill>
                  <a:srgbClr val="FF0000"/>
                </a:solidFill>
              </a:rPr>
              <a:t>MPCore</a:t>
            </a:r>
            <a:r>
              <a:rPr lang="en-US" sz="1600" dirty="0">
                <a:solidFill>
                  <a:srgbClr val="FF0000"/>
                </a:solidFill>
              </a:rPr>
              <a:t> </a:t>
            </a:r>
            <a:r>
              <a:rPr lang="en-US" sz="1600" dirty="0">
                <a:solidFill>
                  <a:srgbClr val="000000"/>
                </a:solidFill>
              </a:rPr>
              <a:t>(</a:t>
            </a:r>
            <a:r>
              <a:rPr lang="en-US" sz="1600" dirty="0">
                <a:solidFill>
                  <a:srgbClr val="0070C0"/>
                </a:solidFill>
              </a:rPr>
              <a:t>multi core ARM11 with 1-4 cores</a:t>
            </a:r>
            <a:r>
              <a:rPr lang="en-US" sz="1600" dirty="0">
                <a:solidFill>
                  <a:srgbClr val="000000"/>
                </a:solidFill>
              </a:rPr>
              <a:t>) available for licensing</a:t>
            </a:r>
          </a:p>
          <a:p>
            <a:pPr>
              <a:spcAft>
                <a:spcPts val="400"/>
              </a:spcAft>
            </a:pPr>
            <a:r>
              <a:rPr lang="en-US" sz="1600" dirty="0">
                <a:solidFill>
                  <a:srgbClr val="000000"/>
                </a:solidFill>
              </a:rPr>
              <a:t>                 with an evaluation system for early software development.</a:t>
            </a:r>
            <a:r>
              <a:rPr lang="hu-HU" sz="1600" dirty="0">
                <a:solidFill>
                  <a:srgbClr val="000000"/>
                </a:solidFill>
              </a:rPr>
              <a:t>               </a:t>
            </a:r>
            <a:endParaRPr lang="en-US" sz="1600" dirty="0">
              <a:solidFill>
                <a:srgbClr val="000000"/>
              </a:solidFill>
            </a:endParaRPr>
          </a:p>
        </p:txBody>
      </p:sp>
      <p:sp>
        <p:nvSpPr>
          <p:cNvPr id="8" name="TextBox 7"/>
          <p:cNvSpPr txBox="1"/>
          <p:nvPr/>
        </p:nvSpPr>
        <p:spPr>
          <a:xfrm>
            <a:off x="193770" y="2431049"/>
            <a:ext cx="8820980" cy="90794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600" dirty="0"/>
              <a:t>the</a:t>
            </a:r>
            <a:r>
              <a:rPr lang="en-US" sz="1600" dirty="0">
                <a:solidFill>
                  <a:srgbClr val="FF0000"/>
                </a:solidFill>
              </a:rPr>
              <a:t> IEM (</a:t>
            </a:r>
            <a:r>
              <a:rPr lang="hu-HU" sz="1600" dirty="0">
                <a:solidFill>
                  <a:srgbClr val="FF0000"/>
                </a:solidFill>
              </a:rPr>
              <a:t>I</a:t>
            </a:r>
            <a:r>
              <a:rPr lang="en-US" sz="1600" dirty="0" err="1">
                <a:solidFill>
                  <a:srgbClr val="FF0000"/>
                </a:solidFill>
              </a:rPr>
              <a:t>ntelligent</a:t>
            </a:r>
            <a:r>
              <a:rPr lang="en-US" sz="1600" dirty="0">
                <a:solidFill>
                  <a:srgbClr val="FF0000"/>
                </a:solidFill>
              </a:rPr>
              <a:t> Energy Manager)</a:t>
            </a:r>
          </a:p>
          <a:p>
            <a:r>
              <a:rPr lang="en-US" sz="1600" dirty="0"/>
              <a:t>    It dynamically predicts the required performance and lowers</a:t>
            </a:r>
            <a:r>
              <a:rPr lang="hu-HU" sz="1600" dirty="0"/>
              <a:t> </a:t>
            </a:r>
            <a:r>
              <a:rPr lang="en-US" sz="1600" dirty="0"/>
              <a:t>the voltage and</a:t>
            </a:r>
            <a:endParaRPr lang="hu-HU" sz="1600" dirty="0"/>
          </a:p>
          <a:p>
            <a:r>
              <a:rPr lang="hu-HU" sz="1600" dirty="0"/>
              <a:t>      </a:t>
            </a:r>
            <a:r>
              <a:rPr lang="en-US" sz="1600" dirty="0"/>
              <a:t>frequency</a:t>
            </a:r>
            <a:r>
              <a:rPr lang="hu-HU" sz="1600" dirty="0"/>
              <a:t> accordingly.</a:t>
            </a:r>
            <a:r>
              <a:rPr lang="en-US" sz="1600" dirty="0"/>
              <a:t> </a:t>
            </a:r>
          </a:p>
        </p:txBody>
      </p:sp>
      <p:sp>
        <p:nvSpPr>
          <p:cNvPr id="2" name="TextBox 1"/>
          <p:cNvSpPr txBox="1"/>
          <p:nvPr/>
        </p:nvSpPr>
        <p:spPr>
          <a:xfrm>
            <a:off x="203395" y="2007890"/>
            <a:ext cx="4001032" cy="338554"/>
          </a:xfrm>
          <a:prstGeom prst="rect">
            <a:avLst/>
          </a:prstGeom>
          <a:noFill/>
        </p:spPr>
        <p:txBody>
          <a:bodyPr wrap="none" rtlCol="0">
            <a:spAutoFit/>
          </a:bodyPr>
          <a:lstStyle/>
          <a:p>
            <a:pPr marL="285750" indent="-285750">
              <a:buFont typeface="Arial" panose="020B0604020202020204" pitchFamily="34" charset="0"/>
              <a:buChar char="•"/>
            </a:pPr>
            <a:r>
              <a:rPr lang="en-US" sz="1600">
                <a:solidFill>
                  <a:srgbClr val="000000"/>
                </a:solidFill>
              </a:rPr>
              <a:t>The ARM11 </a:t>
            </a:r>
            <a:r>
              <a:rPr lang="en-US" sz="1600" err="1">
                <a:solidFill>
                  <a:srgbClr val="000000"/>
                </a:solidFill>
              </a:rPr>
              <a:t>MPCore</a:t>
            </a:r>
            <a:r>
              <a:rPr lang="en-US" sz="1600">
                <a:solidFill>
                  <a:srgbClr val="000000"/>
                </a:solidFill>
              </a:rPr>
              <a:t> incorporates:</a:t>
            </a:r>
            <a:endParaRPr lang="hu-HU" sz="1600"/>
          </a:p>
        </p:txBody>
      </p:sp>
      <p:sp>
        <p:nvSpPr>
          <p:cNvPr id="3" name="TextBox 2"/>
          <p:cNvSpPr txBox="1"/>
          <p:nvPr/>
        </p:nvSpPr>
        <p:spPr>
          <a:xfrm>
            <a:off x="206080" y="1636641"/>
            <a:ext cx="9631070" cy="338554"/>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srgbClr val="000000"/>
                </a:solidFill>
              </a:rPr>
              <a:t>It i</a:t>
            </a:r>
            <a:r>
              <a:rPr lang="en-US" sz="1600" dirty="0">
                <a:solidFill>
                  <a:srgbClr val="000000"/>
                </a:solidFill>
              </a:rPr>
              <a:t>s basically a </a:t>
            </a:r>
            <a:r>
              <a:rPr lang="en-US" sz="1600" dirty="0">
                <a:solidFill>
                  <a:srgbClr val="FF0000"/>
                </a:solidFill>
              </a:rPr>
              <a:t>cache coherent symmetric multicore </a:t>
            </a:r>
            <a:r>
              <a:rPr lang="en-US" sz="1600" dirty="0">
                <a:solidFill>
                  <a:srgbClr val="0070C0"/>
                </a:solidFill>
              </a:rPr>
              <a:t>with up to 4 cores</a:t>
            </a:r>
            <a:endParaRPr lang="hu-HU" sz="1600" dirty="0">
              <a:solidFill>
                <a:srgbClr val="0070C0"/>
              </a:solidFill>
            </a:endParaRPr>
          </a:p>
        </p:txBody>
      </p:sp>
    </p:spTree>
    <p:extLst>
      <p:ext uri="{BB962C8B-B14F-4D97-AF65-F5344CB8AC3E}">
        <p14:creationId xmlns:p14="http://schemas.microsoft.com/office/powerpoint/2010/main" val="134734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900"/>
            <a:ext cx="9144000" cy="44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050" y="413665"/>
            <a:ext cx="4869410" cy="369332"/>
          </a:xfrm>
          <a:prstGeom prst="rect">
            <a:avLst/>
          </a:prstGeom>
          <a:noFill/>
        </p:spPr>
        <p:txBody>
          <a:bodyPr wrap="none" rtlCol="0">
            <a:spAutoFit/>
          </a:bodyPr>
          <a:lstStyle/>
          <a:p>
            <a:r>
              <a:rPr lang="en-US" dirty="0">
                <a:solidFill>
                  <a:srgbClr val="2D2D8A"/>
                </a:solidFill>
              </a:rPr>
              <a:t>Block diagram of the </a:t>
            </a:r>
            <a:r>
              <a:rPr lang="en-US" dirty="0" err="1">
                <a:solidFill>
                  <a:srgbClr val="2D2D8A"/>
                </a:solidFill>
              </a:rPr>
              <a:t>ARM11</a:t>
            </a:r>
            <a:r>
              <a:rPr lang="en-US" dirty="0">
                <a:solidFill>
                  <a:srgbClr val="2D2D8A"/>
                </a:solidFill>
              </a:rPr>
              <a:t> MP</a:t>
            </a:r>
            <a:r>
              <a:rPr lang="hu-HU" dirty="0">
                <a:solidFill>
                  <a:srgbClr val="2D2D8A"/>
                </a:solidFill>
              </a:rPr>
              <a:t>Core</a:t>
            </a:r>
            <a:r>
              <a:rPr lang="en-US" dirty="0">
                <a:solidFill>
                  <a:srgbClr val="2D2D8A"/>
                </a:solidFill>
              </a:rPr>
              <a:t> </a:t>
            </a:r>
            <a:r>
              <a:rPr lang="en-US" dirty="0">
                <a:solidFill>
                  <a:srgbClr val="000000"/>
                </a:solidFill>
              </a:rPr>
              <a:t>[</a:t>
            </a:r>
            <a:r>
              <a:rPr lang="hu-HU" dirty="0">
                <a:solidFill>
                  <a:srgbClr val="000000"/>
                </a:solidFill>
              </a:rPr>
              <a:t>9</a:t>
            </a:r>
            <a:r>
              <a:rPr lang="en-US" dirty="0">
                <a:solidFill>
                  <a:srgbClr val="000000"/>
                </a:solidFill>
              </a:rPr>
              <a:t>]</a:t>
            </a:r>
          </a:p>
        </p:txBody>
      </p:sp>
      <p:sp>
        <p:nvSpPr>
          <p:cNvPr id="8" name="TextBox 7"/>
          <p:cNvSpPr txBox="1"/>
          <p:nvPr/>
        </p:nvSpPr>
        <p:spPr>
          <a:xfrm>
            <a:off x="190573" y="6084295"/>
            <a:ext cx="5670142" cy="338554"/>
          </a:xfrm>
          <a:prstGeom prst="rect">
            <a:avLst/>
          </a:prstGeom>
          <a:noFill/>
        </p:spPr>
        <p:txBody>
          <a:bodyPr wrap="none" rtlCol="0">
            <a:spAutoFit/>
          </a:bodyPr>
          <a:lstStyle/>
          <a:p>
            <a:r>
              <a:rPr lang="en-US" sz="1600">
                <a:solidFill>
                  <a:srgbClr val="000000"/>
                </a:solidFill>
              </a:rPr>
              <a:t>Note that the ARM11 MP</a:t>
            </a:r>
            <a:r>
              <a:rPr lang="hu-HU" sz="1600">
                <a:solidFill>
                  <a:srgbClr val="000000"/>
                </a:solidFill>
              </a:rPr>
              <a:t>Core</a:t>
            </a:r>
            <a:r>
              <a:rPr lang="en-US" sz="1600">
                <a:solidFill>
                  <a:srgbClr val="000000"/>
                </a:solidFill>
              </a:rPr>
              <a:t> </a:t>
            </a:r>
            <a:r>
              <a:rPr lang="en-US" sz="1600">
                <a:solidFill>
                  <a:srgbClr val="0070C0"/>
                </a:solidFill>
              </a:rPr>
              <a:t>does not include an L2</a:t>
            </a:r>
            <a:r>
              <a:rPr lang="en-US" sz="1600">
                <a:solidFill>
                  <a:srgbClr val="000000"/>
                </a:solidFill>
              </a:rPr>
              <a:t>.</a:t>
            </a:r>
          </a:p>
        </p:txBody>
      </p:sp>
      <p:sp>
        <p:nvSpPr>
          <p:cNvPr id="9" name="Title 1"/>
          <p:cNvSpPr>
            <a:spLocks noGrp="1"/>
          </p:cNvSpPr>
          <p:nvPr>
            <p:ph type="title"/>
          </p:nvPr>
        </p:nvSpPr>
        <p:spPr>
          <a:xfrm>
            <a:off x="0" y="-268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8</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39216419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6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9</a:t>
            </a:r>
            <a:r>
              <a:rPr lang="hu-HU" sz="1700" dirty="0">
                <a:solidFill>
                  <a:srgbClr val="FFFFFF"/>
                </a:solidFill>
              </a:rPr>
              <a:t>)</a:t>
            </a:r>
            <a:endParaRPr lang="en-US" sz="1700"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60368270"/>
              </p:ext>
            </p:extLst>
          </p:nvPr>
        </p:nvGraphicFramePr>
        <p:xfrm>
          <a:off x="926595" y="1223755"/>
          <a:ext cx="7110790" cy="5116786"/>
        </p:xfrm>
        <a:graphic>
          <a:graphicData uri="http://schemas.openxmlformats.org/drawingml/2006/table">
            <a:tbl>
              <a:tblPr firstRow="1" bandRow="1">
                <a:tableStyleId>{5C22544A-7EE6-4342-B048-85BDC9FD1C3A}</a:tableStyleId>
              </a:tblPr>
              <a:tblGrid>
                <a:gridCol w="1485165">
                  <a:extLst>
                    <a:ext uri="{9D8B030D-6E8A-4147-A177-3AD203B41FA5}">
                      <a16:colId xmlns:a16="http://schemas.microsoft.com/office/drawing/2014/main" val="20000"/>
                    </a:ext>
                  </a:extLst>
                </a:gridCol>
                <a:gridCol w="5625625">
                  <a:extLst>
                    <a:ext uri="{9D8B030D-6E8A-4147-A177-3AD203B41FA5}">
                      <a16:colId xmlns:a16="http://schemas.microsoft.com/office/drawing/2014/main" val="20001"/>
                    </a:ext>
                  </a:extLst>
                </a:gridCol>
              </a:tblGrid>
              <a:tr h="593297">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Year of </a:t>
                      </a:r>
                    </a:p>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launching</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solidFill>
                      <a:srgbClr val="0070C0"/>
                    </a:solidFill>
                  </a:tcP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Dual core design</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solidFill>
                      <a:srgbClr val="0070C0"/>
                    </a:solidFill>
                  </a:tcPr>
                </a:tc>
                <a:extLst>
                  <a:ext uri="{0D108BD9-81ED-4DB2-BD59-A6C34878D82A}">
                    <a16:rowId xmlns:a16="http://schemas.microsoft.com/office/drawing/2014/main" val="10000"/>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10/2001</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IBM launches dual core POWER4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11/2002</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IBM launches dual core POWER4+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351564">
                <a:tc>
                  <a:txBody>
                    <a:bodyPr/>
                    <a:lstStyle/>
                    <a:p>
                      <a:pPr algn="ctr">
                        <a:lnSpc>
                          <a:spcPct val="115000"/>
                        </a:lnSpc>
                        <a:spcAft>
                          <a:spcPts val="0"/>
                        </a:spcAft>
                      </a:pPr>
                      <a:r>
                        <a:rPr lang="hu-HU"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03/2004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S</a:t>
                      </a:r>
                      <a:r>
                        <a:rPr lang="hu-HU"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un</a:t>
                      </a: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release</a:t>
                      </a:r>
                      <a:r>
                        <a:rPr lang="hu-HU"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s</a:t>
                      </a: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the </a:t>
                      </a:r>
                      <a:r>
                        <a:rPr lang="en-US" sz="1200" kern="1200" dirty="0" err="1">
                          <a:solidFill>
                            <a:schemeClr val="dk1"/>
                          </a:solidFill>
                          <a:effectLst/>
                          <a:latin typeface="Verdana" panose="020B0604030504040204" pitchFamily="34" charset="0"/>
                          <a:ea typeface="Verdana" panose="020B0604030504040204" pitchFamily="34" charset="0"/>
                          <a:cs typeface="Verdana" panose="020B0604030504040204" pitchFamily="34" charset="0"/>
                        </a:rPr>
                        <a:t>UltraSPARC</a:t>
                      </a: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IV (Jaguar) dual core processor</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593297">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05/2004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ARM announces the availability of the </a:t>
                      </a:r>
                      <a:r>
                        <a:rPr lang="en-US" sz="1200" dirty="0" err="1">
                          <a:effectLst/>
                          <a:latin typeface="Verdana" panose="020B0604030504040204" pitchFamily="34" charset="0"/>
                          <a:ea typeface="Verdana" panose="020B0604030504040204" pitchFamily="34" charset="0"/>
                          <a:cs typeface="Verdana" panose="020B0604030504040204" pitchFamily="34" charset="0"/>
                        </a:rPr>
                        <a:t>synthetizable</a:t>
                      </a:r>
                      <a:r>
                        <a:rPr lang="en-US" sz="1200" dirty="0">
                          <a:effectLst/>
                          <a:latin typeface="Verdana" panose="020B0604030504040204" pitchFamily="34" charset="0"/>
                          <a:ea typeface="Verdana" panose="020B0604030504040204" pitchFamily="34" charset="0"/>
                          <a:cs typeface="Verdana" panose="020B0604030504040204" pitchFamily="34" charset="0"/>
                        </a:rPr>
                        <a:t> </a:t>
                      </a:r>
                    </a:p>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ARM11 </a:t>
                      </a:r>
                      <a:r>
                        <a:rPr lang="en-US" sz="1200" dirty="0" err="1">
                          <a:effectLst/>
                          <a:latin typeface="Verdana" panose="020B0604030504040204" pitchFamily="34" charset="0"/>
                          <a:ea typeface="Verdana" panose="020B0604030504040204" pitchFamily="34" charset="0"/>
                          <a:cs typeface="Verdana" panose="020B0604030504040204" pitchFamily="34" charset="0"/>
                        </a:rPr>
                        <a:t>MPCore</a:t>
                      </a:r>
                      <a:r>
                        <a:rPr lang="en-US" sz="1200" dirty="0">
                          <a:effectLst/>
                          <a:latin typeface="Verdana" panose="020B0604030504040204" pitchFamily="34" charset="0"/>
                          <a:ea typeface="Verdana" panose="020B0604030504040204" pitchFamily="34" charset="0"/>
                          <a:cs typeface="Verdana" panose="020B0604030504040204" pitchFamily="34" charset="0"/>
                        </a:rPr>
                        <a:t> quad core processor</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4"/>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05/2004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IBM launches dual core POWER5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5"/>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08/2004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AMD demonstrates first x86 dual core (Opteron) processor</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6"/>
                  </a:ext>
                </a:extLst>
              </a:tr>
              <a:tr h="593297">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04/2005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ARM demonstrates the ARM11 </a:t>
                      </a:r>
                      <a:r>
                        <a:rPr lang="en-US" sz="1200" dirty="0" err="1">
                          <a:effectLst/>
                          <a:latin typeface="Verdana" panose="020B0604030504040204" pitchFamily="34" charset="0"/>
                          <a:ea typeface="Verdana" panose="020B0604030504040204" pitchFamily="34" charset="0"/>
                          <a:cs typeface="Verdana" panose="020B0604030504040204" pitchFamily="34" charset="0"/>
                        </a:rPr>
                        <a:t>MPCore</a:t>
                      </a:r>
                      <a:r>
                        <a:rPr lang="en-US" sz="1200" dirty="0">
                          <a:effectLst/>
                          <a:latin typeface="Verdana" panose="020B0604030504040204" pitchFamily="34" charset="0"/>
                          <a:ea typeface="Verdana" panose="020B0604030504040204" pitchFamily="34" charset="0"/>
                          <a:cs typeface="Verdana" panose="020B0604030504040204" pitchFamily="34" charset="0"/>
                        </a:rPr>
                        <a:t> quad core test chip </a:t>
                      </a:r>
                    </a:p>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in cooperation with NEC</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7"/>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04/2005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Intel launches dual core Pentium processors (Pentium D)</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8"/>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04/2005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AMD launches dual core Opteron server processors</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9"/>
                  </a:ext>
                </a:extLst>
              </a:tr>
              <a:tr h="351564">
                <a:tc>
                  <a:txBody>
                    <a:bodyPr/>
                    <a:lstStyle/>
                    <a:p>
                      <a:pPr algn="ctr">
                        <a:lnSpc>
                          <a:spcPct val="115000"/>
                        </a:lnSpc>
                        <a:spcAft>
                          <a:spcPts val="0"/>
                        </a:spcAft>
                      </a:pPr>
                      <a:r>
                        <a:rPr lang="hu-HU"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06/2006</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hu-HU"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Intel launches their Core 2 line of multicore processors</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10"/>
                  </a:ext>
                </a:extLst>
              </a:tr>
              <a:tr h="351564">
                <a:tc>
                  <a:txBody>
                    <a:bodyPr/>
                    <a:lstStyle/>
                    <a:p>
                      <a:pPr algn="ctr">
                        <a:lnSpc>
                          <a:spcPct val="115000"/>
                        </a:lnSpc>
                        <a:spcAft>
                          <a:spcPts val="0"/>
                        </a:spcAft>
                      </a:pPr>
                      <a:r>
                        <a:rPr lang="hu-HU"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10/2007</a:t>
                      </a:r>
                      <a:endParaRPr lang="en-US"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hu-HU"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ARM launches their</a:t>
                      </a:r>
                      <a:r>
                        <a:rPr lang="hu-HU" sz="1300" baseline="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first multicore Cortex model </a:t>
                      </a:r>
                    </a:p>
                    <a:p>
                      <a:pPr algn="ctr">
                        <a:lnSpc>
                          <a:spcPct val="115000"/>
                        </a:lnSpc>
                        <a:spcAft>
                          <a:spcPts val="0"/>
                        </a:spcAft>
                      </a:pPr>
                      <a:r>
                        <a:rPr lang="hu-HU" sz="1300" baseline="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quad core Cortex A9 MPcore)</a:t>
                      </a:r>
                      <a:endParaRPr lang="en-US"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11"/>
                  </a:ext>
                </a:extLst>
              </a:tr>
            </a:tbl>
          </a:graphicData>
        </a:graphic>
      </p:graphicFrame>
      <p:sp>
        <p:nvSpPr>
          <p:cNvPr id="5" name="TextBox 4"/>
          <p:cNvSpPr txBox="1"/>
          <p:nvPr/>
        </p:nvSpPr>
        <p:spPr>
          <a:xfrm>
            <a:off x="73140" y="413665"/>
            <a:ext cx="5100884" cy="338554"/>
          </a:xfrm>
          <a:prstGeom prst="rect">
            <a:avLst/>
          </a:prstGeom>
          <a:noFill/>
        </p:spPr>
        <p:txBody>
          <a:bodyPr wrap="none" rtlCol="0">
            <a:spAutoFit/>
          </a:bodyPr>
          <a:lstStyle/>
          <a:p>
            <a:pPr algn="l"/>
            <a:r>
              <a:rPr lang="hu-HU" sz="1600" dirty="0">
                <a:solidFill>
                  <a:srgbClr val="FF0000"/>
                </a:solidFill>
              </a:rPr>
              <a:t>Remark: </a:t>
            </a:r>
            <a:r>
              <a:rPr lang="en-US" sz="1600" dirty="0">
                <a:solidFill>
                  <a:srgbClr val="FF0000"/>
                </a:solidFill>
              </a:rPr>
              <a:t>Emergence of multi core processors </a:t>
            </a:r>
          </a:p>
        </p:txBody>
      </p:sp>
      <p:sp>
        <p:nvSpPr>
          <p:cNvPr id="6" name="Rounded Rectangle 5"/>
          <p:cNvSpPr/>
          <p:nvPr/>
        </p:nvSpPr>
        <p:spPr bwMode="auto">
          <a:xfrm>
            <a:off x="926595" y="5769375"/>
            <a:ext cx="7110790" cy="571166"/>
          </a:xfrm>
          <a:prstGeom prst="roundRect">
            <a:avLst/>
          </a:prstGeom>
          <a:noFill/>
          <a:ln w="2857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191838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392310" y="1600005"/>
            <a:ext cx="8365927"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900" dirty="0">
                <a:solidFill>
                  <a:schemeClr val="bg1"/>
                </a:solidFill>
              </a:rPr>
              <a:t>6. Cortex-A CPUs implementing the Armv7-v8.0-A ISA</a:t>
            </a:r>
          </a:p>
        </p:txBody>
      </p:sp>
      <p:sp>
        <p:nvSpPr>
          <p:cNvPr id="3" name="Rectangle 2"/>
          <p:cNvSpPr>
            <a:spLocks noChangeArrowheads="1"/>
          </p:cNvSpPr>
          <p:nvPr/>
        </p:nvSpPr>
        <p:spPr bwMode="auto">
          <a:xfrm>
            <a:off x="-603575" y="2693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grpSp>
        <p:nvGrpSpPr>
          <p:cNvPr id="4" name="Group 10"/>
          <p:cNvGrpSpPr>
            <a:grpSpLocks/>
          </p:cNvGrpSpPr>
          <p:nvPr/>
        </p:nvGrpSpPr>
        <p:grpSpPr bwMode="auto">
          <a:xfrm>
            <a:off x="357275" y="2440168"/>
            <a:ext cx="8400963" cy="463550"/>
            <a:chOff x="699" y="1638"/>
            <a:chExt cx="4448" cy="292"/>
          </a:xfrm>
        </p:grpSpPr>
        <p:sp>
          <p:nvSpPr>
            <p:cNvPr id="5" name="AutoShape 11"/>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a:cs typeface="Times New Roman" pitchFamily="18" charset="0"/>
                </a:rPr>
                <a:t> </a:t>
              </a:r>
              <a:r>
                <a:rPr lang="en-US" altLang="en-US" sz="1900" dirty="0">
                  <a:solidFill>
                    <a:srgbClr val="FFFFFF"/>
                  </a:solidFill>
                  <a:latin typeface="Verdana"/>
                  <a:cs typeface="Times New Roman" pitchFamily="18" charset="0"/>
                </a:rPr>
                <a:t> </a:t>
              </a:r>
              <a:r>
                <a:rPr lang="en-US" sz="1900" dirty="0">
                  <a:solidFill>
                    <a:srgbClr val="FFFFFF"/>
                  </a:solidFill>
                  <a:latin typeface="Verdana"/>
                </a:rPr>
                <a:t>6.1 Introduction to the Cortex family of CPUs</a:t>
              </a:r>
            </a:p>
          </p:txBody>
        </p:sp>
        <p:sp>
          <p:nvSpPr>
            <p:cNvPr id="6"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7" name="Group 13"/>
          <p:cNvGrpSpPr>
            <a:grpSpLocks/>
          </p:cNvGrpSpPr>
          <p:nvPr/>
        </p:nvGrpSpPr>
        <p:grpSpPr bwMode="auto">
          <a:xfrm>
            <a:off x="354102" y="2981506"/>
            <a:ext cx="8404136" cy="504000"/>
            <a:chOff x="699" y="1638"/>
            <a:chExt cx="4548" cy="292"/>
          </a:xfrm>
        </p:grpSpPr>
        <p:sp>
          <p:nvSpPr>
            <p:cNvPr id="8" name="AutoShape 14"/>
            <p:cNvSpPr>
              <a:spLocks noChangeArrowheads="1"/>
            </p:cNvSpPr>
            <p:nvPr/>
          </p:nvSpPr>
          <p:spPr bwMode="auto">
            <a:xfrm>
              <a:off x="951" y="1638"/>
              <a:ext cx="42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None/>
              </a:pPr>
              <a:r>
                <a:rPr lang="en-US" sz="1900" dirty="0">
                  <a:solidFill>
                    <a:srgbClr val="FFFFFF"/>
                  </a:solidFill>
                  <a:latin typeface="Verdana"/>
                  <a:cs typeface="Times New Roman" pitchFamily="18" charset="0"/>
                </a:rPr>
                <a:t>  </a:t>
              </a:r>
              <a:r>
                <a:rPr lang="en-US" sz="1900" spc="-100" dirty="0">
                  <a:solidFill>
                    <a:srgbClr val="FFFFFF"/>
                  </a:solidFill>
                  <a:latin typeface="+mj-lt"/>
                </a:rPr>
                <a:t>6.2 Overview of Cortex-A CPUs implementing the Armv7-v8.0-A ISA</a:t>
              </a:r>
            </a:p>
          </p:txBody>
        </p:sp>
        <p:sp>
          <p:nvSpPr>
            <p:cNvPr id="9" name="Text Box 15"/>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10" name="Group 10"/>
          <p:cNvGrpSpPr>
            <a:grpSpLocks/>
          </p:cNvGrpSpPr>
          <p:nvPr/>
        </p:nvGrpSpPr>
        <p:grpSpPr bwMode="auto">
          <a:xfrm>
            <a:off x="341530" y="3528635"/>
            <a:ext cx="8416708" cy="504000"/>
            <a:chOff x="699" y="1845"/>
            <a:chExt cx="4555" cy="454"/>
          </a:xfrm>
        </p:grpSpPr>
        <p:sp>
          <p:nvSpPr>
            <p:cNvPr id="11" name="AutoShape 11"/>
            <p:cNvSpPr>
              <a:spLocks noChangeArrowheads="1"/>
            </p:cNvSpPr>
            <p:nvPr/>
          </p:nvSpPr>
          <p:spPr bwMode="auto">
            <a:xfrm>
              <a:off x="951" y="1845"/>
              <a:ext cx="4303"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fontAlgn="base" hangingPunct="1">
                <a:spcBef>
                  <a:spcPct val="0"/>
                </a:spcBef>
                <a:spcAft>
                  <a:spcPct val="0"/>
                </a:spcAft>
                <a:buNone/>
                <a:defRPr/>
              </a:pPr>
              <a:r>
                <a:rPr lang="hu-HU" altLang="en-US" sz="1900" dirty="0">
                  <a:solidFill>
                    <a:srgbClr val="FFFFFF"/>
                  </a:solidFill>
                  <a:latin typeface="Verdana"/>
                  <a:cs typeface="Times New Roman" pitchFamily="18" charset="0"/>
                </a:rPr>
                <a:t> </a:t>
              </a:r>
              <a:r>
                <a:rPr lang="en-US" altLang="en-US" sz="1900" dirty="0">
                  <a:solidFill>
                    <a:srgbClr val="FFFFFF"/>
                  </a:solidFill>
                  <a:latin typeface="Verdana"/>
                  <a:cs typeface="Times New Roman" pitchFamily="18" charset="0"/>
                </a:rPr>
                <a:t> </a:t>
              </a:r>
              <a:r>
                <a:rPr lang="en-US" sz="1900" spc="-100" dirty="0">
                  <a:solidFill>
                    <a:srgbClr val="FFFFFF"/>
                  </a:solidFill>
                  <a:latin typeface="Verdana"/>
                </a:rPr>
                <a:t>6.3 Evolution of Cortex-A CPUs implementing the Armv7-v8.0-A ISA</a:t>
              </a:r>
            </a:p>
          </p:txBody>
        </p:sp>
        <p:sp>
          <p:nvSpPr>
            <p:cNvPr id="12" name="Text Box 12"/>
            <p:cNvSpPr txBox="1">
              <a:spLocks noChangeArrowheads="1"/>
            </p:cNvSpPr>
            <p:nvPr/>
          </p:nvSpPr>
          <p:spPr bwMode="auto">
            <a:xfrm>
              <a:off x="699" y="1845"/>
              <a:ext cx="23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a:cs typeface="Times New Roman" pitchFamily="18" charset="0"/>
                </a:rPr>
                <a:t> </a:t>
              </a:r>
              <a:endParaRPr lang="en-US" altLang="en-US" sz="1900" dirty="0">
                <a:solidFill>
                  <a:srgbClr val="FFFFFF"/>
                </a:solidFill>
                <a:latin typeface="Verdana"/>
                <a:cs typeface="Times New Roman" pitchFamily="18" charset="0"/>
              </a:endParaRPr>
            </a:p>
          </p:txBody>
        </p:sp>
      </p:grpSp>
    </p:spTree>
    <p:extLst>
      <p:ext uri="{BB962C8B-B14F-4D97-AF65-F5344CB8AC3E}">
        <p14:creationId xmlns:p14="http://schemas.microsoft.com/office/powerpoint/2010/main" val="16040203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880" y="413665"/>
            <a:ext cx="30873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smtClean="0">
                <a:ln>
                  <a:noFill/>
                </a:ln>
                <a:solidFill>
                  <a:srgbClr val="333399"/>
                </a:solidFill>
                <a:effectLst/>
                <a:uLnTx/>
                <a:uFillTx/>
                <a:latin typeface="Verdana"/>
                <a:ea typeface="+mn-ea"/>
                <a:cs typeface="+mn-cs"/>
              </a:rPr>
              <a:t>Overview</a:t>
            </a:r>
            <a:r>
              <a:rPr kumimoji="0" lang="en-GB" sz="1800" b="0" i="0" u="none" strike="noStrike" kern="1200" cap="none" spc="0" normalizeH="0" baseline="0" noProof="0" dirty="0" smtClean="0">
                <a:ln>
                  <a:noFill/>
                </a:ln>
                <a:solidFill>
                  <a:srgbClr val="333399"/>
                </a:solidFill>
                <a:effectLst/>
                <a:uLnTx/>
                <a:uFillTx/>
                <a:latin typeface="Verdana"/>
                <a:ea typeface="+mn-ea"/>
                <a:cs typeface="+mn-cs"/>
              </a:rPr>
              <a:t> </a:t>
            </a:r>
            <a:r>
              <a:rPr kumimoji="0" lang="en-GB" sz="1800" b="0" i="0" u="none" strike="noStrike" kern="1200" cap="none" spc="0" normalizeH="0" baseline="0" noProof="0" dirty="0">
                <a:ln>
                  <a:noFill/>
                </a:ln>
                <a:solidFill>
                  <a:srgbClr val="333399"/>
                </a:solidFill>
                <a:effectLst/>
                <a:uLnTx/>
                <a:uFillTx/>
                <a:latin typeface="Verdana"/>
                <a:ea typeface="+mn-ea"/>
                <a:cs typeface="+mn-cs"/>
              </a:rPr>
              <a:t>of ARM’s CPUs</a:t>
            </a:r>
            <a:endParaRPr kumimoji="0" lang="en-US" sz="1800" b="0" i="0" u="none" strike="noStrike" kern="1200" cap="none" spc="0" normalizeH="0" baseline="0" noProof="0" dirty="0">
              <a:ln>
                <a:noFill/>
              </a:ln>
              <a:solidFill>
                <a:srgbClr val="333399"/>
              </a:solidFill>
              <a:effectLst/>
              <a:uLnTx/>
              <a:uFillTx/>
              <a:latin typeface="Verdana"/>
              <a:ea typeface="+mn-ea"/>
              <a:cs typeface="+mn-cs"/>
            </a:endParaRPr>
          </a:p>
        </p:txBody>
      </p:sp>
      <p:sp>
        <p:nvSpPr>
          <p:cNvPr id="14" name="TextBox 13"/>
          <p:cNvSpPr txBox="1"/>
          <p:nvPr/>
        </p:nvSpPr>
        <p:spPr>
          <a:xfrm>
            <a:off x="71500" y="747950"/>
            <a:ext cx="72292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ARM’s CPUs will be discussed while using the following subdivision:</a:t>
            </a:r>
          </a:p>
        </p:txBody>
      </p:sp>
      <p:sp>
        <p:nvSpPr>
          <p:cNvPr id="15" name="Title 1"/>
          <p:cNvSpPr>
            <a:spLocks noGrp="1"/>
          </p:cNvSpPr>
          <p:nvPr>
            <p:ph type="title"/>
          </p:nvPr>
        </p:nvSpPr>
        <p:spPr>
          <a:xfrm>
            <a:off x="0" y="0"/>
            <a:ext cx="9144000" cy="393700"/>
          </a:xfrm>
        </p:spPr>
        <p:txBody>
          <a:bodyPr/>
          <a:lstStyle/>
          <a:p>
            <a:r>
              <a:rPr lang="en-US" dirty="0"/>
              <a:t>6. Cortex-A CPUs implementing the Armv7-v8.0-A ISA</a:t>
            </a:r>
          </a:p>
        </p:txBody>
      </p:sp>
      <p:sp>
        <p:nvSpPr>
          <p:cNvPr id="17" name="Line 17"/>
          <p:cNvSpPr>
            <a:spLocks noChangeShapeType="1"/>
          </p:cNvSpPr>
          <p:nvPr/>
        </p:nvSpPr>
        <p:spPr bwMode="auto">
          <a:xfrm flipV="1">
            <a:off x="1031216" y="2781487"/>
            <a:ext cx="216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8" name="Line 22"/>
          <p:cNvSpPr>
            <a:spLocks noChangeShapeType="1"/>
          </p:cNvSpPr>
          <p:nvPr/>
        </p:nvSpPr>
        <p:spPr bwMode="auto">
          <a:xfrm>
            <a:off x="2096725" y="252890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9" name="Line 25"/>
          <p:cNvSpPr>
            <a:spLocks noChangeShapeType="1"/>
          </p:cNvSpPr>
          <p:nvPr/>
        </p:nvSpPr>
        <p:spPr bwMode="auto">
          <a:xfrm>
            <a:off x="1014185" y="277093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0" name="Line 29"/>
          <p:cNvSpPr>
            <a:spLocks noChangeShapeType="1"/>
          </p:cNvSpPr>
          <p:nvPr/>
        </p:nvSpPr>
        <p:spPr bwMode="auto">
          <a:xfrm flipH="1">
            <a:off x="3188230" y="278849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1" name="Oval 13"/>
          <p:cNvSpPr>
            <a:spLocks noChangeArrowheads="1"/>
          </p:cNvSpPr>
          <p:nvPr/>
        </p:nvSpPr>
        <p:spPr bwMode="auto">
          <a:xfrm>
            <a:off x="979576" y="292328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2" name="Oval 13"/>
          <p:cNvSpPr>
            <a:spLocks noChangeArrowheads="1"/>
          </p:cNvSpPr>
          <p:nvPr/>
        </p:nvSpPr>
        <p:spPr bwMode="auto">
          <a:xfrm>
            <a:off x="3139496" y="291852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 Box 7"/>
          <p:cNvSpPr txBox="1">
            <a:spLocks noChangeArrowheads="1"/>
          </p:cNvSpPr>
          <p:nvPr/>
        </p:nvSpPr>
        <p:spPr bwMode="auto">
          <a:xfrm>
            <a:off x="128898" y="3061310"/>
            <a:ext cx="1743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 with the</a:t>
            </a:r>
            <a:endPar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Armv1–v2 ISA</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4" name="TextBox 23"/>
          <p:cNvSpPr txBox="1"/>
          <p:nvPr/>
        </p:nvSpPr>
        <p:spPr>
          <a:xfrm>
            <a:off x="91820" y="3655703"/>
            <a:ext cx="187102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1" u="none" strike="noStrike" kern="1200" cap="none" spc="0" normalizeH="0" baseline="0" noProof="0" dirty="0">
                <a:ln>
                  <a:noFill/>
                </a:ln>
                <a:solidFill>
                  <a:srgbClr val="000000"/>
                </a:solidFill>
                <a:effectLst/>
                <a:uLnTx/>
                <a:uFillTx/>
                <a:latin typeface="Verdana"/>
                <a:ea typeface="+mn-ea"/>
                <a:cs typeface="+mn-cs"/>
              </a:rPr>
              <a:t>(</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Earl</a:t>
            </a:r>
            <a:r>
              <a:rPr kumimoji="0" lang="en-US" altLang="en-US" sz="1300" b="0" i="1" u="none" strike="noStrike" kern="1200" cap="none" spc="0" normalizeH="0" baseline="0" noProof="0" dirty="0" err="1">
                <a:ln>
                  <a:noFill/>
                </a:ln>
                <a:solidFill>
                  <a:srgbClr val="000000"/>
                </a:solidFill>
                <a:effectLst/>
                <a:uLnTx/>
                <a:uFillTx/>
                <a:latin typeface="Verdana"/>
                <a:ea typeface="+mn-ea"/>
                <a:cs typeface="+mn-cs"/>
              </a:rPr>
              <a:t>i</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est ARM </a:t>
            </a:r>
            <a:r>
              <a:rPr kumimoji="0" lang="en-GB" altLang="en-US" sz="1300" b="0" i="1" u="none" strike="noStrike" kern="1200" cap="none" spc="0" normalizeH="0" baseline="0" noProof="0" dirty="0">
                <a:ln>
                  <a:noFill/>
                </a:ln>
                <a:solidFill>
                  <a:srgbClr val="000000"/>
                </a:solidFill>
                <a:effectLst/>
                <a:uLnTx/>
                <a:uFillTx/>
                <a:latin typeface="Verdana"/>
                <a:ea typeface="+mn-ea"/>
                <a:cs typeface="+mn-cs"/>
              </a:rPr>
              <a:t>CPUs</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a:t>
            </a:r>
            <a:endParaRPr kumimoji="0" lang="en-US" sz="1300" b="0" i="1" u="none" strike="noStrike" kern="1200" cap="none" spc="0" normalizeH="0" baseline="0" noProof="0" dirty="0">
              <a:ln>
                <a:noFill/>
              </a:ln>
              <a:solidFill>
                <a:srgbClr val="000000"/>
              </a:solidFill>
              <a:effectLst/>
              <a:uLnTx/>
              <a:uFillTx/>
              <a:latin typeface="Verdana"/>
              <a:ea typeface="+mn-ea"/>
              <a:cs typeface="+mn-cs"/>
            </a:endParaRPr>
          </a:p>
        </p:txBody>
      </p:sp>
      <p:sp>
        <p:nvSpPr>
          <p:cNvPr id="25" name="TextBox 24"/>
          <p:cNvSpPr txBox="1"/>
          <p:nvPr/>
        </p:nvSpPr>
        <p:spPr>
          <a:xfrm>
            <a:off x="279549" y="3880728"/>
            <a:ext cx="1452642"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 19</a:t>
            </a:r>
            <a:r>
              <a:rPr kumimoji="0" lang="hu-HU" sz="1300" b="0" i="0" u="none" strike="noStrike" kern="1200" cap="none" spc="0" normalizeH="0" baseline="0" noProof="0" dirty="0">
                <a:ln>
                  <a:noFill/>
                </a:ln>
                <a:solidFill>
                  <a:srgbClr val="000000"/>
                </a:solidFill>
                <a:effectLst/>
                <a:uLnTx/>
                <a:uFillTx/>
                <a:latin typeface="Verdana"/>
                <a:ea typeface="+mn-ea"/>
                <a:cs typeface="+mn-cs"/>
              </a:rPr>
              <a:t>85</a:t>
            </a:r>
            <a:r>
              <a:rPr kumimoji="0" lang="en-US" sz="1300" b="0" i="0" u="none" strike="noStrike" kern="1200" cap="none" spc="0" normalizeH="0" baseline="0" noProof="0" dirty="0">
                <a:ln>
                  <a:noFill/>
                </a:ln>
                <a:solidFill>
                  <a:srgbClr val="000000"/>
                </a:solidFill>
                <a:effectLst/>
                <a:uLnTx/>
                <a:uFillTx/>
                <a:latin typeface="Verdana"/>
                <a:ea typeface="+mn-ea"/>
                <a:cs typeface="+mn-cs"/>
              </a:rPr>
              <a:t>-199</a:t>
            </a:r>
            <a:r>
              <a:rPr kumimoji="0" lang="hu-HU" sz="1300" b="0" i="0" u="none" strike="noStrike" kern="1200" cap="none" spc="0" normalizeH="0" baseline="0" noProof="0" dirty="0">
                <a:ln>
                  <a:noFill/>
                </a:ln>
                <a:solidFill>
                  <a:srgbClr val="000000"/>
                </a:solidFill>
                <a:effectLst/>
                <a:uLnTx/>
                <a:uFillTx/>
                <a:latin typeface="Verdana"/>
                <a:ea typeface="+mn-ea"/>
                <a:cs typeface="+mn-cs"/>
              </a:rPr>
              <a:t>0</a:t>
            </a:r>
            <a:r>
              <a:rPr kumimoji="0" lang="en-US" sz="13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26" name="TextBox 25"/>
          <p:cNvSpPr txBox="1"/>
          <p:nvPr/>
        </p:nvSpPr>
        <p:spPr>
          <a:xfrm>
            <a:off x="425079" y="4276294"/>
            <a:ext cx="1212191"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1" u="none" strike="noStrike" kern="1200" cap="none" spc="0" normalizeH="0" baseline="0" noProof="0" dirty="0">
                <a:ln>
                  <a:noFill/>
                </a:ln>
                <a:solidFill>
                  <a:srgbClr val="000000"/>
                </a:solidFill>
                <a:effectLst/>
                <a:uLnTx/>
                <a:uFillTx/>
                <a:latin typeface="Verdana"/>
                <a:ea typeface="+mn-ea"/>
                <a:cs typeface="+mn-cs"/>
              </a:rPr>
              <a:t>ARM1-ARM3</a:t>
            </a:r>
          </a:p>
        </p:txBody>
      </p:sp>
      <p:sp>
        <p:nvSpPr>
          <p:cNvPr id="27" name="TextBox 26"/>
          <p:cNvSpPr txBox="1"/>
          <p:nvPr/>
        </p:nvSpPr>
        <p:spPr>
          <a:xfrm>
            <a:off x="139321" y="4735823"/>
            <a:ext cx="1754006"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26-bit address bus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32-bit data buses</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8" name="Text Box 7"/>
          <p:cNvSpPr txBox="1">
            <a:spLocks noChangeArrowheads="1"/>
          </p:cNvSpPr>
          <p:nvPr/>
        </p:nvSpPr>
        <p:spPr bwMode="auto">
          <a:xfrm>
            <a:off x="2253047" y="3068026"/>
            <a:ext cx="1959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with the</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the Armv3–v6 ISA</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9" name="TextBox 28"/>
          <p:cNvSpPr txBox="1"/>
          <p:nvPr/>
        </p:nvSpPr>
        <p:spPr>
          <a:xfrm>
            <a:off x="2394592" y="3664757"/>
            <a:ext cx="167065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1" u="none" strike="noStrike" kern="1200" cap="none" spc="0" normalizeH="0" baseline="0" noProof="0" dirty="0">
                <a:ln>
                  <a:noFill/>
                </a:ln>
                <a:solidFill>
                  <a:srgbClr val="000000"/>
                </a:solidFill>
                <a:effectLst/>
                <a:uLnTx/>
                <a:uFillTx/>
                <a:latin typeface="Verdana"/>
                <a:ea typeface="+mn-ea"/>
                <a:cs typeface="+mn-cs"/>
              </a:rPr>
              <a:t>(</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Early ARM </a:t>
            </a:r>
            <a:r>
              <a:rPr kumimoji="0" lang="en-GB" altLang="en-US" sz="1300" b="0" i="1" u="none" strike="noStrike" kern="1200" cap="none" spc="0" normalizeH="0" baseline="0" noProof="0" dirty="0">
                <a:ln>
                  <a:noFill/>
                </a:ln>
                <a:solidFill>
                  <a:srgbClr val="000000"/>
                </a:solidFill>
                <a:effectLst/>
                <a:uLnTx/>
                <a:uFillTx/>
                <a:latin typeface="Verdana"/>
                <a:ea typeface="+mn-ea"/>
                <a:cs typeface="+mn-cs"/>
              </a:rPr>
              <a:t>CPUs</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a:t>
            </a:r>
            <a:endParaRPr kumimoji="0" lang="en-US" sz="1300" b="0" i="1" u="none" strike="noStrike" kern="1200" cap="none" spc="0" normalizeH="0" baseline="0" noProof="0" dirty="0">
              <a:ln>
                <a:noFill/>
              </a:ln>
              <a:solidFill>
                <a:srgbClr val="000000"/>
              </a:solidFill>
              <a:effectLst/>
              <a:uLnTx/>
              <a:uFillTx/>
              <a:latin typeface="Verdana"/>
              <a:ea typeface="+mn-ea"/>
              <a:cs typeface="+mn-cs"/>
            </a:endParaRPr>
          </a:p>
        </p:txBody>
      </p:sp>
      <p:sp>
        <p:nvSpPr>
          <p:cNvPr id="30" name="TextBox 29"/>
          <p:cNvSpPr txBox="1"/>
          <p:nvPr/>
        </p:nvSpPr>
        <p:spPr>
          <a:xfrm>
            <a:off x="2497836" y="3888060"/>
            <a:ext cx="1452642"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 199</a:t>
            </a:r>
            <a:r>
              <a:rPr kumimoji="0" lang="hu-HU" sz="1300" b="0" i="0" u="none" strike="noStrike" kern="1200" cap="none" spc="0" normalizeH="0" baseline="0" noProof="0" dirty="0">
                <a:ln>
                  <a:noFill/>
                </a:ln>
                <a:solidFill>
                  <a:srgbClr val="000000"/>
                </a:solidFill>
                <a:effectLst/>
                <a:uLnTx/>
                <a:uFillTx/>
                <a:latin typeface="Verdana"/>
                <a:ea typeface="+mn-ea"/>
                <a:cs typeface="+mn-cs"/>
              </a:rPr>
              <a:t>1</a:t>
            </a:r>
            <a:r>
              <a:rPr kumimoji="0" lang="en-US" sz="1300" b="0" i="0" u="none" strike="noStrike" kern="1200" cap="none" spc="0" normalizeH="0" baseline="0" noProof="0" dirty="0">
                <a:ln>
                  <a:noFill/>
                </a:ln>
                <a:solidFill>
                  <a:srgbClr val="000000"/>
                </a:solidFill>
                <a:effectLst/>
                <a:uLnTx/>
                <a:uFillTx/>
                <a:latin typeface="Verdana"/>
                <a:ea typeface="+mn-ea"/>
                <a:cs typeface="+mn-cs"/>
              </a:rPr>
              <a:t>-2004)</a:t>
            </a:r>
          </a:p>
        </p:txBody>
      </p:sp>
      <p:sp>
        <p:nvSpPr>
          <p:cNvPr id="31" name="TextBox 30"/>
          <p:cNvSpPr txBox="1"/>
          <p:nvPr/>
        </p:nvSpPr>
        <p:spPr>
          <a:xfrm>
            <a:off x="2368616" y="4280226"/>
            <a:ext cx="171553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1" u="none" strike="noStrike" kern="1200" cap="none" spc="0" normalizeH="0" baseline="0" noProof="0" dirty="0">
                <a:ln>
                  <a:noFill/>
                </a:ln>
                <a:solidFill>
                  <a:srgbClr val="000000"/>
                </a:solidFill>
                <a:effectLst/>
                <a:uLnTx/>
                <a:uFillTx/>
                <a:latin typeface="Verdana"/>
                <a:ea typeface="+mn-ea"/>
                <a:cs typeface="+mn-cs"/>
              </a:rPr>
              <a:t>ARM6xx-ARM11xx</a:t>
            </a:r>
          </a:p>
        </p:txBody>
      </p:sp>
      <p:sp>
        <p:nvSpPr>
          <p:cNvPr id="32" name="TextBox 31"/>
          <p:cNvSpPr txBox="1"/>
          <p:nvPr/>
        </p:nvSpPr>
        <p:spPr>
          <a:xfrm>
            <a:off x="2350568" y="4743692"/>
            <a:ext cx="1754006"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32-bit address bus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32-bit data buses</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7" name="Line 22"/>
          <p:cNvSpPr>
            <a:spLocks noChangeShapeType="1"/>
          </p:cNvSpPr>
          <p:nvPr/>
        </p:nvSpPr>
        <p:spPr bwMode="auto">
          <a:xfrm>
            <a:off x="5676805" y="2564128"/>
            <a:ext cx="0" cy="39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42" name="TextBox 41"/>
          <p:cNvSpPr txBox="1"/>
          <p:nvPr/>
        </p:nvSpPr>
        <p:spPr>
          <a:xfrm>
            <a:off x="6823385" y="4329100"/>
            <a:ext cx="2042547" cy="5180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altLang="en-US" sz="1300" b="0" i="1" u="none" strike="noStrike" kern="1200" cap="none" spc="0" normalizeH="0" baseline="0" noProof="0" dirty="0">
                <a:ln>
                  <a:noFill/>
                </a:ln>
                <a:solidFill>
                  <a:srgbClr val="000000"/>
                </a:solidFill>
                <a:effectLst/>
                <a:uLnTx/>
                <a:uFillTx/>
                <a:latin typeface="Verdana"/>
                <a:ea typeface="+mn-ea"/>
                <a:cs typeface="+mn-cs"/>
              </a:rPr>
              <a:t>  Target </a:t>
            </a:r>
            <a:r>
              <a:rPr kumimoji="0" lang="en-US" altLang="en-US" sz="1300" b="0" i="1" u="none" strike="noStrike" kern="1200" cap="none" spc="0" normalizeH="0" baseline="0" noProof="0" dirty="0">
                <a:ln>
                  <a:noFill/>
                </a:ln>
                <a:solidFill>
                  <a:srgbClr val="0070C0"/>
                </a:solidFill>
                <a:effectLst/>
                <a:uLnTx/>
                <a:uFillTx/>
                <a:latin typeface="Verdana"/>
                <a:ea typeface="+mn-ea"/>
                <a:cs typeface="+mn-cs"/>
              </a:rPr>
              <a:t>infrastructure</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altLang="en-US" sz="1300" b="0" i="1" u="none" strike="noStrike" kern="1200" cap="none" spc="0" normalizeH="0" baseline="0" noProof="0" dirty="0">
                <a:ln>
                  <a:noFill/>
                </a:ln>
                <a:solidFill>
                  <a:srgbClr val="0070C0"/>
                </a:solidFill>
                <a:effectLst/>
                <a:uLnTx/>
                <a:uFillTx/>
                <a:latin typeface="Verdana"/>
                <a:ea typeface="+mn-ea"/>
                <a:cs typeface="+mn-cs"/>
              </a:rPr>
              <a:t> (servers, edge)</a:t>
            </a:r>
          </a:p>
        </p:txBody>
      </p:sp>
      <p:sp>
        <p:nvSpPr>
          <p:cNvPr id="43" name="Text Box 7"/>
          <p:cNvSpPr txBox="1">
            <a:spLocks noChangeArrowheads="1"/>
          </p:cNvSpPr>
          <p:nvPr/>
        </p:nvSpPr>
        <p:spPr bwMode="auto">
          <a:xfrm>
            <a:off x="4239991" y="3051534"/>
            <a:ext cx="283531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 with the</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Armv7 – Armv</a:t>
            </a: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9</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ISA</a:t>
            </a:r>
            <a:endPar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4" name="Text Box 7"/>
          <p:cNvSpPr txBox="1">
            <a:spLocks noChangeArrowheads="1"/>
          </p:cNvSpPr>
          <p:nvPr/>
        </p:nvSpPr>
        <p:spPr bwMode="auto">
          <a:xfrm>
            <a:off x="6628460" y="3048637"/>
            <a:ext cx="2445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 with the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Armv</a:t>
            </a: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9 ISA</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5" name="TextBox 44"/>
          <p:cNvSpPr txBox="1"/>
          <p:nvPr/>
        </p:nvSpPr>
        <p:spPr>
          <a:xfrm>
            <a:off x="7318440" y="3924055"/>
            <a:ext cx="1119217"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Since 2021</a:t>
            </a:r>
          </a:p>
        </p:txBody>
      </p:sp>
      <p:sp>
        <p:nvSpPr>
          <p:cNvPr id="12" name="Rectangle 11"/>
          <p:cNvSpPr/>
          <p:nvPr/>
        </p:nvSpPr>
        <p:spPr>
          <a:xfrm>
            <a:off x="4360687" y="4316613"/>
            <a:ext cx="2552708" cy="10926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Mainly target </a:t>
            </a:r>
            <a:r>
              <a:rPr kumimoji="0" lang="en-GB" altLang="en-US" sz="1300" b="0" i="0" u="none" strike="noStrike" kern="1200" cap="none" spc="0" normalizeH="0" baseline="0" noProof="0" dirty="0">
                <a:ln>
                  <a:noFill/>
                </a:ln>
                <a:solidFill>
                  <a:srgbClr val="0070C0"/>
                </a:solidFill>
                <a:effectLst/>
                <a:uLnTx/>
                <a:uFillTx/>
                <a:latin typeface="Verdana"/>
                <a:ea typeface="+mn-ea"/>
                <a:cs typeface="+mn-cs"/>
              </a:rPr>
              <a:t>mobiles</a:t>
            </a: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though several vendors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entered the market with</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Armv8.0-A or v8.2-A based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server designs as well.</a:t>
            </a:r>
            <a:endParaRPr kumimoji="0" lang="en-US" alt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8" name="Rectangle 47"/>
          <p:cNvSpPr/>
          <p:nvPr/>
        </p:nvSpPr>
        <p:spPr>
          <a:xfrm>
            <a:off x="5091072" y="3879050"/>
            <a:ext cx="1119217" cy="292388"/>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Since 2004</a:t>
            </a:r>
          </a:p>
        </p:txBody>
      </p:sp>
      <p:grpSp>
        <p:nvGrpSpPr>
          <p:cNvPr id="2" name="Group 1"/>
          <p:cNvGrpSpPr/>
          <p:nvPr/>
        </p:nvGrpSpPr>
        <p:grpSpPr>
          <a:xfrm>
            <a:off x="1088506" y="1403775"/>
            <a:ext cx="7895119" cy="1108794"/>
            <a:chOff x="1088506" y="1403775"/>
            <a:chExt cx="7895119" cy="1108794"/>
          </a:xfrm>
        </p:grpSpPr>
        <p:sp>
          <p:nvSpPr>
            <p:cNvPr id="3" name="Text Box 7"/>
            <p:cNvSpPr txBox="1">
              <a:spLocks noChangeArrowheads="1"/>
            </p:cNvSpPr>
            <p:nvPr/>
          </p:nvSpPr>
          <p:spPr bwMode="auto">
            <a:xfrm>
              <a:off x="1088506" y="2220181"/>
              <a:ext cx="20237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early CPUs</a:t>
              </a:r>
            </a:p>
          </p:txBody>
        </p:sp>
        <p:sp>
          <p:nvSpPr>
            <p:cNvPr id="4" name="Text Box 16"/>
            <p:cNvSpPr txBox="1">
              <a:spLocks noChangeArrowheads="1"/>
            </p:cNvSpPr>
            <p:nvPr/>
          </p:nvSpPr>
          <p:spPr bwMode="auto">
            <a:xfrm>
              <a:off x="3954734" y="1403775"/>
              <a:ext cx="12923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’s</a:t>
              </a: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5" name="Line 17"/>
            <p:cNvSpPr>
              <a:spLocks noChangeShapeType="1"/>
            </p:cNvSpPr>
            <p:nvPr/>
          </p:nvSpPr>
          <p:spPr bwMode="auto">
            <a:xfrm flipV="1">
              <a:off x="2276745" y="1979047"/>
              <a:ext cx="565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22"/>
            <p:cNvSpPr>
              <a:spLocks noChangeShapeType="1"/>
            </p:cNvSpPr>
            <p:nvPr/>
          </p:nvSpPr>
          <p:spPr bwMode="auto">
            <a:xfrm>
              <a:off x="4740311" y="172646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Line 25"/>
            <p:cNvSpPr>
              <a:spLocks noChangeShapeType="1"/>
            </p:cNvSpPr>
            <p:nvPr/>
          </p:nvSpPr>
          <p:spPr bwMode="auto">
            <a:xfrm>
              <a:off x="2266349" y="196849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Line 29"/>
            <p:cNvSpPr>
              <a:spLocks noChangeShapeType="1"/>
            </p:cNvSpPr>
            <p:nvPr/>
          </p:nvSpPr>
          <p:spPr bwMode="auto">
            <a:xfrm flipH="1">
              <a:off x="5656390" y="1962124"/>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Text Box 7"/>
            <p:cNvSpPr txBox="1">
              <a:spLocks noChangeArrowheads="1"/>
            </p:cNvSpPr>
            <p:nvPr/>
          </p:nvSpPr>
          <p:spPr bwMode="auto">
            <a:xfrm>
              <a:off x="4606755" y="2218188"/>
              <a:ext cx="207023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Cortex CPUs</a:t>
              </a:r>
            </a:p>
          </p:txBody>
        </p:sp>
        <p:sp>
          <p:nvSpPr>
            <p:cNvPr id="10" name="Oval 13"/>
            <p:cNvSpPr>
              <a:spLocks noChangeArrowheads="1"/>
            </p:cNvSpPr>
            <p:nvPr/>
          </p:nvSpPr>
          <p:spPr bwMode="auto">
            <a:xfrm>
              <a:off x="2231740" y="212084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Oval 13"/>
            <p:cNvSpPr>
              <a:spLocks noChangeArrowheads="1"/>
            </p:cNvSpPr>
            <p:nvPr/>
          </p:nvSpPr>
          <p:spPr bwMode="auto">
            <a:xfrm>
              <a:off x="5625125" y="211608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6" name="Text Box 7"/>
            <p:cNvSpPr txBox="1">
              <a:spLocks noChangeArrowheads="1"/>
            </p:cNvSpPr>
            <p:nvPr/>
          </p:nvSpPr>
          <p:spPr bwMode="auto">
            <a:xfrm>
              <a:off x="6772969" y="2218554"/>
              <a:ext cx="22106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a:t>
              </a:r>
              <a:r>
                <a:rPr kumimoji="0" lang="en-US" altLang="en-US" sz="1300" b="1" i="0" u="none" strike="noStrike" kern="1200" cap="none" spc="0" normalizeH="0" baseline="0" noProof="0" dirty="0" err="1">
                  <a:ln>
                    <a:noFill/>
                  </a:ln>
                  <a:solidFill>
                    <a:srgbClr val="000000"/>
                  </a:solidFill>
                  <a:effectLst/>
                  <a:uLnTx/>
                  <a:uFillTx/>
                  <a:latin typeface="Verdana" pitchFamily="34" charset="0"/>
                  <a:ea typeface="+mn-ea"/>
                  <a:cs typeface="+mn-cs"/>
                </a:rPr>
                <a:t>Neoverse</a:t>
              </a: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CPUs</a:t>
              </a:r>
            </a:p>
          </p:txBody>
        </p:sp>
        <p:sp>
          <p:nvSpPr>
            <p:cNvPr id="49" name="Line 29"/>
            <p:cNvSpPr>
              <a:spLocks noChangeShapeType="1"/>
            </p:cNvSpPr>
            <p:nvPr/>
          </p:nvSpPr>
          <p:spPr bwMode="auto">
            <a:xfrm flipH="1">
              <a:off x="7913552" y="198884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50" name="Oval 13"/>
            <p:cNvSpPr>
              <a:spLocks noChangeArrowheads="1"/>
            </p:cNvSpPr>
            <p:nvPr/>
          </p:nvSpPr>
          <p:spPr bwMode="auto">
            <a:xfrm>
              <a:off x="7882287" y="2142802"/>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51" name="Line 22"/>
          <p:cNvSpPr>
            <a:spLocks noChangeShapeType="1"/>
          </p:cNvSpPr>
          <p:nvPr/>
        </p:nvSpPr>
        <p:spPr bwMode="auto">
          <a:xfrm>
            <a:off x="7902370" y="2573905"/>
            <a:ext cx="0" cy="39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52" name="Right Brace 51"/>
          <p:cNvSpPr/>
          <p:nvPr/>
        </p:nvSpPr>
        <p:spPr bwMode="auto">
          <a:xfrm rot="5400000">
            <a:off x="3069325" y="4634410"/>
            <a:ext cx="196390" cy="1656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3" name="TextBox 52"/>
          <p:cNvSpPr txBox="1"/>
          <p:nvPr/>
        </p:nvSpPr>
        <p:spPr>
          <a:xfrm>
            <a:off x="408110" y="5656892"/>
            <a:ext cx="968535"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4</a:t>
            </a:r>
          </a:p>
        </p:txBody>
      </p:sp>
      <p:sp>
        <p:nvSpPr>
          <p:cNvPr id="54" name="Right Brace 53"/>
          <p:cNvSpPr/>
          <p:nvPr/>
        </p:nvSpPr>
        <p:spPr bwMode="auto">
          <a:xfrm rot="5400000">
            <a:off x="5518045" y="4356643"/>
            <a:ext cx="196390" cy="2232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5" name="TextBox 54"/>
          <p:cNvSpPr txBox="1"/>
          <p:nvPr/>
        </p:nvSpPr>
        <p:spPr>
          <a:xfrm>
            <a:off x="4977045" y="5656892"/>
            <a:ext cx="144016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Sections 6 - 8</a:t>
            </a:r>
          </a:p>
        </p:txBody>
      </p:sp>
      <p:sp>
        <p:nvSpPr>
          <p:cNvPr id="57" name="Right Brace 56"/>
          <p:cNvSpPr/>
          <p:nvPr/>
        </p:nvSpPr>
        <p:spPr bwMode="auto">
          <a:xfrm rot="5400000">
            <a:off x="7876035" y="4562410"/>
            <a:ext cx="196390" cy="180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8" name="TextBox 57"/>
          <p:cNvSpPr txBox="1"/>
          <p:nvPr/>
        </p:nvSpPr>
        <p:spPr>
          <a:xfrm>
            <a:off x="7272300" y="5656892"/>
            <a:ext cx="1422184"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Not discussed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in this Chapter</a:t>
            </a:r>
          </a:p>
        </p:txBody>
      </p:sp>
      <p:sp>
        <p:nvSpPr>
          <p:cNvPr id="47" name="Right Brace 46"/>
          <p:cNvSpPr/>
          <p:nvPr/>
        </p:nvSpPr>
        <p:spPr bwMode="auto">
          <a:xfrm rot="5400000">
            <a:off x="801305" y="4634410"/>
            <a:ext cx="196390" cy="1656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Rectangle 15"/>
          <p:cNvSpPr/>
          <p:nvPr/>
        </p:nvSpPr>
        <p:spPr>
          <a:xfrm>
            <a:off x="414304" y="6174305"/>
            <a:ext cx="4700326" cy="2923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(Sections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4, 5 and 7.1  </a:t>
            </a:r>
            <a:r>
              <a:rPr kumimoji="0" lang="en-US" sz="1300" b="0" i="0" u="none" strike="noStrike" kern="1200" cap="none" spc="0" normalizeH="0" baseline="0" noProof="0" dirty="0">
                <a:ln>
                  <a:noFill/>
                </a:ln>
                <a:solidFill>
                  <a:srgbClr val="000000"/>
                </a:solidFill>
                <a:effectLst/>
                <a:uLnTx/>
                <a:uFillTx/>
                <a:latin typeface="Verdana"/>
                <a:ea typeface="+mn-ea"/>
                <a:cs typeface="+mn-cs"/>
              </a:rPr>
              <a:t>will be omitted in the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Lecture.</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6" name="TextBox 55"/>
          <p:cNvSpPr txBox="1"/>
          <p:nvPr/>
        </p:nvSpPr>
        <p:spPr>
          <a:xfrm>
            <a:off x="2703365" y="5656892"/>
            <a:ext cx="968535"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Section 5</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3" name="Rectangle 32"/>
          <p:cNvSpPr/>
          <p:nvPr/>
        </p:nvSpPr>
        <p:spPr bwMode="auto">
          <a:xfrm>
            <a:off x="4424856" y="1988840"/>
            <a:ext cx="2398530" cy="3960440"/>
          </a:xfrm>
          <a:prstGeom prst="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0417993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14115" y="1944252"/>
            <a:ext cx="807840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6.1 Introduction </a:t>
            </a:r>
            <a:r>
              <a:rPr lang="en-US" sz="1900" dirty="0">
                <a:solidFill>
                  <a:srgbClr val="FFFFFF"/>
                </a:solidFill>
              </a:rPr>
              <a:t>to the Cortex family of CPUs</a:t>
            </a:r>
            <a:endParaRPr kumimoji="0" lang="en-US"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539662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CC"/>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CC"/>
            </a:solidFill>
            <a:effectLst/>
            <a:latin typeface="Verdana" pitchFamily="34" charset="0"/>
          </a:defRPr>
        </a:defPPr>
      </a:lstStyle>
    </a:lnDef>
    <a:txDef>
      <a:spPr>
        <a:noFill/>
      </a:spPr>
      <a:bodyPr wrap="none" rtlCol="0">
        <a:spAutoFit/>
      </a:bodyPr>
      <a:lstStyle>
        <a:defPPr>
          <a:defRPr sz="1600" dirty="0"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a:defRPr sz="1600" dirty="0"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vel">
  <a:themeElements>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1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Level">
  <a:themeElements>
    <a:clrScheme name="5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5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5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5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5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5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5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5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5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sz="1600" dirty="0"/>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sz="1600" dirty="0" err="1"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212983</TotalTime>
  <Words>23831</Words>
  <Application>Microsoft Office PowerPoint</Application>
  <PresentationFormat>On-screen Show (4:3)</PresentationFormat>
  <Paragraphs>3889</Paragraphs>
  <Slides>258</Slides>
  <Notes>45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258</vt:i4>
      </vt:variant>
    </vt:vector>
  </HeadingPairs>
  <TitlesOfParts>
    <vt:vector size="273" baseType="lpstr">
      <vt:lpstr>Arial</vt:lpstr>
      <vt:lpstr>Arial</vt:lpstr>
      <vt:lpstr>Arial Rounded MT Bold</vt:lpstr>
      <vt:lpstr>Calibri</vt:lpstr>
      <vt:lpstr>Garamond</vt:lpstr>
      <vt:lpstr>Times New Roman</vt:lpstr>
      <vt:lpstr>Verdana</vt:lpstr>
      <vt:lpstr>Wingdings</vt:lpstr>
      <vt:lpstr>1_Default Design</vt:lpstr>
      <vt:lpstr>3_Default Design</vt:lpstr>
      <vt:lpstr>5_Default Design</vt:lpstr>
      <vt:lpstr>2_Level</vt:lpstr>
      <vt:lpstr>5_Level</vt:lpstr>
      <vt:lpstr>2_Default Design</vt:lpstr>
      <vt:lpstr>6_Default Design</vt:lpstr>
      <vt:lpstr>PowerPoint Presentation</vt:lpstr>
      <vt:lpstr>PowerPoint Presentation</vt:lpstr>
      <vt:lpstr>PowerPoint Presentation</vt:lpstr>
      <vt:lpstr>PowerPoint Presentation</vt:lpstr>
      <vt:lpstr>PowerPoint Presentation</vt:lpstr>
      <vt:lpstr>1. Introduction to ARM (1)</vt:lpstr>
      <vt:lpstr>1. Introduction to ARM (2)</vt:lpstr>
      <vt:lpstr>1. Introduction to ARM (3)</vt:lpstr>
      <vt:lpstr>1. Introduction to ARM (4)</vt:lpstr>
      <vt:lpstr>1. Introduction to ARM (5)</vt:lpstr>
      <vt:lpstr>1. Introduction to ARM (6)</vt:lpstr>
      <vt:lpstr>1. Introduction to ARM (7)</vt:lpstr>
      <vt:lpstr>1. Introduction to ARM (8)</vt:lpstr>
      <vt:lpstr>1. Introduction to ARM (9)</vt:lpstr>
      <vt:lpstr>1. Introduction to ARM (10)</vt:lpstr>
      <vt:lpstr>1. Introduction to ARM (11)</vt:lpstr>
      <vt:lpstr>1. Introduction to ARM (12)</vt:lpstr>
      <vt:lpstr>1. Introduction to ARM (13)</vt:lpstr>
      <vt:lpstr>1. Introduction to ARM (14)</vt:lpstr>
      <vt:lpstr>1. Introduction to ARM (15)</vt:lpstr>
      <vt:lpstr>1. Introduction to ARM (16)</vt:lpstr>
      <vt:lpstr>1. Introduction to ARM (17)</vt:lpstr>
      <vt:lpstr>1. Introduction to ARM (18)</vt:lpstr>
      <vt:lpstr>1. Introduction to ARM (19)</vt:lpstr>
      <vt:lpstr>PowerPoint Presentation</vt:lpstr>
      <vt:lpstr>PowerPoint Presentation</vt:lpstr>
      <vt:lpstr>2.1 Overview (1)</vt:lpstr>
      <vt:lpstr>2.1 Overview (2)</vt:lpstr>
      <vt:lpstr>2.1 Overview (3)</vt:lpstr>
      <vt:lpstr>2.1 Overview (4)</vt:lpstr>
      <vt:lpstr>2.1 Overview (5)</vt:lpstr>
      <vt:lpstr>2.1 Overview (6)</vt:lpstr>
      <vt:lpstr>2.1 Overview (7)</vt:lpstr>
      <vt:lpstr>2.1 Overview (8)</vt:lpstr>
      <vt:lpstr>2.1 Overview (9)</vt:lpstr>
      <vt:lpstr>PowerPoint Presentation</vt:lpstr>
      <vt:lpstr>PowerPoint Presentation</vt:lpstr>
      <vt:lpstr>2.2.1 Overview (1)</vt:lpstr>
      <vt:lpstr>2.2.1 Overview (2)</vt:lpstr>
      <vt:lpstr>2.2.1 Overview (3)</vt:lpstr>
      <vt:lpstr>2.2.1 Overview (4)</vt:lpstr>
      <vt:lpstr>2.2.1 Overview (5)</vt:lpstr>
      <vt:lpstr>PowerPoint Presentation</vt:lpstr>
      <vt:lpstr>2.2.2 The GPR register set based FX SIMD extension (1)</vt:lpstr>
      <vt:lpstr>2.2.2 The GPR register set based FX SIMD extension (2)</vt:lpstr>
      <vt:lpstr>2.2.2 The GPR register set based FX SIMD extension (3)</vt:lpstr>
      <vt:lpstr>2.2.2 The GPR register set based FX SIMD extension (4)</vt:lpstr>
      <vt:lpstr>2.2.2 The GPR register set based FX SIMD extension (5)</vt:lpstr>
      <vt:lpstr>2.2.2 The GPR register set based FX SIMD extension (6)</vt:lpstr>
      <vt:lpstr>2.2.2 The GPR register set based FX SIMD extension (7)</vt:lpstr>
      <vt:lpstr>PowerPoint Presentation</vt:lpstr>
      <vt:lpstr>2.2.3 The secondary register set based scalar FP and SIMD extensions (1)</vt:lpstr>
      <vt:lpstr>2.2.3 The secondary register set based scalar FP and SIMD extensions (2)</vt:lpstr>
      <vt:lpstr>  2.2.3.1 Secondary reg. set based FP and SIMD extensions - Overview (3)</vt:lpstr>
      <vt:lpstr>2.2.3 The secondary register set based scalar FP and SIMD extensions (3)</vt:lpstr>
      <vt:lpstr>2.2.3 The secondary register set based scalar FP and SIMD extensions (4)</vt:lpstr>
      <vt:lpstr>2.2.3 The secondary register set based scalar FP and SIMD extensions (5)</vt:lpstr>
      <vt:lpstr>2.2.3 The secondary register set based scalar FP and SIMD extensions (6)</vt:lpstr>
      <vt:lpstr>2.2.3 The secondary register set based scalar FP and SIMD extensions (7)</vt:lpstr>
      <vt:lpstr>2.2.3 The secondary register set based scalar FP and SIMD extensions (8)</vt:lpstr>
      <vt:lpstr>PowerPoint Presentation</vt:lpstr>
      <vt:lpstr>2.2.4 The SVE register set based SIMD extensions (1)</vt:lpstr>
      <vt:lpstr>2.2.4 The SVE register set based SIMD extensions (2)</vt:lpstr>
      <vt:lpstr>2.2.4 The SVE register set based SIMD extensions (3)</vt:lpstr>
      <vt:lpstr>2.2.4 The SVE register set based SIMD extensions (4)</vt:lpstr>
      <vt:lpstr>2.2.4 The SVE register set based SIMD extensions (5)</vt:lpstr>
      <vt:lpstr>2.2.4 The SVE register set based SIMD extensions (6)</vt:lpstr>
      <vt:lpstr>2.2.4 The SVE register set based SIMD extensions (7)</vt:lpstr>
      <vt:lpstr>2.2.4 The SVE register set based SIMD extensions (8)</vt:lpstr>
      <vt:lpstr>2.2.4 The SVE register set based SIMD extensions (9)</vt:lpstr>
      <vt:lpstr>2.2.4 The SVE register set based SIMD extensions (10)</vt:lpstr>
      <vt:lpstr>2.2.4 The SVE register set based SIMD extensions (11)</vt:lpstr>
      <vt:lpstr>2.2.4 The SVE register set based SIMD extensions (12)</vt:lpstr>
      <vt:lpstr>2.2.4 The SVE register set based SIMD extensions (13)</vt:lpstr>
      <vt:lpstr>2.2.4 The SVE register set based SIMD extensions (14)</vt:lpstr>
      <vt:lpstr>2.2.4 The SVE register set based SIMD extensions (15)</vt:lpstr>
      <vt:lpstr>2.2.4 The SVE register set based SIMD extensions (16)</vt:lpstr>
      <vt:lpstr>2.2.4 The SVE register set based SIMD extensions (17)</vt:lpstr>
      <vt:lpstr>2.2.4 The SVE register set based SIMD extensions (18)</vt:lpstr>
      <vt:lpstr>2.2.4 The SVE register set based SIMD extensions (19)</vt:lpstr>
      <vt:lpstr>2.2.4 The SVE register set based SIMD extensions (20)</vt:lpstr>
      <vt:lpstr>PowerPoint Presentation</vt:lpstr>
      <vt:lpstr>3. Overview of ARM’s CPUs </vt:lpstr>
      <vt:lpstr>PowerPoint Presentation</vt:lpstr>
      <vt:lpstr>4. Processors implementing the Armv1 - v2 ISA (1)</vt:lpstr>
      <vt:lpstr>4. Processors implementing the Armv1 - v2 ISA (2)</vt:lpstr>
      <vt:lpstr>PowerPoint Presentation</vt:lpstr>
      <vt:lpstr>5. Processors implementing the Armv3 - v6 ISA (1)</vt:lpstr>
      <vt:lpstr>5. Processors implementing the Armv3 - v6 ISA (2)</vt:lpstr>
      <vt:lpstr>5. Processors implementing the Armv3 - v6 ISA (3)</vt:lpstr>
      <vt:lpstr>5. Processors implementing the Armv3 - v6 ISA (4)</vt:lpstr>
      <vt:lpstr>5. Processors implementing the Armv3 - v6 ISA (5)</vt:lpstr>
      <vt:lpstr>5. Processors implementing the Armv3 - v6 ISA (6)</vt:lpstr>
      <vt:lpstr>5. Processors implementing the Armv3 - v6 ISA (7)</vt:lpstr>
      <vt:lpstr>5. Processors implementing the Armv3 - v6 ISA (8)</vt:lpstr>
      <vt:lpstr>5. Processors implementing the Armv3 - v6 ISA (9)</vt:lpstr>
      <vt:lpstr>PowerPoint Presentation</vt:lpstr>
      <vt:lpstr>6. Cortex-A CPUs implementing the Armv7-v8.0-A ISA</vt:lpstr>
      <vt:lpstr>PowerPoint Presentation</vt:lpstr>
      <vt:lpstr>6.1 Introduction to the Cortex family of CPUs (1)</vt:lpstr>
      <vt:lpstr>6.1 Introduction to the Cortex family of CPUs (2)</vt:lpstr>
      <vt:lpstr>6.1 Introduction to the Cortex family of CPUs (3)</vt:lpstr>
      <vt:lpstr>6.1 Introduction to the Cortex family of CPUs (4)</vt:lpstr>
      <vt:lpstr>6.1 Introduction to the Cortex family of CPUs (5)</vt:lpstr>
      <vt:lpstr>6.1 Introduction to the Cortex family of CPUs (6)</vt:lpstr>
      <vt:lpstr>6.1 Introduction to the Cortex family of CPUs (7)</vt:lpstr>
      <vt:lpstr>6.1 Introduction to the Cortex family of CPUs (8)</vt:lpstr>
      <vt:lpstr>PowerPoint Presentation</vt:lpstr>
      <vt:lpstr>6.2 Overview of Cortex-A CPUs implementing the Armv7-v8.0-A ISA (1)</vt:lpstr>
      <vt:lpstr>6.2 Overview of Cortex-A CPUs implementing the Armv7-v8.0-A ISA (2)</vt:lpstr>
      <vt:lpstr>4. Evolution of the Cortex-A series Armv7/v8.0 ISA-based models (16)</vt:lpstr>
      <vt:lpstr>6.2 Overview of Cortex-A CPUs implementing the Armv7-v8.0-A ISA (4)</vt:lpstr>
      <vt:lpstr>6.2 Overview of Cortex-A CPUs implementing the Armv7-v8.0-A ISA (5)</vt:lpstr>
      <vt:lpstr>PowerPoint Presentation</vt:lpstr>
      <vt:lpstr>6.3 Evolution of Cortex-A CPUs implementing the Armv7-v8.0-A ISA (1)</vt:lpstr>
      <vt:lpstr>6.3 Evolution of Cortex-A CPUs implementing the Armv7-v8.0-A ISA (2)</vt:lpstr>
      <vt:lpstr>6.3 Evolution of Cortex-A CPUs implementing the Armv7-v8.0-A ISA (3)</vt:lpstr>
      <vt:lpstr>6.3 Evolution of Cortex-A CPUs implementing the Armv7-v8.0-A ISA (4)</vt:lpstr>
      <vt:lpstr>6.3 Evolution of Cortex-A CPUs implementing the Armv7-v8.0-A ISA (5)</vt:lpstr>
      <vt:lpstr>6.3 Evolution of Cortex-A CPUs implementing the Armv7-v8.0-A ISA (6)</vt:lpstr>
      <vt:lpstr>6.3 Evolution of Cortex-A CPUs implementing the Armv7-v8.0-A ISA (6b)</vt:lpstr>
      <vt:lpstr>6.3 Evolution of Cortex-A CPUs implementing the Armv7-v8.0-A ISA (6c)</vt:lpstr>
      <vt:lpstr>6.3 Evolution of Cortex-A CPUs implementing the Armv7-v8.0-A ISA (7)</vt:lpstr>
      <vt:lpstr>6.3 Evolution of Cortex-A CPUs implementing the Armv7-v8.0-A ISA (8)</vt:lpstr>
      <vt:lpstr>6.3 Evolution of Cortex-A CPUs implementing the Armv7-v8.0-A ISA (9)</vt:lpstr>
      <vt:lpstr>6.3 Evolution of Cortex-A CPUs implementing the Armv7-v8.0-A ISA (10)</vt:lpstr>
      <vt:lpstr>6.3 Evolution of Cortex-A CPUs implementing the Armv7-v8.0-A ISA (11)</vt:lpstr>
      <vt:lpstr>6.3 Evolution of Cortex-A CPUs implementing the Armv7-v8.0-A ISA (12)</vt:lpstr>
      <vt:lpstr>6.3 Evolution of Cortex-A CPUs implementing the Armv7-v8.0-A ISA (13)</vt:lpstr>
      <vt:lpstr>6.3 Evolution of Cortex-A CPUs implementing the Armv7-v8.0-A ISA (14)</vt:lpstr>
      <vt:lpstr>6.3 Evolution of Cortex-A CPUs implementing the Armv7-v8.0-A ISA (15)</vt:lpstr>
      <vt:lpstr>6.3 Evolution of Cortex-A CPUs implementing the Armv7-v8.0-A ISA (16)</vt:lpstr>
      <vt:lpstr>6.3 Evolution of Cortex-A CPUs implementing the Armv7-v8.0-A ISA (17)</vt:lpstr>
      <vt:lpstr>6.3 Evolution of Cortex-A CPUs implementing the Armv7-v8.0-A ISA (18)</vt:lpstr>
      <vt:lpstr>6.3 Evolution of Cortex-A CPUs implementing the Armv7-v8.0-A ISA (19)</vt:lpstr>
      <vt:lpstr>PowerPoint Presentation</vt:lpstr>
      <vt:lpstr>Cortex-A CPUs implementing  the Armv8.2-A ISA (1)</vt:lpstr>
      <vt:lpstr>PowerPoint Presentation</vt:lpstr>
      <vt:lpstr>7.1 Extensions of Armv8.2-A and the related microarchitecture of the cores</vt:lpstr>
      <vt:lpstr>PowerPoint Presentation</vt:lpstr>
      <vt:lpstr>7.1.1 Main extensions of the Armv8.2-A ISA (1)</vt:lpstr>
      <vt:lpstr>7.1.1 Main extensions of the Armv8.2-A ISA (2)</vt:lpstr>
      <vt:lpstr>7.1.1 Main extensions of the Armv8.2-A ISA (3) </vt:lpstr>
      <vt:lpstr>7.1.1 Main extensions of the Armv8.2-A ISA (4) </vt:lpstr>
      <vt:lpstr>7.1.1 Main extensions of the Armv8.2-A ISA (5) </vt:lpstr>
      <vt:lpstr>7.1.1 Main extensions of the Armv8.2-A ISA (6) </vt:lpstr>
      <vt:lpstr>7.1.1 Main extensions of the Armv8.2-A ISA (7) </vt:lpstr>
      <vt:lpstr>PowerPoint Presentation</vt:lpstr>
      <vt:lpstr>7.1.2 The DynamIQ core cluster (1)</vt:lpstr>
      <vt:lpstr>7.1.2 The DynamIQ core cluster (2)</vt:lpstr>
      <vt:lpstr>7.1.2 The DynamIQ core cluster (3)</vt:lpstr>
      <vt:lpstr>7.1.2 The DynamIQ core cluster (4)</vt:lpstr>
      <vt:lpstr>7.1.2 The DynamIQ core cluster (5)</vt:lpstr>
      <vt:lpstr>7.1.2 The DynamIQ core cluster (6)</vt:lpstr>
      <vt:lpstr>7.1.2 The DynamIQ core cluster (7)</vt:lpstr>
      <vt:lpstr>7.1.2 The DynamIQ core cluster (8)</vt:lpstr>
      <vt:lpstr>7.1.2 The DynamIQ core cluster (9)</vt:lpstr>
      <vt:lpstr>7.1.2 The DynamIQ core cluster (10)</vt:lpstr>
      <vt:lpstr>7.1.2 The DynamIQ core cluster (11)</vt:lpstr>
      <vt:lpstr>7.1.2 The DynamIQ core cluster (12)</vt:lpstr>
      <vt:lpstr>7.1.2 The DynamIQ core cluster (13)</vt:lpstr>
      <vt:lpstr>7.1.2 The DynamIQ core cluster (14)</vt:lpstr>
      <vt:lpstr>7.1.2 The DynamIQ core cluster (15)</vt:lpstr>
      <vt:lpstr>PowerPoint Presentation</vt:lpstr>
      <vt:lpstr>7.2 Overview of Cortex-A CPUs implementing the Armv8.2-A ISA (1)</vt:lpstr>
      <vt:lpstr>7.2 Overview of Cortex-A CPUs implementing the Armv8.2-A ISA (2)</vt:lpstr>
      <vt:lpstr>7.2 Overview of Cortex-A CPUs implementing the Armv8.2-A ISA (3)</vt:lpstr>
      <vt:lpstr>7.2 Overview of Cortex-A CPUs implementing the Armv8.2-A ISA (4)</vt:lpstr>
      <vt:lpstr>7.2 Overview of Cortex-A CPUs implementing the Armv8.2-A ISA (5)</vt:lpstr>
      <vt:lpstr>7.2 Overview of Cortex-A CPUs implementing the Armv8.2-A ISA (6)</vt:lpstr>
      <vt:lpstr>7.2 Overview of Cortex-A CPUs implementing the Armv8.2-A ISA (7)</vt:lpstr>
      <vt:lpstr>7.2 Overview of Cortex-A CPUs implementing the Armv8.2-A ISA (8)</vt:lpstr>
      <vt:lpstr>7.2 Overview of Cortex-A CPUs implementing the Armv8.2-A ISA (9)</vt:lpstr>
      <vt:lpstr>7.2 Overview of Cortex-A CPUs implementing the Armv8.2-A ISA (10)</vt:lpstr>
      <vt:lpstr>7.2 Overview of Cortex-A CPUs implementing the Armv8.2-A ISA (11)</vt:lpstr>
      <vt:lpstr>PowerPoint Presentation</vt:lpstr>
      <vt:lpstr>7.3 The extra high performance Cortex-X1 (1)</vt:lpstr>
      <vt:lpstr>7.3 The extra high performance Cortex-X1 (2)</vt:lpstr>
      <vt:lpstr>7.3 The extra high performance Cortex-X1 (3)</vt:lpstr>
      <vt:lpstr>7.3 The extra high performance Cortex-X1 (4)</vt:lpstr>
      <vt:lpstr>7.3 The extra high performance Cortex-X1 (5)</vt:lpstr>
      <vt:lpstr>7.3 The extra high performance Cortex-X1 (6)</vt:lpstr>
      <vt:lpstr>7.3 The extra high performance Cortex-X1 (7)</vt:lpstr>
      <vt:lpstr>7.3 The extra high performance Cortex-X1 (8)</vt:lpstr>
      <vt:lpstr>7.3 The extra high performance Cortex-X1 (9)</vt:lpstr>
      <vt:lpstr>7.3 The extra high performance Cortex-X1 (10)</vt:lpstr>
      <vt:lpstr>7.3 The extra high performance Cortex-X1 (11)</vt:lpstr>
      <vt:lpstr>7.3 The extra high performance Cortex-X1 (12)</vt:lpstr>
      <vt:lpstr>7.3 The extra high performance Cortex-X1 (13)</vt:lpstr>
      <vt:lpstr>7.3 The extra high performance Cortex-X1 (14)</vt:lpstr>
      <vt:lpstr>7.3 The extra high performance Cortex-X1 (15)</vt:lpstr>
      <vt:lpstr>PowerPoint Presentation</vt:lpstr>
      <vt:lpstr>8. Cortex-A CPUs implementing the Armv9-A ISA (1)</vt:lpstr>
      <vt:lpstr>8. Cortex-A CPUs implementing the Armv9-A ISA (2)</vt:lpstr>
      <vt:lpstr>PowerPoint Presentation</vt:lpstr>
      <vt:lpstr>PowerPoint Presentation</vt:lpstr>
      <vt:lpstr>8.1.1 Main extensions of the Armv9-A ISA (1)</vt:lpstr>
      <vt:lpstr>8.1.1 Main extensions of the Armv9-A ISA (2)</vt:lpstr>
      <vt:lpstr>8.1.1 Main extensions of the Armv9-A ISA (3)</vt:lpstr>
      <vt:lpstr>8.1.1 Main extensions of the Armv9-A ISA (4)</vt:lpstr>
      <vt:lpstr>8.1.1 Main extensions of the Armv9-A ISA (5)</vt:lpstr>
      <vt:lpstr>8.1.1 Main extensions of the Armv9-A ISA (6)</vt:lpstr>
      <vt:lpstr>8.1.1 Main extensions of the Armv9-A ISA (7)</vt:lpstr>
      <vt:lpstr>8.1.1 Main extensions of the Armv9-A ISA (8)</vt:lpstr>
      <vt:lpstr>8.1.1 Main extensions of the Armv9-A ISA (9)</vt:lpstr>
      <vt:lpstr>8.1.1 Main extensions of the Armv9-A ISA (10)</vt:lpstr>
      <vt:lpstr>8.1.1 Main extensions of the Armv9-A ISA (11)</vt:lpstr>
      <vt:lpstr>8.1.1 Main extensions of the Armv9-A ISA (12)</vt:lpstr>
      <vt:lpstr>8.1.1 Main extensions of the Armv9-A ISA (13)</vt:lpstr>
      <vt:lpstr>PowerPoint Presentation</vt:lpstr>
      <vt:lpstr>8.1.2 The Armv9-A based DynamIQ core cluster (1)</vt:lpstr>
      <vt:lpstr>8.1.2 The Armv9-A based DynamIQ core cluster (2)</vt:lpstr>
      <vt:lpstr>8.1.2 The Armv9-A based DynamIQ core cluster (3)</vt:lpstr>
      <vt:lpstr>8.1.2 The Armv9-A based DynamIQ core cluster (4)</vt:lpstr>
      <vt:lpstr>8.1.2 The Armv9-A based DynamIQ core cluster (5)</vt:lpstr>
      <vt:lpstr>8.1.2 The Armv9-A based DynamIQ core cluster (6)</vt:lpstr>
      <vt:lpstr>8.1.2 The Armv9-A based DynamIQ core cluster (7)</vt:lpstr>
      <vt:lpstr>8.1.2 The Armv9-A based DynamIQ core cluster (8)</vt:lpstr>
      <vt:lpstr>8.1.2 The Armv9-A based DynamIQ core cluster (9)</vt:lpstr>
      <vt:lpstr>8.1.2 The Armv9-A based DynamIQ core cluster (10)</vt:lpstr>
      <vt:lpstr>8.1.2 The Armv9-A based DynamIQ core cluster (11)</vt:lpstr>
      <vt:lpstr>8.1.2 The Armv9-A based DynamIQ core cluster (12)</vt:lpstr>
      <vt:lpstr>8.1.2 The Armv9-A based DynamIQ core cluster (13)</vt:lpstr>
      <vt:lpstr>8.1.2 The Armv9-A based DynamIQ core cluster (14)</vt:lpstr>
      <vt:lpstr>8.1.2 The Armv9-A based DynamIQ core cluster (15)</vt:lpstr>
      <vt:lpstr>8.1.2 The Armv9-A based DynamIQ core cluster (16)</vt:lpstr>
      <vt:lpstr>8.1.2 The Armv9-A based DynamIQ core cluster (17)</vt:lpstr>
      <vt:lpstr>8.1.2 The Armv9-A based DynamIQ core cluster (18)</vt:lpstr>
      <vt:lpstr>8.1.2 The Armv9-A based DynamIQ core cluster (19)</vt:lpstr>
      <vt:lpstr>PowerPoint Presentation</vt:lpstr>
      <vt:lpstr>PowerPoint Presentation</vt:lpstr>
      <vt:lpstr>8.2.1 Overview  of Armv9-A ISA-based Cortex-A CPUs (1)</vt:lpstr>
      <vt:lpstr>8.2.1 Overview  of Armv9-A ISA-based Cortex-A CPUs (2)</vt:lpstr>
      <vt:lpstr>8.2.1 Overview  of Armv9-A ISA-based Cortex-A CPUs (3)</vt:lpstr>
      <vt:lpstr>8.2.1 Overview  of Armv9-A ISA-based Cortex-A CPUs (4)</vt:lpstr>
      <vt:lpstr>8.2.1 Overview  of Armv9-A ISA-based Cortex-A CPUs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Sima Dezső</dc:creator>
  <cp:lastModifiedBy>Dezső Sima</cp:lastModifiedBy>
  <cp:revision>3668</cp:revision>
  <cp:lastPrinted>2021-11-22T10:34:37Z</cp:lastPrinted>
  <dcterms:created xsi:type="dcterms:W3CDTF">2015-01-03T09:04:43Z</dcterms:created>
  <dcterms:modified xsi:type="dcterms:W3CDTF">2021-11-22T14:46:42Z</dcterms:modified>
</cp:coreProperties>
</file>